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6" r:id="rId10"/>
    <p:sldId id="267" r:id="rId11"/>
    <p:sldId id="265"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4" r:id="rId28"/>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 slajd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FAF223E-415F-79E1-AD58-D0675F4A47F2}"/>
              </a:ext>
            </a:extLst>
          </p:cNvPr>
          <p:cNvSpPr>
            <a:spLocks noGrp="1"/>
          </p:cNvSpPr>
          <p:nvPr>
            <p:ph type="ctrTitle"/>
          </p:nvPr>
        </p:nvSpPr>
        <p:spPr>
          <a:xfrm>
            <a:off x="1524000" y="1122363"/>
            <a:ext cx="9144000" cy="2387600"/>
          </a:xfrm>
        </p:spPr>
        <p:txBody>
          <a:bodyPr anchor="b"/>
          <a:lstStyle>
            <a:lvl1pPr algn="ctr">
              <a:defRPr sz="6000"/>
            </a:lvl1pPr>
          </a:lstStyle>
          <a:p>
            <a:r>
              <a:rPr lang="sr-Latn-RS"/>
              <a:t>Kliknite i uredite naslov mastera</a:t>
            </a:r>
          </a:p>
        </p:txBody>
      </p:sp>
      <p:sp>
        <p:nvSpPr>
          <p:cNvPr id="3" name="Podnaslov 2">
            <a:extLst>
              <a:ext uri="{FF2B5EF4-FFF2-40B4-BE49-F238E27FC236}">
                <a16:creationId xmlns:a16="http://schemas.microsoft.com/office/drawing/2014/main" id="{0A0D5143-5896-EB5E-09EC-560B77A78B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r-Latn-RS"/>
              <a:t>Kliknite da biste uredili stil podnaslova mastera</a:t>
            </a:r>
          </a:p>
        </p:txBody>
      </p:sp>
      <p:sp>
        <p:nvSpPr>
          <p:cNvPr id="4" name="Čuvar mesta za datum 3">
            <a:extLst>
              <a:ext uri="{FF2B5EF4-FFF2-40B4-BE49-F238E27FC236}">
                <a16:creationId xmlns:a16="http://schemas.microsoft.com/office/drawing/2014/main" id="{6748013E-9F07-931D-6999-326EB49A85D8}"/>
              </a:ext>
            </a:extLst>
          </p:cNvPr>
          <p:cNvSpPr>
            <a:spLocks noGrp="1"/>
          </p:cNvSpPr>
          <p:nvPr>
            <p:ph type="dt" sz="half" idx="10"/>
          </p:nvPr>
        </p:nvSpPr>
        <p:spPr/>
        <p:txBody>
          <a:bodyPr/>
          <a:lstStyle/>
          <a:p>
            <a:fld id="{02ED9478-B310-4BCC-BE17-A33EE47BD07F}" type="datetimeFigureOut">
              <a:rPr lang="sr-Latn-RS" smtClean="0"/>
              <a:t>8.1.2025.</a:t>
            </a:fld>
            <a:endParaRPr lang="sr-Latn-RS"/>
          </a:p>
        </p:txBody>
      </p:sp>
      <p:sp>
        <p:nvSpPr>
          <p:cNvPr id="5" name="Čuvar mesta za podnožje 4">
            <a:extLst>
              <a:ext uri="{FF2B5EF4-FFF2-40B4-BE49-F238E27FC236}">
                <a16:creationId xmlns:a16="http://schemas.microsoft.com/office/drawing/2014/main" id="{11C42275-2E92-03A8-9E61-2F87A8B31692}"/>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42037F71-07C1-F279-ECC9-A0BD3082CE3B}"/>
              </a:ext>
            </a:extLst>
          </p:cNvPr>
          <p:cNvSpPr>
            <a:spLocks noGrp="1"/>
          </p:cNvSpPr>
          <p:nvPr>
            <p:ph type="sldNum" sz="quarter" idx="12"/>
          </p:nvPr>
        </p:nvSpPr>
        <p:spPr/>
        <p:txBody>
          <a:bodyPr/>
          <a:lstStyle/>
          <a:p>
            <a:fld id="{594730B8-9A02-404D-A508-CF31E55D34D9}" type="slidenum">
              <a:rPr lang="sr-Latn-RS" smtClean="0"/>
              <a:t>‹#›</a:t>
            </a:fld>
            <a:endParaRPr lang="sr-Latn-RS"/>
          </a:p>
        </p:txBody>
      </p:sp>
    </p:spTree>
    <p:extLst>
      <p:ext uri="{BB962C8B-B14F-4D97-AF65-F5344CB8AC3E}">
        <p14:creationId xmlns:p14="http://schemas.microsoft.com/office/powerpoint/2010/main" val="2412515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vertikaln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502A139-F5E9-2904-9FFD-CBCDDA45F216}"/>
              </a:ext>
            </a:extLst>
          </p:cNvPr>
          <p:cNvSpPr>
            <a:spLocks noGrp="1"/>
          </p:cNvSpPr>
          <p:nvPr>
            <p:ph type="title"/>
          </p:nvPr>
        </p:nvSpPr>
        <p:spPr/>
        <p:txBody>
          <a:bodyPr/>
          <a:lstStyle/>
          <a:p>
            <a:r>
              <a:rPr lang="sr-Latn-RS"/>
              <a:t>Kliknite i uredite naslov mastera</a:t>
            </a:r>
          </a:p>
        </p:txBody>
      </p:sp>
      <p:sp>
        <p:nvSpPr>
          <p:cNvPr id="3" name="Čuvar mesta za vertikalni tekst 2">
            <a:extLst>
              <a:ext uri="{FF2B5EF4-FFF2-40B4-BE49-F238E27FC236}">
                <a16:creationId xmlns:a16="http://schemas.microsoft.com/office/drawing/2014/main" id="{6D0812BB-01B4-CCFF-C7F0-AECBEC90AF24}"/>
              </a:ext>
            </a:extLst>
          </p:cNvPr>
          <p:cNvSpPr>
            <a:spLocks noGrp="1"/>
          </p:cNvSpPr>
          <p:nvPr>
            <p:ph type="body" orient="vert" idx="1"/>
          </p:nvPr>
        </p:nvSpPr>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DCB3FCA6-F7D8-3A72-CFF6-64B75370DA85}"/>
              </a:ext>
            </a:extLst>
          </p:cNvPr>
          <p:cNvSpPr>
            <a:spLocks noGrp="1"/>
          </p:cNvSpPr>
          <p:nvPr>
            <p:ph type="dt" sz="half" idx="10"/>
          </p:nvPr>
        </p:nvSpPr>
        <p:spPr/>
        <p:txBody>
          <a:bodyPr/>
          <a:lstStyle/>
          <a:p>
            <a:fld id="{02ED9478-B310-4BCC-BE17-A33EE47BD07F}" type="datetimeFigureOut">
              <a:rPr lang="sr-Latn-RS" smtClean="0"/>
              <a:t>8.1.2025.</a:t>
            </a:fld>
            <a:endParaRPr lang="sr-Latn-RS"/>
          </a:p>
        </p:txBody>
      </p:sp>
      <p:sp>
        <p:nvSpPr>
          <p:cNvPr id="5" name="Čuvar mesta za podnožje 4">
            <a:extLst>
              <a:ext uri="{FF2B5EF4-FFF2-40B4-BE49-F238E27FC236}">
                <a16:creationId xmlns:a16="http://schemas.microsoft.com/office/drawing/2014/main" id="{0E51E308-9D6E-26B3-3DBE-17406A325266}"/>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E75E0D93-89E6-C12A-0DBF-EE6513798662}"/>
              </a:ext>
            </a:extLst>
          </p:cNvPr>
          <p:cNvSpPr>
            <a:spLocks noGrp="1"/>
          </p:cNvSpPr>
          <p:nvPr>
            <p:ph type="sldNum" sz="quarter" idx="12"/>
          </p:nvPr>
        </p:nvSpPr>
        <p:spPr/>
        <p:txBody>
          <a:bodyPr/>
          <a:lstStyle/>
          <a:p>
            <a:fld id="{594730B8-9A02-404D-A508-CF31E55D34D9}" type="slidenum">
              <a:rPr lang="sr-Latn-RS" smtClean="0"/>
              <a:t>‹#›</a:t>
            </a:fld>
            <a:endParaRPr lang="sr-Latn-RS"/>
          </a:p>
        </p:txBody>
      </p:sp>
    </p:spTree>
    <p:extLst>
      <p:ext uri="{BB962C8B-B14F-4D97-AF65-F5344CB8AC3E}">
        <p14:creationId xmlns:p14="http://schemas.microsoft.com/office/powerpoint/2010/main" val="309174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ni naslov i tekst">
    <p:spTree>
      <p:nvGrpSpPr>
        <p:cNvPr id="1" name=""/>
        <p:cNvGrpSpPr/>
        <p:nvPr/>
      </p:nvGrpSpPr>
      <p:grpSpPr>
        <a:xfrm>
          <a:off x="0" y="0"/>
          <a:ext cx="0" cy="0"/>
          <a:chOff x="0" y="0"/>
          <a:chExt cx="0" cy="0"/>
        </a:xfrm>
      </p:grpSpPr>
      <p:sp>
        <p:nvSpPr>
          <p:cNvPr id="2" name="Vertikalni naslov 1">
            <a:extLst>
              <a:ext uri="{FF2B5EF4-FFF2-40B4-BE49-F238E27FC236}">
                <a16:creationId xmlns:a16="http://schemas.microsoft.com/office/drawing/2014/main" id="{26E219A6-38DE-2346-7514-F17DA8D2AA1E}"/>
              </a:ext>
            </a:extLst>
          </p:cNvPr>
          <p:cNvSpPr>
            <a:spLocks noGrp="1"/>
          </p:cNvSpPr>
          <p:nvPr>
            <p:ph type="title" orient="vert"/>
          </p:nvPr>
        </p:nvSpPr>
        <p:spPr>
          <a:xfrm>
            <a:off x="8724900" y="365125"/>
            <a:ext cx="2628900" cy="5811838"/>
          </a:xfrm>
        </p:spPr>
        <p:txBody>
          <a:bodyPr vert="eaVert"/>
          <a:lstStyle/>
          <a:p>
            <a:r>
              <a:rPr lang="sr-Latn-RS"/>
              <a:t>Kliknite i uredite naslov mastera</a:t>
            </a:r>
          </a:p>
        </p:txBody>
      </p:sp>
      <p:sp>
        <p:nvSpPr>
          <p:cNvPr id="3" name="Čuvar mesta za vertikalni tekst 2">
            <a:extLst>
              <a:ext uri="{FF2B5EF4-FFF2-40B4-BE49-F238E27FC236}">
                <a16:creationId xmlns:a16="http://schemas.microsoft.com/office/drawing/2014/main" id="{2BAC09AF-DEB1-4354-9722-9A47289F827F}"/>
              </a:ext>
            </a:extLst>
          </p:cNvPr>
          <p:cNvSpPr>
            <a:spLocks noGrp="1"/>
          </p:cNvSpPr>
          <p:nvPr>
            <p:ph type="body" orient="vert" idx="1"/>
          </p:nvPr>
        </p:nvSpPr>
        <p:spPr>
          <a:xfrm>
            <a:off x="838200" y="365125"/>
            <a:ext cx="7734300" cy="5811838"/>
          </a:xfrm>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BD1147A9-F322-B53B-0FC9-026A50BD8402}"/>
              </a:ext>
            </a:extLst>
          </p:cNvPr>
          <p:cNvSpPr>
            <a:spLocks noGrp="1"/>
          </p:cNvSpPr>
          <p:nvPr>
            <p:ph type="dt" sz="half" idx="10"/>
          </p:nvPr>
        </p:nvSpPr>
        <p:spPr/>
        <p:txBody>
          <a:bodyPr/>
          <a:lstStyle/>
          <a:p>
            <a:fld id="{02ED9478-B310-4BCC-BE17-A33EE47BD07F}" type="datetimeFigureOut">
              <a:rPr lang="sr-Latn-RS" smtClean="0"/>
              <a:t>8.1.2025.</a:t>
            </a:fld>
            <a:endParaRPr lang="sr-Latn-RS"/>
          </a:p>
        </p:txBody>
      </p:sp>
      <p:sp>
        <p:nvSpPr>
          <p:cNvPr id="5" name="Čuvar mesta za podnožje 4">
            <a:extLst>
              <a:ext uri="{FF2B5EF4-FFF2-40B4-BE49-F238E27FC236}">
                <a16:creationId xmlns:a16="http://schemas.microsoft.com/office/drawing/2014/main" id="{7856882B-BAFE-2C00-6DDB-6BC0EA2D9479}"/>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B68A92EC-8355-4831-356D-A85FFE05DFA4}"/>
              </a:ext>
            </a:extLst>
          </p:cNvPr>
          <p:cNvSpPr>
            <a:spLocks noGrp="1"/>
          </p:cNvSpPr>
          <p:nvPr>
            <p:ph type="sldNum" sz="quarter" idx="12"/>
          </p:nvPr>
        </p:nvSpPr>
        <p:spPr/>
        <p:txBody>
          <a:bodyPr/>
          <a:lstStyle/>
          <a:p>
            <a:fld id="{594730B8-9A02-404D-A508-CF31E55D34D9}" type="slidenum">
              <a:rPr lang="sr-Latn-RS" smtClean="0"/>
              <a:t>‹#›</a:t>
            </a:fld>
            <a:endParaRPr lang="sr-Latn-RS"/>
          </a:p>
        </p:txBody>
      </p:sp>
    </p:spTree>
    <p:extLst>
      <p:ext uri="{BB962C8B-B14F-4D97-AF65-F5344CB8AC3E}">
        <p14:creationId xmlns:p14="http://schemas.microsoft.com/office/powerpoint/2010/main" val="2286342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40C6C9E-3252-D72A-F313-BD6165B50C6D}"/>
              </a:ext>
            </a:extLst>
          </p:cNvPr>
          <p:cNvSpPr>
            <a:spLocks noGrp="1"/>
          </p:cNvSpPr>
          <p:nvPr>
            <p:ph type="title"/>
          </p:nvPr>
        </p:nvSpPr>
        <p:spPr/>
        <p:txBody>
          <a:bodyPr/>
          <a:lstStyle/>
          <a:p>
            <a:r>
              <a:rPr lang="sr-Latn-RS"/>
              <a:t>Kliknite i uredite naslov mastera</a:t>
            </a:r>
          </a:p>
        </p:txBody>
      </p:sp>
      <p:sp>
        <p:nvSpPr>
          <p:cNvPr id="3" name="Čuvar mesta za sadržaj 2">
            <a:extLst>
              <a:ext uri="{FF2B5EF4-FFF2-40B4-BE49-F238E27FC236}">
                <a16:creationId xmlns:a16="http://schemas.microsoft.com/office/drawing/2014/main" id="{A5990525-CE8B-AAF5-393D-B738AFC96D4A}"/>
              </a:ext>
            </a:extLst>
          </p:cNvPr>
          <p:cNvSpPr>
            <a:spLocks noGrp="1"/>
          </p:cNvSpPr>
          <p:nvPr>
            <p:ph idx="1"/>
          </p:nvPr>
        </p:nvSpPr>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739B78F0-02F7-942F-D11D-D6A0F58DAEA4}"/>
              </a:ext>
            </a:extLst>
          </p:cNvPr>
          <p:cNvSpPr>
            <a:spLocks noGrp="1"/>
          </p:cNvSpPr>
          <p:nvPr>
            <p:ph type="dt" sz="half" idx="10"/>
          </p:nvPr>
        </p:nvSpPr>
        <p:spPr/>
        <p:txBody>
          <a:bodyPr/>
          <a:lstStyle/>
          <a:p>
            <a:fld id="{02ED9478-B310-4BCC-BE17-A33EE47BD07F}" type="datetimeFigureOut">
              <a:rPr lang="sr-Latn-RS" smtClean="0"/>
              <a:t>8.1.2025.</a:t>
            </a:fld>
            <a:endParaRPr lang="sr-Latn-RS"/>
          </a:p>
        </p:txBody>
      </p:sp>
      <p:sp>
        <p:nvSpPr>
          <p:cNvPr id="5" name="Čuvar mesta za podnožje 4">
            <a:extLst>
              <a:ext uri="{FF2B5EF4-FFF2-40B4-BE49-F238E27FC236}">
                <a16:creationId xmlns:a16="http://schemas.microsoft.com/office/drawing/2014/main" id="{892518CE-8961-7E7F-E16E-AC86D4DFC5F3}"/>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82C67CCA-2FCD-CA9F-1C6E-1EBFB76C6C52}"/>
              </a:ext>
            </a:extLst>
          </p:cNvPr>
          <p:cNvSpPr>
            <a:spLocks noGrp="1"/>
          </p:cNvSpPr>
          <p:nvPr>
            <p:ph type="sldNum" sz="quarter" idx="12"/>
          </p:nvPr>
        </p:nvSpPr>
        <p:spPr/>
        <p:txBody>
          <a:bodyPr/>
          <a:lstStyle/>
          <a:p>
            <a:fld id="{594730B8-9A02-404D-A508-CF31E55D34D9}" type="slidenum">
              <a:rPr lang="sr-Latn-RS" smtClean="0"/>
              <a:t>‹#›</a:t>
            </a:fld>
            <a:endParaRPr lang="sr-Latn-RS"/>
          </a:p>
        </p:txBody>
      </p:sp>
    </p:spTree>
    <p:extLst>
      <p:ext uri="{BB962C8B-B14F-4D97-AF65-F5344CB8AC3E}">
        <p14:creationId xmlns:p14="http://schemas.microsoft.com/office/powerpoint/2010/main" val="2242911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elj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C686BD5-4663-D128-6C60-40AFF42ACBD5}"/>
              </a:ext>
            </a:extLst>
          </p:cNvPr>
          <p:cNvSpPr>
            <a:spLocks noGrp="1"/>
          </p:cNvSpPr>
          <p:nvPr>
            <p:ph type="title"/>
          </p:nvPr>
        </p:nvSpPr>
        <p:spPr>
          <a:xfrm>
            <a:off x="831850" y="1709738"/>
            <a:ext cx="10515600" cy="2852737"/>
          </a:xfrm>
        </p:spPr>
        <p:txBody>
          <a:bodyPr anchor="b"/>
          <a:lstStyle>
            <a:lvl1pPr>
              <a:defRPr sz="6000"/>
            </a:lvl1pPr>
          </a:lstStyle>
          <a:p>
            <a:r>
              <a:rPr lang="sr-Latn-RS"/>
              <a:t>Kliknite i uredite naslov mastera</a:t>
            </a:r>
          </a:p>
        </p:txBody>
      </p:sp>
      <p:sp>
        <p:nvSpPr>
          <p:cNvPr id="3" name="Čuvar mesta za tekst 2">
            <a:extLst>
              <a:ext uri="{FF2B5EF4-FFF2-40B4-BE49-F238E27FC236}">
                <a16:creationId xmlns:a16="http://schemas.microsoft.com/office/drawing/2014/main" id="{456C6F4C-07D9-CD70-77F2-2815158D4F0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sr-Latn-RS"/>
              <a:t>Kliknite da biste uredili stilove teksta mastera</a:t>
            </a:r>
          </a:p>
        </p:txBody>
      </p:sp>
      <p:sp>
        <p:nvSpPr>
          <p:cNvPr id="4" name="Čuvar mesta za datum 3">
            <a:extLst>
              <a:ext uri="{FF2B5EF4-FFF2-40B4-BE49-F238E27FC236}">
                <a16:creationId xmlns:a16="http://schemas.microsoft.com/office/drawing/2014/main" id="{283C1061-5772-1CDD-98B8-959F2FB6BFD2}"/>
              </a:ext>
            </a:extLst>
          </p:cNvPr>
          <p:cNvSpPr>
            <a:spLocks noGrp="1"/>
          </p:cNvSpPr>
          <p:nvPr>
            <p:ph type="dt" sz="half" idx="10"/>
          </p:nvPr>
        </p:nvSpPr>
        <p:spPr/>
        <p:txBody>
          <a:bodyPr/>
          <a:lstStyle/>
          <a:p>
            <a:fld id="{02ED9478-B310-4BCC-BE17-A33EE47BD07F}" type="datetimeFigureOut">
              <a:rPr lang="sr-Latn-RS" smtClean="0"/>
              <a:t>8.1.2025.</a:t>
            </a:fld>
            <a:endParaRPr lang="sr-Latn-RS"/>
          </a:p>
        </p:txBody>
      </p:sp>
      <p:sp>
        <p:nvSpPr>
          <p:cNvPr id="5" name="Čuvar mesta za podnožje 4">
            <a:extLst>
              <a:ext uri="{FF2B5EF4-FFF2-40B4-BE49-F238E27FC236}">
                <a16:creationId xmlns:a16="http://schemas.microsoft.com/office/drawing/2014/main" id="{5997A07D-545F-3F76-C6A1-B28316F37936}"/>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7CE615A6-17E5-31D3-92DF-38D74C1DE49B}"/>
              </a:ext>
            </a:extLst>
          </p:cNvPr>
          <p:cNvSpPr>
            <a:spLocks noGrp="1"/>
          </p:cNvSpPr>
          <p:nvPr>
            <p:ph type="sldNum" sz="quarter" idx="12"/>
          </p:nvPr>
        </p:nvSpPr>
        <p:spPr/>
        <p:txBody>
          <a:bodyPr/>
          <a:lstStyle/>
          <a:p>
            <a:fld id="{594730B8-9A02-404D-A508-CF31E55D34D9}" type="slidenum">
              <a:rPr lang="sr-Latn-RS" smtClean="0"/>
              <a:t>‹#›</a:t>
            </a:fld>
            <a:endParaRPr lang="sr-Latn-RS"/>
          </a:p>
        </p:txBody>
      </p:sp>
    </p:spTree>
    <p:extLst>
      <p:ext uri="{BB962C8B-B14F-4D97-AF65-F5344CB8AC3E}">
        <p14:creationId xmlns:p14="http://schemas.microsoft.com/office/powerpoint/2010/main" val="3304046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1FD9EE3-81F6-6011-A104-A5D73E400134}"/>
              </a:ext>
            </a:extLst>
          </p:cNvPr>
          <p:cNvSpPr>
            <a:spLocks noGrp="1"/>
          </p:cNvSpPr>
          <p:nvPr>
            <p:ph type="title"/>
          </p:nvPr>
        </p:nvSpPr>
        <p:spPr/>
        <p:txBody>
          <a:bodyPr/>
          <a:lstStyle/>
          <a:p>
            <a:r>
              <a:rPr lang="sr-Latn-RS"/>
              <a:t>Kliknite i uredite naslov mastera</a:t>
            </a:r>
          </a:p>
        </p:txBody>
      </p:sp>
      <p:sp>
        <p:nvSpPr>
          <p:cNvPr id="3" name="Čuvar mesta za sadržaj 2">
            <a:extLst>
              <a:ext uri="{FF2B5EF4-FFF2-40B4-BE49-F238E27FC236}">
                <a16:creationId xmlns:a16="http://schemas.microsoft.com/office/drawing/2014/main" id="{3A7EA706-1774-43C8-A025-791AEB225C38}"/>
              </a:ext>
            </a:extLst>
          </p:cNvPr>
          <p:cNvSpPr>
            <a:spLocks noGrp="1"/>
          </p:cNvSpPr>
          <p:nvPr>
            <p:ph sz="half" idx="1"/>
          </p:nvPr>
        </p:nvSpPr>
        <p:spPr>
          <a:xfrm>
            <a:off x="838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sadržaj 3">
            <a:extLst>
              <a:ext uri="{FF2B5EF4-FFF2-40B4-BE49-F238E27FC236}">
                <a16:creationId xmlns:a16="http://schemas.microsoft.com/office/drawing/2014/main" id="{14E572C6-8980-9EB8-55B4-F08896CC95BA}"/>
              </a:ext>
            </a:extLst>
          </p:cNvPr>
          <p:cNvSpPr>
            <a:spLocks noGrp="1"/>
          </p:cNvSpPr>
          <p:nvPr>
            <p:ph sz="half" idx="2"/>
          </p:nvPr>
        </p:nvSpPr>
        <p:spPr>
          <a:xfrm>
            <a:off x="6172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5" name="Čuvar mesta za datum 4">
            <a:extLst>
              <a:ext uri="{FF2B5EF4-FFF2-40B4-BE49-F238E27FC236}">
                <a16:creationId xmlns:a16="http://schemas.microsoft.com/office/drawing/2014/main" id="{6E2CBD53-E05F-19EB-7ACB-BBD5E8373026}"/>
              </a:ext>
            </a:extLst>
          </p:cNvPr>
          <p:cNvSpPr>
            <a:spLocks noGrp="1"/>
          </p:cNvSpPr>
          <p:nvPr>
            <p:ph type="dt" sz="half" idx="10"/>
          </p:nvPr>
        </p:nvSpPr>
        <p:spPr/>
        <p:txBody>
          <a:bodyPr/>
          <a:lstStyle/>
          <a:p>
            <a:fld id="{02ED9478-B310-4BCC-BE17-A33EE47BD07F}" type="datetimeFigureOut">
              <a:rPr lang="sr-Latn-RS" smtClean="0"/>
              <a:t>8.1.2025.</a:t>
            </a:fld>
            <a:endParaRPr lang="sr-Latn-RS"/>
          </a:p>
        </p:txBody>
      </p:sp>
      <p:sp>
        <p:nvSpPr>
          <p:cNvPr id="6" name="Čuvar mesta za podnožje 5">
            <a:extLst>
              <a:ext uri="{FF2B5EF4-FFF2-40B4-BE49-F238E27FC236}">
                <a16:creationId xmlns:a16="http://schemas.microsoft.com/office/drawing/2014/main" id="{A3977D10-C25F-F781-D9CE-E1F7688680F9}"/>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A23BE782-9717-C43D-76DC-21B172F3F1C7}"/>
              </a:ext>
            </a:extLst>
          </p:cNvPr>
          <p:cNvSpPr>
            <a:spLocks noGrp="1"/>
          </p:cNvSpPr>
          <p:nvPr>
            <p:ph type="sldNum" sz="quarter" idx="12"/>
          </p:nvPr>
        </p:nvSpPr>
        <p:spPr/>
        <p:txBody>
          <a:bodyPr/>
          <a:lstStyle/>
          <a:p>
            <a:fld id="{594730B8-9A02-404D-A508-CF31E55D34D9}" type="slidenum">
              <a:rPr lang="sr-Latn-RS" smtClean="0"/>
              <a:t>‹#›</a:t>
            </a:fld>
            <a:endParaRPr lang="sr-Latn-RS"/>
          </a:p>
        </p:txBody>
      </p:sp>
    </p:spTree>
    <p:extLst>
      <p:ext uri="{BB962C8B-B14F-4D97-AF65-F5344CB8AC3E}">
        <p14:creationId xmlns:p14="http://schemas.microsoft.com/office/powerpoint/2010/main" val="3855605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eđen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291B1BE-8D70-CE76-8D7F-8893C0AB9A32}"/>
              </a:ext>
            </a:extLst>
          </p:cNvPr>
          <p:cNvSpPr>
            <a:spLocks noGrp="1"/>
          </p:cNvSpPr>
          <p:nvPr>
            <p:ph type="title"/>
          </p:nvPr>
        </p:nvSpPr>
        <p:spPr>
          <a:xfrm>
            <a:off x="839788" y="365125"/>
            <a:ext cx="10515600" cy="1325563"/>
          </a:xfrm>
        </p:spPr>
        <p:txBody>
          <a:bodyPr/>
          <a:lstStyle/>
          <a:p>
            <a:r>
              <a:rPr lang="sr-Latn-RS"/>
              <a:t>Kliknite i uredite naslov mastera</a:t>
            </a:r>
          </a:p>
        </p:txBody>
      </p:sp>
      <p:sp>
        <p:nvSpPr>
          <p:cNvPr id="3" name="Čuvar mesta za tekst 2">
            <a:extLst>
              <a:ext uri="{FF2B5EF4-FFF2-40B4-BE49-F238E27FC236}">
                <a16:creationId xmlns:a16="http://schemas.microsoft.com/office/drawing/2014/main" id="{FBAAE60E-11DE-D008-CEC8-BD19F6B203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4" name="Čuvar mesta za sadržaj 3">
            <a:extLst>
              <a:ext uri="{FF2B5EF4-FFF2-40B4-BE49-F238E27FC236}">
                <a16:creationId xmlns:a16="http://schemas.microsoft.com/office/drawing/2014/main" id="{25ECF6DA-E7CA-C762-EEB1-28480EF16355}"/>
              </a:ext>
            </a:extLst>
          </p:cNvPr>
          <p:cNvSpPr>
            <a:spLocks noGrp="1"/>
          </p:cNvSpPr>
          <p:nvPr>
            <p:ph sz="half" idx="2"/>
          </p:nvPr>
        </p:nvSpPr>
        <p:spPr>
          <a:xfrm>
            <a:off x="839788" y="2505075"/>
            <a:ext cx="5157787"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5" name="Čuvar mesta za tekst 4">
            <a:extLst>
              <a:ext uri="{FF2B5EF4-FFF2-40B4-BE49-F238E27FC236}">
                <a16:creationId xmlns:a16="http://schemas.microsoft.com/office/drawing/2014/main" id="{72B7A81E-2CB0-7D7A-BDFA-5EB5DBDBE9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6" name="Čuvar mesta za sadržaj 5">
            <a:extLst>
              <a:ext uri="{FF2B5EF4-FFF2-40B4-BE49-F238E27FC236}">
                <a16:creationId xmlns:a16="http://schemas.microsoft.com/office/drawing/2014/main" id="{05E79C20-06E5-7AEC-9405-31AFF98B4EB6}"/>
              </a:ext>
            </a:extLst>
          </p:cNvPr>
          <p:cNvSpPr>
            <a:spLocks noGrp="1"/>
          </p:cNvSpPr>
          <p:nvPr>
            <p:ph sz="quarter" idx="4"/>
          </p:nvPr>
        </p:nvSpPr>
        <p:spPr>
          <a:xfrm>
            <a:off x="6172200" y="2505075"/>
            <a:ext cx="5183188"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7" name="Čuvar mesta za datum 6">
            <a:extLst>
              <a:ext uri="{FF2B5EF4-FFF2-40B4-BE49-F238E27FC236}">
                <a16:creationId xmlns:a16="http://schemas.microsoft.com/office/drawing/2014/main" id="{C14350A8-7A6C-7D77-BA97-C068496C1824}"/>
              </a:ext>
            </a:extLst>
          </p:cNvPr>
          <p:cNvSpPr>
            <a:spLocks noGrp="1"/>
          </p:cNvSpPr>
          <p:nvPr>
            <p:ph type="dt" sz="half" idx="10"/>
          </p:nvPr>
        </p:nvSpPr>
        <p:spPr/>
        <p:txBody>
          <a:bodyPr/>
          <a:lstStyle/>
          <a:p>
            <a:fld id="{02ED9478-B310-4BCC-BE17-A33EE47BD07F}" type="datetimeFigureOut">
              <a:rPr lang="sr-Latn-RS" smtClean="0"/>
              <a:t>8.1.2025.</a:t>
            </a:fld>
            <a:endParaRPr lang="sr-Latn-RS"/>
          </a:p>
        </p:txBody>
      </p:sp>
      <p:sp>
        <p:nvSpPr>
          <p:cNvPr id="8" name="Čuvar mesta za podnožje 7">
            <a:extLst>
              <a:ext uri="{FF2B5EF4-FFF2-40B4-BE49-F238E27FC236}">
                <a16:creationId xmlns:a16="http://schemas.microsoft.com/office/drawing/2014/main" id="{8311B10B-BE60-99D1-1063-7036EA7DFFFE}"/>
              </a:ext>
            </a:extLst>
          </p:cNvPr>
          <p:cNvSpPr>
            <a:spLocks noGrp="1"/>
          </p:cNvSpPr>
          <p:nvPr>
            <p:ph type="ftr" sz="quarter" idx="11"/>
          </p:nvPr>
        </p:nvSpPr>
        <p:spPr/>
        <p:txBody>
          <a:bodyPr/>
          <a:lstStyle/>
          <a:p>
            <a:endParaRPr lang="sr-Latn-RS"/>
          </a:p>
        </p:txBody>
      </p:sp>
      <p:sp>
        <p:nvSpPr>
          <p:cNvPr id="9" name="Čuvar mesta za broj slajda 8">
            <a:extLst>
              <a:ext uri="{FF2B5EF4-FFF2-40B4-BE49-F238E27FC236}">
                <a16:creationId xmlns:a16="http://schemas.microsoft.com/office/drawing/2014/main" id="{FE588FC9-5CA9-4FCE-BF9F-B6F095AD833B}"/>
              </a:ext>
            </a:extLst>
          </p:cNvPr>
          <p:cNvSpPr>
            <a:spLocks noGrp="1"/>
          </p:cNvSpPr>
          <p:nvPr>
            <p:ph type="sldNum" sz="quarter" idx="12"/>
          </p:nvPr>
        </p:nvSpPr>
        <p:spPr/>
        <p:txBody>
          <a:bodyPr/>
          <a:lstStyle/>
          <a:p>
            <a:fld id="{594730B8-9A02-404D-A508-CF31E55D34D9}" type="slidenum">
              <a:rPr lang="sr-Latn-RS" smtClean="0"/>
              <a:t>‹#›</a:t>
            </a:fld>
            <a:endParaRPr lang="sr-Latn-RS"/>
          </a:p>
        </p:txBody>
      </p:sp>
    </p:spTree>
    <p:extLst>
      <p:ext uri="{BB962C8B-B14F-4D97-AF65-F5344CB8AC3E}">
        <p14:creationId xmlns:p14="http://schemas.microsoft.com/office/powerpoint/2010/main" val="1553669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53A8682-38A2-66A3-3F96-B43CB72B75DF}"/>
              </a:ext>
            </a:extLst>
          </p:cNvPr>
          <p:cNvSpPr>
            <a:spLocks noGrp="1"/>
          </p:cNvSpPr>
          <p:nvPr>
            <p:ph type="title"/>
          </p:nvPr>
        </p:nvSpPr>
        <p:spPr/>
        <p:txBody>
          <a:bodyPr/>
          <a:lstStyle/>
          <a:p>
            <a:r>
              <a:rPr lang="sr-Latn-RS"/>
              <a:t>Kliknite i uredite naslov mastera</a:t>
            </a:r>
          </a:p>
        </p:txBody>
      </p:sp>
      <p:sp>
        <p:nvSpPr>
          <p:cNvPr id="3" name="Čuvar mesta za datum 2">
            <a:extLst>
              <a:ext uri="{FF2B5EF4-FFF2-40B4-BE49-F238E27FC236}">
                <a16:creationId xmlns:a16="http://schemas.microsoft.com/office/drawing/2014/main" id="{6F9E9AF5-A147-2E3A-6B7B-DE6335C36D28}"/>
              </a:ext>
            </a:extLst>
          </p:cNvPr>
          <p:cNvSpPr>
            <a:spLocks noGrp="1"/>
          </p:cNvSpPr>
          <p:nvPr>
            <p:ph type="dt" sz="half" idx="10"/>
          </p:nvPr>
        </p:nvSpPr>
        <p:spPr/>
        <p:txBody>
          <a:bodyPr/>
          <a:lstStyle/>
          <a:p>
            <a:fld id="{02ED9478-B310-4BCC-BE17-A33EE47BD07F}" type="datetimeFigureOut">
              <a:rPr lang="sr-Latn-RS" smtClean="0"/>
              <a:t>8.1.2025.</a:t>
            </a:fld>
            <a:endParaRPr lang="sr-Latn-RS"/>
          </a:p>
        </p:txBody>
      </p:sp>
      <p:sp>
        <p:nvSpPr>
          <p:cNvPr id="4" name="Čuvar mesta za podnožje 3">
            <a:extLst>
              <a:ext uri="{FF2B5EF4-FFF2-40B4-BE49-F238E27FC236}">
                <a16:creationId xmlns:a16="http://schemas.microsoft.com/office/drawing/2014/main" id="{ABA67F75-57A7-EC0D-8891-0C9BA6FC1493}"/>
              </a:ext>
            </a:extLst>
          </p:cNvPr>
          <p:cNvSpPr>
            <a:spLocks noGrp="1"/>
          </p:cNvSpPr>
          <p:nvPr>
            <p:ph type="ftr" sz="quarter" idx="11"/>
          </p:nvPr>
        </p:nvSpPr>
        <p:spPr/>
        <p:txBody>
          <a:bodyPr/>
          <a:lstStyle/>
          <a:p>
            <a:endParaRPr lang="sr-Latn-RS"/>
          </a:p>
        </p:txBody>
      </p:sp>
      <p:sp>
        <p:nvSpPr>
          <p:cNvPr id="5" name="Čuvar mesta za broj slajda 4">
            <a:extLst>
              <a:ext uri="{FF2B5EF4-FFF2-40B4-BE49-F238E27FC236}">
                <a16:creationId xmlns:a16="http://schemas.microsoft.com/office/drawing/2014/main" id="{8CC99A85-DA0E-D2E7-FB0C-C7665A172B4C}"/>
              </a:ext>
            </a:extLst>
          </p:cNvPr>
          <p:cNvSpPr>
            <a:spLocks noGrp="1"/>
          </p:cNvSpPr>
          <p:nvPr>
            <p:ph type="sldNum" sz="quarter" idx="12"/>
          </p:nvPr>
        </p:nvSpPr>
        <p:spPr/>
        <p:txBody>
          <a:bodyPr/>
          <a:lstStyle/>
          <a:p>
            <a:fld id="{594730B8-9A02-404D-A508-CF31E55D34D9}" type="slidenum">
              <a:rPr lang="sr-Latn-RS" smtClean="0"/>
              <a:t>‹#›</a:t>
            </a:fld>
            <a:endParaRPr lang="sr-Latn-RS"/>
          </a:p>
        </p:txBody>
      </p:sp>
    </p:spTree>
    <p:extLst>
      <p:ext uri="{BB962C8B-B14F-4D97-AF65-F5344CB8AC3E}">
        <p14:creationId xmlns:p14="http://schemas.microsoft.com/office/powerpoint/2010/main" val="35842212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Čuvar mesta za datum 1">
            <a:extLst>
              <a:ext uri="{FF2B5EF4-FFF2-40B4-BE49-F238E27FC236}">
                <a16:creationId xmlns:a16="http://schemas.microsoft.com/office/drawing/2014/main" id="{F3135DB9-56D7-2362-451B-F0AD1F0506AF}"/>
              </a:ext>
            </a:extLst>
          </p:cNvPr>
          <p:cNvSpPr>
            <a:spLocks noGrp="1"/>
          </p:cNvSpPr>
          <p:nvPr>
            <p:ph type="dt" sz="half" idx="10"/>
          </p:nvPr>
        </p:nvSpPr>
        <p:spPr/>
        <p:txBody>
          <a:bodyPr/>
          <a:lstStyle/>
          <a:p>
            <a:fld id="{02ED9478-B310-4BCC-BE17-A33EE47BD07F}" type="datetimeFigureOut">
              <a:rPr lang="sr-Latn-RS" smtClean="0"/>
              <a:t>8.1.2025.</a:t>
            </a:fld>
            <a:endParaRPr lang="sr-Latn-RS"/>
          </a:p>
        </p:txBody>
      </p:sp>
      <p:sp>
        <p:nvSpPr>
          <p:cNvPr id="3" name="Čuvar mesta za podnožje 2">
            <a:extLst>
              <a:ext uri="{FF2B5EF4-FFF2-40B4-BE49-F238E27FC236}">
                <a16:creationId xmlns:a16="http://schemas.microsoft.com/office/drawing/2014/main" id="{CEAB2B9A-0167-EC0E-2900-21B02B359B8B}"/>
              </a:ext>
            </a:extLst>
          </p:cNvPr>
          <p:cNvSpPr>
            <a:spLocks noGrp="1"/>
          </p:cNvSpPr>
          <p:nvPr>
            <p:ph type="ftr" sz="quarter" idx="11"/>
          </p:nvPr>
        </p:nvSpPr>
        <p:spPr/>
        <p:txBody>
          <a:bodyPr/>
          <a:lstStyle/>
          <a:p>
            <a:endParaRPr lang="sr-Latn-RS"/>
          </a:p>
        </p:txBody>
      </p:sp>
      <p:sp>
        <p:nvSpPr>
          <p:cNvPr id="4" name="Čuvar mesta za broj slajda 3">
            <a:extLst>
              <a:ext uri="{FF2B5EF4-FFF2-40B4-BE49-F238E27FC236}">
                <a16:creationId xmlns:a16="http://schemas.microsoft.com/office/drawing/2014/main" id="{71490C2B-1069-64BE-C81D-9805D3C64BE7}"/>
              </a:ext>
            </a:extLst>
          </p:cNvPr>
          <p:cNvSpPr>
            <a:spLocks noGrp="1"/>
          </p:cNvSpPr>
          <p:nvPr>
            <p:ph type="sldNum" sz="quarter" idx="12"/>
          </p:nvPr>
        </p:nvSpPr>
        <p:spPr/>
        <p:txBody>
          <a:bodyPr/>
          <a:lstStyle/>
          <a:p>
            <a:fld id="{594730B8-9A02-404D-A508-CF31E55D34D9}" type="slidenum">
              <a:rPr lang="sr-Latn-RS" smtClean="0"/>
              <a:t>‹#›</a:t>
            </a:fld>
            <a:endParaRPr lang="sr-Latn-RS"/>
          </a:p>
        </p:txBody>
      </p:sp>
    </p:spTree>
    <p:extLst>
      <p:ext uri="{BB962C8B-B14F-4D97-AF65-F5344CB8AC3E}">
        <p14:creationId xmlns:p14="http://schemas.microsoft.com/office/powerpoint/2010/main" val="85644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a nat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BF8D4F6-30E7-930C-0EEA-0A29DF335047}"/>
              </a:ext>
            </a:extLst>
          </p:cNvPr>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p>
        </p:txBody>
      </p:sp>
      <p:sp>
        <p:nvSpPr>
          <p:cNvPr id="3" name="Čuvar mesta za sadržaj 2">
            <a:extLst>
              <a:ext uri="{FF2B5EF4-FFF2-40B4-BE49-F238E27FC236}">
                <a16:creationId xmlns:a16="http://schemas.microsoft.com/office/drawing/2014/main" id="{3E7764A7-E61B-F44F-F209-BF3D3454EF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tekst 3">
            <a:extLst>
              <a:ext uri="{FF2B5EF4-FFF2-40B4-BE49-F238E27FC236}">
                <a16:creationId xmlns:a16="http://schemas.microsoft.com/office/drawing/2014/main" id="{F4018676-A8B0-06DD-894D-DDB1AE7713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Čuvar mesta za datum 4">
            <a:extLst>
              <a:ext uri="{FF2B5EF4-FFF2-40B4-BE49-F238E27FC236}">
                <a16:creationId xmlns:a16="http://schemas.microsoft.com/office/drawing/2014/main" id="{DFAC2A61-FE55-6DE2-B82D-2638B755D6FF}"/>
              </a:ext>
            </a:extLst>
          </p:cNvPr>
          <p:cNvSpPr>
            <a:spLocks noGrp="1"/>
          </p:cNvSpPr>
          <p:nvPr>
            <p:ph type="dt" sz="half" idx="10"/>
          </p:nvPr>
        </p:nvSpPr>
        <p:spPr/>
        <p:txBody>
          <a:bodyPr/>
          <a:lstStyle/>
          <a:p>
            <a:fld id="{02ED9478-B310-4BCC-BE17-A33EE47BD07F}" type="datetimeFigureOut">
              <a:rPr lang="sr-Latn-RS" smtClean="0"/>
              <a:t>8.1.2025.</a:t>
            </a:fld>
            <a:endParaRPr lang="sr-Latn-RS"/>
          </a:p>
        </p:txBody>
      </p:sp>
      <p:sp>
        <p:nvSpPr>
          <p:cNvPr id="6" name="Čuvar mesta za podnožje 5">
            <a:extLst>
              <a:ext uri="{FF2B5EF4-FFF2-40B4-BE49-F238E27FC236}">
                <a16:creationId xmlns:a16="http://schemas.microsoft.com/office/drawing/2014/main" id="{61E09F72-D300-318D-FE8F-0294FE4FE599}"/>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F32B8ECD-0A3F-0DCD-ECDA-F8DDCD19E8A3}"/>
              </a:ext>
            </a:extLst>
          </p:cNvPr>
          <p:cNvSpPr>
            <a:spLocks noGrp="1"/>
          </p:cNvSpPr>
          <p:nvPr>
            <p:ph type="sldNum" sz="quarter" idx="12"/>
          </p:nvPr>
        </p:nvSpPr>
        <p:spPr/>
        <p:txBody>
          <a:bodyPr/>
          <a:lstStyle/>
          <a:p>
            <a:fld id="{594730B8-9A02-404D-A508-CF31E55D34D9}" type="slidenum">
              <a:rPr lang="sr-Latn-RS" smtClean="0"/>
              <a:t>‹#›</a:t>
            </a:fld>
            <a:endParaRPr lang="sr-Latn-RS"/>
          </a:p>
        </p:txBody>
      </p:sp>
    </p:spTree>
    <p:extLst>
      <p:ext uri="{BB962C8B-B14F-4D97-AF65-F5344CB8AC3E}">
        <p14:creationId xmlns:p14="http://schemas.microsoft.com/office/powerpoint/2010/main" val="1894940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a nat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06B4D36-2C39-8B55-D101-517202C5DF6E}"/>
              </a:ext>
            </a:extLst>
          </p:cNvPr>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p>
        </p:txBody>
      </p:sp>
      <p:sp>
        <p:nvSpPr>
          <p:cNvPr id="3" name="Čuvar mesta za sliku 2">
            <a:extLst>
              <a:ext uri="{FF2B5EF4-FFF2-40B4-BE49-F238E27FC236}">
                <a16:creationId xmlns:a16="http://schemas.microsoft.com/office/drawing/2014/main" id="{BE0ABF4C-8870-95BF-3F84-45B39EAEEE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Čuvar mesta za tekst 3">
            <a:extLst>
              <a:ext uri="{FF2B5EF4-FFF2-40B4-BE49-F238E27FC236}">
                <a16:creationId xmlns:a16="http://schemas.microsoft.com/office/drawing/2014/main" id="{94928F25-F787-49A3-4515-2E3E37C5DC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Čuvar mesta za datum 4">
            <a:extLst>
              <a:ext uri="{FF2B5EF4-FFF2-40B4-BE49-F238E27FC236}">
                <a16:creationId xmlns:a16="http://schemas.microsoft.com/office/drawing/2014/main" id="{01CF991A-2880-B8AD-8E0C-05AD6AB995FD}"/>
              </a:ext>
            </a:extLst>
          </p:cNvPr>
          <p:cNvSpPr>
            <a:spLocks noGrp="1"/>
          </p:cNvSpPr>
          <p:nvPr>
            <p:ph type="dt" sz="half" idx="10"/>
          </p:nvPr>
        </p:nvSpPr>
        <p:spPr/>
        <p:txBody>
          <a:bodyPr/>
          <a:lstStyle/>
          <a:p>
            <a:fld id="{02ED9478-B310-4BCC-BE17-A33EE47BD07F}" type="datetimeFigureOut">
              <a:rPr lang="sr-Latn-RS" smtClean="0"/>
              <a:t>8.1.2025.</a:t>
            </a:fld>
            <a:endParaRPr lang="sr-Latn-RS"/>
          </a:p>
        </p:txBody>
      </p:sp>
      <p:sp>
        <p:nvSpPr>
          <p:cNvPr id="6" name="Čuvar mesta za podnožje 5">
            <a:extLst>
              <a:ext uri="{FF2B5EF4-FFF2-40B4-BE49-F238E27FC236}">
                <a16:creationId xmlns:a16="http://schemas.microsoft.com/office/drawing/2014/main" id="{58B11CA0-4E51-5374-1A1C-84C6D8AD8EB3}"/>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591107D7-9712-389C-F1BB-D5479BF50D1D}"/>
              </a:ext>
            </a:extLst>
          </p:cNvPr>
          <p:cNvSpPr>
            <a:spLocks noGrp="1"/>
          </p:cNvSpPr>
          <p:nvPr>
            <p:ph type="sldNum" sz="quarter" idx="12"/>
          </p:nvPr>
        </p:nvSpPr>
        <p:spPr/>
        <p:txBody>
          <a:bodyPr/>
          <a:lstStyle/>
          <a:p>
            <a:fld id="{594730B8-9A02-404D-A508-CF31E55D34D9}" type="slidenum">
              <a:rPr lang="sr-Latn-RS" smtClean="0"/>
              <a:t>‹#›</a:t>
            </a:fld>
            <a:endParaRPr lang="sr-Latn-RS"/>
          </a:p>
        </p:txBody>
      </p:sp>
    </p:spTree>
    <p:extLst>
      <p:ext uri="{BB962C8B-B14F-4D97-AF65-F5344CB8AC3E}">
        <p14:creationId xmlns:p14="http://schemas.microsoft.com/office/powerpoint/2010/main" val="2280308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esta za naslov 1">
            <a:extLst>
              <a:ext uri="{FF2B5EF4-FFF2-40B4-BE49-F238E27FC236}">
                <a16:creationId xmlns:a16="http://schemas.microsoft.com/office/drawing/2014/main" id="{C414A72D-6051-AB3E-EDBD-19781BA1411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r-Latn-RS"/>
              <a:t>Kliknite i uredite naslov mastera</a:t>
            </a:r>
          </a:p>
        </p:txBody>
      </p:sp>
      <p:sp>
        <p:nvSpPr>
          <p:cNvPr id="3" name="Čuvar mesta za tekst 2">
            <a:extLst>
              <a:ext uri="{FF2B5EF4-FFF2-40B4-BE49-F238E27FC236}">
                <a16:creationId xmlns:a16="http://schemas.microsoft.com/office/drawing/2014/main" id="{49A3C59A-1C7A-8859-75E7-02FD02E1CA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B38EE347-300A-87AC-1621-E416B8FD1C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2ED9478-B310-4BCC-BE17-A33EE47BD07F}" type="datetimeFigureOut">
              <a:rPr lang="sr-Latn-RS" smtClean="0"/>
              <a:t>8.1.2025.</a:t>
            </a:fld>
            <a:endParaRPr lang="sr-Latn-RS"/>
          </a:p>
        </p:txBody>
      </p:sp>
      <p:sp>
        <p:nvSpPr>
          <p:cNvPr id="5" name="Čuvar mesta za podnožje 4">
            <a:extLst>
              <a:ext uri="{FF2B5EF4-FFF2-40B4-BE49-F238E27FC236}">
                <a16:creationId xmlns:a16="http://schemas.microsoft.com/office/drawing/2014/main" id="{92D0D9D5-21F3-45C4-8292-6BEB16BBB7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sr-Latn-RS"/>
          </a:p>
        </p:txBody>
      </p:sp>
      <p:sp>
        <p:nvSpPr>
          <p:cNvPr id="6" name="Čuvar mesta za broj slajda 5">
            <a:extLst>
              <a:ext uri="{FF2B5EF4-FFF2-40B4-BE49-F238E27FC236}">
                <a16:creationId xmlns:a16="http://schemas.microsoft.com/office/drawing/2014/main" id="{3F93B1C0-241D-153B-1C42-FDEB9B6A57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94730B8-9A02-404D-A508-CF31E55D34D9}" type="slidenum">
              <a:rPr lang="sr-Latn-RS" smtClean="0"/>
              <a:t>‹#›</a:t>
            </a:fld>
            <a:endParaRPr lang="sr-Latn-RS"/>
          </a:p>
        </p:txBody>
      </p:sp>
    </p:spTree>
    <p:extLst>
      <p:ext uri="{BB962C8B-B14F-4D97-AF65-F5344CB8AC3E}">
        <p14:creationId xmlns:p14="http://schemas.microsoft.com/office/powerpoint/2010/main" val="21533750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file:///C:\Users\Dejan%20Blagojevic\Desktop\greens%20final\EU%20directive%20i%20standardi" TargetMode="Externa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Freeform: Shape 17">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 name="Freeform: Shape 19">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Naslov 1">
            <a:extLst>
              <a:ext uri="{FF2B5EF4-FFF2-40B4-BE49-F238E27FC236}">
                <a16:creationId xmlns:a16="http://schemas.microsoft.com/office/drawing/2014/main" id="{27BA5A6F-CBC0-9708-B962-6D4803B381FF}"/>
              </a:ext>
            </a:extLst>
          </p:cNvPr>
          <p:cNvSpPr>
            <a:spLocks noGrp="1"/>
          </p:cNvSpPr>
          <p:nvPr>
            <p:ph type="ctrTitle"/>
          </p:nvPr>
        </p:nvSpPr>
        <p:spPr>
          <a:xfrm>
            <a:off x="489098" y="1106034"/>
            <a:ext cx="5019074" cy="3204134"/>
          </a:xfrm>
        </p:spPr>
        <p:txBody>
          <a:bodyPr anchor="b">
            <a:normAutofit/>
          </a:bodyPr>
          <a:lstStyle/>
          <a:p>
            <a:pPr algn="l"/>
            <a:r>
              <a:rPr lang="en-US" sz="4200">
                <a:effectLst/>
                <a:latin typeface="Aptos" panose="020B0004020202020204" pitchFamily="34" charset="0"/>
                <a:ea typeface="Aptos" panose="020B0004020202020204" pitchFamily="34" charset="0"/>
                <a:cs typeface="Times New Roman" panose="02020603050405020304" pitchFamily="18" charset="0"/>
              </a:rPr>
              <a:t>Pregled međunarodnih i nacionalnih zakona o zaštiti životne sredine</a:t>
            </a:r>
            <a:endParaRPr lang="sr-Latn-RS" sz="4200"/>
          </a:p>
        </p:txBody>
      </p:sp>
      <p:sp>
        <p:nvSpPr>
          <p:cNvPr id="3" name="Podnaslov 2">
            <a:extLst>
              <a:ext uri="{FF2B5EF4-FFF2-40B4-BE49-F238E27FC236}">
                <a16:creationId xmlns:a16="http://schemas.microsoft.com/office/drawing/2014/main" id="{6804235D-4D34-1338-3D50-6715EBFB164F}"/>
              </a:ext>
            </a:extLst>
          </p:cNvPr>
          <p:cNvSpPr>
            <a:spLocks noGrp="1"/>
          </p:cNvSpPr>
          <p:nvPr>
            <p:ph type="subTitle" idx="1"/>
          </p:nvPr>
        </p:nvSpPr>
        <p:spPr>
          <a:xfrm>
            <a:off x="494124" y="4872922"/>
            <a:ext cx="5013698" cy="1208141"/>
          </a:xfrm>
        </p:spPr>
        <p:txBody>
          <a:bodyPr>
            <a:normAutofit/>
          </a:bodyPr>
          <a:lstStyle/>
          <a:p>
            <a:pPr algn="l"/>
            <a:r>
              <a:rPr lang="en-US" sz="2800" u="sng">
                <a:effectLst/>
                <a:latin typeface="Aptos" panose="020B0004020202020204" pitchFamily="34" charset="0"/>
                <a:ea typeface="Aptos" panose="020B0004020202020204" pitchFamily="34" charset="0"/>
                <a:cs typeface="Times New Roman" panose="02020603050405020304" pitchFamily="18" charset="0"/>
                <a:hlinkClick r:id="rId2"/>
              </a:rPr>
              <a:t>Direktive i standardi u zaštiti životne sredine</a:t>
            </a:r>
            <a:endParaRPr lang="sr-Latn-RS" sz="2800"/>
          </a:p>
          <a:p>
            <a:pPr algn="l"/>
            <a:endParaRPr lang="sr-Latn-RS" sz="2800"/>
          </a:p>
        </p:txBody>
      </p:sp>
      <p:sp>
        <p:nvSpPr>
          <p:cNvPr id="22" name="Rectangle 2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10" name="Grafika 2105894456">
            <a:extLst>
              <a:ext uri="{FF2B5EF4-FFF2-40B4-BE49-F238E27FC236}">
                <a16:creationId xmlns:a16="http://schemas.microsoft.com/office/drawing/2014/main" id="{AE5B2892-768A-35B1-73EF-012D10FFEE9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94071" y="1384154"/>
            <a:ext cx="4708831" cy="1226258"/>
          </a:xfrm>
          <a:prstGeom prst="rect">
            <a:avLst/>
          </a:prstGeom>
        </p:spPr>
      </p:pic>
      <p:sp>
        <p:nvSpPr>
          <p:cNvPr id="24" name="Rectangle 2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Slika 10" descr="Slika na kojoj se nalazi tekst&#10;&#10;Opis je automatski generisan">
            <a:extLst>
              <a:ext uri="{FF2B5EF4-FFF2-40B4-BE49-F238E27FC236}">
                <a16:creationId xmlns:a16="http://schemas.microsoft.com/office/drawing/2014/main" id="{00C6295E-8CDE-4C26-3FEA-EF20DECC55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994071" y="4432190"/>
            <a:ext cx="4708833" cy="979437"/>
          </a:xfrm>
          <a:prstGeom prst="rect">
            <a:avLst/>
          </a:prstGeom>
          <a:noFill/>
        </p:spPr>
      </p:pic>
    </p:spTree>
    <p:extLst>
      <p:ext uri="{BB962C8B-B14F-4D97-AF65-F5344CB8AC3E}">
        <p14:creationId xmlns:p14="http://schemas.microsoft.com/office/powerpoint/2010/main" val="3766807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B297677-E501-A08F-030D-716C83E2720B}"/>
              </a:ext>
            </a:extLst>
          </p:cNvPr>
          <p:cNvSpPr>
            <a:spLocks noGrp="1"/>
          </p:cNvSpPr>
          <p:nvPr>
            <p:ph type="title"/>
          </p:nvPr>
        </p:nvSpPr>
        <p:spPr>
          <a:xfrm>
            <a:off x="640080" y="329184"/>
            <a:ext cx="6894576" cy="1783080"/>
          </a:xfrm>
        </p:spPr>
        <p:txBody>
          <a:bodyPr anchor="b">
            <a:normAutofit/>
          </a:bodyPr>
          <a:lstStyle/>
          <a:p>
            <a:r>
              <a:rPr lang="sr-Latn-RS" sz="3800" b="1"/>
              <a:t>Integracija klimatskih ciljeva u nacionalne politike</a:t>
            </a:r>
            <a:br>
              <a:rPr lang="sr-Latn-RS" sz="3800"/>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E7DB3D99-AF75-5881-F140-5EA7D4C951A8}"/>
              </a:ext>
            </a:extLst>
          </p:cNvPr>
          <p:cNvSpPr>
            <a:spLocks noGrp="1"/>
          </p:cNvSpPr>
          <p:nvPr>
            <p:ph idx="1"/>
          </p:nvPr>
        </p:nvSpPr>
        <p:spPr>
          <a:xfrm>
            <a:off x="640080" y="2706624"/>
            <a:ext cx="6894576" cy="3483864"/>
          </a:xfrm>
        </p:spPr>
        <p:txBody>
          <a:bodyPr>
            <a:normAutofit/>
          </a:bodyPr>
          <a:lstStyle/>
          <a:p>
            <a:pPr>
              <a:buFont typeface="Arial" panose="020B0604020202020204" pitchFamily="34" charset="0"/>
              <a:buChar char="•"/>
            </a:pPr>
            <a:r>
              <a:rPr lang="sr-Latn-RS" sz="2200"/>
              <a:t>Države su obavezane da integriraju ciljeve smanjenja emisija u svoje nacionalne ekonomske i energetske politike. To uključuje donošenje zakonodavstva koje podstiče zelene tehnologije, efikasnost u industriji, obnovljive izvore energije i smanjenje zagađenja.</a:t>
            </a:r>
          </a:p>
          <a:p>
            <a:pPr>
              <a:buFont typeface="Arial" panose="020B0604020202020204" pitchFamily="34" charset="0"/>
              <a:buChar char="•"/>
            </a:pPr>
            <a:r>
              <a:rPr lang="sr-Latn-RS" sz="2200"/>
              <a:t>Takođe, klima postaje ključni faktor u planiranju urbanih oblasti i infrastrukture, kako bi se povećala otpornost na klimatske promene.</a:t>
            </a:r>
          </a:p>
          <a:p>
            <a:endParaRPr lang="sr-Latn-RS" sz="2200"/>
          </a:p>
        </p:txBody>
      </p:sp>
      <p:pic>
        <p:nvPicPr>
          <p:cNvPr id="4" name="Grafika 2105894456">
            <a:extLst>
              <a:ext uri="{FF2B5EF4-FFF2-40B4-BE49-F238E27FC236}">
                <a16:creationId xmlns:a16="http://schemas.microsoft.com/office/drawing/2014/main" id="{A321D2D9-4C8F-D569-9598-751145BE45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227640CA-48A6-6E41-7E88-644BD922E4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923974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2536F37A-50E8-0E25-B5AB-E412AB5D8158}"/>
              </a:ext>
            </a:extLst>
          </p:cNvPr>
          <p:cNvSpPr>
            <a:spLocks noGrp="1"/>
          </p:cNvSpPr>
          <p:nvPr>
            <p:ph type="title"/>
          </p:nvPr>
        </p:nvSpPr>
        <p:spPr>
          <a:xfrm>
            <a:off x="640080" y="329184"/>
            <a:ext cx="6894576" cy="1783080"/>
          </a:xfrm>
        </p:spPr>
        <p:txBody>
          <a:bodyPr anchor="b">
            <a:normAutofit/>
          </a:bodyPr>
          <a:lstStyle/>
          <a:p>
            <a:r>
              <a:rPr lang="sr-Latn-RS" sz="3800" b="1"/>
              <a:t>Podsticanje inovacija i novih tehnologija</a:t>
            </a:r>
            <a:br>
              <a:rPr lang="sr-Latn-RS" sz="3800"/>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8ADE06A1-6331-C85D-51D7-7CFAB3A25704}"/>
              </a:ext>
            </a:extLst>
          </p:cNvPr>
          <p:cNvSpPr>
            <a:spLocks noGrp="1"/>
          </p:cNvSpPr>
          <p:nvPr>
            <p:ph idx="1"/>
          </p:nvPr>
        </p:nvSpPr>
        <p:spPr>
          <a:xfrm>
            <a:off x="640080" y="2706624"/>
            <a:ext cx="6894576" cy="3483864"/>
          </a:xfrm>
        </p:spPr>
        <p:txBody>
          <a:bodyPr>
            <a:normAutofit/>
          </a:bodyPr>
          <a:lstStyle/>
          <a:p>
            <a:pPr>
              <a:buFont typeface="Arial" panose="020B0604020202020204" pitchFamily="34" charset="0"/>
              <a:buChar char="•"/>
            </a:pPr>
            <a:r>
              <a:rPr lang="sr-Latn-RS" sz="2200"/>
              <a:t>Pariški sporazum promoviše razvoj novih tehnologija za smanjenje emisija, kao što su čista energija, električna vozila, tehnologije za hvatanje i skladištenje ugljen-dioksida i druge inovacije u industriji i transportu.</a:t>
            </a:r>
          </a:p>
          <a:p>
            <a:pPr>
              <a:buFont typeface="Arial" panose="020B0604020202020204" pitchFamily="34" charset="0"/>
              <a:buChar char="•"/>
            </a:pPr>
            <a:r>
              <a:rPr lang="sr-Latn-RS" sz="2200"/>
              <a:t>Razvijanje i implementacija ovih tehnologija pomaže državama da smanje svoj ekološki otisak i da pređu na ekonomske modele zasnovane na održivosti.</a:t>
            </a:r>
          </a:p>
          <a:p>
            <a:endParaRPr lang="sr-Latn-RS" sz="2200"/>
          </a:p>
        </p:txBody>
      </p:sp>
      <p:pic>
        <p:nvPicPr>
          <p:cNvPr id="4" name="Grafika 2105894456">
            <a:extLst>
              <a:ext uri="{FF2B5EF4-FFF2-40B4-BE49-F238E27FC236}">
                <a16:creationId xmlns:a16="http://schemas.microsoft.com/office/drawing/2014/main" id="{9ECAD45D-A8A7-8086-3241-5D8B2CF01BB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E0550461-3D98-88BF-A5EA-C5AD6B05C3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3625708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2CDCDB35-1C70-219D-017B-42EDD47AD362}"/>
              </a:ext>
            </a:extLst>
          </p:cNvPr>
          <p:cNvSpPr>
            <a:spLocks noGrp="1"/>
          </p:cNvSpPr>
          <p:nvPr>
            <p:ph type="title"/>
          </p:nvPr>
        </p:nvSpPr>
        <p:spPr>
          <a:xfrm>
            <a:off x="640080" y="329184"/>
            <a:ext cx="6894576" cy="1783080"/>
          </a:xfrm>
        </p:spPr>
        <p:txBody>
          <a:bodyPr anchor="b">
            <a:normAutofit/>
          </a:bodyPr>
          <a:lstStyle/>
          <a:p>
            <a:r>
              <a:rPr lang="sr-Latn-RS" sz="3800" b="1"/>
              <a:t>Pravo na pravičnu podelu tereta</a:t>
            </a:r>
            <a:br>
              <a:rPr lang="sr-Latn-RS" sz="3800"/>
            </a:br>
            <a:endParaRPr lang="sr-Latn-RS" sz="3800"/>
          </a:p>
        </p:txBody>
      </p:sp>
      <p:sp>
        <p:nvSpPr>
          <p:cNvPr id="13"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8C2168EE-584F-6F2C-643B-3EABC1FE7667}"/>
              </a:ext>
            </a:extLst>
          </p:cNvPr>
          <p:cNvSpPr>
            <a:spLocks noGrp="1"/>
          </p:cNvSpPr>
          <p:nvPr>
            <p:ph idx="1"/>
          </p:nvPr>
        </p:nvSpPr>
        <p:spPr>
          <a:xfrm>
            <a:off x="640080" y="2706624"/>
            <a:ext cx="6894576" cy="3483864"/>
          </a:xfrm>
        </p:spPr>
        <p:txBody>
          <a:bodyPr>
            <a:normAutofit/>
          </a:bodyPr>
          <a:lstStyle/>
          <a:p>
            <a:pPr>
              <a:buFont typeface="Arial" panose="020B0604020202020204" pitchFamily="34" charset="0"/>
              <a:buChar char="•"/>
            </a:pPr>
            <a:r>
              <a:rPr lang="sr-Latn-RS" sz="2200"/>
              <a:t>U okviru Pariškog sporazuma, zemlje razvijenog sveta prepoznaju svoj istorijski doprinos klimatskim promenama i obavezale su se na smanjenje emisija, dok istovremeno pomažu zemljama u razvoju da se nose sa izazovima prilagođavanja i smanjenja emisija.</a:t>
            </a:r>
          </a:p>
          <a:p>
            <a:pPr>
              <a:buFont typeface="Arial" panose="020B0604020202020204" pitchFamily="34" charset="0"/>
              <a:buChar char="•"/>
            </a:pPr>
            <a:r>
              <a:rPr lang="sr-Latn-RS" sz="2200"/>
              <a:t>Ovaj princip pravične podele tereta podrazumeva da razvijene zemlje preuzimaju veću odgovornost za smanjenje emisija i finansijsku podršku zemljama u razvoju.</a:t>
            </a:r>
          </a:p>
          <a:p>
            <a:endParaRPr lang="sr-Latn-RS" sz="2200"/>
          </a:p>
        </p:txBody>
      </p:sp>
      <p:pic>
        <p:nvPicPr>
          <p:cNvPr id="5" name="Grafika 2105894456">
            <a:extLst>
              <a:ext uri="{FF2B5EF4-FFF2-40B4-BE49-F238E27FC236}">
                <a16:creationId xmlns:a16="http://schemas.microsoft.com/office/drawing/2014/main" id="{F9E496B5-58E6-178F-9613-79B40267446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6" name="Slika 5" descr="Slika na kojoj se nalazi tekst&#10;&#10;Opis je automatski generisan">
            <a:extLst>
              <a:ext uri="{FF2B5EF4-FFF2-40B4-BE49-F238E27FC236}">
                <a16:creationId xmlns:a16="http://schemas.microsoft.com/office/drawing/2014/main" id="{B548F5F3-FD50-9419-7DB7-6AF3DD7AA8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4000645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7EDA489C-0C68-848A-6343-5E4A704E6AA3}"/>
              </a:ext>
            </a:extLst>
          </p:cNvPr>
          <p:cNvSpPr>
            <a:spLocks noGrp="1"/>
          </p:cNvSpPr>
          <p:nvPr>
            <p:ph type="title"/>
          </p:nvPr>
        </p:nvSpPr>
        <p:spPr>
          <a:xfrm>
            <a:off x="640080" y="329184"/>
            <a:ext cx="6894576" cy="1783080"/>
          </a:xfrm>
        </p:spPr>
        <p:txBody>
          <a:bodyPr anchor="b">
            <a:normAutofit/>
          </a:bodyPr>
          <a:lstStyle/>
          <a:p>
            <a:r>
              <a:rPr lang="sr-Latn-RS" sz="3800" b="1"/>
              <a:t>Sprovođenje i praćenje globalnih ciljeva</a:t>
            </a:r>
            <a:br>
              <a:rPr lang="sr-Latn-RS" sz="3800"/>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AF6C8DAA-3EA4-7F49-C40D-006AE8841501}"/>
              </a:ext>
            </a:extLst>
          </p:cNvPr>
          <p:cNvSpPr>
            <a:spLocks noGrp="1"/>
          </p:cNvSpPr>
          <p:nvPr>
            <p:ph idx="1"/>
          </p:nvPr>
        </p:nvSpPr>
        <p:spPr>
          <a:xfrm>
            <a:off x="640080" y="2706624"/>
            <a:ext cx="6894576" cy="3483864"/>
          </a:xfrm>
        </p:spPr>
        <p:txBody>
          <a:bodyPr>
            <a:normAutofit/>
          </a:bodyPr>
          <a:lstStyle/>
          <a:p>
            <a:pPr>
              <a:buFont typeface="Arial" panose="020B0604020202020204" pitchFamily="34" charset="0"/>
              <a:buChar char="•"/>
            </a:pPr>
            <a:r>
              <a:rPr lang="sr-Latn-RS" sz="2200"/>
              <a:t>Sporazum takođe podrazumeva da zemlje ne mogu samo doneti zakone o smanjenju emisija, već i da se mora raditi na globalnom nivou za postizanje ciljeva. U tom kontekstu se kreiraju međunarodne organizacije i komisije za praćenje sprovođenja.</a:t>
            </a:r>
          </a:p>
          <a:p>
            <a:endParaRPr lang="sr-Latn-RS" sz="2200"/>
          </a:p>
        </p:txBody>
      </p:sp>
      <p:pic>
        <p:nvPicPr>
          <p:cNvPr id="4" name="Grafika 2105894456">
            <a:extLst>
              <a:ext uri="{FF2B5EF4-FFF2-40B4-BE49-F238E27FC236}">
                <a16:creationId xmlns:a16="http://schemas.microsoft.com/office/drawing/2014/main" id="{B831DFBB-3FAC-0E9E-3929-997A2D36AC7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9FC81E53-8529-57D3-486A-3A800573A9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2556605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76EDFCB6-7526-B4BD-972A-D7F9828741E7}"/>
              </a:ext>
            </a:extLst>
          </p:cNvPr>
          <p:cNvSpPr>
            <a:spLocks noGrp="1"/>
          </p:cNvSpPr>
          <p:nvPr>
            <p:ph type="title"/>
          </p:nvPr>
        </p:nvSpPr>
        <p:spPr>
          <a:xfrm>
            <a:off x="640080" y="329184"/>
            <a:ext cx="6894576" cy="1783080"/>
          </a:xfrm>
        </p:spPr>
        <p:txBody>
          <a:bodyPr anchor="b">
            <a:normAutofit/>
          </a:bodyPr>
          <a:lstStyle/>
          <a:p>
            <a:r>
              <a:rPr lang="sr-Latn-RS" sz="5400" b="1"/>
              <a:t>Konvencija o biološkoj raznovrsnosti (CBD</a:t>
            </a:r>
            <a:r>
              <a:rPr lang="en-US" sz="5400" b="1"/>
              <a:t>)</a:t>
            </a:r>
            <a:endParaRPr lang="sr-Latn-RS" sz="54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312778CF-6063-84E7-124A-F6E0BDE3CE1B}"/>
              </a:ext>
            </a:extLst>
          </p:cNvPr>
          <p:cNvSpPr>
            <a:spLocks noGrp="1"/>
          </p:cNvSpPr>
          <p:nvPr>
            <p:ph idx="1"/>
          </p:nvPr>
        </p:nvSpPr>
        <p:spPr>
          <a:xfrm>
            <a:off x="640080" y="2706624"/>
            <a:ext cx="6894576" cy="3483864"/>
          </a:xfrm>
        </p:spPr>
        <p:txBody>
          <a:bodyPr>
            <a:normAutofit/>
          </a:bodyPr>
          <a:lstStyle/>
          <a:p>
            <a:r>
              <a:rPr lang="sr-Latn-RS" sz="2200" b="1"/>
              <a:t>Konvencija o biološkoj raznovrsnosti (CBD)</a:t>
            </a:r>
            <a:r>
              <a:rPr lang="sr-Latn-RS" sz="2200"/>
              <a:t> je međunarodni ugovor koji je usvojen 1992. godine na Konferenciji Ujedinjenih nacija o životnoj sredini i razvoju (poznatoj kao Zemaljski samit) u Rio de Žaneiru, Brazil. Cilj konvencije je očuvanje biološke raznovrsnosti, održivo korišćenje njenih komponenata i pravična podela koristi proisteklih iz korišćenja genetskih resursa.</a:t>
            </a:r>
          </a:p>
        </p:txBody>
      </p:sp>
      <p:pic>
        <p:nvPicPr>
          <p:cNvPr id="4" name="Grafika 2105894456">
            <a:extLst>
              <a:ext uri="{FF2B5EF4-FFF2-40B4-BE49-F238E27FC236}">
                <a16:creationId xmlns:a16="http://schemas.microsoft.com/office/drawing/2014/main" id="{38ECA224-8ED0-A484-EED0-1207BE195D3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D3681219-E9C0-EE95-8E20-54D991DBC4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2329548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DD3F0519-30AB-3590-8219-5CED9EAF7EB2}"/>
              </a:ext>
            </a:extLst>
          </p:cNvPr>
          <p:cNvSpPr>
            <a:spLocks noGrp="1"/>
          </p:cNvSpPr>
          <p:nvPr>
            <p:ph type="title"/>
          </p:nvPr>
        </p:nvSpPr>
        <p:spPr>
          <a:xfrm>
            <a:off x="640080" y="329184"/>
            <a:ext cx="6894576" cy="1783080"/>
          </a:xfrm>
        </p:spPr>
        <p:txBody>
          <a:bodyPr anchor="b">
            <a:normAutofit/>
          </a:bodyPr>
          <a:lstStyle/>
          <a:p>
            <a:r>
              <a:rPr lang="sr-Latn-RS" sz="3800" b="1"/>
              <a:t>1. Očuvanje biološke raznovrsnosti</a:t>
            </a:r>
            <a:br>
              <a:rPr lang="sr-Latn-RS" sz="3800" b="1"/>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6CC5CA8D-3D45-0CE6-A04D-E1BBAE3EA09A}"/>
              </a:ext>
            </a:extLst>
          </p:cNvPr>
          <p:cNvSpPr>
            <a:spLocks noGrp="1"/>
          </p:cNvSpPr>
          <p:nvPr>
            <p:ph idx="1"/>
          </p:nvPr>
        </p:nvSpPr>
        <p:spPr>
          <a:xfrm>
            <a:off x="640080" y="2706624"/>
            <a:ext cx="6894576" cy="3483864"/>
          </a:xfrm>
        </p:spPr>
        <p:txBody>
          <a:bodyPr>
            <a:normAutofit/>
          </a:bodyPr>
          <a:lstStyle/>
          <a:p>
            <a:r>
              <a:rPr lang="sr-Latn-RS" sz="2200"/>
              <a:t>Ovaj cilj se odnosi na zaštitu svih oblika života na Zemlji, uključujući biljke, životinje, mikroorganizme i njihove ekosisteme. Očuvanje biodiverziteta podrazumeva zaštitu prirodnih staništa, smanjenje rizika od izumiranja vrsta i sprečavanje degradacije ekosistema. Aktivnosti uključuju:</a:t>
            </a:r>
          </a:p>
          <a:p>
            <a:pPr>
              <a:buFont typeface="Arial" panose="020B0604020202020204" pitchFamily="34" charset="0"/>
              <a:buChar char="•"/>
            </a:pPr>
            <a:r>
              <a:rPr lang="sr-Latn-RS" sz="2200"/>
              <a:t>Uspostavljanje zaštićenih područja.</a:t>
            </a:r>
          </a:p>
          <a:p>
            <a:pPr>
              <a:buFont typeface="Arial" panose="020B0604020202020204" pitchFamily="34" charset="0"/>
              <a:buChar char="•"/>
            </a:pPr>
            <a:r>
              <a:rPr lang="sr-Latn-RS" sz="2200"/>
              <a:t>Održivo upravljanje prirodnim resursima.</a:t>
            </a:r>
          </a:p>
          <a:p>
            <a:pPr>
              <a:buFont typeface="Arial" panose="020B0604020202020204" pitchFamily="34" charset="0"/>
              <a:buChar char="•"/>
            </a:pPr>
            <a:r>
              <a:rPr lang="sr-Latn-RS" sz="2200"/>
              <a:t>Proširenje i unapređenje zakona o zaštiti prirode.</a:t>
            </a:r>
          </a:p>
          <a:p>
            <a:endParaRPr lang="sr-Latn-RS" sz="2200"/>
          </a:p>
        </p:txBody>
      </p:sp>
      <p:pic>
        <p:nvPicPr>
          <p:cNvPr id="4" name="Grafika 2105894456">
            <a:extLst>
              <a:ext uri="{FF2B5EF4-FFF2-40B4-BE49-F238E27FC236}">
                <a16:creationId xmlns:a16="http://schemas.microsoft.com/office/drawing/2014/main" id="{EB52070B-4680-F72E-1F3B-0506E9F7041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F75CA764-4558-22D0-289F-74D198F771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2468273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098ED911-C90A-855F-9D19-8385A4355B1B}"/>
              </a:ext>
            </a:extLst>
          </p:cNvPr>
          <p:cNvSpPr>
            <a:spLocks noGrp="1"/>
          </p:cNvSpPr>
          <p:nvPr>
            <p:ph type="title"/>
          </p:nvPr>
        </p:nvSpPr>
        <p:spPr>
          <a:xfrm>
            <a:off x="640080" y="329184"/>
            <a:ext cx="6894576" cy="1783080"/>
          </a:xfrm>
        </p:spPr>
        <p:txBody>
          <a:bodyPr anchor="b">
            <a:normAutofit/>
          </a:bodyPr>
          <a:lstStyle/>
          <a:p>
            <a:r>
              <a:rPr lang="sr-Latn-RS" sz="3800" b="1"/>
              <a:t>2. Održivo korišćenje bioloških resursa</a:t>
            </a:r>
            <a:br>
              <a:rPr lang="sr-Latn-RS" sz="3800" b="1"/>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28D7C222-F888-72E7-3FC9-F1AF684189CB}"/>
              </a:ext>
            </a:extLst>
          </p:cNvPr>
          <p:cNvSpPr>
            <a:spLocks noGrp="1"/>
          </p:cNvSpPr>
          <p:nvPr>
            <p:ph idx="1"/>
          </p:nvPr>
        </p:nvSpPr>
        <p:spPr>
          <a:xfrm>
            <a:off x="640080" y="2706624"/>
            <a:ext cx="6894576" cy="3483864"/>
          </a:xfrm>
        </p:spPr>
        <p:txBody>
          <a:bodyPr>
            <a:normAutofit/>
          </a:bodyPr>
          <a:lstStyle/>
          <a:p>
            <a:r>
              <a:rPr lang="sr-Latn-RS" sz="2200"/>
              <a:t>Održivo korišćenje biodiverziteta podrazumeva korišćenje biljnih i životinjskih resursa na način koji ne ugrožava njihov opstanak. Ovo uključuje odgovorno upravljanje prirodnim resursima, smanjenje prekomernog iskorišćavanja, i zaštitu ekosistema od prekomernog pritiska. Sprovođenje održivih praksi u poljoprivredi, šumarstvu, ribolovu i turizmu ključni su za postizanje ovog cilja.</a:t>
            </a:r>
          </a:p>
          <a:p>
            <a:endParaRPr lang="sr-Latn-RS" sz="2200"/>
          </a:p>
        </p:txBody>
      </p:sp>
      <p:pic>
        <p:nvPicPr>
          <p:cNvPr id="4" name="Grafika 2105894456">
            <a:extLst>
              <a:ext uri="{FF2B5EF4-FFF2-40B4-BE49-F238E27FC236}">
                <a16:creationId xmlns:a16="http://schemas.microsoft.com/office/drawing/2014/main" id="{D22FF687-4450-F29D-F9AE-9847606CBBD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2A6453E3-F02E-E152-0B89-42EA1E6CF4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741156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4CFA736E-C797-C779-EF4C-282D87DF8ED5}"/>
              </a:ext>
            </a:extLst>
          </p:cNvPr>
          <p:cNvSpPr>
            <a:spLocks noGrp="1"/>
          </p:cNvSpPr>
          <p:nvPr>
            <p:ph type="title"/>
          </p:nvPr>
        </p:nvSpPr>
        <p:spPr>
          <a:xfrm>
            <a:off x="640080" y="329184"/>
            <a:ext cx="6894576" cy="1783080"/>
          </a:xfrm>
        </p:spPr>
        <p:txBody>
          <a:bodyPr anchor="b">
            <a:normAutofit/>
          </a:bodyPr>
          <a:lstStyle/>
          <a:p>
            <a:r>
              <a:rPr lang="sr-Latn-RS" sz="3400" b="1"/>
              <a:t>3. Pravična podela koristi proisteklih iz korišćenja genetskih resursa</a:t>
            </a:r>
            <a:br>
              <a:rPr lang="sr-Latn-RS" sz="3400" b="1"/>
            </a:br>
            <a:endParaRPr lang="sr-Latn-RS" sz="34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159D83DE-2F1F-A272-419B-D38CE5722DF7}"/>
              </a:ext>
            </a:extLst>
          </p:cNvPr>
          <p:cNvSpPr>
            <a:spLocks noGrp="1"/>
          </p:cNvSpPr>
          <p:nvPr>
            <p:ph idx="1"/>
          </p:nvPr>
        </p:nvSpPr>
        <p:spPr>
          <a:xfrm>
            <a:off x="640080" y="2706624"/>
            <a:ext cx="6894576" cy="3483864"/>
          </a:xfrm>
        </p:spPr>
        <p:txBody>
          <a:bodyPr>
            <a:normAutofit/>
          </a:bodyPr>
          <a:lstStyle/>
          <a:p>
            <a:r>
              <a:rPr lang="sr-Latn-RS" sz="2200"/>
              <a:t>Ovaj cilj se odnosi na pravičnu raspodelu koristi koje proizlaze iz korišćenja genetskih resursa, uključujući biotehnološke inovacije. Države su obavezane da obezbede da zajednice koje pružaju genetske resurse imaju koristi od njihove komercijalne upotrebe, bilo kroz finansijsku naknadu, tehnologiju ili pristup znanju i informacijama.</a:t>
            </a:r>
          </a:p>
          <a:p>
            <a:endParaRPr lang="sr-Latn-RS" sz="2200"/>
          </a:p>
        </p:txBody>
      </p:sp>
      <p:pic>
        <p:nvPicPr>
          <p:cNvPr id="4" name="Grafika 2105894456">
            <a:extLst>
              <a:ext uri="{FF2B5EF4-FFF2-40B4-BE49-F238E27FC236}">
                <a16:creationId xmlns:a16="http://schemas.microsoft.com/office/drawing/2014/main" id="{325EC077-656C-A4F3-0EF2-5ABD0859F41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064A2EB1-7689-6552-41E0-61AD1BFFDC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20570206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150DC954-2A28-6095-E6E2-788CEBF8B501}"/>
              </a:ext>
            </a:extLst>
          </p:cNvPr>
          <p:cNvSpPr>
            <a:spLocks noGrp="1"/>
          </p:cNvSpPr>
          <p:nvPr>
            <p:ph type="title"/>
          </p:nvPr>
        </p:nvSpPr>
        <p:spPr>
          <a:xfrm>
            <a:off x="640080" y="329184"/>
            <a:ext cx="6894576" cy="1783080"/>
          </a:xfrm>
        </p:spPr>
        <p:txBody>
          <a:bodyPr anchor="b">
            <a:normAutofit/>
          </a:bodyPr>
          <a:lstStyle/>
          <a:p>
            <a:r>
              <a:rPr lang="sr-Latn-RS" sz="3400" b="1"/>
              <a:t>Ključne odredbe i principi Konvencije o biološkoj raznovrsnosti</a:t>
            </a:r>
            <a:br>
              <a:rPr lang="sr-Latn-RS" sz="3400" b="1"/>
            </a:br>
            <a:endParaRPr lang="sr-Latn-RS" sz="34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AD5B3BC0-7BEA-169D-1DF8-29ED81031AE8}"/>
              </a:ext>
            </a:extLst>
          </p:cNvPr>
          <p:cNvSpPr>
            <a:spLocks noGrp="1"/>
          </p:cNvSpPr>
          <p:nvPr>
            <p:ph idx="1"/>
          </p:nvPr>
        </p:nvSpPr>
        <p:spPr>
          <a:xfrm>
            <a:off x="640080" y="2706624"/>
            <a:ext cx="6894576" cy="3483864"/>
          </a:xfrm>
        </p:spPr>
        <p:txBody>
          <a:bodyPr>
            <a:normAutofit/>
          </a:bodyPr>
          <a:lstStyle/>
          <a:p>
            <a:r>
              <a:rPr lang="sr-Latn-RS" sz="2200" b="1"/>
              <a:t>a. Nacionalni planovi i strategije</a:t>
            </a:r>
          </a:p>
          <a:p>
            <a:r>
              <a:rPr lang="sr-Latn-RS" sz="2200" b="1"/>
              <a:t>b. Zaštićena područja</a:t>
            </a:r>
          </a:p>
          <a:p>
            <a:r>
              <a:rPr lang="sr-Latn-RS" sz="2200" b="1"/>
              <a:t>c. Pristup i podela koristi</a:t>
            </a:r>
          </a:p>
          <a:p>
            <a:r>
              <a:rPr lang="sr-Latn-RS" sz="2200" b="1"/>
              <a:t>d. Obrazovanje i podizanje svesti</a:t>
            </a:r>
          </a:p>
          <a:p>
            <a:endParaRPr lang="sr-Latn-RS" sz="2200"/>
          </a:p>
        </p:txBody>
      </p:sp>
      <p:pic>
        <p:nvPicPr>
          <p:cNvPr id="4" name="Grafika 2105894456">
            <a:extLst>
              <a:ext uri="{FF2B5EF4-FFF2-40B4-BE49-F238E27FC236}">
                <a16:creationId xmlns:a16="http://schemas.microsoft.com/office/drawing/2014/main" id="{15DA9782-8342-3464-E031-275BE8CD76F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FF2DB760-763F-9136-AC8B-5F3ADE2C1E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24832620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CEF5D9B9-D1A7-67DA-B702-D232B67935B2}"/>
              </a:ext>
            </a:extLst>
          </p:cNvPr>
          <p:cNvSpPr>
            <a:spLocks noGrp="1"/>
          </p:cNvSpPr>
          <p:nvPr>
            <p:ph type="title"/>
          </p:nvPr>
        </p:nvSpPr>
        <p:spPr>
          <a:xfrm>
            <a:off x="640080" y="329184"/>
            <a:ext cx="6894576" cy="1783080"/>
          </a:xfrm>
        </p:spPr>
        <p:txBody>
          <a:bodyPr anchor="b">
            <a:normAutofit/>
          </a:bodyPr>
          <a:lstStyle/>
          <a:p>
            <a:r>
              <a:rPr lang="sr-Latn-RS" sz="3800" b="1"/>
              <a:t>Mehanizmi i instrumenti za implementaciju</a:t>
            </a:r>
            <a:br>
              <a:rPr lang="sr-Latn-RS" sz="3800" b="1"/>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9A91949A-DAA0-43D3-DB3F-AD17708A6275}"/>
              </a:ext>
            </a:extLst>
          </p:cNvPr>
          <p:cNvSpPr>
            <a:spLocks noGrp="1"/>
          </p:cNvSpPr>
          <p:nvPr>
            <p:ph idx="1"/>
          </p:nvPr>
        </p:nvSpPr>
        <p:spPr>
          <a:xfrm>
            <a:off x="640080" y="2706624"/>
            <a:ext cx="6894576" cy="3483864"/>
          </a:xfrm>
        </p:spPr>
        <p:txBody>
          <a:bodyPr>
            <a:normAutofit/>
          </a:bodyPr>
          <a:lstStyle/>
          <a:p>
            <a:r>
              <a:rPr lang="sr-Latn-RS" sz="2200" b="1"/>
              <a:t>a. Protokol o biotehnologiji (Cartagena Protokol, 2000)</a:t>
            </a:r>
          </a:p>
          <a:p>
            <a:r>
              <a:rPr lang="sr-Latn-RS" sz="2200" b="1"/>
              <a:t>b. Globalni okvir za očuvanje (Global Biodiversity Outlook)</a:t>
            </a:r>
          </a:p>
          <a:p>
            <a:r>
              <a:rPr lang="sr-Latn-RS" sz="2200" b="1"/>
              <a:t>c. Inicijativa za očuvanje ekosistema</a:t>
            </a:r>
          </a:p>
          <a:p>
            <a:pPr marL="0" indent="0">
              <a:buNone/>
            </a:pPr>
            <a:endParaRPr lang="sr-Latn-RS" sz="2200"/>
          </a:p>
        </p:txBody>
      </p:sp>
      <p:pic>
        <p:nvPicPr>
          <p:cNvPr id="4" name="Grafika 2105894456">
            <a:extLst>
              <a:ext uri="{FF2B5EF4-FFF2-40B4-BE49-F238E27FC236}">
                <a16:creationId xmlns:a16="http://schemas.microsoft.com/office/drawing/2014/main" id="{A25B33C3-B30D-2572-F361-97E449FA20C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2B90A3D4-B0C3-A3DD-063B-790342C97D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2224107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DA77BA13-7FF2-CC9D-0F59-DAFD7438B824}"/>
              </a:ext>
            </a:extLst>
          </p:cNvPr>
          <p:cNvSpPr>
            <a:spLocks noGrp="1"/>
          </p:cNvSpPr>
          <p:nvPr>
            <p:ph idx="1"/>
          </p:nvPr>
        </p:nvSpPr>
        <p:spPr>
          <a:xfrm>
            <a:off x="640080" y="2706624"/>
            <a:ext cx="6894576" cy="3483864"/>
          </a:xfrm>
        </p:spPr>
        <p:txBody>
          <a:bodyPr>
            <a:normAutofit/>
          </a:bodyPr>
          <a:lstStyle/>
          <a:p>
            <a:r>
              <a:rPr lang="sr-Latn-RS" sz="2200" b="1"/>
              <a:t>Pregled međunarodnih i nacionalnih zakona o zaštiti životne sredine</a:t>
            </a:r>
            <a:r>
              <a:rPr lang="sr-Latn-RS" sz="2200"/>
              <a:t> pruža uvid u globalne i lokalne pravne okvire koji regulišu pitanja zaštite prirodnih resursa, smanjenja zagađenja i očuvanja biološke raznovrsnosti. Ovi zakoni imaju ključnu ulogu u održivom razvoju, jer omogućavaju prepoznavanje i rešavanje ekoloških problema na svim nivoima vlasti.</a:t>
            </a:r>
          </a:p>
        </p:txBody>
      </p:sp>
      <p:pic>
        <p:nvPicPr>
          <p:cNvPr id="4" name="Grafika 2105894456">
            <a:extLst>
              <a:ext uri="{FF2B5EF4-FFF2-40B4-BE49-F238E27FC236}">
                <a16:creationId xmlns:a16="http://schemas.microsoft.com/office/drawing/2014/main" id="{AE191AC2-E6BE-F64E-F520-E31B2E2B60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A57828B4-B5C8-32CB-0862-7E7ED0A1FE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3331415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ACE0C36E-C5CF-BA6B-159B-82C853F4D4F4}"/>
              </a:ext>
            </a:extLst>
          </p:cNvPr>
          <p:cNvSpPr>
            <a:spLocks noGrp="1"/>
          </p:cNvSpPr>
          <p:nvPr>
            <p:ph type="title"/>
          </p:nvPr>
        </p:nvSpPr>
        <p:spPr>
          <a:xfrm>
            <a:off x="640080" y="329184"/>
            <a:ext cx="6894576" cy="1783080"/>
          </a:xfrm>
        </p:spPr>
        <p:txBody>
          <a:bodyPr anchor="b">
            <a:normAutofit/>
          </a:bodyPr>
          <a:lstStyle/>
          <a:p>
            <a:r>
              <a:rPr lang="sr-Latn-RS" sz="3800" b="1"/>
              <a:t>Okvirna konvencija Ujedinjenih nacija o klimatskim promenama (UNFCCC)</a:t>
            </a: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1E0C129C-6407-9745-CC2F-E1F0FCED0B5A}"/>
              </a:ext>
            </a:extLst>
          </p:cNvPr>
          <p:cNvSpPr>
            <a:spLocks noGrp="1"/>
          </p:cNvSpPr>
          <p:nvPr>
            <p:ph idx="1"/>
          </p:nvPr>
        </p:nvSpPr>
        <p:spPr>
          <a:xfrm>
            <a:off x="640080" y="2706624"/>
            <a:ext cx="6894576" cy="3483864"/>
          </a:xfrm>
        </p:spPr>
        <p:txBody>
          <a:bodyPr>
            <a:normAutofit/>
          </a:bodyPr>
          <a:lstStyle/>
          <a:p>
            <a:r>
              <a:rPr lang="sr-Latn-RS" sz="2200" b="1"/>
              <a:t>Okvirna konvencija Ujedinjenih nacija o klimatskim promenama (UNFCCC)</a:t>
            </a:r>
            <a:r>
              <a:rPr lang="sr-Latn-RS" sz="2200"/>
              <a:t> je međunarodni ugovor usvojen 1992. godine na Konferenciji Ujedinjenih nacija o životnoj sredini i razvoju (Zemaljski samit) u Rio de Žaneiru. Ova konvencija postavlja temelje za globalne napore u borbi protiv klimatskih promena i smatra se osnovom za kasnije međunarodne sporazume, uključujući </a:t>
            </a:r>
            <a:r>
              <a:rPr lang="sr-Latn-RS" sz="2200" b="1"/>
              <a:t>Protokol iz Kjota</a:t>
            </a:r>
            <a:r>
              <a:rPr lang="sr-Latn-RS" sz="2200"/>
              <a:t> i </a:t>
            </a:r>
            <a:r>
              <a:rPr lang="sr-Latn-RS" sz="2200" b="1"/>
              <a:t>Pariški sporazum</a:t>
            </a:r>
            <a:r>
              <a:rPr lang="sr-Latn-RS" sz="2200"/>
              <a:t>.</a:t>
            </a:r>
          </a:p>
        </p:txBody>
      </p:sp>
      <p:pic>
        <p:nvPicPr>
          <p:cNvPr id="4" name="Grafika 2105894456">
            <a:extLst>
              <a:ext uri="{FF2B5EF4-FFF2-40B4-BE49-F238E27FC236}">
                <a16:creationId xmlns:a16="http://schemas.microsoft.com/office/drawing/2014/main" id="{AE3FA379-6877-ABD6-D9A2-AD97BBE01B8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4A060136-6FE4-68D9-3C50-F38403C5E8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3182958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F2F464E-8BBE-093E-4336-69FBD88B12B8}"/>
              </a:ext>
            </a:extLst>
          </p:cNvPr>
          <p:cNvSpPr>
            <a:spLocks noGrp="1"/>
          </p:cNvSpPr>
          <p:nvPr>
            <p:ph type="title"/>
          </p:nvPr>
        </p:nvSpPr>
        <p:spPr>
          <a:xfrm>
            <a:off x="640080" y="329184"/>
            <a:ext cx="6894576" cy="1783080"/>
          </a:xfrm>
        </p:spPr>
        <p:txBody>
          <a:bodyPr anchor="b">
            <a:normAutofit/>
          </a:bodyPr>
          <a:lstStyle/>
          <a:p>
            <a:r>
              <a:rPr lang="sr-Latn-RS" sz="5400" b="1"/>
              <a:t>Ciljevi UNFCCC</a:t>
            </a:r>
            <a:br>
              <a:rPr lang="sr-Latn-RS" sz="5400" b="1"/>
            </a:br>
            <a:endParaRPr lang="sr-Latn-RS" sz="54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35E99839-58D7-EE6F-3EE2-75C935BDA60D}"/>
              </a:ext>
            </a:extLst>
          </p:cNvPr>
          <p:cNvSpPr>
            <a:spLocks noGrp="1"/>
          </p:cNvSpPr>
          <p:nvPr>
            <p:ph idx="1"/>
          </p:nvPr>
        </p:nvSpPr>
        <p:spPr>
          <a:xfrm>
            <a:off x="640080" y="2706624"/>
            <a:ext cx="6894576" cy="3483864"/>
          </a:xfrm>
        </p:spPr>
        <p:txBody>
          <a:bodyPr>
            <a:normAutofit/>
          </a:bodyPr>
          <a:lstStyle/>
          <a:p>
            <a:pPr>
              <a:buFont typeface="+mj-lt"/>
              <a:buAutoNum type="arabicPeriod"/>
            </a:pPr>
            <a:r>
              <a:rPr lang="sr-Latn-RS" sz="1500" b="1"/>
              <a:t>Stabilizacija koncentracija gasova sa efektom staklene bašte u atmosferi na nivou koji sprečava opasne ljudske uticaje na klimu.</a:t>
            </a:r>
            <a:endParaRPr lang="sr-Latn-RS" sz="1500"/>
          </a:p>
          <a:p>
            <a:pPr marL="457200" lvl="1" indent="0">
              <a:buNone/>
            </a:pPr>
            <a:r>
              <a:rPr lang="sr-Latn-RS" sz="1500"/>
              <a:t>Ovaj cilj se odnosi na smanjenje emisija gasova sa efektom staklene bašte (poput ugljen-dioksida, metana i azotnih oksida) koji uzrokuju globalno zagrevanje.</a:t>
            </a:r>
          </a:p>
          <a:p>
            <a:pPr>
              <a:buFont typeface="+mj-lt"/>
              <a:buAutoNum type="arabicPeriod"/>
            </a:pPr>
            <a:r>
              <a:rPr lang="sr-Latn-RS" sz="1500" b="1"/>
              <a:t>Poticanje održivog razvoja.</a:t>
            </a:r>
            <a:endParaRPr lang="sr-Latn-RS" sz="1500"/>
          </a:p>
          <a:p>
            <a:pPr marL="457200" lvl="1" indent="0">
              <a:buNone/>
            </a:pPr>
            <a:r>
              <a:rPr lang="sr-Latn-RS" sz="1500"/>
              <a:t>UNFCCC naglašava važnost povezivanja klimatskih akcija sa održivim razvojem, kako bi se zadovoljile ekonomske, socijalne i ekološke potrebe budućih generacija.</a:t>
            </a:r>
          </a:p>
          <a:p>
            <a:pPr>
              <a:buFont typeface="+mj-lt"/>
              <a:buAutoNum type="arabicPeriod"/>
            </a:pPr>
            <a:r>
              <a:rPr lang="sr-Latn-RS" sz="1500" b="1"/>
              <a:t>Povećanje sposobnosti država da se prilagode klimatskim promenama.</a:t>
            </a:r>
            <a:endParaRPr lang="sr-Latn-RS" sz="1500"/>
          </a:p>
          <a:p>
            <a:pPr marL="457200" lvl="1" indent="0">
              <a:buNone/>
            </a:pPr>
            <a:r>
              <a:rPr lang="en-US" sz="1500"/>
              <a:t>J</a:t>
            </a:r>
            <a:r>
              <a:rPr lang="sr-Latn-RS" sz="1500"/>
              <a:t>ačanje otpornosti zemalja, posebno onih koje su najugroženije klimatskim promenama, kroz podršku u implementaciji strategija za prilagođavanje.</a:t>
            </a:r>
          </a:p>
          <a:p>
            <a:endParaRPr lang="sr-Latn-RS" sz="1500"/>
          </a:p>
        </p:txBody>
      </p:sp>
      <p:pic>
        <p:nvPicPr>
          <p:cNvPr id="4" name="Grafika 2105894456">
            <a:extLst>
              <a:ext uri="{FF2B5EF4-FFF2-40B4-BE49-F238E27FC236}">
                <a16:creationId xmlns:a16="http://schemas.microsoft.com/office/drawing/2014/main" id="{DD05E77F-DAB8-E6CA-029E-939778D9FDD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D44E17D3-B429-9F1B-69AE-D20BE4D916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2636701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09F5C4E-FBAA-AF23-E80E-CD366E913D6C}"/>
              </a:ext>
            </a:extLst>
          </p:cNvPr>
          <p:cNvSpPr>
            <a:spLocks noGrp="1"/>
          </p:cNvSpPr>
          <p:nvPr>
            <p:ph type="title"/>
          </p:nvPr>
        </p:nvSpPr>
        <p:spPr>
          <a:xfrm>
            <a:off x="640080" y="329184"/>
            <a:ext cx="6894576" cy="1783080"/>
          </a:xfrm>
        </p:spPr>
        <p:txBody>
          <a:bodyPr anchor="b">
            <a:normAutofit/>
          </a:bodyPr>
          <a:lstStyle/>
          <a:p>
            <a:r>
              <a:rPr lang="sr-Latn-RS" sz="3800" b="1"/>
              <a:t>Ključne odredbe i principi UNFCCC</a:t>
            </a:r>
            <a:br>
              <a:rPr lang="sr-Latn-RS" sz="3800" b="1"/>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9BCE080D-CAEB-7594-DD3C-9F83FC2849D9}"/>
              </a:ext>
            </a:extLst>
          </p:cNvPr>
          <p:cNvSpPr>
            <a:spLocks noGrp="1"/>
          </p:cNvSpPr>
          <p:nvPr>
            <p:ph idx="1"/>
          </p:nvPr>
        </p:nvSpPr>
        <p:spPr>
          <a:xfrm>
            <a:off x="640080" y="2706624"/>
            <a:ext cx="6894576" cy="3483864"/>
          </a:xfrm>
        </p:spPr>
        <p:txBody>
          <a:bodyPr>
            <a:normAutofit/>
          </a:bodyPr>
          <a:lstStyle/>
          <a:p>
            <a:pPr marL="0" indent="0">
              <a:buNone/>
            </a:pPr>
            <a:r>
              <a:rPr lang="sr-Latn-RS" sz="1500" b="1"/>
              <a:t>a. Zajednička, ali diferencirana odgovornost</a:t>
            </a:r>
          </a:p>
          <a:p>
            <a:pPr marL="0" indent="0">
              <a:buNone/>
            </a:pPr>
            <a:r>
              <a:rPr lang="sr-Latn-RS" sz="1500"/>
              <a:t>Ovaj princip prepoznaje da sve države imaju odgovornost da se bore protiv klimatskih promena, ali s obzirom na njihove različite sposobnosti i istorijski doprinos emisijama, razvijene zemlje snose veći teret odgovornosti. </a:t>
            </a:r>
          </a:p>
          <a:p>
            <a:pPr marL="0" indent="0">
              <a:buNone/>
            </a:pPr>
            <a:r>
              <a:rPr lang="sr-Latn-RS" sz="1500" b="1"/>
              <a:t>b. Finansiijska pomoć i transfer tehnologije</a:t>
            </a:r>
          </a:p>
          <a:p>
            <a:pPr marL="0" indent="0">
              <a:buNone/>
            </a:pPr>
            <a:r>
              <a:rPr lang="sr-Latn-RS" sz="1500"/>
              <a:t>UNFCCC podstiče razvijene zemlje da pruže finansijsku pomoć zemljama u razvoju, kako bi im omogućile da implementiraju klimatske politike i tehnologije. </a:t>
            </a:r>
            <a:endParaRPr lang="en-US" sz="1500"/>
          </a:p>
          <a:p>
            <a:pPr marL="0" indent="0">
              <a:buNone/>
            </a:pPr>
            <a:r>
              <a:rPr lang="sr-Latn-RS" sz="1500" b="1"/>
              <a:t>c. Transparentnost i praćenje</a:t>
            </a:r>
          </a:p>
          <a:p>
            <a:pPr marL="0" indent="0">
              <a:buNone/>
            </a:pPr>
            <a:r>
              <a:rPr lang="sr-Latn-RS" sz="1500"/>
              <a:t>Države potpisnice obavezale su se da će redovno izveštavati o napretku u smanjenju emisija gasova sa efektom staklene bašte, kao i o svojim strategijama za prilagođavanje klimatskim promenama. </a:t>
            </a:r>
          </a:p>
        </p:txBody>
      </p:sp>
      <p:pic>
        <p:nvPicPr>
          <p:cNvPr id="4" name="Grafika 2105894456">
            <a:extLst>
              <a:ext uri="{FF2B5EF4-FFF2-40B4-BE49-F238E27FC236}">
                <a16:creationId xmlns:a16="http://schemas.microsoft.com/office/drawing/2014/main" id="{9EBE0B15-C036-4377-097E-330D6BF862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8210B140-95CE-A821-2524-823ADFD838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40385245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F6A81D7-4129-1243-BF53-5650EDE47F5B}"/>
              </a:ext>
            </a:extLst>
          </p:cNvPr>
          <p:cNvSpPr>
            <a:spLocks noGrp="1"/>
          </p:cNvSpPr>
          <p:nvPr>
            <p:ph type="title"/>
          </p:nvPr>
        </p:nvSpPr>
        <p:spPr/>
        <p:txBody>
          <a:bodyPr/>
          <a:lstStyle/>
          <a:p>
            <a:r>
              <a:rPr lang="sr-Latn-RS" b="1" dirty="0"/>
              <a:t>Glavni mehanizmi i instrumenti UNFCCC</a:t>
            </a:r>
            <a:endParaRPr lang="sr-Latn-RS" dirty="0"/>
          </a:p>
        </p:txBody>
      </p:sp>
      <p:sp>
        <p:nvSpPr>
          <p:cNvPr id="3" name="Čuvar mesta za sadržaj 2">
            <a:extLst>
              <a:ext uri="{FF2B5EF4-FFF2-40B4-BE49-F238E27FC236}">
                <a16:creationId xmlns:a16="http://schemas.microsoft.com/office/drawing/2014/main" id="{7DF2F4D4-2331-7E1D-63DA-7085C0266EE4}"/>
              </a:ext>
            </a:extLst>
          </p:cNvPr>
          <p:cNvSpPr>
            <a:spLocks noGrp="1"/>
          </p:cNvSpPr>
          <p:nvPr>
            <p:ph idx="1"/>
          </p:nvPr>
        </p:nvSpPr>
        <p:spPr/>
        <p:txBody>
          <a:bodyPr>
            <a:normAutofit/>
          </a:bodyPr>
          <a:lstStyle/>
          <a:p>
            <a:endParaRPr lang="sr-Latn-RS" b="1" dirty="0"/>
          </a:p>
          <a:p>
            <a:pPr marL="0" indent="0">
              <a:buNone/>
            </a:pPr>
            <a:r>
              <a:rPr lang="sr-Latn-RS" b="1" dirty="0"/>
              <a:t>a. Konferencija stranaka (COP)</a:t>
            </a:r>
          </a:p>
          <a:p>
            <a:pPr marL="0" indent="0">
              <a:buNone/>
            </a:pPr>
            <a:r>
              <a:rPr lang="sr-Latn-RS" b="1" dirty="0"/>
              <a:t>b. Zeleni klimatski fond</a:t>
            </a:r>
          </a:p>
          <a:p>
            <a:pPr marL="0" indent="0">
              <a:buNone/>
            </a:pPr>
            <a:r>
              <a:rPr lang="sr-Latn-RS" b="1" dirty="0"/>
              <a:t>c. Mehanizam za smanjenje emisija (CDM)</a:t>
            </a:r>
          </a:p>
          <a:p>
            <a:pPr marL="0" indent="0">
              <a:buNone/>
            </a:pPr>
            <a:r>
              <a:rPr lang="sr-Latn-RS" b="1" dirty="0"/>
              <a:t>d. Adaptacija i otpornost</a:t>
            </a:r>
          </a:p>
          <a:p>
            <a:endParaRPr lang="sr-Latn-RS" dirty="0"/>
          </a:p>
        </p:txBody>
      </p:sp>
      <p:pic>
        <p:nvPicPr>
          <p:cNvPr id="4" name="Grafika 2105894456">
            <a:extLst>
              <a:ext uri="{FF2B5EF4-FFF2-40B4-BE49-F238E27FC236}">
                <a16:creationId xmlns:a16="http://schemas.microsoft.com/office/drawing/2014/main" id="{1827CA3A-D026-B60A-E223-D428DB7CFC6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9056" y="5960734"/>
            <a:ext cx="1701165" cy="442595"/>
          </a:xfrm>
          <a:prstGeom prst="rect">
            <a:avLst/>
          </a:prstGeom>
        </p:spPr>
      </p:pic>
      <p:pic>
        <p:nvPicPr>
          <p:cNvPr id="5" name="Slika 4" descr="Slika na kojoj se nalazi tekst&#10;&#10;Opis je automatski generisan">
            <a:extLst>
              <a:ext uri="{FF2B5EF4-FFF2-40B4-BE49-F238E27FC236}">
                <a16:creationId xmlns:a16="http://schemas.microsoft.com/office/drawing/2014/main" id="{592AA9D3-3E63-C5DA-46C5-E562CF6961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19932" y="5846558"/>
            <a:ext cx="2096135" cy="434975"/>
          </a:xfrm>
          <a:prstGeom prst="rect">
            <a:avLst/>
          </a:prstGeom>
          <a:noFill/>
          <a:ln>
            <a:noFill/>
          </a:ln>
        </p:spPr>
      </p:pic>
    </p:spTree>
    <p:extLst>
      <p:ext uri="{BB962C8B-B14F-4D97-AF65-F5344CB8AC3E}">
        <p14:creationId xmlns:p14="http://schemas.microsoft.com/office/powerpoint/2010/main" val="22278244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A763D6A0-F7C5-4A55-0A71-0EEB42A1170B}"/>
              </a:ext>
            </a:extLst>
          </p:cNvPr>
          <p:cNvSpPr>
            <a:spLocks noGrp="1"/>
          </p:cNvSpPr>
          <p:nvPr>
            <p:ph type="title"/>
          </p:nvPr>
        </p:nvSpPr>
        <p:spPr>
          <a:xfrm>
            <a:off x="640080" y="329184"/>
            <a:ext cx="6894576" cy="1783080"/>
          </a:xfrm>
        </p:spPr>
        <p:txBody>
          <a:bodyPr anchor="b">
            <a:normAutofit/>
          </a:bodyPr>
          <a:lstStyle/>
          <a:p>
            <a:r>
              <a:rPr lang="sr-Latn-RS" sz="5400" b="1"/>
              <a:t>Protokol iz Kjota (1997)</a:t>
            </a:r>
            <a:endParaRPr lang="sr-Latn-RS" sz="54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28E3D082-43EA-9A6B-D871-E52FC3A349BD}"/>
              </a:ext>
            </a:extLst>
          </p:cNvPr>
          <p:cNvSpPr>
            <a:spLocks noGrp="1"/>
          </p:cNvSpPr>
          <p:nvPr>
            <p:ph idx="1"/>
          </p:nvPr>
        </p:nvSpPr>
        <p:spPr>
          <a:xfrm>
            <a:off x="640080" y="2706624"/>
            <a:ext cx="6894576" cy="3483864"/>
          </a:xfrm>
        </p:spPr>
        <p:txBody>
          <a:bodyPr>
            <a:normAutofit/>
          </a:bodyPr>
          <a:lstStyle/>
          <a:p>
            <a:r>
              <a:rPr lang="sr-Latn-RS" sz="2200" b="1"/>
              <a:t>Protokol iz Kjota (1997)</a:t>
            </a:r>
            <a:r>
              <a:rPr lang="sr-Latn-RS" sz="2200"/>
              <a:t> predstavlja prvi obavezujući međunarodni sporazum u okviru Okvirne konvencije Ujedinjenih nacija o klimatskim promenama (UNFCCC) koji se fokusirao na smanjenje emisija gasova sa efektom staklene bašte. </a:t>
            </a:r>
            <a:endParaRPr lang="en-US" sz="2200"/>
          </a:p>
          <a:p>
            <a:r>
              <a:rPr lang="sr-Latn-RS" sz="2200"/>
              <a:t>Protokol je usvojen u japanskom Kjotu 1997. godine, a postavio je ciljeve za smanjenje emisija gasova sa efektom staklene bašte za razvijene zemlje.</a:t>
            </a:r>
          </a:p>
        </p:txBody>
      </p:sp>
      <p:pic>
        <p:nvPicPr>
          <p:cNvPr id="4" name="Grafika 2105894456">
            <a:extLst>
              <a:ext uri="{FF2B5EF4-FFF2-40B4-BE49-F238E27FC236}">
                <a16:creationId xmlns:a16="http://schemas.microsoft.com/office/drawing/2014/main" id="{CE488A54-2E89-1E7E-27DB-E89474724BC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9B68A34F-4594-1F28-2C25-99C4784BE7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12547572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59CB924C-0AC0-78B8-C270-56243A66C893}"/>
              </a:ext>
            </a:extLst>
          </p:cNvPr>
          <p:cNvSpPr>
            <a:spLocks noGrp="1"/>
          </p:cNvSpPr>
          <p:nvPr>
            <p:ph type="title"/>
          </p:nvPr>
        </p:nvSpPr>
        <p:spPr>
          <a:xfrm>
            <a:off x="640080" y="329184"/>
            <a:ext cx="6894576" cy="1783080"/>
          </a:xfrm>
        </p:spPr>
        <p:txBody>
          <a:bodyPr anchor="b">
            <a:normAutofit/>
          </a:bodyPr>
          <a:lstStyle/>
          <a:p>
            <a:r>
              <a:rPr lang="sr-Latn-RS" sz="3800" b="1"/>
              <a:t>Ključne odredbe Protokola iz Kjota</a:t>
            </a:r>
            <a:br>
              <a:rPr lang="sr-Latn-RS" sz="3800" b="1"/>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1919EE26-E2B5-7F4D-8F29-623593EC2CA3}"/>
              </a:ext>
            </a:extLst>
          </p:cNvPr>
          <p:cNvSpPr>
            <a:spLocks noGrp="1"/>
          </p:cNvSpPr>
          <p:nvPr>
            <p:ph idx="1"/>
          </p:nvPr>
        </p:nvSpPr>
        <p:spPr>
          <a:xfrm>
            <a:off x="559693" y="2566851"/>
            <a:ext cx="6894576" cy="3483864"/>
          </a:xfrm>
        </p:spPr>
        <p:txBody>
          <a:bodyPr>
            <a:normAutofit fontScale="92500" lnSpcReduction="20000"/>
          </a:bodyPr>
          <a:lstStyle/>
          <a:p>
            <a:pPr>
              <a:buFont typeface="+mj-lt"/>
              <a:buAutoNum type="arabicPeriod"/>
            </a:pPr>
            <a:r>
              <a:rPr lang="sr-Latn-RS" sz="2000" b="1" dirty="0"/>
              <a:t>Obavezujući ciljevi za smanjenje emisija</a:t>
            </a:r>
            <a:br>
              <a:rPr lang="sr-Latn-RS" sz="2000" dirty="0"/>
            </a:br>
            <a:r>
              <a:rPr lang="sr-Latn-RS" sz="2000" dirty="0"/>
              <a:t>Države koje su ratifikovale Protokol (uglavnom razvijene zemlje) obavezale su se da smanje svoje emisije gasova sa efektom staklene bašte za </a:t>
            </a:r>
            <a:r>
              <a:rPr lang="sr-Latn-RS" sz="2000" b="1" dirty="0"/>
              <a:t>5,2%</a:t>
            </a:r>
            <a:r>
              <a:rPr lang="sr-Latn-RS" sz="2000" dirty="0"/>
              <a:t> u odnosu na nivoe iz 1990. godine tokom perioda od 2008. do 2012. godine</a:t>
            </a:r>
            <a:endParaRPr lang="en-US" sz="2000" dirty="0"/>
          </a:p>
          <a:p>
            <a:pPr>
              <a:buFont typeface="+mj-lt"/>
              <a:buAutoNum type="arabicPeriod"/>
            </a:pPr>
            <a:r>
              <a:rPr lang="sr-Latn-RS" sz="2000" b="1" dirty="0"/>
              <a:t>Podela prema vrstama gasova</a:t>
            </a:r>
            <a:br>
              <a:rPr lang="sr-Latn-RS" sz="2000" dirty="0"/>
            </a:br>
            <a:r>
              <a:rPr lang="sr-Latn-RS" sz="2000" dirty="0"/>
              <a:t>Protokol obuhvata šest glavnih gasova sa efektom staklene bašte koji treba da se smanje:</a:t>
            </a:r>
          </a:p>
          <a:p>
            <a:pPr marL="742950" lvl="1" indent="-285750">
              <a:buFont typeface="+mj-lt"/>
              <a:buAutoNum type="arabicPeriod"/>
            </a:pPr>
            <a:r>
              <a:rPr lang="sr-Latn-RS" sz="2000" b="1" dirty="0"/>
              <a:t>Ugljen-dioksid (CO₂)</a:t>
            </a:r>
            <a:endParaRPr lang="sr-Latn-RS" sz="2000" dirty="0"/>
          </a:p>
          <a:p>
            <a:pPr marL="742950" lvl="1" indent="-285750">
              <a:buFont typeface="+mj-lt"/>
              <a:buAutoNum type="arabicPeriod"/>
            </a:pPr>
            <a:r>
              <a:rPr lang="sr-Latn-RS" sz="2000" b="1" dirty="0"/>
              <a:t>Metan (CH₄)</a:t>
            </a:r>
            <a:endParaRPr lang="sr-Latn-RS" sz="2000" dirty="0"/>
          </a:p>
          <a:p>
            <a:pPr marL="742950" lvl="1" indent="-285750">
              <a:buFont typeface="+mj-lt"/>
              <a:buAutoNum type="arabicPeriod"/>
            </a:pPr>
            <a:r>
              <a:rPr lang="sr-Latn-RS" sz="2000" b="1" dirty="0"/>
              <a:t>Azotni oksidi (N₂O)</a:t>
            </a:r>
            <a:endParaRPr lang="sr-Latn-RS" sz="2000" dirty="0"/>
          </a:p>
          <a:p>
            <a:pPr marL="742950" lvl="1" indent="-285750">
              <a:buFont typeface="+mj-lt"/>
              <a:buAutoNum type="arabicPeriod"/>
            </a:pPr>
            <a:r>
              <a:rPr lang="sr-Latn-RS" sz="2000" b="1" dirty="0" err="1"/>
              <a:t>Hidrofluorougljenici</a:t>
            </a:r>
            <a:r>
              <a:rPr lang="sr-Latn-RS" sz="2000" b="1" dirty="0"/>
              <a:t> (</a:t>
            </a:r>
            <a:r>
              <a:rPr lang="sr-Latn-RS" sz="2000" b="1" dirty="0" err="1"/>
              <a:t>HFCs</a:t>
            </a:r>
            <a:r>
              <a:rPr lang="sr-Latn-RS" sz="2000" b="1" dirty="0"/>
              <a:t>)</a:t>
            </a:r>
            <a:endParaRPr lang="sr-Latn-RS" sz="2000" dirty="0"/>
          </a:p>
          <a:p>
            <a:pPr marL="742950" lvl="1" indent="-285750">
              <a:buFont typeface="+mj-lt"/>
              <a:buAutoNum type="arabicPeriod"/>
            </a:pPr>
            <a:r>
              <a:rPr lang="sr-Latn-RS" sz="2000" b="1" dirty="0" err="1"/>
              <a:t>Perfluorougljenici</a:t>
            </a:r>
            <a:r>
              <a:rPr lang="sr-Latn-RS" sz="2000" b="1" dirty="0"/>
              <a:t> (</a:t>
            </a:r>
            <a:r>
              <a:rPr lang="sr-Latn-RS" sz="2000" b="1" dirty="0" err="1"/>
              <a:t>PFCs</a:t>
            </a:r>
            <a:r>
              <a:rPr lang="sr-Latn-RS" sz="2000" b="1" dirty="0"/>
              <a:t>)</a:t>
            </a:r>
            <a:endParaRPr lang="sr-Latn-RS" sz="2000" dirty="0"/>
          </a:p>
          <a:p>
            <a:pPr marL="742950" lvl="1" indent="-285750">
              <a:buFont typeface="+mj-lt"/>
              <a:buAutoNum type="arabicPeriod"/>
            </a:pPr>
            <a:r>
              <a:rPr lang="sr-Latn-RS" sz="2000" b="1" dirty="0" err="1"/>
              <a:t>Sulfurski</a:t>
            </a:r>
            <a:r>
              <a:rPr lang="sr-Latn-RS" sz="2000" b="1" dirty="0"/>
              <a:t> </a:t>
            </a:r>
            <a:r>
              <a:rPr lang="sr-Latn-RS" sz="2000" b="1" dirty="0" err="1"/>
              <a:t>hexafluorid</a:t>
            </a:r>
            <a:r>
              <a:rPr lang="sr-Latn-RS" sz="2000" b="1" dirty="0"/>
              <a:t> (SF₆)</a:t>
            </a:r>
            <a:endParaRPr lang="sr-Latn-RS" sz="2000" dirty="0"/>
          </a:p>
          <a:p>
            <a:endParaRPr lang="sr-Latn-RS" sz="1500" dirty="0"/>
          </a:p>
        </p:txBody>
      </p:sp>
      <p:pic>
        <p:nvPicPr>
          <p:cNvPr id="4" name="Grafika 2105894456">
            <a:extLst>
              <a:ext uri="{FF2B5EF4-FFF2-40B4-BE49-F238E27FC236}">
                <a16:creationId xmlns:a16="http://schemas.microsoft.com/office/drawing/2014/main" id="{6984CD29-407B-EA94-5DF0-49A80D24969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B270B927-7F55-4BD2-B1FF-601D4B0D2D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14581717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81148463-176B-B09B-F369-0CD660834CD4}"/>
              </a:ext>
            </a:extLst>
          </p:cNvPr>
          <p:cNvSpPr>
            <a:spLocks noGrp="1"/>
          </p:cNvSpPr>
          <p:nvPr>
            <p:ph idx="1"/>
          </p:nvPr>
        </p:nvSpPr>
        <p:spPr>
          <a:xfrm>
            <a:off x="640080" y="2706624"/>
            <a:ext cx="6894576" cy="3483864"/>
          </a:xfrm>
        </p:spPr>
        <p:txBody>
          <a:bodyPr>
            <a:normAutofit/>
          </a:bodyPr>
          <a:lstStyle/>
          <a:p>
            <a:pPr>
              <a:buFont typeface="+mj-lt"/>
              <a:buAutoNum type="arabicPeriod"/>
            </a:pPr>
            <a:r>
              <a:rPr lang="sr-Latn-RS" sz="1500" b="1" dirty="0"/>
              <a:t>Mehanizmi fleksibilnosti</a:t>
            </a:r>
            <a:r>
              <a:rPr lang="sr-Latn-RS" sz="1500" dirty="0"/>
              <a:t> Protokol je omogućio nekoliko mehanizama koji su omogućili zemljama da postignu ciljeve smanjenja emisija na fleksibilniji način:</a:t>
            </a:r>
          </a:p>
          <a:p>
            <a:pPr marL="742950" lvl="1" indent="-285750">
              <a:buFont typeface="+mj-lt"/>
              <a:buAutoNum type="arabicPeriod"/>
            </a:pPr>
            <a:r>
              <a:rPr lang="sr-Latn-RS" sz="1500" b="1" dirty="0"/>
              <a:t>Mehanizam tržišta emisija</a:t>
            </a:r>
            <a:r>
              <a:rPr lang="sr-Latn-RS" sz="1500" dirty="0"/>
              <a:t>: Omogućava trgovinu emisijskim kvotama između zemalja. Zemlja koja nije ispunila svoj cilj može kupiti emisijske jedinice od zemlje koja je postigla bolje rezultate.</a:t>
            </a:r>
          </a:p>
          <a:p>
            <a:pPr marL="742950" lvl="1" indent="-285750">
              <a:buFont typeface="+mj-lt"/>
              <a:buAutoNum type="arabicPeriod"/>
            </a:pPr>
            <a:r>
              <a:rPr lang="sr-Latn-RS" sz="1500" b="1" dirty="0"/>
              <a:t>Mehanizam za smanjenje emisija</a:t>
            </a:r>
            <a:r>
              <a:rPr lang="sr-Latn-RS" sz="1500" dirty="0"/>
              <a:t>: Ovaj mehanizam omogućava razvijenim zemljama da finansiraju projekte u zemljama u razvoju kako bi smanjile emisije, a za te projekte dobiju emisijske jedinice koje mogu koristiti.</a:t>
            </a:r>
          </a:p>
          <a:p>
            <a:pPr marL="742950" lvl="1" indent="-285750">
              <a:buFont typeface="+mj-lt"/>
              <a:buAutoNum type="arabicPeriod"/>
            </a:pPr>
            <a:r>
              <a:rPr lang="sr-Latn-RS" sz="1500" b="1" dirty="0"/>
              <a:t>Zajednička implementacija</a:t>
            </a:r>
            <a:r>
              <a:rPr lang="sr-Latn-RS" sz="1500" dirty="0"/>
              <a:t>: Zemlje mogu sarađivati na projektima za smanjenje emisija u drugim industrijalizovanim zemljama i za te projekte dobijaju emisijske jedinice.</a:t>
            </a:r>
          </a:p>
          <a:p>
            <a:endParaRPr lang="sr-Latn-RS" sz="1500" dirty="0"/>
          </a:p>
        </p:txBody>
      </p:sp>
      <p:pic>
        <p:nvPicPr>
          <p:cNvPr id="4" name="Grafika 2105894456">
            <a:extLst>
              <a:ext uri="{FF2B5EF4-FFF2-40B4-BE49-F238E27FC236}">
                <a16:creationId xmlns:a16="http://schemas.microsoft.com/office/drawing/2014/main" id="{118A70F4-7F66-CC2A-FC26-39FF3C63506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7119581B-291B-56B7-B2A6-7040419CB2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29356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12C99A4B-105F-3721-799B-C6063A01CA7E}"/>
              </a:ext>
            </a:extLst>
          </p:cNvPr>
          <p:cNvSpPr>
            <a:spLocks noGrp="1"/>
          </p:cNvSpPr>
          <p:nvPr>
            <p:ph type="title"/>
          </p:nvPr>
        </p:nvSpPr>
        <p:spPr>
          <a:xfrm>
            <a:off x="640080" y="329184"/>
            <a:ext cx="6894576" cy="1783080"/>
          </a:xfrm>
        </p:spPr>
        <p:txBody>
          <a:bodyPr anchor="b">
            <a:normAutofit/>
          </a:bodyPr>
          <a:lstStyle/>
          <a:p>
            <a:r>
              <a:rPr lang="sr-Latn-RS" sz="3800" b="1"/>
              <a:t>Posledice i naslednici Protokola iz Kjota</a:t>
            </a:r>
            <a:br>
              <a:rPr lang="sr-Latn-RS" sz="3800" b="1"/>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2E57B65E-35B1-36A7-4804-9F89A0CE698F}"/>
              </a:ext>
            </a:extLst>
          </p:cNvPr>
          <p:cNvSpPr>
            <a:spLocks noGrp="1"/>
          </p:cNvSpPr>
          <p:nvPr>
            <p:ph idx="1"/>
          </p:nvPr>
        </p:nvSpPr>
        <p:spPr>
          <a:xfrm>
            <a:off x="640080" y="2706624"/>
            <a:ext cx="6894576" cy="3483864"/>
          </a:xfrm>
        </p:spPr>
        <p:txBody>
          <a:bodyPr>
            <a:normAutofit/>
          </a:bodyPr>
          <a:lstStyle/>
          <a:p>
            <a:r>
              <a:rPr lang="sr-Latn-RS" sz="2200" b="1"/>
              <a:t>Protokol iz Kjota</a:t>
            </a:r>
            <a:r>
              <a:rPr lang="sr-Latn-RS" sz="2200"/>
              <a:t> je bio korak napred u međunarodnoj borbi protiv klimatskih promena, ali zbog svog ograničenog uticaja i povlačenja ključnih zemalja, nije postigao dovoljan globalni uticaj. Međutim, on je postavio temelje za dalju međunarodnu saradnju, uključujući:</a:t>
            </a:r>
          </a:p>
          <a:p>
            <a:endParaRPr lang="sr-Latn-RS" sz="2200"/>
          </a:p>
        </p:txBody>
      </p:sp>
      <p:pic>
        <p:nvPicPr>
          <p:cNvPr id="4" name="Grafika 2105894456">
            <a:extLst>
              <a:ext uri="{FF2B5EF4-FFF2-40B4-BE49-F238E27FC236}">
                <a16:creationId xmlns:a16="http://schemas.microsoft.com/office/drawing/2014/main" id="{59C72BC2-25F3-09DA-7DC6-DEC2A38E940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6B671685-0205-069C-F3F6-C15E8D1DDA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2887958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2673083E-330E-82D9-A94A-A20F4B869CBA}"/>
              </a:ext>
            </a:extLst>
          </p:cNvPr>
          <p:cNvSpPr>
            <a:spLocks noGrp="1"/>
          </p:cNvSpPr>
          <p:nvPr>
            <p:ph type="title"/>
          </p:nvPr>
        </p:nvSpPr>
        <p:spPr>
          <a:xfrm>
            <a:off x="640080" y="329184"/>
            <a:ext cx="6894576" cy="1783080"/>
          </a:xfrm>
        </p:spPr>
        <p:txBody>
          <a:bodyPr anchor="b">
            <a:normAutofit/>
          </a:bodyPr>
          <a:lstStyle/>
          <a:p>
            <a:r>
              <a:rPr lang="pl-PL" sz="3800"/>
              <a:t>Međunarodni zakoni i sporazumi o zaštiti životne sredine</a:t>
            </a:r>
            <a:br>
              <a:rPr lang="sr-Latn-RS" sz="3800"/>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87D55CB0-C3E1-69CA-BA06-311886A13B29}"/>
              </a:ext>
            </a:extLst>
          </p:cNvPr>
          <p:cNvSpPr>
            <a:spLocks noGrp="1"/>
          </p:cNvSpPr>
          <p:nvPr>
            <p:ph idx="1"/>
          </p:nvPr>
        </p:nvSpPr>
        <p:spPr>
          <a:xfrm>
            <a:off x="640080" y="2706624"/>
            <a:ext cx="6894576" cy="3483864"/>
          </a:xfrm>
        </p:spPr>
        <p:txBody>
          <a:bodyPr>
            <a:normAutofit/>
          </a:bodyPr>
          <a:lstStyle/>
          <a:p>
            <a:pPr marL="0" indent="0">
              <a:buNone/>
            </a:pPr>
            <a:r>
              <a:rPr lang="pl-PL" sz="2200"/>
              <a:t>a. Pariški klimatski sporazum (2015)</a:t>
            </a:r>
            <a:r>
              <a:rPr lang="sr-Latn-RS" sz="2200"/>
              <a:t> </a:t>
            </a:r>
            <a:endParaRPr lang="en-US" sz="2200"/>
          </a:p>
          <a:p>
            <a:pPr marL="0" indent="0">
              <a:buNone/>
            </a:pPr>
            <a:r>
              <a:rPr lang="sr-Latn-RS" sz="2200"/>
              <a:t>b. Konvencija o biološkoj raznovrsnosti (1992)</a:t>
            </a:r>
            <a:endParaRPr lang="en-US" sz="2200"/>
          </a:p>
          <a:p>
            <a:pPr marL="0" indent="0">
              <a:buNone/>
            </a:pPr>
            <a:r>
              <a:rPr lang="sr-Latn-RS" sz="2200"/>
              <a:t>c. Okvirna konvencija Ujedinjenih nacija o klimatskim promenama (UNFCCC, 1992)</a:t>
            </a:r>
            <a:endParaRPr lang="en-US" sz="2200"/>
          </a:p>
          <a:p>
            <a:pPr marL="0" indent="0">
              <a:buNone/>
            </a:pPr>
            <a:r>
              <a:rPr lang="sr-Latn-RS" sz="2200"/>
              <a:t>d. Ženevska konvencija o zaštiti životne sredine (1972)</a:t>
            </a:r>
            <a:endParaRPr lang="en-US" sz="2200"/>
          </a:p>
          <a:p>
            <a:pPr marL="0" indent="0">
              <a:buNone/>
            </a:pPr>
            <a:r>
              <a:rPr lang="pl-PL" sz="2200"/>
              <a:t>e. Protokol iz Kiota (1997)</a:t>
            </a:r>
            <a:endParaRPr lang="sr-Latn-RS" sz="2200"/>
          </a:p>
        </p:txBody>
      </p:sp>
      <p:pic>
        <p:nvPicPr>
          <p:cNvPr id="4" name="Grafika 2105894456">
            <a:extLst>
              <a:ext uri="{FF2B5EF4-FFF2-40B4-BE49-F238E27FC236}">
                <a16:creationId xmlns:a16="http://schemas.microsoft.com/office/drawing/2014/main" id="{4506833F-4F83-D969-7E10-102C49C1C9C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B5F248F1-F500-BCCD-7E47-A579959989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4066220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275771F9-E53A-196F-C61A-E56B5891AF67}"/>
              </a:ext>
            </a:extLst>
          </p:cNvPr>
          <p:cNvSpPr>
            <a:spLocks noGrp="1"/>
          </p:cNvSpPr>
          <p:nvPr>
            <p:ph type="title"/>
          </p:nvPr>
        </p:nvSpPr>
        <p:spPr>
          <a:xfrm>
            <a:off x="640080" y="329184"/>
            <a:ext cx="6894576" cy="1783080"/>
          </a:xfrm>
        </p:spPr>
        <p:txBody>
          <a:bodyPr anchor="b">
            <a:normAutofit/>
          </a:bodyPr>
          <a:lstStyle/>
          <a:p>
            <a:r>
              <a:rPr lang="sr-Latn-RS" sz="3800" b="1"/>
              <a:t>Pari</a:t>
            </a:r>
            <a:r>
              <a:rPr lang="en-US" sz="3800" b="1"/>
              <a:t>s</a:t>
            </a:r>
            <a:r>
              <a:rPr lang="sr-Latn-RS" sz="3800" b="1"/>
              <a:t>ki klimatski sporazum (2015)</a:t>
            </a:r>
            <a:br>
              <a:rPr lang="sr-Latn-RS" sz="3800" b="1"/>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BAC3A1E8-353C-B9B4-2FBA-ED61E98D0AD3}"/>
              </a:ext>
            </a:extLst>
          </p:cNvPr>
          <p:cNvSpPr>
            <a:spLocks noGrp="1"/>
          </p:cNvSpPr>
          <p:nvPr>
            <p:ph idx="1"/>
          </p:nvPr>
        </p:nvSpPr>
        <p:spPr>
          <a:xfrm>
            <a:off x="640080" y="2706624"/>
            <a:ext cx="6894576" cy="3483864"/>
          </a:xfrm>
        </p:spPr>
        <p:txBody>
          <a:bodyPr>
            <a:normAutofit/>
          </a:bodyPr>
          <a:lstStyle/>
          <a:p>
            <a:r>
              <a:rPr lang="sr-Latn-RS" sz="2200"/>
              <a:t>Pari</a:t>
            </a:r>
            <a:r>
              <a:rPr lang="en-US" sz="2200"/>
              <a:t>s</a:t>
            </a:r>
            <a:r>
              <a:rPr lang="sr-Latn-RS" sz="2200"/>
              <a:t>ki sporazum je ključni međunarodni ugovor u borbi protiv klimatskih promena. Potpisnici ovog sporazuma obavezali su se na smanjenje emisija gasova sa efektom staklene bašte i preuzimanje odgovornosti za globalno zagrevanje. Glavni ciljevi uključuju:</a:t>
            </a:r>
          </a:p>
          <a:p>
            <a:pPr>
              <a:buFont typeface="Arial" panose="020B0604020202020204" pitchFamily="34" charset="0"/>
              <a:buChar char="•"/>
            </a:pPr>
            <a:r>
              <a:rPr lang="sr-Latn-RS" sz="2200"/>
              <a:t>Održavanje globalnog zagrevanja ispod 2°C u odnosu na predindustrijski nivo.</a:t>
            </a:r>
          </a:p>
          <a:p>
            <a:pPr>
              <a:buFont typeface="Arial" panose="020B0604020202020204" pitchFamily="34" charset="0"/>
              <a:buChar char="•"/>
            </a:pPr>
            <a:r>
              <a:rPr lang="sr-Latn-RS" sz="2200"/>
              <a:t>Povećanje finansijske podrške zemljama u razvoju za borbu protiv klimatskih promena.</a:t>
            </a:r>
          </a:p>
          <a:p>
            <a:endParaRPr lang="sr-Latn-RS" sz="2200"/>
          </a:p>
        </p:txBody>
      </p:sp>
      <p:pic>
        <p:nvPicPr>
          <p:cNvPr id="4" name="Grafika 2105894456">
            <a:extLst>
              <a:ext uri="{FF2B5EF4-FFF2-40B4-BE49-F238E27FC236}">
                <a16:creationId xmlns:a16="http://schemas.microsoft.com/office/drawing/2014/main" id="{B7E677BA-B0AE-2C96-5E2B-2E70B6F31AF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0E1DBF7E-C4E8-7D6B-B5A7-8B11043AF5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1067408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9F43DC48-AB2B-5D80-FA83-F2E47CDB9BEF}"/>
              </a:ext>
            </a:extLst>
          </p:cNvPr>
          <p:cNvSpPr>
            <a:spLocks noGrp="1"/>
          </p:cNvSpPr>
          <p:nvPr>
            <p:ph type="title"/>
          </p:nvPr>
        </p:nvSpPr>
        <p:spPr>
          <a:xfrm>
            <a:off x="640080" y="329184"/>
            <a:ext cx="6894576" cy="1783080"/>
          </a:xfrm>
        </p:spPr>
        <p:txBody>
          <a:bodyPr anchor="b">
            <a:normAutofit/>
          </a:bodyPr>
          <a:lstStyle/>
          <a:p>
            <a:r>
              <a:rPr lang="sr-Latn-RS" sz="3000" b="1"/>
              <a:t>Održavanje globalnog zagrevanja ispod 2°C u odnosu na predindustrijski nivo</a:t>
            </a:r>
            <a:br>
              <a:rPr lang="sr-Latn-RS" sz="3000"/>
            </a:br>
            <a:endParaRPr lang="sr-Latn-RS" sz="30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0F029A9F-A116-7415-E5BF-DF45894BBD2B}"/>
              </a:ext>
            </a:extLst>
          </p:cNvPr>
          <p:cNvSpPr>
            <a:spLocks noGrp="1"/>
          </p:cNvSpPr>
          <p:nvPr>
            <p:ph idx="1"/>
          </p:nvPr>
        </p:nvSpPr>
        <p:spPr>
          <a:xfrm>
            <a:off x="640080" y="2706624"/>
            <a:ext cx="6894576" cy="3483864"/>
          </a:xfrm>
        </p:spPr>
        <p:txBody>
          <a:bodyPr>
            <a:normAutofit/>
          </a:bodyPr>
          <a:lstStyle/>
          <a:p>
            <a:pPr>
              <a:buFont typeface="Arial" panose="020B0604020202020204" pitchFamily="34" charset="0"/>
              <a:buChar char="•"/>
            </a:pPr>
            <a:r>
              <a:rPr lang="sr-Latn-RS" sz="2200"/>
              <a:t>Ovaj cilj predstavlja globalnu strategiju za ograničavanje efekata klimatskih promena, smanjenje uticaja na ekosisteme i očuvanje uslova za život na planeti.</a:t>
            </a:r>
          </a:p>
          <a:p>
            <a:pPr>
              <a:buFont typeface="Arial" panose="020B0604020202020204" pitchFamily="34" charset="0"/>
              <a:buChar char="•"/>
            </a:pPr>
            <a:r>
              <a:rPr lang="sr-Latn-RS" sz="2200"/>
              <a:t>Cilj je smanjiti emisije ugljen-dioksida i drugih gasova sa efektom staklene bašte, a razvijene zemlje su obavezane da preuzmu odgovornost za smanjenje emisija u odnosu na svoj istorijski doprinos globalnim emisijama.</a:t>
            </a:r>
          </a:p>
          <a:p>
            <a:endParaRPr lang="sr-Latn-RS" sz="2200"/>
          </a:p>
        </p:txBody>
      </p:sp>
      <p:pic>
        <p:nvPicPr>
          <p:cNvPr id="4" name="Grafika 2105894456">
            <a:extLst>
              <a:ext uri="{FF2B5EF4-FFF2-40B4-BE49-F238E27FC236}">
                <a16:creationId xmlns:a16="http://schemas.microsoft.com/office/drawing/2014/main" id="{1A21467B-1386-9AA0-24B7-9F95170D194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F8D02691-983A-FFFB-39CE-B96D5D3051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3442574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772D9C68-18F7-310B-74FF-184AD81DB00C}"/>
              </a:ext>
            </a:extLst>
          </p:cNvPr>
          <p:cNvSpPr>
            <a:spLocks noGrp="1"/>
          </p:cNvSpPr>
          <p:nvPr>
            <p:ph type="title"/>
          </p:nvPr>
        </p:nvSpPr>
        <p:spPr>
          <a:xfrm>
            <a:off x="640080" y="329184"/>
            <a:ext cx="6894576" cy="1783080"/>
          </a:xfrm>
        </p:spPr>
        <p:txBody>
          <a:bodyPr anchor="b">
            <a:normAutofit/>
          </a:bodyPr>
          <a:lstStyle/>
          <a:p>
            <a:r>
              <a:rPr lang="sr-Latn-RS" sz="3800" b="1"/>
              <a:t>Povećanje finansijske podrške zemljama u razvoju</a:t>
            </a:r>
            <a:br>
              <a:rPr lang="sr-Latn-RS" sz="3800"/>
            </a:b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CA995FD9-5F01-9B9F-2998-AE830BFB552B}"/>
              </a:ext>
            </a:extLst>
          </p:cNvPr>
          <p:cNvSpPr>
            <a:spLocks noGrp="1"/>
          </p:cNvSpPr>
          <p:nvPr>
            <p:ph idx="1"/>
          </p:nvPr>
        </p:nvSpPr>
        <p:spPr>
          <a:xfrm>
            <a:off x="640080" y="2706624"/>
            <a:ext cx="6894576" cy="3483864"/>
          </a:xfrm>
        </p:spPr>
        <p:txBody>
          <a:bodyPr>
            <a:normAutofit/>
          </a:bodyPr>
          <a:lstStyle/>
          <a:p>
            <a:pPr>
              <a:buFont typeface="Arial" panose="020B0604020202020204" pitchFamily="34" charset="0"/>
              <a:buChar char="•"/>
            </a:pPr>
            <a:r>
              <a:rPr lang="sr-Latn-RS" sz="2200"/>
              <a:t>Države razvijenog sveta su obavezane da pruže finansijsku pomoć zemljama u razvoju, kako bi im omogućile da implementiraju projekte za smanjenje emisija i prilagođavanje klimatskim promenama.</a:t>
            </a:r>
          </a:p>
          <a:p>
            <a:pPr>
              <a:buFont typeface="Arial" panose="020B0604020202020204" pitchFamily="34" charset="0"/>
              <a:buChar char="•"/>
            </a:pPr>
            <a:r>
              <a:rPr lang="sr-Latn-RS" sz="2200"/>
              <a:t>Povećanje finansijske podrške uključuje sredstva za tehnologije energetske efikasnosti, obnovljive izvore energije, adaptaciju na klimatske promene i razvoj zelenih infrastruktura.</a:t>
            </a:r>
          </a:p>
          <a:p>
            <a:endParaRPr lang="sr-Latn-RS" sz="2200"/>
          </a:p>
        </p:txBody>
      </p:sp>
      <p:pic>
        <p:nvPicPr>
          <p:cNvPr id="4" name="Grafika 2105894456">
            <a:extLst>
              <a:ext uri="{FF2B5EF4-FFF2-40B4-BE49-F238E27FC236}">
                <a16:creationId xmlns:a16="http://schemas.microsoft.com/office/drawing/2014/main" id="{988E020B-8B3F-2C0A-537D-D16FD61BE03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FC66AA1F-84FC-2F6E-9C96-18ED1914C3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1867934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C6E40C56-C27E-42F5-8E40-3E6B40D33B89}"/>
              </a:ext>
            </a:extLst>
          </p:cNvPr>
          <p:cNvSpPr>
            <a:spLocks noGrp="1"/>
          </p:cNvSpPr>
          <p:nvPr>
            <p:ph type="title"/>
          </p:nvPr>
        </p:nvSpPr>
        <p:spPr>
          <a:xfrm>
            <a:off x="640080" y="329184"/>
            <a:ext cx="6894576" cy="1783080"/>
          </a:xfrm>
        </p:spPr>
        <p:txBody>
          <a:bodyPr anchor="b">
            <a:normAutofit/>
          </a:bodyPr>
          <a:lstStyle/>
          <a:p>
            <a:r>
              <a:rPr lang="sr-Latn-RS" sz="3800" b="1"/>
              <a:t>Transparentnost i praćenje napretka</a:t>
            </a:r>
            <a:br>
              <a:rPr lang="sr-Latn-RS" sz="3800"/>
            </a:br>
            <a:endParaRPr lang="sr-Latn-RS" sz="3800"/>
          </a:p>
        </p:txBody>
      </p:sp>
      <p:sp>
        <p:nvSpPr>
          <p:cNvPr id="13"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630B8655-6599-7479-B0B1-B4A99229CABF}"/>
              </a:ext>
            </a:extLst>
          </p:cNvPr>
          <p:cNvSpPr>
            <a:spLocks noGrp="1"/>
          </p:cNvSpPr>
          <p:nvPr>
            <p:ph idx="1"/>
          </p:nvPr>
        </p:nvSpPr>
        <p:spPr>
          <a:xfrm>
            <a:off x="640080" y="2706624"/>
            <a:ext cx="6894576" cy="3483864"/>
          </a:xfrm>
        </p:spPr>
        <p:txBody>
          <a:bodyPr>
            <a:normAutofit/>
          </a:bodyPr>
          <a:lstStyle/>
          <a:p>
            <a:pPr>
              <a:buFont typeface="Arial" panose="020B0604020202020204" pitchFamily="34" charset="0"/>
              <a:buChar char="•"/>
            </a:pPr>
            <a:r>
              <a:rPr lang="sr-Latn-RS" sz="2200"/>
              <a:t>Sporazum se bazira na principu transparentnosti, što znači da zemlje moraju redovno izveštavati o napretku u ostvarivanju svojih ciljeva smanjenja emisija.</a:t>
            </a:r>
          </a:p>
          <a:p>
            <a:pPr>
              <a:buFont typeface="Arial" panose="020B0604020202020204" pitchFamily="34" charset="0"/>
              <a:buChar char="•"/>
            </a:pPr>
            <a:r>
              <a:rPr lang="sr-Latn-RS" sz="2200"/>
              <a:t>Svaka zemlja mora dostaviti nacionalno utvrđene doprinose (NDC) koji se ažuriraju svake 5 godina, sa ciljem povećanja ambicija i postizanja globalnih ciljeva.</a:t>
            </a:r>
          </a:p>
          <a:p>
            <a:endParaRPr lang="sr-Latn-RS" sz="2200"/>
          </a:p>
        </p:txBody>
      </p:sp>
      <p:pic>
        <p:nvPicPr>
          <p:cNvPr id="5" name="Grafika 2105894456">
            <a:extLst>
              <a:ext uri="{FF2B5EF4-FFF2-40B4-BE49-F238E27FC236}">
                <a16:creationId xmlns:a16="http://schemas.microsoft.com/office/drawing/2014/main" id="{8E1FBBF0-5344-E0A5-0D7C-FCE0F46F177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6" name="Slika 5" descr="Slika na kojoj se nalazi tekst&#10;&#10;Opis je automatski generisan">
            <a:extLst>
              <a:ext uri="{FF2B5EF4-FFF2-40B4-BE49-F238E27FC236}">
                <a16:creationId xmlns:a16="http://schemas.microsoft.com/office/drawing/2014/main" id="{C9AC8866-5E7C-306E-75BB-CE0897659D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4271917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6BD7695F-DA65-6300-31E6-7CBCBE83F41D}"/>
              </a:ext>
            </a:extLst>
          </p:cNvPr>
          <p:cNvSpPr>
            <a:spLocks noGrp="1"/>
          </p:cNvSpPr>
          <p:nvPr>
            <p:ph type="title"/>
          </p:nvPr>
        </p:nvSpPr>
        <p:spPr>
          <a:xfrm>
            <a:off x="640080" y="329184"/>
            <a:ext cx="6894576" cy="1783080"/>
          </a:xfrm>
        </p:spPr>
        <p:txBody>
          <a:bodyPr anchor="b">
            <a:normAutofit/>
          </a:bodyPr>
          <a:lstStyle/>
          <a:p>
            <a:r>
              <a:rPr lang="sr-Latn-RS" sz="3800" b="1"/>
              <a:t>Mehanizmi za prilagođavanje i ublažavanje klimatskih promena</a:t>
            </a:r>
            <a:endParaRPr lang="sr-Latn-RS" sz="3800"/>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C0304B4B-AD30-D40D-0801-6181454BFF7D}"/>
              </a:ext>
            </a:extLst>
          </p:cNvPr>
          <p:cNvSpPr>
            <a:spLocks noGrp="1"/>
          </p:cNvSpPr>
          <p:nvPr>
            <p:ph idx="1"/>
          </p:nvPr>
        </p:nvSpPr>
        <p:spPr>
          <a:xfrm>
            <a:off x="640080" y="2706624"/>
            <a:ext cx="6894576" cy="3483864"/>
          </a:xfrm>
        </p:spPr>
        <p:txBody>
          <a:bodyPr>
            <a:normAutofit/>
          </a:bodyPr>
          <a:lstStyle/>
          <a:p>
            <a:pPr>
              <a:buFont typeface="Arial" panose="020B0604020202020204" pitchFamily="34" charset="0"/>
              <a:buChar char="•"/>
            </a:pPr>
            <a:r>
              <a:rPr lang="sr-Latn-RS" sz="2200"/>
              <a:t>Prilagođavanje klimatskim promenama uključuje aktivnosti koje zemlje preduzimaju kako bi smanjile negativne uticaje klimatskih promena (npr. zaštita obale od podizanja nivoa mora, promene u poljoprivredi, izgradnja otpornijih infrastruktura).</a:t>
            </a:r>
          </a:p>
          <a:p>
            <a:pPr>
              <a:buFont typeface="Arial" panose="020B0604020202020204" pitchFamily="34" charset="0"/>
              <a:buChar char="•"/>
            </a:pPr>
            <a:r>
              <a:rPr lang="sr-Latn-RS" sz="2200"/>
              <a:t>Ublažavanje klimatskih promena podrazumeva smanjenje emisije gasova sa efektom staklene bašte i prelazak na energetski efikasne i obnovljive izvore energije.</a:t>
            </a:r>
          </a:p>
          <a:p>
            <a:endParaRPr lang="sr-Latn-RS" sz="2200"/>
          </a:p>
        </p:txBody>
      </p:sp>
      <p:pic>
        <p:nvPicPr>
          <p:cNvPr id="4" name="Grafika 2105894456">
            <a:extLst>
              <a:ext uri="{FF2B5EF4-FFF2-40B4-BE49-F238E27FC236}">
                <a16:creationId xmlns:a16="http://schemas.microsoft.com/office/drawing/2014/main" id="{2E83C44D-5568-9F8C-155B-B11DF99BA6E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63840" y="1521483"/>
            <a:ext cx="4014216" cy="1045368"/>
          </a:xfrm>
          <a:prstGeom prst="rect">
            <a:avLst/>
          </a:prstGeom>
        </p:spPr>
      </p:pic>
      <p:pic>
        <p:nvPicPr>
          <p:cNvPr id="5" name="Slika 4" descr="Slika na kojoj se nalazi tekst&#10;&#10;Opis je automatski generisan">
            <a:extLst>
              <a:ext uri="{FF2B5EF4-FFF2-40B4-BE49-F238E27FC236}">
                <a16:creationId xmlns:a16="http://schemas.microsoft.com/office/drawing/2014/main" id="{3F63B5E8-9FB0-CF43-7A99-0AACA6F078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63840" y="4751753"/>
            <a:ext cx="3995928" cy="831152"/>
          </a:xfrm>
          <a:prstGeom prst="rect">
            <a:avLst/>
          </a:prstGeom>
          <a:noFill/>
        </p:spPr>
      </p:pic>
    </p:spTree>
    <p:extLst>
      <p:ext uri="{BB962C8B-B14F-4D97-AF65-F5344CB8AC3E}">
        <p14:creationId xmlns:p14="http://schemas.microsoft.com/office/powerpoint/2010/main" val="3952307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2AB539D-1549-6E5C-3504-600D93377C4E}"/>
              </a:ext>
            </a:extLst>
          </p:cNvPr>
          <p:cNvSpPr>
            <a:spLocks noGrp="1"/>
          </p:cNvSpPr>
          <p:nvPr>
            <p:ph type="title"/>
          </p:nvPr>
        </p:nvSpPr>
        <p:spPr/>
        <p:txBody>
          <a:bodyPr/>
          <a:lstStyle/>
          <a:p>
            <a:r>
              <a:rPr lang="sr-Latn-RS" b="1" dirty="0"/>
              <a:t>Mehanizmi za tržište emisija</a:t>
            </a:r>
            <a:br>
              <a:rPr lang="sr-Latn-RS" dirty="0"/>
            </a:br>
            <a:endParaRPr lang="sr-Latn-RS" dirty="0"/>
          </a:p>
        </p:txBody>
      </p:sp>
      <p:sp>
        <p:nvSpPr>
          <p:cNvPr id="3" name="Čuvar mesta za sadržaj 2">
            <a:extLst>
              <a:ext uri="{FF2B5EF4-FFF2-40B4-BE49-F238E27FC236}">
                <a16:creationId xmlns:a16="http://schemas.microsoft.com/office/drawing/2014/main" id="{C457E062-C39F-315B-C522-688A07CD447C}"/>
              </a:ext>
            </a:extLst>
          </p:cNvPr>
          <p:cNvSpPr>
            <a:spLocks noGrp="1"/>
          </p:cNvSpPr>
          <p:nvPr>
            <p:ph idx="1"/>
          </p:nvPr>
        </p:nvSpPr>
        <p:spPr/>
        <p:txBody>
          <a:bodyPr/>
          <a:lstStyle/>
          <a:p>
            <a:pPr>
              <a:buFont typeface="Arial" panose="020B0604020202020204" pitchFamily="34" charset="0"/>
              <a:buChar char="•"/>
            </a:pPr>
            <a:r>
              <a:rPr lang="sr-Latn-RS" dirty="0"/>
              <a:t>U cilju smanjenja emisija, mnoge zemlje razvijaju tržišta emisija koje omogućavaju trgovanje emisijama CO2 među kompanijama. Ovo omogućava fleksibilniji pristup smanjenju emisija, gde najefikasniji akteri mogu da preuzmu odgovornost za veći deo smanjenja emisija.</a:t>
            </a:r>
          </a:p>
          <a:p>
            <a:pPr>
              <a:buFont typeface="Arial" panose="020B0604020202020204" pitchFamily="34" charset="0"/>
              <a:buChar char="•"/>
            </a:pPr>
            <a:r>
              <a:rPr lang="sr-Latn-RS" dirty="0"/>
              <a:t>Ovaj mehanizam je ključan za industrijalizovane zemlje koje imaju veće izazove u smanjenju emisija, kao i za zemlje u razvoju koje teže ekonomskoj stabilnosti uz održiv razvoj.</a:t>
            </a:r>
          </a:p>
          <a:p>
            <a:endParaRPr lang="sr-Latn-RS" dirty="0"/>
          </a:p>
        </p:txBody>
      </p:sp>
      <p:pic>
        <p:nvPicPr>
          <p:cNvPr id="4" name="Grafika 2105894456">
            <a:extLst>
              <a:ext uri="{FF2B5EF4-FFF2-40B4-BE49-F238E27FC236}">
                <a16:creationId xmlns:a16="http://schemas.microsoft.com/office/drawing/2014/main" id="{C76C8BA6-009D-258F-4E07-5A28EDA17B4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9056" y="5960734"/>
            <a:ext cx="1701165" cy="442595"/>
          </a:xfrm>
          <a:prstGeom prst="rect">
            <a:avLst/>
          </a:prstGeom>
        </p:spPr>
      </p:pic>
      <p:pic>
        <p:nvPicPr>
          <p:cNvPr id="5" name="Slika 4" descr="Slika na kojoj se nalazi tekst&#10;&#10;Opis je automatski generisan">
            <a:extLst>
              <a:ext uri="{FF2B5EF4-FFF2-40B4-BE49-F238E27FC236}">
                <a16:creationId xmlns:a16="http://schemas.microsoft.com/office/drawing/2014/main" id="{F428885F-F9CE-B15B-0F3A-994DE2E902D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19932" y="5846558"/>
            <a:ext cx="2096135" cy="434975"/>
          </a:xfrm>
          <a:prstGeom prst="rect">
            <a:avLst/>
          </a:prstGeom>
          <a:noFill/>
          <a:ln>
            <a:noFill/>
          </a:ln>
        </p:spPr>
      </p:pic>
      <p:pic>
        <p:nvPicPr>
          <p:cNvPr id="6" name="Grafika 2105894456">
            <a:extLst>
              <a:ext uri="{FF2B5EF4-FFF2-40B4-BE49-F238E27FC236}">
                <a16:creationId xmlns:a16="http://schemas.microsoft.com/office/drawing/2014/main" id="{D09216ED-7560-792A-70A1-76FD5194159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1456" y="6113134"/>
            <a:ext cx="1701165" cy="442595"/>
          </a:xfrm>
          <a:prstGeom prst="rect">
            <a:avLst/>
          </a:prstGeom>
        </p:spPr>
      </p:pic>
      <p:pic>
        <p:nvPicPr>
          <p:cNvPr id="7" name="Slika 6" descr="Slika na kojoj se nalazi tekst&#10;&#10;Opis je automatski generisan">
            <a:extLst>
              <a:ext uri="{FF2B5EF4-FFF2-40B4-BE49-F238E27FC236}">
                <a16:creationId xmlns:a16="http://schemas.microsoft.com/office/drawing/2014/main" id="{0E6A7ADD-3083-8BF2-6F60-8EEB8A7CF45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72332" y="5998958"/>
            <a:ext cx="2096135" cy="434975"/>
          </a:xfrm>
          <a:prstGeom prst="rect">
            <a:avLst/>
          </a:prstGeom>
          <a:noFill/>
          <a:ln>
            <a:noFill/>
          </a:ln>
        </p:spPr>
      </p:pic>
    </p:spTree>
    <p:extLst>
      <p:ext uri="{BB962C8B-B14F-4D97-AF65-F5344CB8AC3E}">
        <p14:creationId xmlns:p14="http://schemas.microsoft.com/office/powerpoint/2010/main" val="3213569536"/>
      </p:ext>
    </p:extLst>
  </p:cSld>
  <p:clrMapOvr>
    <a:masterClrMapping/>
  </p:clrMapOvr>
</p:sld>
</file>

<file path=ppt/theme/theme1.xml><?xml version="1.0" encoding="utf-8"?>
<a:theme xmlns:a="http://schemas.openxmlformats.org/drawingml/2006/main" name="Tema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TotalTime>
  <Words>1717</Words>
  <Application>Microsoft Office PowerPoint</Application>
  <PresentationFormat>Široki ekran</PresentationFormat>
  <Paragraphs>99</Paragraphs>
  <Slides>27</Slides>
  <Notes>0</Notes>
  <HiddenSlides>0</HiddenSlides>
  <MMClips>0</MMClips>
  <ScaleCrop>false</ScaleCrop>
  <HeadingPairs>
    <vt:vector size="6" baseType="variant">
      <vt:variant>
        <vt:lpstr>Korišćeni fontovi</vt:lpstr>
      </vt:variant>
      <vt:variant>
        <vt:i4>4</vt:i4>
      </vt:variant>
      <vt:variant>
        <vt:lpstr>Tema</vt:lpstr>
      </vt:variant>
      <vt:variant>
        <vt:i4>1</vt:i4>
      </vt:variant>
      <vt:variant>
        <vt:lpstr>Naslovi slajdova</vt:lpstr>
      </vt:variant>
      <vt:variant>
        <vt:i4>27</vt:i4>
      </vt:variant>
    </vt:vector>
  </HeadingPairs>
  <TitlesOfParts>
    <vt:vector size="32" baseType="lpstr">
      <vt:lpstr>Aptos</vt:lpstr>
      <vt:lpstr>Aptos Display</vt:lpstr>
      <vt:lpstr>Arial</vt:lpstr>
      <vt:lpstr>Calibri</vt:lpstr>
      <vt:lpstr>Tema Office</vt:lpstr>
      <vt:lpstr>Pregled međunarodnih i nacionalnih zakona o zaštiti životne sredine</vt:lpstr>
      <vt:lpstr>PowerPoint prezentacija</vt:lpstr>
      <vt:lpstr>Međunarodni zakoni i sporazumi o zaštiti životne sredine </vt:lpstr>
      <vt:lpstr>Pariski klimatski sporazum (2015) </vt:lpstr>
      <vt:lpstr>Održavanje globalnog zagrevanja ispod 2°C u odnosu na predindustrijski nivo </vt:lpstr>
      <vt:lpstr>Povećanje finansijske podrške zemljama u razvoju </vt:lpstr>
      <vt:lpstr>Transparentnost i praćenje napretka </vt:lpstr>
      <vt:lpstr>Mehanizmi za prilagođavanje i ublažavanje klimatskih promena</vt:lpstr>
      <vt:lpstr>Mehanizmi za tržište emisija </vt:lpstr>
      <vt:lpstr>Integracija klimatskih ciljeva u nacionalne politike </vt:lpstr>
      <vt:lpstr>Podsticanje inovacija i novih tehnologija </vt:lpstr>
      <vt:lpstr>Pravo na pravičnu podelu tereta </vt:lpstr>
      <vt:lpstr>Sprovođenje i praćenje globalnih ciljeva </vt:lpstr>
      <vt:lpstr>Konvencija o biološkoj raznovrsnosti (CBD)</vt:lpstr>
      <vt:lpstr>1. Očuvanje biološke raznovrsnosti </vt:lpstr>
      <vt:lpstr>2. Održivo korišćenje bioloških resursa </vt:lpstr>
      <vt:lpstr>3. Pravična podela koristi proisteklih iz korišćenja genetskih resursa </vt:lpstr>
      <vt:lpstr>Ključne odredbe i principi Konvencije o biološkoj raznovrsnosti </vt:lpstr>
      <vt:lpstr>Mehanizmi i instrumenti za implementaciju </vt:lpstr>
      <vt:lpstr>Okvirna konvencija Ujedinjenih nacija o klimatskim promenama (UNFCCC)</vt:lpstr>
      <vt:lpstr>Ciljevi UNFCCC </vt:lpstr>
      <vt:lpstr>Ključne odredbe i principi UNFCCC </vt:lpstr>
      <vt:lpstr>Glavni mehanizmi i instrumenti UNFCCC</vt:lpstr>
      <vt:lpstr>Protokol iz Kjota (1997)</vt:lpstr>
      <vt:lpstr>Ključne odredbe Protokola iz Kjota </vt:lpstr>
      <vt:lpstr>PowerPoint prezentacija</vt:lpstr>
      <vt:lpstr>Posledice i naslednici Protokola iz Kjota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dr Dejan Blagojević</dc:creator>
  <cp:lastModifiedBy>dr Dejan Blagojević</cp:lastModifiedBy>
  <cp:revision>1</cp:revision>
  <dcterms:created xsi:type="dcterms:W3CDTF">2025-01-08T10:01:43Z</dcterms:created>
  <dcterms:modified xsi:type="dcterms:W3CDTF">2025-01-08T12:39:36Z</dcterms:modified>
</cp:coreProperties>
</file>