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327" r:id="rId5"/>
    <p:sldId id="328" r:id="rId6"/>
    <p:sldId id="329" r:id="rId7"/>
    <p:sldId id="330" r:id="rId8"/>
    <p:sldId id="331" r:id="rId9"/>
    <p:sldId id="332" r:id="rId10"/>
    <p:sldId id="333" r:id="rId11"/>
    <p:sldId id="334" r:id="rId12"/>
    <p:sldId id="335" r:id="rId13"/>
    <p:sldId id="336" r:id="rId14"/>
    <p:sldId id="337" r:id="rId15"/>
  </p:sldIdLst>
  <p:sldSz cx="12192000" cy="6858000"/>
  <p:notesSz cx="6858000" cy="9144000"/>
  <p:embeddedFontLst>
    <p:embeddedFont>
      <p:font typeface="Exo 2" panose="020B060402020202020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
      <p:font typeface="Cambria Math" panose="02040503050406030204" pitchFamily="18" charset="0"/>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5.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7241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6917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3712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3182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0341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8025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5549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0376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7748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558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66033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jpe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6.jpe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4.4.2.	Production </a:t>
            </a:r>
            <a:r>
              <a:rPr lang="en-US" sz="2000" dirty="0" smtClean="0"/>
              <a:t>Factors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Due to losses in the network, both capacity losses (kW) and energy losses (kWh), the power plant must supply the network with greater capacity and energy than what corresponds to the network's consumption. Capacity losses in the transmission lines are approximately proportional to voltage drop, and energy losses are calculated based on network data. Energy losses amount to 10 – 30 % of the network's annual consumption, and capacity losses are around 10 – 15 </a:t>
            </a:r>
            <a:r>
              <a:rPr lang="en-US" sz="1600" dirty="0" smtClean="0"/>
              <a:t>%. </a:t>
            </a:r>
          </a:p>
          <a:p>
            <a:pPr marL="0" lvl="0" indent="0">
              <a:lnSpc>
                <a:spcPct val="120000"/>
              </a:lnSpc>
              <a:spcBef>
                <a:spcPts val="0"/>
              </a:spcBef>
              <a:buSzPts val="2800"/>
              <a:buNone/>
            </a:pPr>
            <a:r>
              <a:rPr lang="en-US" sz="1600" dirty="0"/>
              <a:t>Accordingly, the power plant's maximum annual load, 𝑁</a:t>
            </a:r>
            <a:r>
              <a:rPr lang="en-US" sz="1600" baseline="-25000" dirty="0"/>
              <a:t>𝑚</a:t>
            </a:r>
            <a:r>
              <a:rPr lang="en-US" sz="1600" dirty="0"/>
              <a:t>, will be equal to the network's maximum load, 𝑃</a:t>
            </a:r>
            <a:r>
              <a:rPr lang="en-US" sz="1600" baseline="-25000" dirty="0"/>
              <a:t>𝑚𝑚</a:t>
            </a:r>
            <a:r>
              <a:rPr lang="en-US" sz="1600" dirty="0"/>
              <a:t>, plus the capacity losses in the network and the power consumed by the power plant itself. Because the power plant must have a certain reserve capacity for possible defects or extraordinary loads, power plants are built with a greater capacity than what was previously mentioned. This capacity is referred to as the </a:t>
            </a:r>
            <a:r>
              <a:rPr lang="en-US" sz="1600" i="1" dirty="0"/>
              <a:t>installed capacity of the power plant</a:t>
            </a:r>
            <a:r>
              <a:rPr lang="en-US" sz="1600" dirty="0"/>
              <a:t>, 𝑁</a:t>
            </a:r>
            <a:r>
              <a:rPr lang="en-US" sz="1600" baseline="-25000" dirty="0"/>
              <a:t>𝑖</a:t>
            </a:r>
            <a:r>
              <a:rPr lang="en-US" sz="1600" dirty="0"/>
              <a:t>. </a:t>
            </a:r>
          </a:p>
        </p:txBody>
      </p:sp>
    </p:spTree>
    <p:extLst>
      <p:ext uri="{BB962C8B-B14F-4D97-AF65-F5344CB8AC3E}">
        <p14:creationId xmlns:p14="http://schemas.microsoft.com/office/powerpoint/2010/main" val="4414323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4.4.2.	Production </a:t>
            </a:r>
            <a:r>
              <a:rPr lang="en-US" sz="2000" dirty="0" smtClean="0"/>
              <a:t>Factors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xmlns:a14="http://schemas.microsoft.com/office/drawing/2010/main">
        <mc:Choice Requires="a14">
          <p:sp>
            <p:nvSpPr>
              <p:cNvPr id="10" name="Rectangle 9"/>
              <p:cNvSpPr/>
              <p:nvPr/>
            </p:nvSpPr>
            <p:spPr>
              <a:xfrm>
                <a:off x="1679128" y="1910769"/>
                <a:ext cx="2628092"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𝑖</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𝑒</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𝑣𝑙</m:t>
                          </m:r>
                        </m:sub>
                      </m:sSub>
                      <m:r>
                        <a:rPr lang="en-US" sz="1600">
                          <a:latin typeface="Cambria Math" panose="02040503050406030204" pitchFamily="18" charset="0"/>
                        </a:rPr>
                        <m:t>             [</m:t>
                      </m:r>
                      <m:r>
                        <m:rPr>
                          <m:sty m:val="p"/>
                        </m:rPr>
                        <a:rPr lang="en-US" sz="1600">
                          <a:latin typeface="Cambria Math" panose="02040503050406030204" pitchFamily="18" charset="0"/>
                        </a:rPr>
                        <m:t>kW</m:t>
                      </m:r>
                      <m:r>
                        <a:rPr lang="en-US" sz="1600">
                          <a:latin typeface="Cambria Math" panose="02040503050406030204" pitchFamily="18" charset="0"/>
                        </a:rPr>
                        <m:t>] </m:t>
                      </m:r>
                    </m:oMath>
                  </m:oMathPara>
                </a14:m>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1679128" y="1910769"/>
                <a:ext cx="2628092" cy="338554"/>
              </a:xfrm>
              <a:prstGeom prst="rect">
                <a:avLst/>
              </a:prstGeom>
              <a:blipFill>
                <a:blip r:embed="rId5"/>
                <a:stretch>
                  <a:fillRect b="-10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679128" y="2312325"/>
                <a:ext cx="2833083"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𝑒</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𝑚𝑚</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𝑃</m:t>
                              </m:r>
                            </m:e>
                            <m:sub>
                              <m:r>
                                <a:rPr lang="en-US" sz="1600" i="1">
                                  <a:latin typeface="Cambria Math" panose="02040503050406030204" pitchFamily="18" charset="0"/>
                                </a:rPr>
                                <m:t>𝑚</m:t>
                              </m:r>
                            </m:sub>
                          </m:sSub>
                          <m:r>
                            <a:rPr lang="en-US" sz="1600">
                              <a:latin typeface="Cambria Math" panose="02040503050406030204" pitchFamily="18" charset="0"/>
                            </a:rPr>
                            <m:t>             [</m:t>
                          </m:r>
                          <m:r>
                            <m:rPr>
                              <m:sty m:val="p"/>
                            </m:rPr>
                            <a:rPr lang="en-US" sz="1600">
                              <a:latin typeface="Cambria Math" panose="02040503050406030204" pitchFamily="18" charset="0"/>
                            </a:rPr>
                            <m:t>kW</m:t>
                          </m:r>
                        </m:e>
                      </m:d>
                    </m:oMath>
                  </m:oMathPara>
                </a14:m>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1679128" y="2312325"/>
                <a:ext cx="2833083" cy="338554"/>
              </a:xfrm>
              <a:prstGeom prst="rect">
                <a:avLst/>
              </a:prstGeom>
              <a:blipFill>
                <a:blip r:embed="rId6"/>
                <a:stretch>
                  <a:fillRect t="-107143" r="-12473" b="-1696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1411426" y="2803184"/>
                <a:ext cx="3148875"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𝑁</m:t>
                        </m:r>
                      </m:e>
                      <m:sub>
                        <m:r>
                          <a:rPr lang="en-US"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latin typeface="Times New Roman" panose="02020603050405020304" pitchFamily="18" charset="0"/>
                    <a:ea typeface="Calibri" panose="020F0502020204030204" pitchFamily="34" charset="0"/>
                  </a:rPr>
                  <a:t> – installed capacity of the power plant</a:t>
                </a:r>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1411426" y="2803184"/>
                <a:ext cx="3148875" cy="307777"/>
              </a:xfrm>
              <a:prstGeom prst="rect">
                <a:avLst/>
              </a:prstGeom>
              <a:blipFill>
                <a:blip r:embed="rId7"/>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1411426" y="3132697"/>
                <a:ext cx="3751091"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𝑁</m:t>
                        </m:r>
                      </m:e>
                      <m:sub>
                        <m:r>
                          <a:rPr lang="en-US" i="1">
                            <a:latin typeface="Cambria Math" panose="02040503050406030204" pitchFamily="18" charset="0"/>
                            <a:ea typeface="Times New Roman" panose="02020603050405020304" pitchFamily="18" charset="0"/>
                            <a:cs typeface="Times New Roman" panose="02020603050405020304" pitchFamily="18" charset="0"/>
                          </a:rPr>
                          <m:t>𝑒</m:t>
                        </m:r>
                      </m:sub>
                    </m:sSub>
                    <m:r>
                      <a:rPr lang="en-US" i="1">
                        <a:latin typeface="Cambria Math" panose="02040503050406030204" pitchFamily="18" charset="0"/>
                        <a:ea typeface="Times New Roman" panose="02020603050405020304" pitchFamily="18" charset="0"/>
                        <a:cs typeface="Times New Roman" panose="02020603050405020304" pitchFamily="18" charset="0"/>
                      </a:rPr>
                      <m:t> </m:t>
                    </m:r>
                  </m:oMath>
                </a14:m>
                <a:r>
                  <a:rPr lang="en-US" dirty="0">
                    <a:latin typeface="Times New Roman" panose="02020603050405020304" pitchFamily="18" charset="0"/>
                    <a:ea typeface="Calibri" panose="020F0502020204030204" pitchFamily="34" charset="0"/>
                  </a:rPr>
                  <a:t> – maximum possible load on the power </a:t>
                </a:r>
                <a:r>
                  <a:rPr lang="en-US" dirty="0" smtClean="0">
                    <a:latin typeface="Times New Roman" panose="02020603050405020304" pitchFamily="18" charset="0"/>
                    <a:ea typeface="Calibri" panose="020F0502020204030204" pitchFamily="34" charset="0"/>
                  </a:rPr>
                  <a:t>plant </a:t>
                </a:r>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1411426" y="3132697"/>
                <a:ext cx="3751091" cy="307777"/>
              </a:xfrm>
              <a:prstGeom prst="rect">
                <a:avLst/>
              </a:prstGeom>
              <a:blipFill>
                <a:blip r:embed="rId8"/>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1411426" y="3510933"/>
                <a:ext cx="2895601"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𝑁</m:t>
                        </m:r>
                      </m:e>
                      <m:sub>
                        <m:r>
                          <a:rPr lang="en-US" i="1">
                            <a:latin typeface="Cambria Math" panose="02040503050406030204" pitchFamily="18" charset="0"/>
                            <a:ea typeface="Times New Roman" panose="02020603050405020304" pitchFamily="18" charset="0"/>
                            <a:cs typeface="Times New Roman" panose="02020603050405020304" pitchFamily="18" charset="0"/>
                          </a:rPr>
                          <m:t>𝑣𝑙</m:t>
                        </m:r>
                      </m:sub>
                    </m:sSub>
                  </m:oMath>
                </a14:m>
                <a:r>
                  <a:rPr lang="en-US" dirty="0">
                    <a:latin typeface="Times New Roman" panose="02020603050405020304" pitchFamily="18" charset="0"/>
                    <a:ea typeface="Calibri" panose="020F0502020204030204" pitchFamily="34" charset="0"/>
                  </a:rPr>
                  <a:t> – power plant's own consumption</a:t>
                </a:r>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1411426" y="3510933"/>
                <a:ext cx="2895601" cy="307777"/>
              </a:xfrm>
              <a:prstGeom prst="rect">
                <a:avLst/>
              </a:prstGeom>
              <a:blipFill>
                <a:blip r:embed="rId9"/>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1411426" y="3889169"/>
                <a:ext cx="4134722"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i="1">
                            <a:latin typeface="Cambria Math" panose="02040503050406030204" pitchFamily="18" charset="0"/>
                            <a:ea typeface="Times New Roman" panose="02020603050405020304" pitchFamily="18" charset="0"/>
                            <a:cs typeface="Times New Roman" panose="02020603050405020304" pitchFamily="18" charset="0"/>
                          </a:rPr>
                          <m:t>𝑚𝑚</m:t>
                        </m:r>
                      </m:sub>
                    </m:sSub>
                  </m:oMath>
                </a14:m>
                <a:r>
                  <a:rPr lang="en-US" dirty="0">
                    <a:latin typeface="Times New Roman" panose="02020603050405020304" pitchFamily="18" charset="0"/>
                    <a:ea typeface="Calibri" panose="020F0502020204030204" pitchFamily="34" charset="0"/>
                  </a:rPr>
                  <a:t> – maximum demand or peak load on the </a:t>
                </a:r>
                <a:r>
                  <a:rPr lang="en-US" dirty="0" smtClean="0">
                    <a:latin typeface="Times New Roman" panose="02020603050405020304" pitchFamily="18" charset="0"/>
                    <a:ea typeface="Calibri" panose="020F0502020204030204" pitchFamily="34" charset="0"/>
                  </a:rPr>
                  <a:t>network </a:t>
                </a:r>
                <a:endParaRPr lang="en-US" dirty="0"/>
              </a:p>
            </p:txBody>
          </p:sp>
        </mc:Choice>
        <mc:Fallback xmlns="">
          <p:sp>
            <p:nvSpPr>
              <p:cNvPr id="15" name="Rectangle 14"/>
              <p:cNvSpPr>
                <a:spLocks noRot="1" noChangeAspect="1" noMove="1" noResize="1" noEditPoints="1" noAdjustHandles="1" noChangeArrowheads="1" noChangeShapeType="1" noTextEdit="1"/>
              </p:cNvSpPr>
              <p:nvPr/>
            </p:nvSpPr>
            <p:spPr>
              <a:xfrm>
                <a:off x="1411426" y="3889169"/>
                <a:ext cx="4134722" cy="307777"/>
              </a:xfrm>
              <a:prstGeom prst="rect">
                <a:avLst/>
              </a:prstGeom>
              <a:blipFill>
                <a:blip r:embed="rId10"/>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1411426" y="4255867"/>
                <a:ext cx="6095195"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i="1">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en-US" dirty="0">
                    <a:latin typeface="Times New Roman" panose="02020603050405020304" pitchFamily="18" charset="0"/>
                    <a:ea typeface="Calibri" panose="020F0502020204030204" pitchFamily="34" charset="0"/>
                  </a:rPr>
                  <a:t> – capacity losses in the network system (transmission lines and transformers</a:t>
                </a:r>
                <a:r>
                  <a:rPr lang="en-US" dirty="0" smtClean="0">
                    <a:latin typeface="Times New Roman" panose="02020603050405020304" pitchFamily="18" charset="0"/>
                    <a:ea typeface="Calibri" panose="020F0502020204030204" pitchFamily="34" charset="0"/>
                  </a:rPr>
                  <a:t>) </a:t>
                </a:r>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1411426" y="4255867"/>
                <a:ext cx="6095195" cy="307777"/>
              </a:xfrm>
              <a:prstGeom prst="rect">
                <a:avLst/>
              </a:prstGeom>
              <a:blipFill>
                <a:blip r:embed="rId11"/>
                <a:stretch>
                  <a:fillRect t="-3922" r="-100" b="-19608"/>
                </a:stretch>
              </a:blipFill>
            </p:spPr>
            <p:txBody>
              <a:bodyPr/>
              <a:lstStyle/>
              <a:p>
                <a:r>
                  <a:rPr lang="en-US">
                    <a:noFill/>
                  </a:rPr>
                  <a:t> </a:t>
                </a:r>
              </a:p>
            </p:txBody>
          </p:sp>
        </mc:Fallback>
      </mc:AlternateContent>
    </p:spTree>
    <p:extLst>
      <p:ext uri="{BB962C8B-B14F-4D97-AF65-F5344CB8AC3E}">
        <p14:creationId xmlns:p14="http://schemas.microsoft.com/office/powerpoint/2010/main" val="4189789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4.4.2.	Production </a:t>
            </a:r>
            <a:r>
              <a:rPr lang="en-US" sz="2000" dirty="0" smtClean="0"/>
              <a:t>Factors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711471"/>
            <a:ext cx="10576783" cy="108978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Definition of Production Factors</a:t>
            </a:r>
            <a:r>
              <a:rPr lang="ru-RU" sz="1600" dirty="0" smtClean="0"/>
              <a:t> </a:t>
            </a:r>
          </a:p>
          <a:p>
            <a:pPr marL="0" lvl="0" indent="0">
              <a:lnSpc>
                <a:spcPct val="120000"/>
              </a:lnSpc>
              <a:spcBef>
                <a:spcPts val="0"/>
              </a:spcBef>
              <a:buSzPts val="2800"/>
              <a:buNone/>
            </a:pPr>
            <a:r>
              <a:rPr lang="en-US" sz="1600" dirty="0"/>
              <a:t>1. </a:t>
            </a:r>
            <a:r>
              <a:rPr lang="en-US" sz="1600" i="1" dirty="0"/>
              <a:t>Plant Utilization Factor </a:t>
            </a:r>
            <a:r>
              <a:rPr lang="en-US" sz="1600" dirty="0"/>
              <a:t> – The plant utilization factor of a power plant is the ratio of the maximum load on the generator (𝑁</a:t>
            </a:r>
            <a:r>
              <a:rPr lang="en-US" sz="1600" baseline="-25000" dirty="0"/>
              <a:t>𝑚</a:t>
            </a:r>
            <a:r>
              <a:rPr lang="en-US" sz="1600" dirty="0"/>
              <a:t>) to its nominal capacity (𝑁</a:t>
            </a:r>
            <a:r>
              <a:rPr lang="en-US" sz="1600" baseline="-25000" dirty="0"/>
              <a:t>𝑖</a:t>
            </a:r>
            <a:r>
              <a:rPr lang="en-US" sz="1600" dirty="0"/>
              <a:t>), i.e.</a:t>
            </a:r>
            <a:endParaRPr lang="ru-RU" sz="1600" dirty="0" smtClean="0"/>
          </a:p>
        </p:txBody>
      </p:sp>
      <mc:AlternateContent xmlns:mc="http://schemas.openxmlformats.org/markup-compatibility/2006" xmlns:a14="http://schemas.microsoft.com/office/drawing/2010/main">
        <mc:Choice Requires="a14">
          <p:sp>
            <p:nvSpPr>
              <p:cNvPr id="18" name="Rectangle 17"/>
              <p:cNvSpPr/>
              <p:nvPr/>
            </p:nvSpPr>
            <p:spPr>
              <a:xfrm>
                <a:off x="2025738" y="2685723"/>
                <a:ext cx="986039"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𝑖</m:t>
                              </m:r>
                            </m:sub>
                          </m:sSub>
                        </m:den>
                      </m:f>
                      <m:r>
                        <a:rPr lang="en-US" sz="1600">
                          <a:latin typeface="Cambria Math" panose="02040503050406030204" pitchFamily="18" charset="0"/>
                        </a:rPr>
                        <m:t> </m:t>
                      </m:r>
                    </m:oMath>
                  </m:oMathPara>
                </a14:m>
                <a:endParaRPr lang="en-US" sz="1600" dirty="0"/>
              </a:p>
            </p:txBody>
          </p:sp>
        </mc:Choice>
        <mc:Fallback xmlns="">
          <p:sp>
            <p:nvSpPr>
              <p:cNvPr id="18" name="Rectangle 17"/>
              <p:cNvSpPr>
                <a:spLocks noRot="1" noChangeAspect="1" noMove="1" noResize="1" noEditPoints="1" noAdjustHandles="1" noChangeArrowheads="1" noChangeShapeType="1" noTextEdit="1"/>
              </p:cNvSpPr>
              <p:nvPr/>
            </p:nvSpPr>
            <p:spPr>
              <a:xfrm>
                <a:off x="2025738" y="2685723"/>
                <a:ext cx="986039" cy="59490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2019036" y="3280629"/>
                <a:ext cx="999441"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𝑠𝑟</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𝑒</m:t>
                              </m:r>
                            </m:sub>
                          </m:sSub>
                        </m:den>
                      </m:f>
                      <m:r>
                        <a:rPr lang="en-US" sz="1600">
                          <a:latin typeface="Cambria Math" panose="02040503050406030204" pitchFamily="18" charset="0"/>
                        </a:rPr>
                        <m:t> </m:t>
                      </m:r>
                    </m:oMath>
                  </m:oMathPara>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2019036" y="3280629"/>
                <a:ext cx="999441" cy="594906"/>
              </a:xfrm>
              <a:prstGeom prst="rect">
                <a:avLst/>
              </a:prstGeom>
              <a:blipFill>
                <a:blip r:embed="rId6"/>
                <a:stretch>
                  <a:fillRect/>
                </a:stretch>
              </a:blipFill>
            </p:spPr>
            <p:txBody>
              <a:bodyPr/>
              <a:lstStyle/>
              <a:p>
                <a:r>
                  <a:rPr lang="en-US">
                    <a:noFill/>
                  </a:rPr>
                  <a:t> </a:t>
                </a:r>
              </a:p>
            </p:txBody>
          </p:sp>
        </mc:Fallback>
      </mc:AlternateContent>
      <p:sp>
        <p:nvSpPr>
          <p:cNvPr id="20" name="Rectangle 19"/>
          <p:cNvSpPr/>
          <p:nvPr/>
        </p:nvSpPr>
        <p:spPr>
          <a:xfrm>
            <a:off x="997527" y="3875535"/>
            <a:ext cx="2922595" cy="307777"/>
          </a:xfrm>
          <a:prstGeom prst="rect">
            <a:avLst/>
          </a:prstGeom>
        </p:spPr>
        <p:txBody>
          <a:bodyPr wrap="none">
            <a:spAutoFit/>
          </a:bodyPr>
          <a:lstStyle/>
          <a:p>
            <a:r>
              <a:rPr lang="mk-MK" dirty="0">
                <a:latin typeface="Cambria Math" panose="02040503050406030204" pitchFamily="18" charset="0"/>
                <a:ea typeface="Calibri" panose="020F0502020204030204" pitchFamily="34" charset="0"/>
                <a:cs typeface="Cambria Math" panose="02040503050406030204" pitchFamily="18" charset="0"/>
              </a:rPr>
              <a:t>𝑁</a:t>
            </a:r>
            <a:r>
              <a:rPr lang="mk-MK" baseline="-25000" dirty="0">
                <a:latin typeface="Cambria Math" panose="02040503050406030204" pitchFamily="18" charset="0"/>
                <a:ea typeface="Calibri" panose="020F0502020204030204" pitchFamily="34" charset="0"/>
                <a:cs typeface="Cambria Math" panose="02040503050406030204" pitchFamily="18" charset="0"/>
              </a:rPr>
              <a:t>𝑠𝑟</a:t>
            </a:r>
            <a:r>
              <a:rPr lang="mk-MK" dirty="0" smtClean="0">
                <a:latin typeface="Times New Roman" panose="02020603050405020304" pitchFamily="18" charset="0"/>
                <a:ea typeface="Calibri" panose="020F0502020204030204" pitchFamily="34" charset="0"/>
              </a:rPr>
              <a:t> - </a:t>
            </a:r>
            <a:r>
              <a:rPr lang="en-US" dirty="0">
                <a:latin typeface="Times New Roman" panose="02020603050405020304" pitchFamily="18" charset="0"/>
                <a:ea typeface="Calibri" panose="020F0502020204030204" pitchFamily="34" charset="0"/>
              </a:rPr>
              <a:t>average load on the power </a:t>
            </a:r>
            <a:r>
              <a:rPr lang="en-US" dirty="0" smtClean="0">
                <a:latin typeface="Times New Roman" panose="02020603050405020304" pitchFamily="18" charset="0"/>
                <a:ea typeface="Calibri" panose="020F0502020204030204" pitchFamily="34" charset="0"/>
              </a:rPr>
              <a:t>plant </a:t>
            </a:r>
            <a:endParaRPr lang="en-US" dirty="0"/>
          </a:p>
        </p:txBody>
      </p:sp>
      <p:sp>
        <p:nvSpPr>
          <p:cNvPr id="21" name="Rectangle 20"/>
          <p:cNvSpPr/>
          <p:nvPr/>
        </p:nvSpPr>
        <p:spPr>
          <a:xfrm>
            <a:off x="997527" y="4183312"/>
            <a:ext cx="3642344" cy="307777"/>
          </a:xfrm>
          <a:prstGeom prst="rect">
            <a:avLst/>
          </a:prstGeom>
        </p:spPr>
        <p:txBody>
          <a:bodyPr wrap="none">
            <a:spAutoFit/>
          </a:bodyPr>
          <a:lstStyle/>
          <a:p>
            <a:r>
              <a:rPr lang="mk-MK" dirty="0">
                <a:latin typeface="Cambria Math" panose="02040503050406030204" pitchFamily="18" charset="0"/>
                <a:ea typeface="Calibri" panose="020F0502020204030204" pitchFamily="34" charset="0"/>
                <a:cs typeface="Cambria Math" panose="02040503050406030204" pitchFamily="18" charset="0"/>
              </a:rPr>
              <a:t>𝑁</a:t>
            </a:r>
            <a:r>
              <a:rPr lang="mk-MK" baseline="-25000" dirty="0">
                <a:latin typeface="Cambria Math" panose="02040503050406030204" pitchFamily="18" charset="0"/>
                <a:ea typeface="Calibri" panose="020F0502020204030204" pitchFamily="34" charset="0"/>
                <a:cs typeface="Cambria Math" panose="02040503050406030204" pitchFamily="18" charset="0"/>
              </a:rPr>
              <a:t>𝑒</a:t>
            </a:r>
            <a:r>
              <a:rPr lang="mk-MK" dirty="0" smtClean="0">
                <a:latin typeface="Times New Roman" panose="02020603050405020304" pitchFamily="18" charset="0"/>
                <a:ea typeface="Calibri" panose="020F0502020204030204" pitchFamily="34" charset="0"/>
              </a:rPr>
              <a:t> - </a:t>
            </a:r>
            <a:r>
              <a:rPr lang="en-US" dirty="0">
                <a:latin typeface="Times New Roman" panose="02020603050405020304" pitchFamily="18" charset="0"/>
                <a:ea typeface="Calibri" panose="020F0502020204030204" pitchFamily="34" charset="0"/>
              </a:rPr>
              <a:t>maximum possible load of the power </a:t>
            </a:r>
            <a:r>
              <a:rPr lang="en-US" dirty="0" smtClean="0">
                <a:latin typeface="Times New Roman" panose="02020603050405020304" pitchFamily="18" charset="0"/>
                <a:ea typeface="Calibri" panose="020F0502020204030204" pitchFamily="34" charset="0"/>
              </a:rPr>
              <a:t>plant </a:t>
            </a:r>
            <a:endParaRPr lang="en-US" dirty="0"/>
          </a:p>
        </p:txBody>
      </p:sp>
      <mc:AlternateContent xmlns:mc="http://schemas.openxmlformats.org/markup-compatibility/2006" xmlns:a14="http://schemas.microsoft.com/office/drawing/2010/main">
        <mc:Choice Requires="a14">
          <p:sp>
            <p:nvSpPr>
              <p:cNvPr id="22" name="Rectangle 21"/>
              <p:cNvSpPr/>
              <p:nvPr/>
            </p:nvSpPr>
            <p:spPr>
              <a:xfrm>
                <a:off x="6412071" y="2784980"/>
                <a:ext cx="1307987" cy="55335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𝑠𝑟</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𝑊</m:t>
                          </m:r>
                        </m:num>
                        <m:den>
                          <m:r>
                            <a:rPr lang="en-US" sz="1600">
                              <a:latin typeface="Cambria Math" panose="02040503050406030204" pitchFamily="18" charset="0"/>
                            </a:rPr>
                            <m:t>8760</m:t>
                          </m:r>
                        </m:den>
                      </m:f>
                      <m:r>
                        <a:rPr lang="en-US" sz="1600">
                          <a:latin typeface="Cambria Math" panose="02040503050406030204" pitchFamily="18" charset="0"/>
                        </a:rPr>
                        <m:t> </m:t>
                      </m:r>
                    </m:oMath>
                  </m:oMathPara>
                </a14:m>
                <a:endParaRPr lang="en-US" sz="1600" dirty="0"/>
              </a:p>
            </p:txBody>
          </p:sp>
        </mc:Choice>
        <mc:Fallback xmlns="">
          <p:sp>
            <p:nvSpPr>
              <p:cNvPr id="22" name="Rectangle 21"/>
              <p:cNvSpPr>
                <a:spLocks noRot="1" noChangeAspect="1" noMove="1" noResize="1" noEditPoints="1" noAdjustHandles="1" noChangeArrowheads="1" noChangeShapeType="1" noTextEdit="1"/>
              </p:cNvSpPr>
              <p:nvPr/>
            </p:nvSpPr>
            <p:spPr>
              <a:xfrm>
                <a:off x="6412071" y="2784980"/>
                <a:ext cx="1307987" cy="553357"/>
              </a:xfrm>
              <a:prstGeom prst="rect">
                <a:avLst/>
              </a:prstGeom>
              <a:blipFill>
                <a:blip r:embed="rId7"/>
                <a:stretch>
                  <a:fillRect/>
                </a:stretch>
              </a:blipFill>
            </p:spPr>
            <p:txBody>
              <a:bodyPr/>
              <a:lstStyle/>
              <a:p>
                <a:r>
                  <a:rPr lang="en-US">
                    <a:noFill/>
                  </a:rPr>
                  <a:t> </a:t>
                </a:r>
              </a:p>
            </p:txBody>
          </p:sp>
        </mc:Fallback>
      </mc:AlternateContent>
      <p:sp>
        <p:nvSpPr>
          <p:cNvPr id="23" name="Rectangle 22"/>
          <p:cNvSpPr/>
          <p:nvPr/>
        </p:nvSpPr>
        <p:spPr>
          <a:xfrm>
            <a:off x="6299139" y="3312686"/>
            <a:ext cx="3140603"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W</a:t>
            </a:r>
            <a:r>
              <a:rPr lang="mk-MK"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annual production of the power plant</a:t>
            </a:r>
            <a:endParaRPr lang="en-US" dirty="0"/>
          </a:p>
        </p:txBody>
      </p:sp>
      <mc:AlternateContent xmlns:mc="http://schemas.openxmlformats.org/markup-compatibility/2006" xmlns:a14="http://schemas.microsoft.com/office/drawing/2010/main">
        <mc:Choice Requires="a14">
          <p:sp>
            <p:nvSpPr>
              <p:cNvPr id="24" name="Rectangle 23"/>
              <p:cNvSpPr/>
              <p:nvPr/>
            </p:nvSpPr>
            <p:spPr>
              <a:xfrm>
                <a:off x="6648448" y="4027655"/>
                <a:ext cx="1489575"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𝑊</m:t>
                          </m:r>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𝑒</m:t>
                              </m:r>
                            </m:sub>
                          </m:sSub>
                          <m:r>
                            <a:rPr lang="en-US" sz="1600">
                              <a:latin typeface="Cambria Math" panose="02040503050406030204" pitchFamily="18" charset="0"/>
                            </a:rPr>
                            <m:t>∙8760</m:t>
                          </m:r>
                        </m:den>
                      </m:f>
                    </m:oMath>
                  </m:oMathPara>
                </a14:m>
                <a:endParaRPr lang="en-US" sz="1600" dirty="0"/>
              </a:p>
            </p:txBody>
          </p:sp>
        </mc:Choice>
        <mc:Fallback xmlns="">
          <p:sp>
            <p:nvSpPr>
              <p:cNvPr id="24" name="Rectangle 23"/>
              <p:cNvSpPr>
                <a:spLocks noRot="1" noChangeAspect="1" noMove="1" noResize="1" noEditPoints="1" noAdjustHandles="1" noChangeArrowheads="1" noChangeShapeType="1" noTextEdit="1"/>
              </p:cNvSpPr>
              <p:nvPr/>
            </p:nvSpPr>
            <p:spPr>
              <a:xfrm>
                <a:off x="6648448" y="4027655"/>
                <a:ext cx="1489575" cy="594906"/>
              </a:xfrm>
              <a:prstGeom prst="rect">
                <a:avLst/>
              </a:prstGeom>
              <a:blipFill>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81153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4.4.2.	Production </a:t>
            </a:r>
            <a:r>
              <a:rPr lang="en-US" sz="2000" dirty="0" smtClean="0"/>
              <a:t>Factors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711471"/>
            <a:ext cx="10576783" cy="108978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Definition of Production Factors</a:t>
            </a:r>
            <a:r>
              <a:rPr lang="ru-RU" sz="1600" dirty="0" smtClean="0"/>
              <a:t> </a:t>
            </a:r>
          </a:p>
          <a:p>
            <a:pPr marL="0" lvl="0" indent="0">
              <a:lnSpc>
                <a:spcPct val="120000"/>
              </a:lnSpc>
              <a:spcBef>
                <a:spcPts val="0"/>
              </a:spcBef>
              <a:buSzPts val="2800"/>
              <a:buNone/>
            </a:pPr>
            <a:r>
              <a:rPr lang="en-US" sz="1600" dirty="0"/>
              <a:t>2. </a:t>
            </a:r>
            <a:r>
              <a:rPr lang="en-US" sz="1600" i="1" dirty="0"/>
              <a:t>Plant Load Factor </a:t>
            </a:r>
            <a:r>
              <a:rPr lang="en-US" sz="1600" dirty="0"/>
              <a:t>(</a:t>
            </a:r>
            <a:r>
              <a:rPr lang="en-US" sz="1600" i="1" dirty="0"/>
              <a:t>PLF</a:t>
            </a:r>
            <a:r>
              <a:rPr lang="en-US" sz="1600" dirty="0"/>
              <a:t>) – This factor is the ratio of the average load (𝑁</a:t>
            </a:r>
            <a:r>
              <a:rPr lang="en-US" sz="1600" baseline="-25000" dirty="0"/>
              <a:t>𝑠𝑟</a:t>
            </a:r>
            <a:r>
              <a:rPr lang="en-US" sz="1600" dirty="0"/>
              <a:t>) to the maximum load of the power plant (𝑁</a:t>
            </a:r>
            <a:r>
              <a:rPr lang="en-US" sz="1600" baseline="-25000" dirty="0"/>
              <a:t>𝑚</a:t>
            </a:r>
            <a:r>
              <a:rPr lang="en-US" sz="1600" dirty="0"/>
              <a:t>), i.e</a:t>
            </a:r>
            <a:r>
              <a:rPr lang="en-US" sz="1600" dirty="0" smtClean="0"/>
              <a:t>.</a:t>
            </a:r>
            <a:endParaRPr lang="ru-RU" sz="1600" dirty="0" smtClean="0"/>
          </a:p>
        </p:txBody>
      </p:sp>
      <mc:AlternateContent xmlns:mc="http://schemas.openxmlformats.org/markup-compatibility/2006" xmlns:a14="http://schemas.microsoft.com/office/drawing/2010/main">
        <mc:Choice Requires="a14">
          <p:sp>
            <p:nvSpPr>
              <p:cNvPr id="15" name="Rectangle 14"/>
              <p:cNvSpPr/>
              <p:nvPr/>
            </p:nvSpPr>
            <p:spPr>
              <a:xfrm>
                <a:off x="2025738" y="2669512"/>
                <a:ext cx="2139304"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a:latin typeface="Cambria Math" panose="02040503050406030204" pitchFamily="18" charset="0"/>
                            </a:rPr>
                            <m:t>0</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𝑠𝑟</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𝑊</m:t>
                          </m:r>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r>
                            <a:rPr lang="en-US" sz="1600">
                              <a:latin typeface="Cambria Math" panose="02040503050406030204" pitchFamily="18" charset="0"/>
                            </a:rPr>
                            <m:t>∙8760</m:t>
                          </m:r>
                        </m:den>
                      </m:f>
                    </m:oMath>
                  </m:oMathPara>
                </a14:m>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2025738" y="2669512"/>
                <a:ext cx="2139304" cy="594906"/>
              </a:xfrm>
              <a:prstGeom prst="rect">
                <a:avLst/>
              </a:prstGeom>
              <a:blipFill>
                <a:blip r:embed="rId5"/>
                <a:stretch>
                  <a:fillRect/>
                </a:stretch>
              </a:blipFill>
            </p:spPr>
            <p:txBody>
              <a:bodyPr/>
              <a:lstStyle/>
              <a:p>
                <a:r>
                  <a:rPr lang="en-US">
                    <a:noFill/>
                  </a:rPr>
                  <a:t> </a:t>
                </a:r>
              </a:p>
            </p:txBody>
          </p:sp>
        </mc:Fallback>
      </mc:AlternateContent>
      <p:sp>
        <p:nvSpPr>
          <p:cNvPr id="16" name="Rectangle 15"/>
          <p:cNvSpPr/>
          <p:nvPr/>
        </p:nvSpPr>
        <p:spPr>
          <a:xfrm>
            <a:off x="4811988" y="2669512"/>
            <a:ext cx="4978400" cy="658642"/>
          </a:xfrm>
          <a:prstGeom prst="rect">
            <a:avLst/>
          </a:prstGeom>
        </p:spPr>
        <p:txBody>
          <a:bodyPr wrap="square">
            <a:spAutoFit/>
          </a:bodyPr>
          <a:lstStyle/>
          <a:p>
            <a:pPr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It is also the ratio between actual and potential production. It is always less than 1</a:t>
            </a:r>
            <a:r>
              <a:rPr lang="en-US" sz="1600" dirty="0" smtClean="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 name="Google Shape;64;p3"/>
          <p:cNvSpPr txBox="1">
            <a:spLocks/>
          </p:cNvSpPr>
          <p:nvPr/>
        </p:nvSpPr>
        <p:spPr>
          <a:xfrm>
            <a:off x="921659" y="3474370"/>
            <a:ext cx="10576783" cy="108978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Exo 2"/>
                <a:ea typeface="Exo 2"/>
                <a:cs typeface="Exo 2"/>
                <a:sym typeface="Exo 2"/>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Exo 2"/>
                <a:ea typeface="Exo 2"/>
                <a:cs typeface="Exo 2"/>
                <a:sym typeface="Exo 2"/>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20000"/>
              </a:lnSpc>
              <a:spcBef>
                <a:spcPts val="0"/>
              </a:spcBef>
              <a:buSzPts val="2800"/>
              <a:buNone/>
            </a:pPr>
            <a:r>
              <a:rPr lang="en-US" sz="1600" dirty="0"/>
              <a:t>3. </a:t>
            </a:r>
            <a:r>
              <a:rPr lang="en-US" sz="1600" i="1" dirty="0"/>
              <a:t>Plant Reserve Factor </a:t>
            </a:r>
            <a:r>
              <a:rPr lang="en-US" sz="1600" dirty="0"/>
              <a:t>– This factor is the coefficient of installed capacity (𝑁</a:t>
            </a:r>
            <a:r>
              <a:rPr lang="en-US" sz="1600" baseline="-25000" dirty="0"/>
              <a:t>𝑖</a:t>
            </a:r>
            <a:r>
              <a:rPr lang="en-US" sz="1600" dirty="0"/>
              <a:t>) and maximum load (𝑁</a:t>
            </a:r>
            <a:r>
              <a:rPr lang="en-US" sz="1600" baseline="-25000" dirty="0"/>
              <a:t>𝑚</a:t>
            </a:r>
            <a:r>
              <a:rPr lang="en-US" sz="1600" dirty="0"/>
              <a:t>)</a:t>
            </a:r>
            <a:endParaRPr lang="ru-RU" sz="1600" dirty="0" smtClean="0"/>
          </a:p>
        </p:txBody>
      </p:sp>
      <mc:AlternateContent xmlns:mc="http://schemas.openxmlformats.org/markup-compatibility/2006" xmlns:a14="http://schemas.microsoft.com/office/drawing/2010/main">
        <mc:Choice Requires="a14">
          <p:sp>
            <p:nvSpPr>
              <p:cNvPr id="26" name="Rectangle 25"/>
              <p:cNvSpPr/>
              <p:nvPr/>
            </p:nvSpPr>
            <p:spPr>
              <a:xfrm>
                <a:off x="5779414" y="3958425"/>
                <a:ext cx="1003288"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𝑟</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𝑖</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den>
                      </m:f>
                      <m:r>
                        <a:rPr lang="en-US" sz="1600">
                          <a:latin typeface="Cambria Math" panose="02040503050406030204" pitchFamily="18" charset="0"/>
                        </a:rPr>
                        <m:t> </m:t>
                      </m:r>
                    </m:oMath>
                  </m:oMathPara>
                </a14:m>
                <a:endParaRPr lang="en-US" sz="1600" dirty="0"/>
              </a:p>
            </p:txBody>
          </p:sp>
        </mc:Choice>
        <mc:Fallback xmlns="">
          <p:sp>
            <p:nvSpPr>
              <p:cNvPr id="26" name="Rectangle 25"/>
              <p:cNvSpPr>
                <a:spLocks noRot="1" noChangeAspect="1" noMove="1" noResize="1" noEditPoints="1" noAdjustHandles="1" noChangeArrowheads="1" noChangeShapeType="1" noTextEdit="1"/>
              </p:cNvSpPr>
              <p:nvPr/>
            </p:nvSpPr>
            <p:spPr>
              <a:xfrm>
                <a:off x="5779414" y="3958425"/>
                <a:ext cx="1003288" cy="59490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3138727" y="5222954"/>
                <a:ext cx="2431050"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𝑚</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𝑊</m:t>
                          </m:r>
                        </m:num>
                        <m:den>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den>
                      </m:f>
                      <m:r>
                        <a:rPr lang="en-US" sz="1600">
                          <a:latin typeface="Cambria Math" panose="02040503050406030204" pitchFamily="18" charset="0"/>
                        </a:rPr>
                        <m:t>             [</m:t>
                      </m:r>
                      <m:f>
                        <m:fPr>
                          <m:type m:val="lin"/>
                          <m:ctrlPr>
                            <a:rPr lang="en-US" sz="1600" i="1">
                              <a:latin typeface="Cambria Math" panose="02040503050406030204" pitchFamily="18" charset="0"/>
                            </a:rPr>
                          </m:ctrlPr>
                        </m:fPr>
                        <m:num>
                          <m:r>
                            <m:rPr>
                              <m:sty m:val="p"/>
                            </m:rPr>
                            <a:rPr lang="en-US" sz="1600">
                              <a:latin typeface="Cambria Math" panose="02040503050406030204" pitchFamily="18" charset="0"/>
                            </a:rPr>
                            <m:t>h</m:t>
                          </m:r>
                        </m:num>
                        <m:den>
                          <m:r>
                            <m:rPr>
                              <m:sty m:val="p"/>
                            </m:rPr>
                            <a:rPr lang="en-US" sz="1600">
                              <a:latin typeface="Cambria Math" panose="02040503050406030204" pitchFamily="18" charset="0"/>
                            </a:rPr>
                            <m:t>g</m:t>
                          </m:r>
                        </m:den>
                      </m:f>
                      <m:r>
                        <m:rPr>
                          <m:sty m:val="p"/>
                        </m:rPr>
                        <a:rPr lang="en-US" sz="1600">
                          <a:latin typeface="Cambria Math" panose="02040503050406030204" pitchFamily="18" charset="0"/>
                        </a:rPr>
                        <m:t>od</m:t>
                      </m:r>
                      <m:r>
                        <a:rPr lang="en-US" sz="1600">
                          <a:latin typeface="Cambria Math" panose="02040503050406030204" pitchFamily="18" charset="0"/>
                        </a:rPr>
                        <m:t>] </m:t>
                      </m:r>
                    </m:oMath>
                  </m:oMathPara>
                </a14:m>
                <a:endParaRPr lang="en-US" sz="1600" dirty="0"/>
              </a:p>
            </p:txBody>
          </p:sp>
        </mc:Choice>
        <mc:Fallback xmlns="">
          <p:sp>
            <p:nvSpPr>
              <p:cNvPr id="28" name="Rectangle 27"/>
              <p:cNvSpPr>
                <a:spLocks noRot="1" noChangeAspect="1" noMove="1" noResize="1" noEditPoints="1" noAdjustHandles="1" noChangeArrowheads="1" noChangeShapeType="1" noTextEdit="1"/>
              </p:cNvSpPr>
              <p:nvPr/>
            </p:nvSpPr>
            <p:spPr>
              <a:xfrm>
                <a:off x="3138727" y="5222954"/>
                <a:ext cx="2431050" cy="594906"/>
              </a:xfrm>
              <a:prstGeom prst="rect">
                <a:avLst/>
              </a:prstGeom>
              <a:blipFill>
                <a:blip r:embed="rId7"/>
                <a:stretch>
                  <a:fillRect/>
                </a:stretch>
              </a:blipFill>
            </p:spPr>
            <p:txBody>
              <a:bodyPr/>
              <a:lstStyle/>
              <a:p>
                <a:r>
                  <a:rPr lang="en-US">
                    <a:noFill/>
                  </a:rPr>
                  <a:t> </a:t>
                </a:r>
              </a:p>
            </p:txBody>
          </p:sp>
        </mc:Fallback>
      </mc:AlternateContent>
      <p:sp>
        <p:nvSpPr>
          <p:cNvPr id="3" name="Rectangle 2"/>
          <p:cNvSpPr/>
          <p:nvPr/>
        </p:nvSpPr>
        <p:spPr>
          <a:xfrm>
            <a:off x="921659" y="4624276"/>
            <a:ext cx="10297884" cy="658642"/>
          </a:xfrm>
          <a:prstGeom prst="rect">
            <a:avLst/>
          </a:prstGeom>
        </p:spPr>
        <p:txBody>
          <a:bodyPr wrap="square">
            <a:spAutoFit/>
          </a:bodyPr>
          <a:lstStyle/>
          <a:p>
            <a:pPr indent="11588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time it would take to achieve the same actual annual production (</a:t>
            </a:r>
            <a:r>
              <a:rPr lang="mk-MK" sz="1600" i="1" dirty="0">
                <a:latin typeface="Times New Roman" panose="02020603050405020304" pitchFamily="18" charset="0"/>
                <a:ea typeface="Calibri" panose="020F0502020204030204" pitchFamily="34" charset="0"/>
                <a:cs typeface="Times New Roman" panose="02020603050405020304" pitchFamily="18" charset="0"/>
              </a:rPr>
              <a:t>W</a:t>
            </a:r>
            <a:r>
              <a:rPr lang="en-US" sz="1600" dirty="0">
                <a:latin typeface="Times New Roman" panose="02020603050405020304" pitchFamily="18" charset="0"/>
                <a:ea typeface="Calibri" panose="020F0502020204030204" pitchFamily="34" charset="0"/>
                <a:cs typeface="Times New Roman" panose="02020603050405020304" pitchFamily="18" charset="0"/>
              </a:rPr>
              <a:t>) if the power plant were operated at maximum load (</a:t>
            </a:r>
            <a:r>
              <a:rPr lang="mk-MK" sz="1600" dirty="0">
                <a:latin typeface="Cambria Math" panose="02040503050406030204" pitchFamily="18" charset="0"/>
                <a:ea typeface="Calibri" panose="020F0502020204030204" pitchFamily="34" charset="0"/>
                <a:cs typeface="Cambria Math" panose="02040503050406030204" pitchFamily="18" charset="0"/>
              </a:rPr>
              <a:t>𝑁</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𝑚</a:t>
            </a:r>
            <a:r>
              <a:rPr lang="en-US" sz="1600" dirty="0">
                <a:latin typeface="Times New Roman" panose="02020603050405020304" pitchFamily="18" charset="0"/>
                <a:ea typeface="Calibri" panose="020F0502020204030204" pitchFamily="34" charset="0"/>
                <a:cs typeface="Times New Roman" panose="02020603050405020304" pitchFamily="18" charset="0"/>
              </a:rPr>
              <a:t>) is called the </a:t>
            </a:r>
            <a:r>
              <a:rPr lang="en-US" sz="1600" i="1" dirty="0">
                <a:latin typeface="Times New Roman" panose="02020603050405020304" pitchFamily="18" charset="0"/>
                <a:ea typeface="Calibri" panose="020F0502020204030204" pitchFamily="34" charset="0"/>
                <a:cs typeface="Times New Roman" panose="02020603050405020304" pitchFamily="18" charset="0"/>
              </a:rPr>
              <a:t>duration</a:t>
            </a:r>
            <a:r>
              <a:rPr lang="en-US" sz="1600" dirty="0">
                <a:latin typeface="Times New Roman" panose="02020603050405020304" pitchFamily="18" charset="0"/>
                <a:ea typeface="Calibri" panose="020F0502020204030204" pitchFamily="34" charset="0"/>
                <a:cs typeface="Times New Roman" panose="02020603050405020304" pitchFamily="18" charset="0"/>
              </a:rPr>
              <a:t> (or </a:t>
            </a:r>
            <a:r>
              <a:rPr lang="en-US" sz="1600" i="1" dirty="0">
                <a:latin typeface="Times New Roman" panose="02020603050405020304" pitchFamily="18" charset="0"/>
                <a:ea typeface="Calibri" panose="020F0502020204030204" pitchFamily="34" charset="0"/>
                <a:cs typeface="Times New Roman" panose="02020603050405020304" pitchFamily="18" charset="0"/>
              </a:rPr>
              <a:t>utilization</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i="1" dirty="0">
                <a:latin typeface="Times New Roman" panose="02020603050405020304" pitchFamily="18" charset="0"/>
                <a:ea typeface="Calibri" panose="020F0502020204030204" pitchFamily="34" charset="0"/>
                <a:cs typeface="Times New Roman" panose="02020603050405020304" pitchFamily="18" charset="0"/>
              </a:rPr>
              <a:t>of the maximum annual load</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Cambria Math" panose="02040503050406030204" pitchFamily="18" charset="0"/>
                <a:ea typeface="Calibri" panose="020F0502020204030204" pitchFamily="34" charset="0"/>
                <a:cs typeface="Cambria Math" panose="02040503050406030204" pitchFamily="18" charset="0"/>
              </a:rPr>
              <a:t>𝑇</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𝑚</a:t>
            </a:r>
            <a:r>
              <a:rPr lang="en-US" sz="1600" dirty="0">
                <a:latin typeface="Times New Roman" panose="02020603050405020304" pitchFamily="18" charset="0"/>
                <a:ea typeface="Calibri" panose="020F0502020204030204" pitchFamily="34" charset="0"/>
                <a:cs typeface="Times New Roman" panose="02020603050405020304" pitchFamily="18" charset="0"/>
              </a:rPr>
              <a:t>, which is given by the equation: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01729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4.4.2.	Production </a:t>
            </a:r>
            <a:r>
              <a:rPr lang="en-US" sz="2000" dirty="0" smtClean="0"/>
              <a:t>Factors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682171" y="1652810"/>
            <a:ext cx="10479315" cy="658642"/>
          </a:xfrm>
          <a:prstGeom prst="rect">
            <a:avLst/>
          </a:prstGeom>
        </p:spPr>
        <p:txBody>
          <a:bodyPr wrap="square">
            <a:spAutoFit/>
          </a:bodyPr>
          <a:lstStyle/>
          <a:p>
            <a:pPr indent="5873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time it takes to achieve the same actual annual production as when the power plant operates at its installed capacity (</a:t>
            </a:r>
            <a:r>
              <a:rPr lang="mk-MK" sz="1600" dirty="0">
                <a:latin typeface="Cambria Math" panose="02040503050406030204" pitchFamily="18" charset="0"/>
                <a:ea typeface="Calibri" panose="020F0502020204030204" pitchFamily="34" charset="0"/>
                <a:cs typeface="Cambria Math" panose="02040503050406030204" pitchFamily="18" charset="0"/>
              </a:rPr>
              <a:t>𝑁</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𝑖</a:t>
            </a:r>
            <a:r>
              <a:rPr lang="en-US" sz="1600" dirty="0">
                <a:latin typeface="Times New Roman" panose="02020603050405020304" pitchFamily="18" charset="0"/>
                <a:ea typeface="Calibri" panose="020F0502020204030204" pitchFamily="34" charset="0"/>
                <a:cs typeface="Times New Roman" panose="02020603050405020304" pitchFamily="18" charset="0"/>
              </a:rPr>
              <a:t>) is called the </a:t>
            </a:r>
            <a:r>
              <a:rPr lang="en-US" sz="1600" i="1" dirty="0">
                <a:latin typeface="Times New Roman" panose="02020603050405020304" pitchFamily="18" charset="0"/>
                <a:ea typeface="Calibri" panose="020F0502020204030204" pitchFamily="34" charset="0"/>
                <a:cs typeface="Times New Roman" panose="02020603050405020304" pitchFamily="18" charset="0"/>
              </a:rPr>
              <a:t>utilization time of the installed capacity</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Cambria Math" panose="02040503050406030204" pitchFamily="18" charset="0"/>
                <a:ea typeface="Calibri" panose="020F0502020204030204" pitchFamily="34" charset="0"/>
                <a:cs typeface="Cambria Math" panose="02040503050406030204" pitchFamily="18" charset="0"/>
              </a:rPr>
              <a:t>𝑇</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𝑖</a:t>
            </a:r>
            <a:r>
              <a:rPr lang="mk-MK"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Cambria Math" panose="02040503050406030204" pitchFamily="18" charset="0"/>
                <a:ea typeface="Calibri" panose="020F0502020204030204" pitchFamily="34" charset="0"/>
                <a:cs typeface="Cambria Math" panose="02040503050406030204" pitchFamily="18" charset="0"/>
              </a:rPr>
              <a:t>𝑊</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r>
              <a:rPr lang="mk-MK" sz="1600" dirty="0">
                <a:latin typeface="Cambria Math" panose="02040503050406030204" pitchFamily="18" charset="0"/>
                <a:ea typeface="Calibri" panose="020F0502020204030204" pitchFamily="34" charset="0"/>
                <a:cs typeface="Cambria Math" panose="02040503050406030204" pitchFamily="18" charset="0"/>
              </a:rPr>
              <a:t>𝑁</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𝑖</a:t>
            </a:r>
            <a:r>
              <a:rPr lang="en-US" sz="1600" dirty="0">
                <a:latin typeface="Times New Roman" panose="02020603050405020304" pitchFamily="18" charset="0"/>
                <a:ea typeface="Calibri" panose="020F0502020204030204" pitchFamily="34" charset="0"/>
                <a:cs typeface="Times New Roman" panose="02020603050405020304" pitchFamily="18" charset="0"/>
              </a:rPr>
              <a:t> [h/year].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812799" y="2341884"/>
            <a:ext cx="3770584"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The annual production can be expressed as:</a:t>
            </a:r>
            <a:endParaRPr lang="en-US" sz="1600" dirty="0"/>
          </a:p>
        </p:txBody>
      </p:sp>
      <mc:AlternateContent xmlns:mc="http://schemas.openxmlformats.org/markup-compatibility/2006" xmlns:a14="http://schemas.microsoft.com/office/drawing/2010/main">
        <mc:Choice Requires="a14">
          <p:sp>
            <p:nvSpPr>
              <p:cNvPr id="18" name="Rectangle 17"/>
              <p:cNvSpPr/>
              <p:nvPr/>
            </p:nvSpPr>
            <p:spPr>
              <a:xfrm>
                <a:off x="1313832" y="2689844"/>
                <a:ext cx="338906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𝑊</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𝑠𝑟</m:t>
                          </m:r>
                        </m:sub>
                      </m:sSub>
                      <m:r>
                        <a:rPr lang="en-US" sz="1600">
                          <a:latin typeface="Cambria Math" panose="02040503050406030204" pitchFamily="18" charset="0"/>
                        </a:rPr>
                        <m:t>∙8760=</m:t>
                      </m:r>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𝑚</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𝑚</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𝑁</m:t>
                          </m:r>
                        </m:e>
                        <m:sub>
                          <m:r>
                            <a:rPr lang="en-US" sz="1600" i="1">
                              <a:latin typeface="Cambria Math" panose="02040503050406030204" pitchFamily="18" charset="0"/>
                            </a:rPr>
                            <m:t>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𝑖</m:t>
                          </m:r>
                        </m:sub>
                      </m:sSub>
                      <m:r>
                        <a:rPr lang="en-US" sz="1600">
                          <a:latin typeface="Cambria Math" panose="02040503050406030204" pitchFamily="18" charset="0"/>
                        </a:rPr>
                        <m:t> </m:t>
                      </m:r>
                    </m:oMath>
                  </m:oMathPara>
                </a14:m>
                <a:endParaRPr lang="en-US" sz="1600" dirty="0"/>
              </a:p>
            </p:txBody>
          </p:sp>
        </mc:Choice>
        <mc:Fallback xmlns="">
          <p:sp>
            <p:nvSpPr>
              <p:cNvPr id="18" name="Rectangle 17"/>
              <p:cNvSpPr>
                <a:spLocks noRot="1" noChangeAspect="1" noMove="1" noResize="1" noEditPoints="1" noAdjustHandles="1" noChangeArrowheads="1" noChangeShapeType="1" noTextEdit="1"/>
              </p:cNvSpPr>
              <p:nvPr/>
            </p:nvSpPr>
            <p:spPr>
              <a:xfrm>
                <a:off x="1313832" y="2689844"/>
                <a:ext cx="3389069" cy="338554"/>
              </a:xfrm>
              <a:prstGeom prst="rect">
                <a:avLst/>
              </a:prstGeom>
              <a:blipFill>
                <a:blip r:embed="rId5"/>
                <a:stretch>
                  <a:fillRect/>
                </a:stretch>
              </a:blipFill>
            </p:spPr>
            <p:txBody>
              <a:bodyPr/>
              <a:lstStyle/>
              <a:p>
                <a:r>
                  <a:rPr lang="en-US">
                    <a:noFill/>
                  </a:rPr>
                  <a:t> </a:t>
                </a:r>
              </a:p>
            </p:txBody>
          </p:sp>
        </mc:Fallback>
      </mc:AlternateContent>
      <p:sp>
        <p:nvSpPr>
          <p:cNvPr id="9" name="Rectangle 8"/>
          <p:cNvSpPr/>
          <p:nvPr/>
        </p:nvSpPr>
        <p:spPr>
          <a:xfrm>
            <a:off x="6960744" y="2688764"/>
            <a:ext cx="3661580"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Duration Curve of Annual Load </a:t>
            </a:r>
            <a:r>
              <a:rPr lang="en-US" i="1" dirty="0">
                <a:latin typeface="Times New Roman" panose="02020603050405020304" pitchFamily="18" charset="0"/>
                <a:ea typeface="Calibri" panose="020F0502020204030204" pitchFamily="34" charset="0"/>
              </a:rPr>
              <a:t>on </a:t>
            </a:r>
            <a:r>
              <a:rPr lang="mk-MK" i="1" dirty="0">
                <a:latin typeface="Times New Roman" panose="02020603050405020304" pitchFamily="18" charset="0"/>
                <a:ea typeface="Calibri" panose="020F0502020204030204" pitchFamily="34" charset="0"/>
              </a:rPr>
              <a:t>Power Plant</a:t>
            </a:r>
            <a:endParaRPr lang="en-US" dirty="0"/>
          </a:p>
        </p:txBody>
      </p:sp>
      <p:sp>
        <p:nvSpPr>
          <p:cNvPr id="10" name="Rectangle 9"/>
          <p:cNvSpPr/>
          <p:nvPr/>
        </p:nvSpPr>
        <p:spPr>
          <a:xfrm>
            <a:off x="682171" y="3165200"/>
            <a:ext cx="5689328" cy="1083374"/>
          </a:xfrm>
          <a:prstGeom prst="rect">
            <a:avLst/>
          </a:prstGeom>
        </p:spPr>
        <p:txBody>
          <a:bodyPr wrap="square">
            <a:spAutoFit/>
          </a:bodyPr>
          <a:lstStyle/>
          <a:p>
            <a:pPr indent="58738" algn="just">
              <a:lnSpc>
                <a:spcPct val="115000"/>
              </a:lnSpc>
              <a:spcAft>
                <a:spcPts val="1000"/>
              </a:spcAft>
            </a:pPr>
            <a:r>
              <a:rPr lang="en-US" dirty="0">
                <a:latin typeface="Times New Roman" panose="02020603050405020304" pitchFamily="18" charset="0"/>
                <a:ea typeface="Calibri" panose="020F0502020204030204" pitchFamily="34" charset="0"/>
                <a:cs typeface="Times New Roman" panose="02020603050405020304" pitchFamily="18" charset="0"/>
              </a:rPr>
              <a:t>The duration curve of annual load on power </a:t>
            </a:r>
            <a:r>
              <a:rPr lang="en-US" dirty="0" smtClean="0">
                <a:latin typeface="Times New Roman" panose="02020603050405020304" pitchFamily="18" charset="0"/>
                <a:ea typeface="Calibri" panose="020F0502020204030204" pitchFamily="34" charset="0"/>
                <a:cs typeface="Times New Roman" panose="02020603050405020304" pitchFamily="18" charset="0"/>
              </a:rPr>
              <a:t>plant </a:t>
            </a:r>
            <a:r>
              <a:rPr lang="en-US" dirty="0">
                <a:latin typeface="Times New Roman" panose="02020603050405020304" pitchFamily="18" charset="0"/>
                <a:ea typeface="Calibri" panose="020F0502020204030204" pitchFamily="34" charset="0"/>
                <a:cs typeface="Times New Roman" panose="02020603050405020304" pitchFamily="18" charset="0"/>
              </a:rPr>
              <a:t>is of particular importance. The area under it gives the actual annual production of the power plant, and it can be used to determine the duration of individual loads, even when the load curves of daily loads are not known.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747349" y="4346706"/>
            <a:ext cx="5558972" cy="1384995"/>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Moreover, the load duration curves can be approximated and mathematically expressed if only the maximum and minimum loads of the power plant are known, as well as the duration of the maximum annual load </a:t>
            </a:r>
            <a:r>
              <a:rPr lang="mk-MK" dirty="0">
                <a:latin typeface="Cambria Math" panose="02040503050406030204" pitchFamily="18" charset="0"/>
                <a:ea typeface="Calibri" panose="020F0502020204030204" pitchFamily="34" charset="0"/>
                <a:cs typeface="Cambria Math" panose="02040503050406030204" pitchFamily="18" charset="0"/>
              </a:rPr>
              <a:t>𝑇</a:t>
            </a:r>
            <a:r>
              <a:rPr lang="mk-MK" baseline="-25000" dirty="0">
                <a:latin typeface="Cambria Math" panose="02040503050406030204" pitchFamily="18" charset="0"/>
                <a:ea typeface="Calibri" panose="020F0502020204030204" pitchFamily="34" charset="0"/>
                <a:cs typeface="Cambria Math" panose="02040503050406030204" pitchFamily="18" charset="0"/>
              </a:rPr>
              <a:t>𝑚</a:t>
            </a:r>
            <a:r>
              <a:rPr lang="en-US" dirty="0">
                <a:latin typeface="Times New Roman" panose="02020603050405020304" pitchFamily="18" charset="0"/>
                <a:ea typeface="Calibri" panose="020F0502020204030204" pitchFamily="34" charset="0"/>
              </a:rPr>
              <a:t>. Using load duration curves, one can further determine the allocation of loads among two or more power plants, as well as the annual losses in the power lines and structures.</a:t>
            </a:r>
            <a:endParaRPr lang="en-US" dirty="0"/>
          </a:p>
        </p:txBody>
      </p:sp>
      <p:pic>
        <p:nvPicPr>
          <p:cNvPr id="14" name="Picture 13"/>
          <p:cNvPicPr/>
          <p:nvPr/>
        </p:nvPicPr>
        <p:blipFill>
          <a:blip r:embed="rId6">
            <a:extLst>
              <a:ext uri="{28A0092B-C50C-407E-A947-70E740481C1C}">
                <a14:useLocalDpi xmlns:a14="http://schemas.microsoft.com/office/drawing/2010/main" val="0"/>
              </a:ext>
            </a:extLst>
          </a:blip>
          <a:srcRect/>
          <a:stretch>
            <a:fillRect/>
          </a:stretch>
        </p:blipFill>
        <p:spPr bwMode="auto">
          <a:xfrm>
            <a:off x="6555026" y="2996541"/>
            <a:ext cx="5047488" cy="2724912"/>
          </a:xfrm>
          <a:prstGeom prst="rect">
            <a:avLst/>
          </a:prstGeom>
          <a:noFill/>
          <a:ln>
            <a:noFill/>
          </a:ln>
        </p:spPr>
      </p:pic>
    </p:spTree>
    <p:extLst>
      <p:ext uri="{BB962C8B-B14F-4D97-AF65-F5344CB8AC3E}">
        <p14:creationId xmlns:p14="http://schemas.microsoft.com/office/powerpoint/2010/main" val="3728241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Characteristic Curves and </a:t>
            </a:r>
            <a:r>
              <a:rPr lang="en-US" sz="1800" dirty="0" smtClean="0">
                <a:solidFill>
                  <a:schemeClr val="tx1"/>
                </a:solidFill>
              </a:rPr>
              <a:t>Parameters   </a:t>
            </a:r>
            <a:r>
              <a:rPr lang="ru-RU" sz="1800" dirty="0" smtClean="0">
                <a:solidFill>
                  <a:schemeClr val="tx1"/>
                </a:solidFill>
              </a:rPr>
              <a:t> </a:t>
            </a:r>
          </a:p>
          <a:p>
            <a:pPr marL="457200" lvl="1" indent="0">
              <a:buSzPts val="2800"/>
              <a:buNone/>
            </a:pPr>
            <a:endParaRPr lang="mk-MK" sz="1400" dirty="0" smtClean="0">
              <a:solidFill>
                <a:schemeClr val="tx1"/>
              </a:solidFill>
            </a:endParaRPr>
          </a:p>
          <a:p>
            <a:pPr marL="228600" lvl="0" indent="-228600">
              <a:buSzPts val="2800"/>
            </a:pPr>
            <a:r>
              <a:rPr lang="en-US" sz="1800" dirty="0" smtClean="0">
                <a:solidFill>
                  <a:schemeClr val="tx1"/>
                </a:solidFill>
              </a:rPr>
              <a:t> </a:t>
            </a:r>
            <a:r>
              <a:rPr lang="en-US" sz="1800" dirty="0">
                <a:solidFill>
                  <a:schemeClr val="tx1"/>
                </a:solidFill>
              </a:rPr>
              <a:t>Size of </a:t>
            </a:r>
            <a:r>
              <a:rPr lang="en-US" sz="1800" dirty="0" smtClean="0">
                <a:solidFill>
                  <a:schemeClr val="tx1"/>
                </a:solidFill>
              </a:rPr>
              <a:t>Hydro </a:t>
            </a:r>
            <a:r>
              <a:rPr lang="en-US" sz="1800" dirty="0">
                <a:solidFill>
                  <a:schemeClr val="tx1"/>
                </a:solidFill>
              </a:rPr>
              <a:t>Power Plant </a:t>
            </a:r>
            <a:r>
              <a:rPr lang="en-US" sz="1800" dirty="0" smtClean="0">
                <a:solidFill>
                  <a:schemeClr val="tx1"/>
                </a:solidFill>
              </a:rPr>
              <a:t>Construction  </a:t>
            </a:r>
            <a:r>
              <a:rPr lang="ru-RU" sz="1800" dirty="0" smtClean="0">
                <a:solidFill>
                  <a:schemeClr val="tx1"/>
                </a:solidFill>
              </a:rPr>
              <a:t> </a:t>
            </a:r>
          </a:p>
          <a:p>
            <a:pPr marL="685800" lvl="1" indent="-228600">
              <a:buSzPts val="2800"/>
            </a:pPr>
            <a:r>
              <a:rPr lang="en-US" sz="1600" dirty="0">
                <a:solidFill>
                  <a:schemeClr val="tx1"/>
                </a:solidFill>
              </a:rPr>
              <a:t>Selection and Presentation of Criteria </a:t>
            </a:r>
            <a:r>
              <a:rPr lang="ru-RU" sz="1600" dirty="0" smtClean="0">
                <a:solidFill>
                  <a:schemeClr val="tx1"/>
                </a:solidFill>
              </a:rPr>
              <a:t> </a:t>
            </a:r>
          </a:p>
          <a:p>
            <a:pPr marL="457200" lvl="1" indent="0">
              <a:buSzPts val="2800"/>
              <a:buNone/>
            </a:pPr>
            <a:endParaRPr lang="ru-RU" sz="1400" dirty="0" smtClean="0">
              <a:solidFill>
                <a:schemeClr val="tx1"/>
              </a:solidFill>
            </a:endParaRPr>
          </a:p>
          <a:p>
            <a:pPr marL="228600" lvl="0" indent="-228600">
              <a:buSzPts val="2800"/>
            </a:pPr>
            <a:r>
              <a:rPr lang="en-US" sz="1800" dirty="0">
                <a:solidFill>
                  <a:schemeClr val="tx1"/>
                </a:solidFill>
              </a:rPr>
              <a:t>Number and Size of </a:t>
            </a:r>
            <a:r>
              <a:rPr lang="en-US" sz="1800" dirty="0" smtClean="0">
                <a:solidFill>
                  <a:schemeClr val="tx1"/>
                </a:solidFill>
              </a:rPr>
              <a:t>Units </a:t>
            </a:r>
          </a:p>
          <a:p>
            <a:pPr marL="0" lvl="0" indent="0">
              <a:buSzPts val="2800"/>
              <a:buNone/>
            </a:pPr>
            <a:endParaRPr lang="en-US" sz="1800" dirty="0" smtClean="0"/>
          </a:p>
          <a:p>
            <a:pPr marL="228600" lvl="0" indent="-228600">
              <a:buSzPts val="2800"/>
            </a:pPr>
            <a:r>
              <a:rPr lang="en-US" sz="1800" dirty="0" smtClean="0"/>
              <a:t> </a:t>
            </a:r>
            <a:r>
              <a:rPr lang="ru-RU" sz="1800" dirty="0" smtClean="0"/>
              <a:t> </a:t>
            </a:r>
            <a:r>
              <a:rPr lang="en-US" sz="1800" b="1" dirty="0">
                <a:solidFill>
                  <a:schemeClr val="accent6">
                    <a:lumMod val="50000"/>
                  </a:schemeClr>
                </a:solidFill>
              </a:rPr>
              <a:t>Electricity consumption and production</a:t>
            </a:r>
            <a:endParaRPr lang="ru-RU" sz="1800" b="1" dirty="0" smtClean="0">
              <a:solidFill>
                <a:schemeClr val="accent6">
                  <a:lumMod val="50000"/>
                </a:schemeClr>
              </a:solidFill>
            </a:endParaRPr>
          </a:p>
          <a:p>
            <a:pPr marL="685800" lvl="1" indent="-228600">
              <a:buSzPts val="2800"/>
            </a:pPr>
            <a:r>
              <a:rPr lang="en-US" sz="1600" b="1" dirty="0">
                <a:solidFill>
                  <a:schemeClr val="accent6">
                    <a:lumMod val="50000"/>
                  </a:schemeClr>
                </a:solidFill>
              </a:rPr>
              <a:t>Consumption </a:t>
            </a:r>
            <a:r>
              <a:rPr lang="en-US" sz="1600" b="1" dirty="0" smtClean="0">
                <a:solidFill>
                  <a:schemeClr val="accent6">
                    <a:lumMod val="50000"/>
                  </a:schemeClr>
                </a:solidFill>
              </a:rPr>
              <a:t>Factors  </a:t>
            </a:r>
          </a:p>
          <a:p>
            <a:pPr marL="685800" lvl="1" indent="-228600">
              <a:buSzPts val="2800"/>
            </a:pPr>
            <a:r>
              <a:rPr lang="ru-RU" sz="1600" b="1" dirty="0" smtClean="0">
                <a:solidFill>
                  <a:schemeClr val="accent6">
                    <a:lumMod val="50000"/>
                  </a:schemeClr>
                </a:solidFill>
              </a:rPr>
              <a:t> </a:t>
            </a:r>
            <a:r>
              <a:rPr lang="en-US" sz="1600" b="1" dirty="0">
                <a:solidFill>
                  <a:schemeClr val="accent6">
                    <a:lumMod val="50000"/>
                  </a:schemeClr>
                </a:solidFill>
              </a:rPr>
              <a:t>Production </a:t>
            </a:r>
            <a:r>
              <a:rPr lang="en-US" sz="1600" b="1" dirty="0" smtClean="0">
                <a:solidFill>
                  <a:schemeClr val="accent6">
                    <a:lumMod val="50000"/>
                  </a:schemeClr>
                </a:solidFill>
              </a:rPr>
              <a:t>Factors </a:t>
            </a:r>
          </a:p>
          <a:p>
            <a:pPr marL="457200" lvl="1" indent="0">
              <a:buSzPts val="2800"/>
              <a:buNone/>
            </a:pPr>
            <a:endParaRPr lang="en-US" sz="1600" dirty="0" smtClean="0"/>
          </a:p>
          <a:p>
            <a:pPr marL="228600" lvl="0" indent="-228600">
              <a:buSzPts val="2800"/>
            </a:pPr>
            <a:r>
              <a:rPr lang="ru-RU" sz="1800" dirty="0"/>
              <a:t> </a:t>
            </a:r>
            <a:r>
              <a:rPr lang="en-US" sz="1800" dirty="0"/>
              <a:t>Efficient </a:t>
            </a:r>
            <a:r>
              <a:rPr lang="en-US" sz="1800" dirty="0" smtClean="0"/>
              <a:t>design </a:t>
            </a:r>
            <a:endParaRPr lang="ru-RU" sz="1800" dirty="0"/>
          </a:p>
          <a:p>
            <a:pPr marL="685800" lvl="1" indent="-228600">
              <a:buSzPts val="2800"/>
            </a:pPr>
            <a:r>
              <a:rPr lang="en-US" sz="1600" dirty="0"/>
              <a:t>Modelling </a:t>
            </a:r>
            <a:r>
              <a:rPr lang="en-US" sz="1600" dirty="0" smtClean="0"/>
              <a:t>techniques   </a:t>
            </a:r>
            <a:endParaRPr lang="en-US" sz="1600" dirty="0"/>
          </a:p>
          <a:p>
            <a:pPr marL="685800" lvl="1" indent="-228600">
              <a:buSzPts val="2800"/>
            </a:pPr>
            <a:r>
              <a:rPr lang="ru-RU" sz="1600" dirty="0"/>
              <a:t> </a:t>
            </a:r>
            <a:r>
              <a:rPr lang="en-US" sz="1600" dirty="0"/>
              <a:t>Advanced </a:t>
            </a:r>
            <a:r>
              <a:rPr lang="en-US" sz="1600" dirty="0" smtClean="0"/>
              <a:t>materials </a:t>
            </a:r>
          </a:p>
          <a:p>
            <a:pPr marL="457200" lvl="1" indent="0">
              <a:buSzPts val="2800"/>
              <a:buNone/>
            </a:pPr>
            <a:r>
              <a:rPr lang="en-US" sz="1600" dirty="0" smtClean="0"/>
              <a:t> </a:t>
            </a:r>
            <a:endParaRPr lang="en-US" sz="1600" dirty="0"/>
          </a:p>
          <a:p>
            <a:pPr marL="228600" lvl="0" indent="-228600">
              <a:buSzPts val="2800"/>
            </a:pPr>
            <a:r>
              <a:rPr lang="en-US" sz="1600" dirty="0"/>
              <a:t> </a:t>
            </a:r>
            <a:r>
              <a:rPr lang="en-US" sz="1600" dirty="0" smtClean="0"/>
              <a:t> </a:t>
            </a:r>
            <a:r>
              <a:rPr lang="ru-RU" sz="1800" dirty="0"/>
              <a:t> </a:t>
            </a:r>
            <a:r>
              <a:rPr lang="en-US" sz="1800" dirty="0"/>
              <a:t>Digitalization in </a:t>
            </a:r>
            <a:r>
              <a:rPr lang="en-US" sz="1800" dirty="0" smtClean="0"/>
              <a:t>hydropower  </a:t>
            </a:r>
            <a:endParaRPr lang="ru-RU" sz="1800" dirty="0"/>
          </a:p>
          <a:p>
            <a:pPr marL="685800" lvl="1" indent="-228600">
              <a:buSzPts val="2800"/>
            </a:pPr>
            <a:r>
              <a:rPr lang="en-US" sz="1600" dirty="0"/>
              <a:t>Asset performance </a:t>
            </a:r>
            <a:r>
              <a:rPr lang="en-US" sz="1600" dirty="0" smtClean="0"/>
              <a:t>management </a:t>
            </a:r>
          </a:p>
          <a:p>
            <a:pPr marL="685800" lvl="1" indent="-228600">
              <a:buSzPts val="2800"/>
            </a:pPr>
            <a:r>
              <a:rPr lang="en-US" sz="1600" dirty="0"/>
              <a:t>Condition monitoring </a:t>
            </a:r>
            <a:r>
              <a:rPr lang="en-US" sz="1600" dirty="0" smtClean="0"/>
              <a:t>equipment </a:t>
            </a:r>
          </a:p>
          <a:p>
            <a:pPr marL="685800" lvl="1" indent="-228600">
              <a:buSzPts val="2800"/>
            </a:pPr>
            <a:r>
              <a:rPr lang="en-US" sz="1600" dirty="0"/>
              <a:t>Outage </a:t>
            </a:r>
            <a:r>
              <a:rPr lang="en-US" sz="1600" dirty="0" smtClean="0"/>
              <a:t>management </a:t>
            </a:r>
          </a:p>
          <a:p>
            <a:pPr marL="685800" lvl="1" indent="-228600">
              <a:buSzPts val="2800"/>
            </a:pPr>
            <a:r>
              <a:rPr lang="en-US" sz="1600" dirty="0"/>
              <a:t>SCADA </a:t>
            </a:r>
            <a:r>
              <a:rPr lang="en-US" sz="1600" dirty="0" smtClean="0"/>
              <a:t>hydropower</a:t>
            </a:r>
          </a:p>
          <a:p>
            <a:pPr marL="685800" lvl="1" indent="-228600">
              <a:buSzPts val="2800"/>
            </a:pPr>
            <a:r>
              <a:rPr lang="en-US" sz="1600" dirty="0"/>
              <a:t>Internet of Things (</a:t>
            </a:r>
            <a:r>
              <a:rPr lang="en-US" sz="1600" dirty="0" err="1"/>
              <a:t>IoT</a:t>
            </a:r>
            <a:r>
              <a:rPr lang="en-US" sz="1600" dirty="0"/>
              <a:t>) in </a:t>
            </a:r>
            <a:r>
              <a:rPr lang="en-US" sz="1600" dirty="0" smtClean="0"/>
              <a:t>hydropower    </a:t>
            </a:r>
            <a:endParaRPr lang="en-US" sz="1600" dirty="0"/>
          </a:p>
          <a:p>
            <a:pPr marL="685800" lvl="1" indent="-228600">
              <a:buSzPts val="2800"/>
            </a:pPr>
            <a:r>
              <a:rPr lang="ru-RU" sz="1600" dirty="0"/>
              <a:t> </a:t>
            </a:r>
            <a:r>
              <a:rPr lang="en-US" sz="1600" dirty="0"/>
              <a:t>Artificial intelligence and machine </a:t>
            </a:r>
            <a:r>
              <a:rPr lang="en-US" sz="1600" dirty="0" smtClean="0"/>
              <a:t>learning  </a:t>
            </a:r>
            <a:endParaRPr lang="en-US" sz="1600" dirty="0"/>
          </a:p>
          <a:p>
            <a:pPr marL="457200" lvl="1" indent="0">
              <a:buSzPts val="2800"/>
              <a:buNone/>
            </a:pPr>
            <a:r>
              <a:rPr lang="en-US" sz="1600" dirty="0"/>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4.4.	Electricity consumption and </a:t>
            </a:r>
            <a:r>
              <a:rPr lang="en-US" sz="2000" dirty="0" smtClean="0"/>
              <a:t>production</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Electricity must be generated at the time it is needed because it cannot be stored and consumed whenever necessary. This is a significant difference </a:t>
            </a:r>
            <a:r>
              <a:rPr lang="en-US" sz="1600" dirty="0" smtClean="0"/>
              <a:t>between </a:t>
            </a:r>
            <a:r>
              <a:rPr lang="en-US" sz="1600" dirty="0"/>
              <a:t>electrical energy and other forms of energy</a:t>
            </a:r>
            <a:r>
              <a:rPr lang="en-US" sz="1600" dirty="0" smtClean="0"/>
              <a:t>.</a:t>
            </a:r>
            <a:r>
              <a:rPr lang="mk-MK" sz="1600" dirty="0" smtClean="0"/>
              <a:t> </a:t>
            </a:r>
          </a:p>
          <a:p>
            <a:pPr marL="0" lvl="0" indent="0">
              <a:lnSpc>
                <a:spcPct val="120000"/>
              </a:lnSpc>
              <a:spcBef>
                <a:spcPts val="0"/>
              </a:spcBef>
              <a:buSzPts val="2800"/>
              <a:buNone/>
            </a:pPr>
            <a:r>
              <a:rPr lang="en-US" sz="1600" dirty="0" smtClean="0"/>
              <a:t>It </a:t>
            </a:r>
            <a:r>
              <a:rPr lang="en-US" sz="1600" dirty="0"/>
              <a:t>is essential to understand the nature of electricity consumption in terms of time, intensity of demand, and other </a:t>
            </a:r>
            <a:r>
              <a:rPr lang="en-US" sz="1600" dirty="0" smtClean="0"/>
              <a:t>factors for the </a:t>
            </a:r>
            <a:r>
              <a:rPr lang="en-US" sz="1600" dirty="0"/>
              <a:t>design and operation of power </a:t>
            </a:r>
            <a:r>
              <a:rPr lang="en-US" sz="1600" dirty="0" smtClean="0"/>
              <a:t>plants. </a:t>
            </a:r>
            <a:r>
              <a:rPr lang="en-US" sz="1600" dirty="0"/>
              <a:t>This understanding allows power plants to efficiently produce the required amount of electrical energy. Among the fundamental concepts in this regard are </a:t>
            </a:r>
            <a:r>
              <a:rPr lang="en-US" sz="1600" i="1" dirty="0" smtClean="0"/>
              <a:t>consumption </a:t>
            </a:r>
            <a:r>
              <a:rPr lang="en-US" sz="1600" i="1" dirty="0"/>
              <a:t>factors </a:t>
            </a:r>
            <a:r>
              <a:rPr lang="en-US" sz="1600" dirty="0"/>
              <a:t>and </a:t>
            </a:r>
            <a:r>
              <a:rPr lang="en-US" sz="1600" i="1" dirty="0"/>
              <a:t>production factors</a:t>
            </a:r>
            <a:r>
              <a:rPr lang="en-US" sz="1600" dirty="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When observing the consumer area connected to the network, which includes various electricity consumers such as households, administrations, industries, etc., with various electrical appliances and devices (ovens, heaters, motors, etc.), it becomes evident that each consumer uses energy differently. Their energy consumption throughout the day varies, and they utilize electrical energy either during specific times of the day or throughout the entire day. Each consumer demands power </a:t>
            </a:r>
            <a:r>
              <a:rPr lang="en-US" sz="1600" i="1" dirty="0"/>
              <a:t>P</a:t>
            </a:r>
            <a:r>
              <a:rPr lang="en-US" sz="1600" dirty="0"/>
              <a:t>, thereby loading the network or power plant with that power demand, and the curve </a:t>
            </a:r>
            <a:r>
              <a:rPr lang="en-US" sz="1600" i="1" dirty="0"/>
              <a:t>P</a:t>
            </a:r>
            <a:r>
              <a:rPr lang="en-US" sz="1600" dirty="0"/>
              <a:t> =</a:t>
            </a:r>
            <a:r>
              <a:rPr lang="en-US" sz="1600" i="1" dirty="0"/>
              <a:t>f</a:t>
            </a:r>
            <a:r>
              <a:rPr lang="en-US" sz="1600" dirty="0"/>
              <a:t>(</a:t>
            </a:r>
            <a:r>
              <a:rPr lang="en-US" sz="1600" i="1" dirty="0"/>
              <a:t>t</a:t>
            </a:r>
            <a:r>
              <a:rPr lang="en-US" sz="1600" dirty="0"/>
              <a:t>) is called </a:t>
            </a:r>
            <a:r>
              <a:rPr lang="en-US" sz="1600" dirty="0" smtClean="0"/>
              <a:t>the </a:t>
            </a:r>
            <a:r>
              <a:rPr lang="en-US" sz="1600" i="1" dirty="0"/>
              <a:t>load curve</a:t>
            </a:r>
            <a:r>
              <a:rPr lang="en-US" sz="1600" dirty="0"/>
              <a:t> or </a:t>
            </a:r>
            <a:r>
              <a:rPr lang="en-US" sz="1600" i="1" dirty="0"/>
              <a:t>demand </a:t>
            </a:r>
            <a:r>
              <a:rPr lang="en-US" sz="1600" i="1" dirty="0" smtClean="0"/>
              <a:t>curve</a:t>
            </a:r>
            <a:r>
              <a:rPr lang="en-US" sz="1600" dirty="0" smtClean="0"/>
              <a:t>.  </a:t>
            </a:r>
          </a:p>
          <a:p>
            <a:pPr marL="0" lvl="0" indent="0">
              <a:lnSpc>
                <a:spcPct val="120000"/>
              </a:lnSpc>
              <a:spcBef>
                <a:spcPts val="0"/>
              </a:spcBef>
              <a:buSzPts val="2800"/>
              <a:buNone/>
            </a:pPr>
            <a:r>
              <a:rPr lang="en-US" sz="1600" dirty="0"/>
              <a:t>The highest load, or demand, from consumers is usually slightly less than their connected power capacity, </a:t>
            </a:r>
            <a:r>
              <a:rPr lang="en-US" sz="1600" i="1" dirty="0"/>
              <a:t>P</a:t>
            </a:r>
            <a:r>
              <a:rPr lang="en-US" sz="1600" dirty="0"/>
              <a:t>, because not all appliances of a specific consumer are connected simultaneously. If load curves from consumers of the same character are summed, a </a:t>
            </a:r>
            <a:r>
              <a:rPr lang="en-US" sz="1600" i="1" dirty="0"/>
              <a:t>load curve of a set of consumers </a:t>
            </a:r>
            <a:r>
              <a:rPr lang="en-US" sz="1600" dirty="0"/>
              <a:t>is obtained</a:t>
            </a:r>
            <a:r>
              <a:rPr lang="en-US" sz="1600" dirty="0" smtClean="0"/>
              <a:t>. </a:t>
            </a:r>
          </a:p>
          <a:p>
            <a:pPr marL="0" lvl="0" indent="0">
              <a:lnSpc>
                <a:spcPct val="120000"/>
              </a:lnSpc>
              <a:spcBef>
                <a:spcPts val="0"/>
              </a:spcBef>
              <a:buSzPts val="2800"/>
              <a:buNone/>
            </a:pPr>
            <a:r>
              <a:rPr lang="en-US" sz="1600" dirty="0"/>
              <a:t>If the load curves of all existing groups of a certain user area are added together, a </a:t>
            </a:r>
            <a:r>
              <a:rPr lang="en-US" sz="1600" i="1" dirty="0"/>
              <a:t>demand curve </a:t>
            </a:r>
            <a:r>
              <a:rPr lang="en-US" sz="1600" dirty="0"/>
              <a:t>or a </a:t>
            </a:r>
            <a:r>
              <a:rPr lang="en-US" sz="1600" i="1" dirty="0"/>
              <a:t>network load curve</a:t>
            </a:r>
            <a:r>
              <a:rPr lang="en-US" sz="1600" dirty="0"/>
              <a:t> is obtained.</a:t>
            </a:r>
          </a:p>
        </p:txBody>
      </p:sp>
    </p:spTree>
    <p:extLst>
      <p:ext uri="{BB962C8B-B14F-4D97-AF65-F5344CB8AC3E}">
        <p14:creationId xmlns:p14="http://schemas.microsoft.com/office/powerpoint/2010/main" val="33034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2930467"/>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Definition of consumption factors</a:t>
            </a:r>
            <a:r>
              <a:rPr lang="en-US" sz="1600" dirty="0" smtClean="0"/>
              <a:t>: </a:t>
            </a:r>
          </a:p>
          <a:p>
            <a:pPr marL="0" lvl="0" indent="0">
              <a:lnSpc>
                <a:spcPct val="120000"/>
              </a:lnSpc>
              <a:spcBef>
                <a:spcPts val="0"/>
              </a:spcBef>
              <a:buSzPts val="2800"/>
              <a:buNone/>
            </a:pPr>
            <a:r>
              <a:rPr lang="en-US" sz="1600" dirty="0" smtClean="0"/>
              <a:t>1. </a:t>
            </a:r>
            <a:r>
              <a:rPr lang="en-US" sz="1600" i="1" dirty="0" smtClean="0"/>
              <a:t>Connected load</a:t>
            </a:r>
            <a:r>
              <a:rPr lang="en-US" sz="1600" dirty="0" smtClean="0"/>
              <a:t>,</a:t>
            </a:r>
            <a:r>
              <a:rPr lang="en-US" sz="1600" i="1" dirty="0" smtClean="0"/>
              <a:t> </a:t>
            </a:r>
            <a:r>
              <a:rPr lang="en-US" sz="1600" i="1" dirty="0"/>
              <a:t>P</a:t>
            </a:r>
            <a:r>
              <a:rPr lang="en-US" sz="1600" dirty="0"/>
              <a:t> [kW]</a:t>
            </a:r>
            <a:r>
              <a:rPr lang="en-US" sz="1600" i="1" dirty="0" smtClean="0"/>
              <a:t> </a:t>
            </a:r>
            <a:r>
              <a:rPr lang="en-US" sz="1600" dirty="0" smtClean="0"/>
              <a:t>– of </a:t>
            </a:r>
            <a:r>
              <a:rPr lang="en-US" sz="1600" dirty="0"/>
              <a:t>a system or a part of the system is equal to the sum of the nominal power ratings of all consumers connected to the system or part of the system. </a:t>
            </a:r>
            <a:r>
              <a:rPr lang="en-US" sz="1600" dirty="0" smtClean="0"/>
              <a:t> </a:t>
            </a:r>
          </a:p>
          <a:p>
            <a:pPr marL="0" lvl="0" indent="0">
              <a:lnSpc>
                <a:spcPct val="120000"/>
              </a:lnSpc>
              <a:spcBef>
                <a:spcPts val="0"/>
              </a:spcBef>
              <a:buSzPts val="2800"/>
              <a:buNone/>
            </a:pPr>
            <a:r>
              <a:rPr lang="en-US" sz="1600" dirty="0"/>
              <a:t>2. </a:t>
            </a:r>
            <a:r>
              <a:rPr lang="en-US" sz="1600" i="1" dirty="0" smtClean="0"/>
              <a:t>Demand</a:t>
            </a:r>
            <a:r>
              <a:rPr lang="en-US" sz="1600" dirty="0" smtClean="0"/>
              <a:t>, </a:t>
            </a:r>
            <a:r>
              <a:rPr lang="en-US" sz="1600" baseline="-25000" dirty="0"/>
              <a:t>𝑃𝑝0</a:t>
            </a:r>
            <a:r>
              <a:rPr lang="en-US" sz="1600" dirty="0"/>
              <a:t> [kW]</a:t>
            </a:r>
            <a:r>
              <a:rPr lang="en-US" sz="1600" dirty="0" smtClean="0"/>
              <a:t> </a:t>
            </a:r>
            <a:r>
              <a:rPr lang="en-US" sz="1600" dirty="0"/>
              <a:t>– </a:t>
            </a:r>
            <a:r>
              <a:rPr lang="en-US" sz="1600" dirty="0" smtClean="0"/>
              <a:t> </a:t>
            </a:r>
            <a:r>
              <a:rPr lang="en-US" sz="1600" dirty="0"/>
              <a:t>for certain installations or systems is the instantaneous power or load that places a load on the energy source in a given time period. </a:t>
            </a:r>
            <a:r>
              <a:rPr lang="en-US" sz="1600" dirty="0" smtClean="0"/>
              <a:t> </a:t>
            </a:r>
          </a:p>
          <a:p>
            <a:pPr marL="0" lvl="0" indent="0">
              <a:lnSpc>
                <a:spcPct val="120000"/>
              </a:lnSpc>
              <a:spcBef>
                <a:spcPts val="0"/>
              </a:spcBef>
              <a:buSzPts val="2800"/>
              <a:buNone/>
            </a:pPr>
            <a:r>
              <a:rPr lang="en-US" sz="1600" dirty="0"/>
              <a:t>3. </a:t>
            </a:r>
            <a:r>
              <a:rPr lang="en-US" sz="1600" i="1" dirty="0"/>
              <a:t>Maximum demand </a:t>
            </a:r>
            <a:r>
              <a:rPr lang="en-US" sz="1600" dirty="0"/>
              <a:t>or </a:t>
            </a:r>
            <a:r>
              <a:rPr lang="en-US" sz="1600" i="1" dirty="0"/>
              <a:t>peak </a:t>
            </a:r>
            <a:r>
              <a:rPr lang="en-US" sz="1600" i="1" dirty="0" smtClean="0"/>
              <a:t>load</a:t>
            </a:r>
            <a:r>
              <a:rPr lang="en-US" sz="1600" dirty="0" smtClean="0"/>
              <a:t>, </a:t>
            </a:r>
            <a:r>
              <a:rPr lang="en-US" sz="1600" dirty="0"/>
              <a:t>𝑃</a:t>
            </a:r>
            <a:r>
              <a:rPr lang="en-US" sz="1600" baseline="-25000" dirty="0"/>
              <a:t>𝑚</a:t>
            </a:r>
            <a:r>
              <a:rPr lang="en-US" sz="1600" dirty="0"/>
              <a:t> [kW</a:t>
            </a:r>
            <a:r>
              <a:rPr lang="en-US" sz="1600" dirty="0" smtClean="0"/>
              <a:t>] – of </a:t>
            </a:r>
            <a:r>
              <a:rPr lang="en-US" sz="1600" dirty="0"/>
              <a:t>certain installations or systems is the highest load that will occur during the day. </a:t>
            </a:r>
            <a:r>
              <a:rPr lang="en-US" sz="1600" dirty="0" smtClean="0"/>
              <a:t> </a:t>
            </a:r>
          </a:p>
          <a:p>
            <a:pPr marL="0" lvl="0" indent="0">
              <a:lnSpc>
                <a:spcPct val="120000"/>
              </a:lnSpc>
              <a:spcBef>
                <a:spcPts val="0"/>
              </a:spcBef>
              <a:buSzPts val="2800"/>
              <a:buNone/>
            </a:pPr>
            <a:r>
              <a:rPr lang="en-US" sz="1600" dirty="0"/>
              <a:t>4. </a:t>
            </a:r>
            <a:r>
              <a:rPr lang="en-US" sz="1600" i="1" dirty="0"/>
              <a:t>Demand factor </a:t>
            </a:r>
            <a:r>
              <a:rPr lang="en-US" sz="1600" dirty="0" smtClean="0"/>
              <a:t>– of </a:t>
            </a:r>
            <a:r>
              <a:rPr lang="en-US" sz="1600" dirty="0"/>
              <a:t>a system or part of the system is the coefficient of the maximum demand of the system or part of the system and the total connected load, i.e.</a:t>
            </a:r>
            <a:endParaRPr lang="en-US" sz="1600" dirty="0" smtClean="0"/>
          </a:p>
          <a:p>
            <a:pPr marL="0" lvl="0" indent="0">
              <a:lnSpc>
                <a:spcPct val="120000"/>
              </a:lnSpc>
              <a:spcBef>
                <a:spcPts val="0"/>
              </a:spcBef>
              <a:buSzPts val="2800"/>
              <a:buNone/>
            </a:pPr>
            <a:endParaRPr lang="en-US" sz="1600" dirty="0"/>
          </a:p>
        </p:txBody>
      </p:sp>
      <mc:AlternateContent xmlns:mc="http://schemas.openxmlformats.org/markup-compatibility/2006" xmlns:a14="http://schemas.microsoft.com/office/drawing/2010/main">
        <mc:Choice Requires="a14">
          <p:sp>
            <p:nvSpPr>
              <p:cNvPr id="2" name="Rectangle 1"/>
              <p:cNvSpPr/>
              <p:nvPr/>
            </p:nvSpPr>
            <p:spPr>
              <a:xfrm>
                <a:off x="2759869" y="4445638"/>
                <a:ext cx="3504742" cy="5517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𝑝</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sub>
                          </m:sSub>
                        </m:num>
                        <m:den>
                          <m:r>
                            <a:rPr lang="en-US" sz="1600" i="1">
                              <a:latin typeface="Cambria Math" panose="02040503050406030204" pitchFamily="18" charset="0"/>
                            </a:rPr>
                            <m:t>𝑃</m:t>
                          </m:r>
                        </m:den>
                      </m:f>
                      <m:r>
                        <a:rPr lang="en-US" sz="1600">
                          <a:latin typeface="Cambria Math" panose="02040503050406030204" pitchFamily="18" charset="0"/>
                        </a:rPr>
                        <m:t>        </m:t>
                      </m:r>
                      <m:r>
                        <m:rPr>
                          <m:sty m:val="p"/>
                        </m:rPr>
                        <a:rPr lang="en-US" sz="1600">
                          <a:latin typeface="Cambria Math" panose="02040503050406030204" pitchFamily="18" charset="0"/>
                        </a:rPr>
                        <m:t>or</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𝑝</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sub>
                          </m:sSub>
                        </m:num>
                        <m:den>
                          <m:r>
                            <a:rPr lang="en-US" sz="1600" i="1">
                              <a:latin typeface="Cambria Math" panose="02040503050406030204" pitchFamily="18" charset="0"/>
                            </a:rPr>
                            <m:t>𝑃</m:t>
                          </m:r>
                        </m:den>
                      </m:f>
                      <m:r>
                        <a:rPr lang="en-US" sz="1600">
                          <a:latin typeface="Cambria Math" panose="02040503050406030204" pitchFamily="18" charset="0"/>
                        </a:rPr>
                        <m:t>∙100    [%] </m:t>
                      </m:r>
                    </m:oMath>
                  </m:oMathPara>
                </a14:m>
                <a:endParaRPr lang="en-US" sz="1600" dirty="0"/>
              </a:p>
            </p:txBody>
          </p:sp>
        </mc:Choice>
        <mc:Fallback xmlns="">
          <p:sp>
            <p:nvSpPr>
              <p:cNvPr id="2" name="Rectangle 1"/>
              <p:cNvSpPr>
                <a:spLocks noRot="1" noChangeAspect="1" noMove="1" noResize="1" noEditPoints="1" noAdjustHandles="1" noChangeArrowheads="1" noChangeShapeType="1" noTextEdit="1"/>
              </p:cNvSpPr>
              <p:nvPr/>
            </p:nvSpPr>
            <p:spPr>
              <a:xfrm>
                <a:off x="2759869" y="4445638"/>
                <a:ext cx="3504742" cy="551754"/>
              </a:xfrm>
              <a:prstGeom prst="rect">
                <a:avLst/>
              </a:prstGeom>
              <a:blipFill>
                <a:blip r:embed="rId5"/>
                <a:stretch>
                  <a:fillRect/>
                </a:stretch>
              </a:blipFill>
            </p:spPr>
            <p:txBody>
              <a:bodyPr/>
              <a:lstStyle/>
              <a:p>
                <a:r>
                  <a:rPr lang="en-US">
                    <a:noFill/>
                  </a:rPr>
                  <a:t> </a:t>
                </a:r>
              </a:p>
            </p:txBody>
          </p:sp>
        </mc:Fallback>
      </mc:AlternateContent>
      <p:sp>
        <p:nvSpPr>
          <p:cNvPr id="3" name="Rectangle 2"/>
          <p:cNvSpPr/>
          <p:nvPr/>
        </p:nvSpPr>
        <p:spPr>
          <a:xfrm>
            <a:off x="1103085" y="5011906"/>
            <a:ext cx="8432800" cy="338554"/>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This factor is also known as the factor of simultaneity. It is always less than</a:t>
            </a:r>
            <a:r>
              <a:rPr lang="mk-MK" sz="1600" dirty="0">
                <a:latin typeface="Times New Roman" panose="02020603050405020304" pitchFamily="18" charset="0"/>
                <a:ea typeface="Calibri" panose="020F0502020204030204" pitchFamily="34" charset="0"/>
              </a:rPr>
              <a:t> 1 </a:t>
            </a:r>
            <a:r>
              <a:rPr lang="en-US" sz="1600" dirty="0">
                <a:latin typeface="Times New Roman" panose="02020603050405020304" pitchFamily="18" charset="0"/>
                <a:ea typeface="Calibri" panose="020F0502020204030204" pitchFamily="34" charset="0"/>
              </a:rPr>
              <a:t>or </a:t>
            </a:r>
            <a:r>
              <a:rPr lang="mk-MK" sz="1600" dirty="0">
                <a:latin typeface="Times New Roman" panose="02020603050405020304" pitchFamily="18" charset="0"/>
                <a:ea typeface="Calibri" panose="020F0502020204030204" pitchFamily="34" charset="0"/>
              </a:rPr>
              <a:t>100%. </a:t>
            </a:r>
            <a:endParaRPr lang="en-US" sz="1600" dirty="0"/>
          </a:p>
        </p:txBody>
      </p:sp>
    </p:spTree>
    <p:extLst>
      <p:ext uri="{BB962C8B-B14F-4D97-AF65-F5344CB8AC3E}">
        <p14:creationId xmlns:p14="http://schemas.microsoft.com/office/powerpoint/2010/main" val="35043291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1517303"/>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Definition of consumption factors</a:t>
            </a:r>
            <a:r>
              <a:rPr lang="en-US" sz="1600" dirty="0" smtClean="0"/>
              <a:t>: </a:t>
            </a:r>
          </a:p>
          <a:p>
            <a:pPr marL="0" lvl="0" indent="0">
              <a:lnSpc>
                <a:spcPct val="120000"/>
              </a:lnSpc>
              <a:spcBef>
                <a:spcPts val="0"/>
              </a:spcBef>
              <a:buSzPts val="2800"/>
              <a:buNone/>
            </a:pPr>
            <a:r>
              <a:rPr lang="en-US" sz="1600" dirty="0"/>
              <a:t>5. </a:t>
            </a:r>
            <a:r>
              <a:rPr lang="en-US" sz="1600" i="1" dirty="0"/>
              <a:t>Load factor</a:t>
            </a:r>
            <a:r>
              <a:rPr lang="en-US" sz="1600" dirty="0"/>
              <a:t> </a:t>
            </a:r>
            <a:r>
              <a:rPr lang="en-US" sz="1600" dirty="0" smtClean="0"/>
              <a:t>– is </a:t>
            </a:r>
            <a:r>
              <a:rPr lang="en-US" sz="1600" dirty="0"/>
              <a:t>the coefficient of the average power (</a:t>
            </a:r>
            <a:r>
              <a:rPr lang="en-US" sz="1600" i="1" dirty="0"/>
              <a:t>P</a:t>
            </a:r>
            <a:r>
              <a:rPr lang="en-US" sz="1600" baseline="-25000" dirty="0"/>
              <a:t>𝑠𝑟</a:t>
            </a:r>
            <a:r>
              <a:rPr lang="en-US" sz="1600" dirty="0"/>
              <a:t>) and the maximum load or peak load (</a:t>
            </a:r>
            <a:r>
              <a:rPr lang="en-US" sz="1600" i="1" dirty="0"/>
              <a:t>P</a:t>
            </a:r>
            <a:r>
              <a:rPr lang="en-US" sz="1600" baseline="-25000" dirty="0"/>
              <a:t>m</a:t>
            </a:r>
            <a:r>
              <a:rPr lang="en-US" sz="1600" dirty="0"/>
              <a:t>). In each case, a period for which the average power (load) and the maximum demand are related must be defined mathematically, as follows:</a:t>
            </a:r>
          </a:p>
        </p:txBody>
      </p:sp>
      <mc:AlternateContent xmlns:mc="http://schemas.openxmlformats.org/markup-compatibility/2006" xmlns:a14="http://schemas.microsoft.com/office/drawing/2010/main">
        <mc:Choice Requires="a14">
          <p:sp>
            <p:nvSpPr>
              <p:cNvPr id="4" name="Rectangle 3"/>
              <p:cNvSpPr/>
              <p:nvPr/>
            </p:nvSpPr>
            <p:spPr>
              <a:xfrm>
                <a:off x="1690009" y="2994433"/>
                <a:ext cx="3622851"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𝑚</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𝑠𝑟</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sub>
                          </m:sSub>
                        </m:den>
                      </m:f>
                      <m:r>
                        <a:rPr lang="en-US" sz="1600">
                          <a:latin typeface="Cambria Math" panose="02040503050406030204" pitchFamily="18" charset="0"/>
                        </a:rPr>
                        <m:t>        </m:t>
                      </m:r>
                      <m:r>
                        <m:rPr>
                          <m:sty m:val="p"/>
                        </m:rPr>
                        <a:rPr lang="en-US" sz="1600">
                          <a:latin typeface="Cambria Math" panose="02040503050406030204" pitchFamily="18" charset="0"/>
                        </a:rPr>
                        <m:t>or</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𝑚</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𝑠𝑟</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sub>
                          </m:sSub>
                        </m:den>
                      </m:f>
                      <m:r>
                        <a:rPr lang="en-US" sz="1600">
                          <a:latin typeface="Cambria Math" panose="02040503050406030204" pitchFamily="18" charset="0"/>
                        </a:rPr>
                        <m:t>∙100    [%] </m:t>
                      </m:r>
                    </m:oMath>
                  </m:oMathPara>
                </a14:m>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1690009" y="2994433"/>
                <a:ext cx="3622851" cy="594906"/>
              </a:xfrm>
              <a:prstGeom prst="rect">
                <a:avLst/>
              </a:prstGeom>
              <a:blipFill>
                <a:blip r:embed="rId5"/>
                <a:stretch>
                  <a:fillRect/>
                </a:stretch>
              </a:blipFill>
            </p:spPr>
            <p:txBody>
              <a:bodyPr/>
              <a:lstStyle/>
              <a:p>
                <a:r>
                  <a:rPr lang="en-US">
                    <a:noFill/>
                  </a:rPr>
                  <a:t> </a:t>
                </a:r>
              </a:p>
            </p:txBody>
          </p:sp>
        </mc:Fallback>
      </mc:AlternateContent>
      <p:sp>
        <p:nvSpPr>
          <p:cNvPr id="8" name="Rectangle 7"/>
          <p:cNvSpPr/>
          <p:nvPr/>
        </p:nvSpPr>
        <p:spPr>
          <a:xfrm>
            <a:off x="990810" y="3681512"/>
            <a:ext cx="2847254"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It is always less than 1 or 100% </a:t>
            </a:r>
            <a:endParaRPr lang="en-US" sz="1600" dirty="0"/>
          </a:p>
        </p:txBody>
      </p:sp>
      <p:pic>
        <p:nvPicPr>
          <p:cNvPr id="12" name="Picture 11"/>
          <p:cNvPicPr/>
          <p:nvPr/>
        </p:nvPicPr>
        <p:blipFill>
          <a:blip r:embed="rId6">
            <a:extLst>
              <a:ext uri="{28A0092B-C50C-407E-A947-70E740481C1C}">
                <a14:useLocalDpi xmlns:a14="http://schemas.microsoft.com/office/drawing/2010/main" val="0"/>
              </a:ext>
            </a:extLst>
          </a:blip>
          <a:srcRect/>
          <a:stretch>
            <a:fillRect/>
          </a:stretch>
        </p:blipFill>
        <p:spPr bwMode="auto">
          <a:xfrm>
            <a:off x="6379030" y="3403779"/>
            <a:ext cx="4651375" cy="2591435"/>
          </a:xfrm>
          <a:prstGeom prst="rect">
            <a:avLst/>
          </a:prstGeom>
          <a:noFill/>
          <a:ln>
            <a:noFill/>
          </a:ln>
        </p:spPr>
      </p:pic>
      <p:sp>
        <p:nvSpPr>
          <p:cNvPr id="10" name="Rectangle 9"/>
          <p:cNvSpPr/>
          <p:nvPr/>
        </p:nvSpPr>
        <p:spPr>
          <a:xfrm>
            <a:off x="7271989" y="3085167"/>
            <a:ext cx="2191626"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Annual Consumption Curve</a:t>
            </a:r>
            <a:endParaRPr lang="en-US" dirty="0"/>
          </a:p>
        </p:txBody>
      </p:sp>
    </p:spTree>
    <p:extLst>
      <p:ext uri="{BB962C8B-B14F-4D97-AF65-F5344CB8AC3E}">
        <p14:creationId xmlns:p14="http://schemas.microsoft.com/office/powerpoint/2010/main" val="34832807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1517303"/>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Definition of consumption factors</a:t>
            </a:r>
            <a:r>
              <a:rPr lang="en-US" sz="1600" dirty="0" smtClean="0"/>
              <a:t>: </a:t>
            </a:r>
          </a:p>
          <a:p>
            <a:pPr marL="0" lvl="0" indent="0">
              <a:lnSpc>
                <a:spcPct val="120000"/>
              </a:lnSpc>
              <a:spcBef>
                <a:spcPts val="0"/>
              </a:spcBef>
              <a:buSzPts val="2800"/>
              <a:buNone/>
            </a:pPr>
            <a:r>
              <a:rPr lang="en-US" sz="1600" dirty="0"/>
              <a:t>6. </a:t>
            </a:r>
            <a:r>
              <a:rPr lang="en-US" sz="1600" i="1" dirty="0"/>
              <a:t>Diversity factor</a:t>
            </a:r>
            <a:r>
              <a:rPr lang="en-US" sz="1600" dirty="0"/>
              <a:t> </a:t>
            </a:r>
            <a:r>
              <a:rPr lang="en-US" sz="1600" dirty="0" smtClean="0"/>
              <a:t>– of </a:t>
            </a:r>
            <a:r>
              <a:rPr lang="en-US" sz="1600" dirty="0"/>
              <a:t>a system or part of the system is the coefficient of the sum of peak loads of parts of the system or part of the system and the peak load of the entire system or part of the system, i.e.</a:t>
            </a:r>
          </a:p>
        </p:txBody>
      </p:sp>
      <mc:AlternateContent xmlns:mc="http://schemas.openxmlformats.org/markup-compatibility/2006" xmlns:a14="http://schemas.microsoft.com/office/drawing/2010/main">
        <mc:Choice Requires="a14">
          <p:sp>
            <p:nvSpPr>
              <p:cNvPr id="2" name="Rectangle 1"/>
              <p:cNvSpPr/>
              <p:nvPr/>
            </p:nvSpPr>
            <p:spPr>
              <a:xfrm>
                <a:off x="1890902" y="2766302"/>
                <a:ext cx="2089483"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𝑑</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r>
                                <a:rPr lang="en-US" sz="1600">
                                  <a:latin typeface="Cambria Math" panose="02040503050406030204" pitchFamily="18" charset="0"/>
                                </a:rPr>
                                <m:t>1</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r>
                                <a:rPr lang="en-US" sz="1600">
                                  <a:latin typeface="Cambria Math" panose="02040503050406030204" pitchFamily="18" charset="0"/>
                                </a:rPr>
                                <m:t>2</m:t>
                              </m:r>
                            </m:sub>
                          </m:sSub>
                          <m:r>
                            <a:rPr lang="en-US" sz="1600">
                              <a:latin typeface="Cambria Math" panose="02040503050406030204" pitchFamily="18" charset="0"/>
                            </a:rPr>
                            <m:t>+⋯</m:t>
                          </m:r>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𝑚</m:t>
                              </m:r>
                            </m:sub>
                          </m:sSub>
                        </m:den>
                      </m:f>
                      <m:r>
                        <a:rPr lang="en-US" sz="1600">
                          <a:latin typeface="Cambria Math" panose="02040503050406030204" pitchFamily="18" charset="0"/>
                        </a:rPr>
                        <m:t> </m:t>
                      </m:r>
                    </m:oMath>
                  </m:oMathPara>
                </a14:m>
                <a:endParaRPr lang="en-US" sz="1600" dirty="0"/>
              </a:p>
            </p:txBody>
          </p:sp>
        </mc:Choice>
        <mc:Fallback xmlns="">
          <p:sp>
            <p:nvSpPr>
              <p:cNvPr id="2" name="Rectangle 1"/>
              <p:cNvSpPr>
                <a:spLocks noRot="1" noChangeAspect="1" noMove="1" noResize="1" noEditPoints="1" noAdjustHandles="1" noChangeArrowheads="1" noChangeShapeType="1" noTextEdit="1"/>
              </p:cNvSpPr>
              <p:nvPr/>
            </p:nvSpPr>
            <p:spPr>
              <a:xfrm>
                <a:off x="1890902" y="2766302"/>
                <a:ext cx="2089483" cy="59490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1406172" y="3384316"/>
                <a:ext cx="7767063"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𝑚</m:t>
                        </m:r>
                        <m:r>
                          <a:rPr lang="en-US" sz="1600" i="1">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en-US" sz="1600" dirty="0">
                    <a:latin typeface="Times New Roman" panose="02020603050405020304" pitchFamily="18" charset="0"/>
                    <a:ea typeface="Calibri" panose="020F0502020204030204" pitchFamily="34" charset="0"/>
                  </a:rPr>
                  <a:t> ,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𝑚</m:t>
                        </m:r>
                        <m:r>
                          <a:rPr lang="en-US" sz="1600" i="1">
                            <a:latin typeface="Cambria Math" panose="02040503050406030204" pitchFamily="18" charset="0"/>
                            <a:ea typeface="Times New Roman" panose="02020603050405020304" pitchFamily="18" charset="0"/>
                            <a:cs typeface="Times New Roman" panose="02020603050405020304" pitchFamily="18" charset="0"/>
                          </a:rPr>
                          <m:t>2</m:t>
                        </m:r>
                      </m:sub>
                    </m:sSub>
                  </m:oMath>
                </a14:m>
                <a:r>
                  <a:rPr lang="en-US" sz="1600" dirty="0">
                    <a:latin typeface="Times New Roman" panose="02020603050405020304" pitchFamily="18" charset="0"/>
                    <a:ea typeface="Calibri" panose="020F0502020204030204" pitchFamily="34" charset="0"/>
                  </a:rPr>
                  <a:t> , … </a:t>
                </a:r>
                <a:r>
                  <a:rPr lang="mk-MK" sz="1600" dirty="0">
                    <a:latin typeface="Times New Roman" panose="02020603050405020304" pitchFamily="18" charset="0"/>
                    <a:ea typeface="Calibri" panose="020F0502020204030204" pitchFamily="34" charset="0"/>
                  </a:rPr>
                  <a:t>– peak loads of parts of the </a:t>
                </a:r>
                <a:r>
                  <a:rPr lang="mk-MK" sz="1600" dirty="0" smtClean="0">
                    <a:latin typeface="Times New Roman" panose="02020603050405020304" pitchFamily="18" charset="0"/>
                    <a:ea typeface="Calibri" panose="020F0502020204030204" pitchFamily="34" charset="0"/>
                  </a:rPr>
                  <a:t>system</a:t>
                </a:r>
                <a:r>
                  <a:rPr lang="en-US" sz="1600" dirty="0">
                    <a:latin typeface="Times New Roman" panose="02020603050405020304" pitchFamily="18" charset="0"/>
                    <a:ea typeface="Calibri" panose="020F0502020204030204" pitchFamily="34" charset="0"/>
                  </a:rPr>
                  <a:t>. They are always greater than 1 or 100%.</a:t>
                </a:r>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1406172" y="3384316"/>
                <a:ext cx="7767063" cy="338554"/>
              </a:xfrm>
              <a:prstGeom prst="rect">
                <a:avLst/>
              </a:prstGeom>
              <a:blipFill>
                <a:blip r:embed="rId6"/>
                <a:stretch>
                  <a:fillRect t="-5357" b="-21429"/>
                </a:stretch>
              </a:blipFill>
            </p:spPr>
            <p:txBody>
              <a:bodyPr/>
              <a:lstStyle/>
              <a:p>
                <a:r>
                  <a:rPr lang="en-US">
                    <a:noFill/>
                  </a:rPr>
                  <a:t> </a:t>
                </a:r>
              </a:p>
            </p:txBody>
          </p:sp>
        </mc:Fallback>
      </mc:AlternateContent>
    </p:spTree>
    <p:extLst>
      <p:ext uri="{BB962C8B-B14F-4D97-AF65-F5344CB8AC3E}">
        <p14:creationId xmlns:p14="http://schemas.microsoft.com/office/powerpoint/2010/main" val="2099466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2306353"/>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Load demand curves during a day are called </a:t>
            </a:r>
            <a:r>
              <a:rPr lang="en-US" sz="1600" i="1" dirty="0"/>
              <a:t>daily curves</a:t>
            </a:r>
            <a:r>
              <a:rPr lang="en-US" sz="1600" dirty="0"/>
              <a:t>, and there are also </a:t>
            </a:r>
            <a:r>
              <a:rPr lang="en-US" sz="1600" i="1" dirty="0"/>
              <a:t>weekly</a:t>
            </a:r>
            <a:r>
              <a:rPr lang="en-US" sz="1600" dirty="0"/>
              <a:t>, </a:t>
            </a:r>
            <a:r>
              <a:rPr lang="en-US" sz="1600" i="1" dirty="0"/>
              <a:t>monthly</a:t>
            </a:r>
            <a:r>
              <a:rPr lang="en-US" sz="1600" dirty="0"/>
              <a:t>, and </a:t>
            </a:r>
            <a:r>
              <a:rPr lang="en-US" sz="1600" i="1" dirty="0"/>
              <a:t>annual demand curves</a:t>
            </a:r>
            <a:r>
              <a:rPr lang="en-US" sz="1600" dirty="0" smtClean="0"/>
              <a:t>. </a:t>
            </a:r>
          </a:p>
          <a:p>
            <a:pPr marL="0" lvl="0" indent="0">
              <a:lnSpc>
                <a:spcPct val="120000"/>
              </a:lnSpc>
              <a:spcBef>
                <a:spcPts val="0"/>
              </a:spcBef>
              <a:buSzPts val="2800"/>
              <a:buNone/>
            </a:pPr>
            <a:r>
              <a:rPr lang="en-US" sz="1600" dirty="0"/>
              <a:t>The curve of daily load demand changes every day. If these curves from all the days of the year are combined into one curve, we get the curve of annual load demand. For simplicity, the average daily loads are taken, and they are plotted chronologically.</a:t>
            </a:r>
          </a:p>
          <a:p>
            <a:pPr marL="0" lvl="0" indent="0">
              <a:lnSpc>
                <a:spcPct val="120000"/>
              </a:lnSpc>
              <a:spcBef>
                <a:spcPts val="0"/>
              </a:spcBef>
              <a:buSzPts val="2800"/>
              <a:buNone/>
            </a:pPr>
            <a:r>
              <a:rPr lang="en-US" sz="1600" dirty="0"/>
              <a:t>The </a:t>
            </a:r>
            <a:r>
              <a:rPr lang="en-US" sz="1600" i="1" dirty="0"/>
              <a:t>curve of annual demand </a:t>
            </a:r>
            <a:r>
              <a:rPr lang="en-US" sz="1600" dirty="0"/>
              <a:t>(</a:t>
            </a:r>
            <a:r>
              <a:rPr lang="en-US" sz="1600" i="1" dirty="0"/>
              <a:t>consumption</a:t>
            </a:r>
            <a:r>
              <a:rPr lang="en-US" sz="1600" dirty="0"/>
              <a:t>) (consumers, group of consumers, or network) has a shape similar to a sinusoid because the summer load is less than the winter load.</a:t>
            </a:r>
          </a:p>
        </p:txBody>
      </p:sp>
      <p:sp>
        <p:nvSpPr>
          <p:cNvPr id="4" name="Rectangle 3"/>
          <p:cNvSpPr/>
          <p:nvPr/>
        </p:nvSpPr>
        <p:spPr>
          <a:xfrm>
            <a:off x="1305117" y="3987610"/>
            <a:ext cx="1343638" cy="338554"/>
          </a:xfrm>
          <a:prstGeom prst="rect">
            <a:avLst/>
          </a:prstGeom>
        </p:spPr>
        <p:txBody>
          <a:bodyPr wrap="none">
            <a:spAutoFit/>
          </a:bodyPr>
          <a:lstStyle/>
          <a:p>
            <a:r>
              <a:rPr lang="en-US" sz="1600" dirty="0" smtClean="0">
                <a:latin typeface="Times New Roman" panose="02020603050405020304" pitchFamily="18" charset="0"/>
                <a:ea typeface="Calibri" panose="020F0502020204030204" pitchFamily="34" charset="0"/>
              </a:rPr>
              <a:t>Average </a:t>
            </a:r>
            <a:r>
              <a:rPr lang="en-US" sz="1600" dirty="0">
                <a:latin typeface="Times New Roman" panose="02020603050405020304" pitchFamily="18" charset="0"/>
                <a:ea typeface="Calibri" panose="020F0502020204030204" pitchFamily="34" charset="0"/>
              </a:rPr>
              <a:t>load:</a:t>
            </a:r>
            <a:endParaRPr lang="en-US" sz="1600" dirty="0"/>
          </a:p>
        </p:txBody>
      </p:sp>
      <mc:AlternateContent xmlns:mc="http://schemas.openxmlformats.org/markup-compatibility/2006" xmlns:a14="http://schemas.microsoft.com/office/drawing/2010/main">
        <mc:Choice Requires="a14">
          <p:sp>
            <p:nvSpPr>
              <p:cNvPr id="8" name="Rectangle 7"/>
              <p:cNvSpPr/>
              <p:nvPr/>
            </p:nvSpPr>
            <p:spPr>
              <a:xfrm>
                <a:off x="2648755" y="3880209"/>
                <a:ext cx="2274533" cy="55335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𝑠𝑟</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𝑊</m:t>
                          </m:r>
                        </m:num>
                        <m:den>
                          <m:r>
                            <a:rPr lang="en-US" sz="1600">
                              <a:latin typeface="Cambria Math" panose="02040503050406030204" pitchFamily="18" charset="0"/>
                            </a:rPr>
                            <m:t>8760</m:t>
                          </m:r>
                        </m:den>
                      </m:f>
                      <m:r>
                        <a:rPr lang="en-US" sz="1600">
                          <a:latin typeface="Cambria Math" panose="02040503050406030204" pitchFamily="18" charset="0"/>
                        </a:rPr>
                        <m:t>            [</m:t>
                      </m:r>
                      <m:r>
                        <m:rPr>
                          <m:sty m:val="p"/>
                        </m:rPr>
                        <a:rPr lang="en-US" sz="1600">
                          <a:latin typeface="Cambria Math" panose="02040503050406030204" pitchFamily="18" charset="0"/>
                        </a:rPr>
                        <m:t>kW</m:t>
                      </m:r>
                      <m:r>
                        <a:rPr lang="en-US" sz="1600">
                          <a:latin typeface="Cambria Math" panose="02040503050406030204" pitchFamily="18" charset="0"/>
                        </a:rPr>
                        <m:t>] </m:t>
                      </m:r>
                    </m:oMath>
                  </m:oMathPara>
                </a14:m>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2648755" y="3880209"/>
                <a:ext cx="2274533" cy="553357"/>
              </a:xfrm>
              <a:prstGeom prst="rect">
                <a:avLst/>
              </a:prstGeom>
              <a:blipFill>
                <a:blip r:embed="rId5"/>
                <a:stretch>
                  <a:fillRect/>
                </a:stretch>
              </a:blipFill>
            </p:spPr>
            <p:txBody>
              <a:bodyPr/>
              <a:lstStyle/>
              <a:p>
                <a:r>
                  <a:rPr lang="en-US">
                    <a:noFill/>
                  </a:rPr>
                  <a:t> </a:t>
                </a:r>
              </a:p>
            </p:txBody>
          </p:sp>
        </mc:Fallback>
      </mc:AlternateContent>
      <p:sp>
        <p:nvSpPr>
          <p:cNvPr id="12" name="Rectangle 11"/>
          <p:cNvSpPr/>
          <p:nvPr/>
        </p:nvSpPr>
        <p:spPr>
          <a:xfrm>
            <a:off x="1947208" y="4446929"/>
            <a:ext cx="2648482"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W </a:t>
            </a:r>
            <a:r>
              <a:rPr lang="mk-MK" i="1" dirty="0" smtClean="0">
                <a:latin typeface="Times New Roman" panose="02020603050405020304" pitchFamily="18" charset="0"/>
                <a:ea typeface="Calibri" panose="020F0502020204030204" pitchFamily="34" charset="0"/>
              </a:rPr>
              <a:t> - </a:t>
            </a:r>
            <a:r>
              <a:rPr lang="en-US" dirty="0">
                <a:latin typeface="Times New Roman" panose="02020603050405020304" pitchFamily="18" charset="0"/>
                <a:ea typeface="Calibri" panose="020F0502020204030204" pitchFamily="34" charset="0"/>
              </a:rPr>
              <a:t>annual energy </a:t>
            </a:r>
            <a:r>
              <a:rPr lang="en-US" dirty="0" smtClean="0">
                <a:latin typeface="Times New Roman" panose="02020603050405020304" pitchFamily="18" charset="0"/>
                <a:ea typeface="Calibri" panose="020F0502020204030204" pitchFamily="34" charset="0"/>
              </a:rPr>
              <a:t>consumption </a:t>
            </a:r>
            <a:r>
              <a:rPr lang="mk-MK" dirty="0" smtClean="0">
                <a:latin typeface="Times New Roman" panose="02020603050405020304" pitchFamily="18" charset="0"/>
                <a:ea typeface="Calibri" panose="020F0502020204030204" pitchFamily="34" charset="0"/>
              </a:rPr>
              <a:t> </a:t>
            </a:r>
            <a:r>
              <a:rPr lang="en-US" dirty="0" smtClean="0">
                <a:latin typeface="Times New Roman" panose="02020603050405020304" pitchFamily="18" charset="0"/>
                <a:ea typeface="Calibri" panose="020F0502020204030204" pitchFamily="34" charset="0"/>
              </a:rPr>
              <a:t> </a:t>
            </a:r>
            <a:endParaRPr lang="en-US" dirty="0"/>
          </a:p>
        </p:txBody>
      </p:sp>
      <mc:AlternateContent xmlns:mc="http://schemas.openxmlformats.org/markup-compatibility/2006" xmlns:a14="http://schemas.microsoft.com/office/drawing/2010/main">
        <mc:Choice Requires="a14">
          <p:sp>
            <p:nvSpPr>
              <p:cNvPr id="13" name="Rectangle 12"/>
              <p:cNvSpPr/>
              <p:nvPr/>
            </p:nvSpPr>
            <p:spPr>
              <a:xfrm>
                <a:off x="1947208" y="4722631"/>
                <a:ext cx="2686761" cy="307777"/>
              </a:xfrm>
              <a:prstGeom prst="rect">
                <a:avLst/>
              </a:prstGeom>
            </p:spPr>
            <p:txBody>
              <a:bodyPr wrap="none">
                <a:spAutoFit/>
              </a:bodyPr>
              <a:lstStyle/>
              <a:p>
                <a14:m>
                  <m:oMath xmlns:m="http://schemas.openxmlformats.org/officeDocument/2006/math">
                    <m:r>
                      <a:rPr lang="en-US" smtClean="0">
                        <a:latin typeface="Cambria Math" panose="02040503050406030204" pitchFamily="18" charset="0"/>
                      </a:rPr>
                      <m:t>8760</m:t>
                    </m:r>
                    <m:r>
                      <a:rPr lang="mk-MK" b="0" i="0" smtClean="0">
                        <a:latin typeface="Cambria Math" panose="02040503050406030204" pitchFamily="18" charset="0"/>
                      </a:rPr>
                      <m:t> − </m:t>
                    </m:r>
                  </m:oMath>
                </a14:m>
                <a:r>
                  <a:rPr lang="en-US" dirty="0">
                    <a:latin typeface="Times New Roman" panose="02020603050405020304" pitchFamily="18" charset="0"/>
                    <a:cs typeface="Times New Roman" panose="02020603050405020304" pitchFamily="18" charset="0"/>
                  </a:rPr>
                  <a:t>number of hours in a year</a:t>
                </a:r>
              </a:p>
            </p:txBody>
          </p:sp>
        </mc:Choice>
        <mc:Fallback xmlns="">
          <p:sp>
            <p:nvSpPr>
              <p:cNvPr id="13" name="Rectangle 12"/>
              <p:cNvSpPr>
                <a:spLocks noRot="1" noChangeAspect="1" noMove="1" noResize="1" noEditPoints="1" noAdjustHandles="1" noChangeArrowheads="1" noChangeShapeType="1" noTextEdit="1"/>
              </p:cNvSpPr>
              <p:nvPr/>
            </p:nvSpPr>
            <p:spPr>
              <a:xfrm>
                <a:off x="1947208" y="4722631"/>
                <a:ext cx="2686761" cy="307777"/>
              </a:xfrm>
              <a:prstGeom prst="rect">
                <a:avLst/>
              </a:prstGeom>
              <a:blipFill>
                <a:blip r:embed="rId6"/>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6802099" y="4083271"/>
                <a:ext cx="2495748"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𝑊</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𝑠𝑟</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𝑚</m:t>
                          </m:r>
                        </m:sub>
                      </m:sSub>
                      <m:r>
                        <a:rPr lang="en-US" sz="1600">
                          <a:latin typeface="Cambria Math" panose="02040503050406030204" pitchFamily="18" charset="0"/>
                        </a:rPr>
                        <m:t>            [</m:t>
                      </m:r>
                      <m:r>
                        <m:rPr>
                          <m:sty m:val="p"/>
                        </m:rPr>
                        <a:rPr lang="en-US" sz="1600">
                          <a:latin typeface="Cambria Math" panose="02040503050406030204" pitchFamily="18" charset="0"/>
                        </a:rPr>
                        <m:t>kWh</m:t>
                      </m:r>
                      <m:r>
                        <a:rPr lang="en-US" sz="1600">
                          <a:latin typeface="Cambria Math" panose="02040503050406030204" pitchFamily="18" charset="0"/>
                        </a:rPr>
                        <m:t>] </m:t>
                      </m:r>
                    </m:oMath>
                  </m:oMathPara>
                </a14:m>
                <a:endParaRPr lang="en-US" sz="1600" dirty="0"/>
              </a:p>
            </p:txBody>
          </p:sp>
        </mc:Choice>
        <mc:Fallback xmlns="">
          <p:sp>
            <p:nvSpPr>
              <p:cNvPr id="14" name="Rectangle 13"/>
              <p:cNvSpPr>
                <a:spLocks noRot="1" noChangeAspect="1" noMove="1" noResize="1" noEditPoints="1" noAdjustHandles="1" noChangeArrowheads="1" noChangeShapeType="1" noTextEdit="1"/>
              </p:cNvSpPr>
              <p:nvPr/>
            </p:nvSpPr>
            <p:spPr>
              <a:xfrm>
                <a:off x="6802099" y="4083271"/>
                <a:ext cx="2495748" cy="338554"/>
              </a:xfrm>
              <a:prstGeom prst="rect">
                <a:avLst/>
              </a:prstGeom>
              <a:blipFill>
                <a:blip r:embed="rId7"/>
                <a:stretch>
                  <a:fillRect b="-12727"/>
                </a:stretch>
              </a:blipFill>
            </p:spPr>
            <p:txBody>
              <a:bodyPr/>
              <a:lstStyle/>
              <a:p>
                <a:r>
                  <a:rPr lang="en-US">
                    <a:noFill/>
                  </a:rPr>
                  <a:t> </a:t>
                </a:r>
              </a:p>
            </p:txBody>
          </p:sp>
        </mc:Fallback>
      </mc:AlternateContent>
      <p:sp>
        <p:nvSpPr>
          <p:cNvPr id="15" name="Rectangle 14"/>
          <p:cNvSpPr/>
          <p:nvPr/>
        </p:nvSpPr>
        <p:spPr>
          <a:xfrm>
            <a:off x="6733780" y="4421825"/>
            <a:ext cx="2351926" cy="307777"/>
          </a:xfrm>
          <a:prstGeom prst="rect">
            <a:avLst/>
          </a:prstGeom>
        </p:spPr>
        <p:txBody>
          <a:bodyPr wrap="non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𝑃</a:t>
            </a:r>
            <a:r>
              <a:rPr lang="en-US" baseline="-25000" dirty="0">
                <a:latin typeface="Cambria Math" panose="02040503050406030204" pitchFamily="18" charset="0"/>
                <a:ea typeface="Calibri" panose="020F0502020204030204" pitchFamily="34" charset="0"/>
                <a:cs typeface="Cambria Math" panose="02040503050406030204" pitchFamily="18" charset="0"/>
              </a:rPr>
              <a:t>𝑚 </a:t>
            </a:r>
            <a:r>
              <a:rPr lang="mk-MK" dirty="0" smtClean="0">
                <a:latin typeface="Cambria Math" panose="02040503050406030204" pitchFamily="18" charset="0"/>
                <a:ea typeface="Calibri" panose="020F0502020204030204" pitchFamily="34" charset="0"/>
                <a:cs typeface="Cambria Math" panose="02040503050406030204" pitchFamily="18" charset="0"/>
              </a:rPr>
              <a:t>  </a:t>
            </a:r>
            <a:r>
              <a:rPr lang="mk-MK"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maximum load in a year</a:t>
            </a:r>
            <a:endParaRPr lang="en-US" dirty="0"/>
          </a:p>
        </p:txBody>
      </p:sp>
      <p:sp>
        <p:nvSpPr>
          <p:cNvPr id="16" name="Rectangle 15"/>
          <p:cNvSpPr/>
          <p:nvPr/>
        </p:nvSpPr>
        <p:spPr>
          <a:xfrm>
            <a:off x="6733780" y="4754706"/>
            <a:ext cx="2981907" cy="307777"/>
          </a:xfrm>
          <a:prstGeom prst="rect">
            <a:avLst/>
          </a:prstGeom>
        </p:spPr>
        <p:txBody>
          <a:bodyPr wrap="non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𝑇</a:t>
            </a:r>
            <a:r>
              <a:rPr lang="en-US" baseline="-25000" dirty="0">
                <a:latin typeface="Cambria Math" panose="02040503050406030204" pitchFamily="18" charset="0"/>
                <a:ea typeface="Calibri" panose="020F0502020204030204" pitchFamily="34" charset="0"/>
                <a:cs typeface="Cambria Math" panose="02040503050406030204" pitchFamily="18" charset="0"/>
              </a:rPr>
              <a:t>𝑚</a:t>
            </a:r>
            <a:r>
              <a:rPr lang="en-US"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a:t>
            </a:r>
            <a:r>
              <a:rPr lang="en-US" dirty="0" smtClean="0">
                <a:latin typeface="Times New Roman" panose="02020603050405020304" pitchFamily="18" charset="0"/>
                <a:ea typeface="Calibri" panose="020F0502020204030204" pitchFamily="34" charset="0"/>
              </a:rPr>
              <a:t> </a:t>
            </a:r>
            <a:r>
              <a:rPr lang="en-US" i="1" dirty="0">
                <a:latin typeface="Times New Roman" panose="02020603050405020304" pitchFamily="18" charset="0"/>
                <a:ea typeface="Calibri" panose="020F0502020204030204" pitchFamily="34" charset="0"/>
              </a:rPr>
              <a:t>the duration of the maximum load</a:t>
            </a:r>
            <a:endParaRPr lang="en-US" dirty="0"/>
          </a:p>
        </p:txBody>
      </p:sp>
    </p:spTree>
    <p:extLst>
      <p:ext uri="{BB962C8B-B14F-4D97-AF65-F5344CB8AC3E}">
        <p14:creationId xmlns:p14="http://schemas.microsoft.com/office/powerpoint/2010/main" val="29868643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966885"/>
            <a:ext cx="10017299" cy="597437"/>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4.4.	Electricity consumption and production</a:t>
            </a:r>
            <a:br>
              <a:rPr lang="en-US" sz="2000" dirty="0"/>
            </a:br>
            <a:r>
              <a:rPr lang="en-US" sz="2000" dirty="0"/>
              <a:t>4.4.1.	Consumption </a:t>
            </a:r>
            <a:r>
              <a:rPr lang="en-US" sz="2000" dirty="0" smtClean="0"/>
              <a:t>Factors </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769527"/>
            <a:ext cx="10576783" cy="1583273"/>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In practice, the so-called </a:t>
            </a:r>
            <a:r>
              <a:rPr lang="en-US" sz="1600" i="1" dirty="0"/>
              <a:t>load duration curve</a:t>
            </a:r>
            <a:r>
              <a:rPr lang="en-US" sz="1600" dirty="0"/>
              <a:t>, or demand curve, is often used. This curve is obtained by arranging the variable loads by magnitude, regardless of time. If daily or annual loads are sorted in this way, a </a:t>
            </a:r>
            <a:r>
              <a:rPr lang="en-US" sz="1600" i="1" dirty="0"/>
              <a:t>duration curve for daily load</a:t>
            </a:r>
            <a:r>
              <a:rPr lang="en-US" sz="1600" dirty="0"/>
              <a:t> or a </a:t>
            </a:r>
            <a:r>
              <a:rPr lang="en-US" sz="1600" i="1" dirty="0"/>
              <a:t>duration curve for annual load </a:t>
            </a:r>
            <a:r>
              <a:rPr lang="en-US" sz="1600" dirty="0"/>
              <a:t>is obtained.</a:t>
            </a:r>
            <a:endParaRPr lang="ru-RU" sz="1600" dirty="0" smtClean="0"/>
          </a:p>
        </p:txBody>
      </p:sp>
      <p:sp>
        <p:nvSpPr>
          <p:cNvPr id="3" name="Rectangle 2"/>
          <p:cNvSpPr/>
          <p:nvPr/>
        </p:nvSpPr>
        <p:spPr>
          <a:xfrm>
            <a:off x="6773485" y="2914397"/>
            <a:ext cx="3001143"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Load Duration Curve </a:t>
            </a:r>
            <a:r>
              <a:rPr lang="mk-MK" dirty="0">
                <a:latin typeface="Times New Roman" panose="02020603050405020304" pitchFamily="18" charset="0"/>
                <a:ea typeface="Calibri" panose="020F0502020204030204" pitchFamily="34" charset="0"/>
              </a:rPr>
              <a:t>(</a:t>
            </a:r>
            <a:r>
              <a:rPr lang="mk-MK" i="1" dirty="0">
                <a:latin typeface="Times New Roman" panose="02020603050405020304" pitchFamily="18" charset="0"/>
                <a:ea typeface="Calibri" panose="020F0502020204030204" pitchFamily="34" charset="0"/>
              </a:rPr>
              <a:t>Demand Curve</a:t>
            </a:r>
            <a:r>
              <a:rPr lang="mk-MK" dirty="0">
                <a:latin typeface="Times New Roman" panose="02020603050405020304" pitchFamily="18" charset="0"/>
                <a:ea typeface="Calibri" panose="020F0502020204030204" pitchFamily="34" charset="0"/>
              </a:rPr>
              <a:t>)</a:t>
            </a:r>
            <a:endParaRPr lang="en-US" dirty="0"/>
          </a:p>
        </p:txBody>
      </p:sp>
      <p:pic>
        <p:nvPicPr>
          <p:cNvPr id="20" name="Picture 19"/>
          <p:cNvPicPr/>
          <p:nvPr/>
        </p:nvPicPr>
        <p:blipFill>
          <a:blip r:embed="rId5">
            <a:extLst>
              <a:ext uri="{28A0092B-C50C-407E-A947-70E740481C1C}">
                <a14:useLocalDpi xmlns:a14="http://schemas.microsoft.com/office/drawing/2010/main" val="0"/>
              </a:ext>
            </a:extLst>
          </a:blip>
          <a:srcRect/>
          <a:stretch>
            <a:fillRect/>
          </a:stretch>
        </p:blipFill>
        <p:spPr bwMode="auto">
          <a:xfrm>
            <a:off x="5646057" y="3229415"/>
            <a:ext cx="5994399" cy="2544077"/>
          </a:xfrm>
          <a:prstGeom prst="rect">
            <a:avLst/>
          </a:prstGeom>
          <a:noFill/>
          <a:ln>
            <a:noFill/>
          </a:ln>
        </p:spPr>
      </p:pic>
      <p:sp>
        <p:nvSpPr>
          <p:cNvPr id="10" name="Rectangle 9"/>
          <p:cNvSpPr/>
          <p:nvPr/>
        </p:nvSpPr>
        <p:spPr>
          <a:xfrm>
            <a:off x="1074058" y="3567696"/>
            <a:ext cx="4020457" cy="2031325"/>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From the load duration curve, the duration of each load level during a day or throughout the year can be determined. The area under the load duration curve represents the daily or annual electricity consumption in kWh. This means that the area under the daily load duration curve gives the daily electricity consumption in kWh. The same principle applies to the annual load duration curve for annual electricity consumption.</a:t>
            </a:r>
            <a:endParaRPr lang="en-US" dirty="0"/>
          </a:p>
        </p:txBody>
      </p:sp>
    </p:spTree>
    <p:extLst>
      <p:ext uri="{BB962C8B-B14F-4D97-AF65-F5344CB8AC3E}">
        <p14:creationId xmlns:p14="http://schemas.microsoft.com/office/powerpoint/2010/main" val="9691660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878</TotalTime>
  <Words>1596</Words>
  <Application>Microsoft Office PowerPoint</Application>
  <PresentationFormat>Widescreen</PresentationFormat>
  <Paragraphs>129</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Exo 2</vt:lpstr>
      <vt:lpstr>Calibri</vt:lpstr>
      <vt:lpstr>Cambria Math</vt:lpstr>
      <vt:lpstr>Arial</vt:lpstr>
      <vt:lpstr>Times New Roman</vt:lpstr>
      <vt:lpstr>Office Theme</vt:lpstr>
      <vt:lpstr>Modern Hydro Power Plants</vt:lpstr>
      <vt:lpstr>Operating Parameters of Hydropower Plants </vt:lpstr>
      <vt:lpstr>4.4. Electricity consumption and production </vt:lpstr>
      <vt:lpstr>4.4. Electricity consumption and production 4.4.1. Consumption Factors  </vt:lpstr>
      <vt:lpstr>4.4. Electricity consumption and production 4.4.1. Consumption Factors  </vt:lpstr>
      <vt:lpstr>4.4. Electricity consumption and production 4.4.1. Consumption Factors  </vt:lpstr>
      <vt:lpstr>4.4. Electricity consumption and production 4.4.1. Consumption Factors  </vt:lpstr>
      <vt:lpstr>4.4. Electricity consumption and production 4.4.1. Consumption Factors  </vt:lpstr>
      <vt:lpstr>4.4. Electricity consumption and production 4.4.1. Consumption Factors  </vt:lpstr>
      <vt:lpstr>4.4. Electricity consumption and production 4.4.2. Production Factors </vt:lpstr>
      <vt:lpstr>4.4. Electricity consumption and production 4.4.2. Production Factors </vt:lpstr>
      <vt:lpstr>4.4. Electricity consumption and production 4.4.2. Production Factors </vt:lpstr>
      <vt:lpstr>4.4. Electricity consumption and production 4.4.2. Production Factors </vt:lpstr>
      <vt:lpstr>4.4. Electricity consumption and production 4.4.2. Production Factors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89</cp:revision>
  <dcterms:created xsi:type="dcterms:W3CDTF">2022-10-28T13:12:53Z</dcterms:created>
  <dcterms:modified xsi:type="dcterms:W3CDTF">2024-02-10T21:14:36Z</dcterms:modified>
</cp:coreProperties>
</file>