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62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308CE85-C138-BC5F-B005-25C1342A7C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0077634-DCD9-2457-9766-9B6C9FE612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B8B2A43F-CF20-4557-C830-772AEA307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6AAEFC95-3279-DBCB-01DF-2B0F70F50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567B67E1-CE75-F211-6B8E-91AEDE87D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90887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DDB0880-7BD5-73FA-13E7-22CCC8A37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565A043F-7581-1A30-2E1C-6E2C6A64ED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C96CB8CB-EB3E-9334-7497-48E4C223E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D5BC9F6D-B953-0792-5922-53364676C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FF8D5270-B641-9014-A730-207BF14A1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95280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A9FB1361-9D19-AB9A-E676-D6B602EC8E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DBDB53A3-F832-CDB7-2E64-493C78CDB3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99724DD1-C63C-6C0E-9795-ABAD57808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F54EF0C8-DF4B-E359-3778-FDF6B2488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C46E4DD-D9B5-ADF9-8DB7-4C5FED47A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76232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5E28B55-585C-3490-1782-91E4319C1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F7A25086-C98B-C2BC-4AE6-B6B318849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36C9FF3D-D845-5BFA-825C-91C3786F9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6241301B-69E4-1307-4781-BD24236B7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391D7537-3E34-42CD-BBBA-14A499A6A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22799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15D2FB3-0FBC-646E-7814-DE64B3459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A382CBAB-3C4F-FAC7-84A8-391587B72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44137583-D602-9DFA-C43C-E0CC0EBBF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4B87E070-A4D2-5424-74ED-9BB6482B3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57950EA4-8CFE-77EA-5DF6-7317F2C4E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24201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DD4F09E-A5AE-5EC7-2D3D-E239BDC39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3BCC5B3-FB23-18EC-37C8-7994CD02A6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8467AECD-77A9-077A-882A-72B02BF413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D0E5C364-D876-8971-C6BA-82064CC60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8D639BC8-14D2-068F-D591-ABB2A62EF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83AE7EA6-E943-5F21-28EF-CF0A965B5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30015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1D6CB3D-1B6B-AC91-153F-8B60EB724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4F2B81CB-7931-B39E-E345-756F1E6E1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2DFC68E2-10B4-2236-AE36-9EE00CF204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89B94ABE-6190-534F-25FD-A75AF4635E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371FA459-62B8-CC6F-51F8-F54C58F78C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A672C327-6041-102D-4B51-A020F4334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864B32FD-1883-FEAB-5EB1-33D063CD8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E1EEC98E-C664-2CB4-F93B-7EE7B3CF1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70992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1B4366C-E743-DE9E-8262-28684AA4A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E9F9523E-4A2F-3C60-9BF0-3D626C505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8A5BE5FB-ADEB-06F6-8E3C-A437DEE6C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96716D46-2330-CEAB-95DC-D96307CE2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44997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44C621B2-1ACA-3DD2-9CF8-275E26152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270D91D3-A72F-A3F2-3565-C0BC93AD7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DA9C7F76-1786-BDFA-A1B9-1BB167323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40200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06C7792-9003-7769-612E-32853D524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6C6C5912-3579-764F-BA03-6772DC2F8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B094C317-286B-D85B-9D93-87BBCAE60E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86C35E9E-5748-2724-4D69-996A1075C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D9FAA3C1-17B1-1BE7-4647-BBFCF998A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CD096306-86B0-88E8-F26E-582363B15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52960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2B8D343-B1F0-A700-9091-053F7F4C4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C144D9EB-7619-7D8C-CCE3-2EA93309D1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461A4BC1-4562-45CD-BE85-99D0C907F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D72DB46B-8019-141F-BBBA-426162CC8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3670541D-0D77-8953-F6A3-5BED2E30F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EA9DE9F0-7029-EA06-2B78-068BD77AF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329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D9EF6F25-0C7D-F352-BDB9-788FA5F58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3EC7BB80-E35F-4BB2-D8EB-BA050CEA89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C9EB6A1B-B207-014F-4CF5-71A9EA303F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6E9B9D-EA53-474B-918F-39228A20C1BF}" type="datetimeFigureOut">
              <a:rPr lang="sr-Latn-RS" smtClean="0"/>
              <a:t>8.1.2025.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1B426760-8569-607F-6A2C-0299DF5242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3D60BBE1-1F55-68F8-A4F9-80E25C0365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7D97BB-4423-46C9-A4BF-CC128FE346B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0300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file:///C:\Users\Dejan%20Blagojevic\Desktop\greens%20final\EU%20directive%20i%20standardi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3C6F4E6-30A1-4F63-C8CC-028750B5A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6668" cy="4570886"/>
            <a:chOff x="0" y="0"/>
            <a:chExt cx="12196668" cy="457088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9EA7CA8-3AE6-4F5F-9932-63303CF2D4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12196668" cy="4570632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6E3E019-A259-1130-CC5C-3165020BC5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791"/>
              <a:ext cx="10565988" cy="4568095"/>
            </a:xfrm>
            <a:prstGeom prst="rect">
              <a:avLst/>
            </a:prstGeom>
            <a:gradFill flip="none" rotWithShape="1">
              <a:gsLst>
                <a:gs pos="3000">
                  <a:schemeClr val="accent2"/>
                </a:gs>
                <a:gs pos="40000">
                  <a:schemeClr val="accent2">
                    <a:alpha val="0"/>
                  </a:schemeClr>
                </a:gs>
              </a:gsLst>
              <a:lin ang="17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0769F99-CCA6-5CDC-D1E1-C59A4762F1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"/>
              <a:ext cx="12192000" cy="4549891"/>
            </a:xfrm>
            <a:prstGeom prst="rect">
              <a:avLst/>
            </a:prstGeom>
            <a:gradFill>
              <a:gsLst>
                <a:gs pos="0">
                  <a:schemeClr val="accent5">
                    <a:alpha val="76000"/>
                  </a:schemeClr>
                </a:gs>
                <a:gs pos="67000">
                  <a:schemeClr val="accent2">
                    <a:alpha val="0"/>
                  </a:scheme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13E73D3-029B-3D4E-1956-8EE7068A6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110544" y="18215"/>
              <a:ext cx="8086124" cy="454988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50000"/>
                    <a:alpha val="36000"/>
                  </a:schemeClr>
                </a:gs>
                <a:gs pos="45000">
                  <a:schemeClr val="accent5">
                    <a:alpha val="0"/>
                  </a:schemeClr>
                </a:gs>
              </a:gsLst>
              <a:lin ang="42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163E26F6-85C1-27DA-48FA-BBE0BA33EA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6348" y="1124262"/>
            <a:ext cx="8017652" cy="2690413"/>
          </a:xfrm>
        </p:spPr>
        <p:txBody>
          <a:bodyPr anchor="t">
            <a:normAutofit/>
          </a:bodyPr>
          <a:lstStyle/>
          <a:p>
            <a:pPr algn="l"/>
            <a:r>
              <a:rPr lang="en-US" sz="540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Digitalizacija energetskog sektora</a:t>
            </a:r>
            <a:endParaRPr lang="sr-Latn-RS" sz="5400">
              <a:solidFill>
                <a:srgbClr val="FFFFFF"/>
              </a:solidFill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5EEB384-610F-B69C-961E-A125E18C46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6348" y="5099566"/>
            <a:ext cx="6481746" cy="1199733"/>
          </a:xfrm>
        </p:spPr>
        <p:txBody>
          <a:bodyPr anchor="ctr">
            <a:normAutofit/>
          </a:bodyPr>
          <a:lstStyle/>
          <a:p>
            <a:pPr algn="l"/>
            <a:r>
              <a:rPr lang="en-US" sz="2000" u="sng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Direktive i standardi u zaštiti životne sredine</a:t>
            </a:r>
            <a:endParaRPr lang="sr-Latn-RS" sz="2000"/>
          </a:p>
          <a:p>
            <a:pPr algn="l"/>
            <a:endParaRPr lang="sr-Latn-RS" sz="200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EC56B4C8-64F5-53B0-E8C2-FF779BDFD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15325" y="5348885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ECF65DA5-1EB8-09A9-E6B8-520BDF4E2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531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93B4D24-F4A8-4141-A20A-E0575D19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7DEB0C69-C260-30DD-3BD1-714E98FA1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75" y="3645673"/>
            <a:ext cx="8769350" cy="950181"/>
          </a:xfrm>
        </p:spPr>
        <p:txBody>
          <a:bodyPr anchor="b">
            <a:normAutofit/>
          </a:bodyPr>
          <a:lstStyle/>
          <a:p>
            <a:pPr algn="ctr"/>
            <a:r>
              <a:rPr lang="sr-Latn-RS" sz="3100" b="1"/>
              <a:t>Uredba o tržištu električne energije (EU) 2019/943</a:t>
            </a:r>
            <a:br>
              <a:rPr lang="sr-Latn-RS" sz="3100" b="1"/>
            </a:br>
            <a:endParaRPr lang="sr-Latn-RS" sz="31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845573F-F83A-4A47-B94A-2E6465F11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66883" y="557880"/>
            <a:ext cx="3458235" cy="2959687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3E9CA91-0E2B-49CD-A0F6-2EA79F02F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07954" y="676385"/>
            <a:ext cx="3236724" cy="2678356"/>
          </a:xfrm>
          <a:custGeom>
            <a:avLst/>
            <a:gdLst>
              <a:gd name="connsiteX0" fmla="*/ 1852211 w 3236724"/>
              <a:gd name="connsiteY0" fmla="*/ 0 h 2678356"/>
              <a:gd name="connsiteX1" fmla="*/ 1852285 w 3236724"/>
              <a:gd name="connsiteY1" fmla="*/ 3 h 2678356"/>
              <a:gd name="connsiteX2" fmla="*/ 1852359 w 3236724"/>
              <a:gd name="connsiteY2" fmla="*/ 0 h 2678356"/>
              <a:gd name="connsiteX3" fmla="*/ 2434596 w 3236724"/>
              <a:gd name="connsiteY3" fmla="*/ 106974 h 2678356"/>
              <a:gd name="connsiteX4" fmla="*/ 2859238 w 3236724"/>
              <a:gd name="connsiteY4" fmla="*/ 395597 h 2678356"/>
              <a:gd name="connsiteX5" fmla="*/ 3236724 w 3236724"/>
              <a:gd name="connsiteY5" fmla="*/ 1417925 h 2678356"/>
              <a:gd name="connsiteX6" fmla="*/ 3068575 w 3236724"/>
              <a:gd name="connsiteY6" fmla="*/ 1837191 h 2678356"/>
              <a:gd name="connsiteX7" fmla="*/ 2570726 w 3236724"/>
              <a:gd name="connsiteY7" fmla="*/ 2227590 h 2678356"/>
              <a:gd name="connsiteX8" fmla="*/ 2461266 w 3236724"/>
              <a:gd name="connsiteY8" fmla="*/ 2302270 h 2678356"/>
              <a:gd name="connsiteX9" fmla="*/ 1561831 w 3236724"/>
              <a:gd name="connsiteY9" fmla="*/ 2678356 h 2678356"/>
              <a:gd name="connsiteX10" fmla="*/ 1561750 w 3236724"/>
              <a:gd name="connsiteY10" fmla="*/ 2678352 h 2678356"/>
              <a:gd name="connsiteX11" fmla="*/ 1561683 w 3236724"/>
              <a:gd name="connsiteY11" fmla="*/ 2678356 h 2678356"/>
              <a:gd name="connsiteX12" fmla="*/ 376860 w 3236724"/>
              <a:gd name="connsiteY12" fmla="*/ 2067039 h 2678356"/>
              <a:gd name="connsiteX13" fmla="*/ 250592 w 3236724"/>
              <a:gd name="connsiteY13" fmla="*/ 1910648 h 2678356"/>
              <a:gd name="connsiteX14" fmla="*/ 0 w 3236724"/>
              <a:gd name="connsiteY14" fmla="*/ 1417925 h 2678356"/>
              <a:gd name="connsiteX15" fmla="*/ 151411 w 3236724"/>
              <a:gd name="connsiteY15" fmla="*/ 887282 h 2678356"/>
              <a:gd name="connsiteX16" fmla="*/ 568971 w 3236724"/>
              <a:gd name="connsiteY16" fmla="*/ 431316 h 2678356"/>
              <a:gd name="connsiteX17" fmla="*/ 1172669 w 3236724"/>
              <a:gd name="connsiteY17" fmla="*/ 115107 h 2678356"/>
              <a:gd name="connsiteX18" fmla="*/ 1852211 w 3236724"/>
              <a:gd name="connsiteY18" fmla="*/ 0 h 267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36724" h="2678356">
                <a:moveTo>
                  <a:pt x="1852211" y="0"/>
                </a:moveTo>
                <a:lnTo>
                  <a:pt x="1852285" y="3"/>
                </a:lnTo>
                <a:lnTo>
                  <a:pt x="1852359" y="0"/>
                </a:lnTo>
                <a:cubicBezTo>
                  <a:pt x="2065168" y="0"/>
                  <a:pt x="2261029" y="36024"/>
                  <a:pt x="2434596" y="106974"/>
                </a:cubicBezTo>
                <a:cubicBezTo>
                  <a:pt x="2597258" y="173517"/>
                  <a:pt x="2740125" y="270643"/>
                  <a:pt x="2859238" y="395597"/>
                </a:cubicBezTo>
                <a:cubicBezTo>
                  <a:pt x="3102677" y="651072"/>
                  <a:pt x="3236724" y="1014131"/>
                  <a:pt x="3236724" y="1417925"/>
                </a:cubicBezTo>
                <a:cubicBezTo>
                  <a:pt x="3236724" y="1579026"/>
                  <a:pt x="3184842" y="1708324"/>
                  <a:pt x="3068575" y="1837191"/>
                </a:cubicBezTo>
                <a:cubicBezTo>
                  <a:pt x="2946961" y="1971994"/>
                  <a:pt x="2764225" y="2096154"/>
                  <a:pt x="2570726" y="2227590"/>
                </a:cubicBezTo>
                <a:cubicBezTo>
                  <a:pt x="2535026" y="2251811"/>
                  <a:pt x="2498146" y="2276888"/>
                  <a:pt x="2461266" y="2302270"/>
                </a:cubicBezTo>
                <a:cubicBezTo>
                  <a:pt x="2131149" y="2529427"/>
                  <a:pt x="1890211" y="2678356"/>
                  <a:pt x="1561831" y="2678356"/>
                </a:cubicBezTo>
                <a:lnTo>
                  <a:pt x="1561750" y="2678352"/>
                </a:lnTo>
                <a:lnTo>
                  <a:pt x="1561683" y="2678356"/>
                </a:lnTo>
                <a:cubicBezTo>
                  <a:pt x="1061332" y="2678356"/>
                  <a:pt x="706977" y="2495543"/>
                  <a:pt x="376860" y="2067039"/>
                </a:cubicBezTo>
                <a:cubicBezTo>
                  <a:pt x="333659" y="2010953"/>
                  <a:pt x="291431" y="1959945"/>
                  <a:pt x="250592" y="1910648"/>
                </a:cubicBezTo>
                <a:cubicBezTo>
                  <a:pt x="81331" y="1706243"/>
                  <a:pt x="0" y="1599944"/>
                  <a:pt x="0" y="1417925"/>
                </a:cubicBezTo>
                <a:cubicBezTo>
                  <a:pt x="0" y="1237191"/>
                  <a:pt x="50979" y="1058657"/>
                  <a:pt x="151411" y="887282"/>
                </a:cubicBezTo>
                <a:cubicBezTo>
                  <a:pt x="249689" y="719635"/>
                  <a:pt x="390195" y="566180"/>
                  <a:pt x="568971" y="431316"/>
                </a:cubicBezTo>
                <a:cubicBezTo>
                  <a:pt x="744691" y="298716"/>
                  <a:pt x="953401" y="189359"/>
                  <a:pt x="1172669" y="115107"/>
                </a:cubicBezTo>
                <a:cubicBezTo>
                  <a:pt x="1397840" y="38716"/>
                  <a:pt x="1626554" y="0"/>
                  <a:pt x="1852211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C601189F-25AB-418D-1FC5-7DD55595A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3840" y="1813724"/>
            <a:ext cx="1940763" cy="403678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B90050C-A13D-49DE-7D3D-5D85FCE10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874" y="4595854"/>
            <a:ext cx="8932863" cy="1623971"/>
          </a:xfrm>
        </p:spPr>
        <p:txBody>
          <a:bodyPr>
            <a:norm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sr-Latn-RS" sz="2000" b="1"/>
              <a:t>Cilj tržišne integracije</a:t>
            </a:r>
            <a:r>
              <a:rPr lang="sr-Latn-RS" sz="2000"/>
              <a:t>: Uredba o tržištu električne energije ima za cilj stvaranje potpuno integrisanog tržišta električne energije u EU. Digitalizacija je ključna za postizanje ove integracije, jer omogućava lakšu razmenu energije između država članica, precizno praćenje ponude i potražnje, i bržu reakciju na promene u tržišnim uslovima.</a:t>
            </a:r>
          </a:p>
          <a:p>
            <a:pPr algn="ctr"/>
            <a:endParaRPr lang="sr-Latn-RS" sz="2000"/>
          </a:p>
        </p:txBody>
      </p:sp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484D9EA7-8F8D-B2F8-FBFB-8EC68FE40E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266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4A7DBC2-C8A5-2B42-F91F-87B0032047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RS" b="1" dirty="0"/>
              <a:t>Upotreba naprednih alata za analizu podataka</a:t>
            </a:r>
            <a:endParaRPr lang="sr-Latn-RS" dirty="0"/>
          </a:p>
          <a:p>
            <a:pPr marL="0" indent="0">
              <a:buNone/>
            </a:pPr>
            <a:r>
              <a:rPr lang="sr-Latn-RS" dirty="0"/>
              <a:t> Uredba promoviše upotrebu naprednih analitičkih alata i platformi koje omogućavaju bolje praćenje tržišnih kretanja, analizu podataka o potrošnji i predikciju energetske potrošnje na osnovu podataka iz pametnih mreža.</a:t>
            </a:r>
          </a:p>
          <a:p>
            <a:pPr marL="0" indent="0">
              <a:buNone/>
            </a:pPr>
            <a:r>
              <a:rPr lang="sr-Latn-RS" b="1" dirty="0"/>
              <a:t>Brža integracija obnovljivih izvora</a:t>
            </a:r>
            <a:endParaRPr lang="sr-Latn-RS" dirty="0"/>
          </a:p>
          <a:p>
            <a:pPr marL="0" indent="0">
              <a:buNone/>
            </a:pPr>
            <a:r>
              <a:rPr lang="sr-Latn-RS" dirty="0"/>
              <a:t>Digitalne tehnologije omogućavaju veću fleksibilnost u upravljanju energijom iz obnovljivih izvora, omogućavajući bržu reakciju na fluktuacije u proizvodnji energije, kao što je proizvodnja iz vetroelektrana i solarnih panela.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CD1361F9-931A-B609-1A32-E5EFDF58E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0E425914-A89A-3FF6-E470-C43FEDF62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042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93B4D24-F4A8-4141-A20A-E0575D19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9E10E35E-8222-62D2-A876-917D178C5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75" y="3645673"/>
            <a:ext cx="8769350" cy="950181"/>
          </a:xfrm>
        </p:spPr>
        <p:txBody>
          <a:bodyPr anchor="b">
            <a:normAutofit/>
          </a:bodyPr>
          <a:lstStyle/>
          <a:p>
            <a:pPr algn="ctr"/>
            <a:r>
              <a:rPr lang="sr-Latn-RS" sz="2500" b="1"/>
              <a:t>Direktiva o obnovljivim izvorima energije (EU 2009/28/EC)</a:t>
            </a:r>
            <a:br>
              <a:rPr lang="sr-Latn-RS" sz="2500" b="1"/>
            </a:br>
            <a:endParaRPr lang="sr-Latn-RS" sz="25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845573F-F83A-4A47-B94A-2E6465F11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66883" y="557880"/>
            <a:ext cx="3458235" cy="2959687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3E9CA91-0E2B-49CD-A0F6-2EA79F02F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07954" y="676385"/>
            <a:ext cx="3236724" cy="2678356"/>
          </a:xfrm>
          <a:custGeom>
            <a:avLst/>
            <a:gdLst>
              <a:gd name="connsiteX0" fmla="*/ 1852211 w 3236724"/>
              <a:gd name="connsiteY0" fmla="*/ 0 h 2678356"/>
              <a:gd name="connsiteX1" fmla="*/ 1852285 w 3236724"/>
              <a:gd name="connsiteY1" fmla="*/ 3 h 2678356"/>
              <a:gd name="connsiteX2" fmla="*/ 1852359 w 3236724"/>
              <a:gd name="connsiteY2" fmla="*/ 0 h 2678356"/>
              <a:gd name="connsiteX3" fmla="*/ 2434596 w 3236724"/>
              <a:gd name="connsiteY3" fmla="*/ 106974 h 2678356"/>
              <a:gd name="connsiteX4" fmla="*/ 2859238 w 3236724"/>
              <a:gd name="connsiteY4" fmla="*/ 395597 h 2678356"/>
              <a:gd name="connsiteX5" fmla="*/ 3236724 w 3236724"/>
              <a:gd name="connsiteY5" fmla="*/ 1417925 h 2678356"/>
              <a:gd name="connsiteX6" fmla="*/ 3068575 w 3236724"/>
              <a:gd name="connsiteY6" fmla="*/ 1837191 h 2678356"/>
              <a:gd name="connsiteX7" fmla="*/ 2570726 w 3236724"/>
              <a:gd name="connsiteY7" fmla="*/ 2227590 h 2678356"/>
              <a:gd name="connsiteX8" fmla="*/ 2461266 w 3236724"/>
              <a:gd name="connsiteY8" fmla="*/ 2302270 h 2678356"/>
              <a:gd name="connsiteX9" fmla="*/ 1561831 w 3236724"/>
              <a:gd name="connsiteY9" fmla="*/ 2678356 h 2678356"/>
              <a:gd name="connsiteX10" fmla="*/ 1561750 w 3236724"/>
              <a:gd name="connsiteY10" fmla="*/ 2678352 h 2678356"/>
              <a:gd name="connsiteX11" fmla="*/ 1561683 w 3236724"/>
              <a:gd name="connsiteY11" fmla="*/ 2678356 h 2678356"/>
              <a:gd name="connsiteX12" fmla="*/ 376860 w 3236724"/>
              <a:gd name="connsiteY12" fmla="*/ 2067039 h 2678356"/>
              <a:gd name="connsiteX13" fmla="*/ 250592 w 3236724"/>
              <a:gd name="connsiteY13" fmla="*/ 1910648 h 2678356"/>
              <a:gd name="connsiteX14" fmla="*/ 0 w 3236724"/>
              <a:gd name="connsiteY14" fmla="*/ 1417925 h 2678356"/>
              <a:gd name="connsiteX15" fmla="*/ 151411 w 3236724"/>
              <a:gd name="connsiteY15" fmla="*/ 887282 h 2678356"/>
              <a:gd name="connsiteX16" fmla="*/ 568971 w 3236724"/>
              <a:gd name="connsiteY16" fmla="*/ 431316 h 2678356"/>
              <a:gd name="connsiteX17" fmla="*/ 1172669 w 3236724"/>
              <a:gd name="connsiteY17" fmla="*/ 115107 h 2678356"/>
              <a:gd name="connsiteX18" fmla="*/ 1852211 w 3236724"/>
              <a:gd name="connsiteY18" fmla="*/ 0 h 267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36724" h="2678356">
                <a:moveTo>
                  <a:pt x="1852211" y="0"/>
                </a:moveTo>
                <a:lnTo>
                  <a:pt x="1852285" y="3"/>
                </a:lnTo>
                <a:lnTo>
                  <a:pt x="1852359" y="0"/>
                </a:lnTo>
                <a:cubicBezTo>
                  <a:pt x="2065168" y="0"/>
                  <a:pt x="2261029" y="36024"/>
                  <a:pt x="2434596" y="106974"/>
                </a:cubicBezTo>
                <a:cubicBezTo>
                  <a:pt x="2597258" y="173517"/>
                  <a:pt x="2740125" y="270643"/>
                  <a:pt x="2859238" y="395597"/>
                </a:cubicBezTo>
                <a:cubicBezTo>
                  <a:pt x="3102677" y="651072"/>
                  <a:pt x="3236724" y="1014131"/>
                  <a:pt x="3236724" y="1417925"/>
                </a:cubicBezTo>
                <a:cubicBezTo>
                  <a:pt x="3236724" y="1579026"/>
                  <a:pt x="3184842" y="1708324"/>
                  <a:pt x="3068575" y="1837191"/>
                </a:cubicBezTo>
                <a:cubicBezTo>
                  <a:pt x="2946961" y="1971994"/>
                  <a:pt x="2764225" y="2096154"/>
                  <a:pt x="2570726" y="2227590"/>
                </a:cubicBezTo>
                <a:cubicBezTo>
                  <a:pt x="2535026" y="2251811"/>
                  <a:pt x="2498146" y="2276888"/>
                  <a:pt x="2461266" y="2302270"/>
                </a:cubicBezTo>
                <a:cubicBezTo>
                  <a:pt x="2131149" y="2529427"/>
                  <a:pt x="1890211" y="2678356"/>
                  <a:pt x="1561831" y="2678356"/>
                </a:cubicBezTo>
                <a:lnTo>
                  <a:pt x="1561750" y="2678352"/>
                </a:lnTo>
                <a:lnTo>
                  <a:pt x="1561683" y="2678356"/>
                </a:lnTo>
                <a:cubicBezTo>
                  <a:pt x="1061332" y="2678356"/>
                  <a:pt x="706977" y="2495543"/>
                  <a:pt x="376860" y="2067039"/>
                </a:cubicBezTo>
                <a:cubicBezTo>
                  <a:pt x="333659" y="2010953"/>
                  <a:pt x="291431" y="1959945"/>
                  <a:pt x="250592" y="1910648"/>
                </a:cubicBezTo>
                <a:cubicBezTo>
                  <a:pt x="81331" y="1706243"/>
                  <a:pt x="0" y="1599944"/>
                  <a:pt x="0" y="1417925"/>
                </a:cubicBezTo>
                <a:cubicBezTo>
                  <a:pt x="0" y="1237191"/>
                  <a:pt x="50979" y="1058657"/>
                  <a:pt x="151411" y="887282"/>
                </a:cubicBezTo>
                <a:cubicBezTo>
                  <a:pt x="249689" y="719635"/>
                  <a:pt x="390195" y="566180"/>
                  <a:pt x="568971" y="431316"/>
                </a:cubicBezTo>
                <a:cubicBezTo>
                  <a:pt x="744691" y="298716"/>
                  <a:pt x="953401" y="189359"/>
                  <a:pt x="1172669" y="115107"/>
                </a:cubicBezTo>
                <a:cubicBezTo>
                  <a:pt x="1397840" y="38716"/>
                  <a:pt x="1626554" y="0"/>
                  <a:pt x="1852211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E6AE75E1-76B1-B63B-6DF0-EA3A859C9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3840" y="1813724"/>
            <a:ext cx="1940763" cy="403678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D3BBAAD-5D7A-F296-D349-0CDC57AA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874" y="4595854"/>
            <a:ext cx="8932863" cy="1623971"/>
          </a:xfrm>
        </p:spPr>
        <p:txBody>
          <a:bodyPr>
            <a:norm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sr-Latn-RS" sz="2000" b="1"/>
              <a:t>Ciljevi povećanja učešća obnovljivih izvora</a:t>
            </a:r>
            <a:r>
              <a:rPr lang="sr-Latn-RS" sz="2000"/>
              <a:t>: Direktiva o obnovljivim izvorima energije postavlja ciljeve za povećanje učešća obnovljivih izvora energije u ukupnoj energetskoj potrošnji EU. Digitalizacija omogućava bolju integraciju obnovljivih izvora u elektroenergetske sisteme kroz pametne mreže i sisteme za praćenje potrošnje.</a:t>
            </a:r>
          </a:p>
          <a:p>
            <a:pPr algn="ctr"/>
            <a:endParaRPr lang="sr-Latn-RS" sz="2000"/>
          </a:p>
        </p:txBody>
      </p:sp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1FCEEBFF-7C6F-4FBB-BBCC-B43EB80EB4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93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4FE512E-499E-0D38-9C2C-0C9F39B63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Podrška digitalnim rešenjima za integraciju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2166E26-5323-B4CC-EE04-BD5D3F1F7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sr-Latn-RS" dirty="0"/>
              <a:t>Kroz digitalizaciju, moguće je optimizovati proizvodnju i potrošnju energije iz obnovljivih izvora. Pametne mreže omogućavaju balansiranje proizvodnje energije iz različitih izvora i efikasnije usmeravanje viška energije u periodima visoke proizvodnje, čime se smanjuje potreba za tradicionalnim fosilnim izvorima energije.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b="1" dirty="0"/>
              <a:t>Usklađivanje sa ciljevima održivosti</a:t>
            </a:r>
            <a:r>
              <a:rPr lang="sr-Latn-RS" dirty="0"/>
              <a:t>: Digitalizacija pomaže u praćenju i ostvarivanju ciljeva održivosti, jer omogućava precizno praćenje uticaja energetske proizvodnje na životnu sredinu, kao i optimizaciju korišćenja resursa.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3C6FD604-0F1D-67C4-8A7E-C55E398D0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5C6E1602-8D49-E070-B744-FFE88C6911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64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93B4D24-F4A8-4141-A20A-E0575D19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764DEE57-2176-4C90-01C0-04B2EC4E9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75" y="3645673"/>
            <a:ext cx="8769350" cy="950181"/>
          </a:xfrm>
        </p:spPr>
        <p:txBody>
          <a:bodyPr anchor="b">
            <a:normAutofit/>
          </a:bodyPr>
          <a:lstStyle/>
          <a:p>
            <a:pPr algn="ctr"/>
            <a:r>
              <a:rPr lang="sr-Latn-RS" sz="3100" b="1"/>
              <a:t>Strategija za digitalizaciju energetske unije (EU)</a:t>
            </a:r>
            <a:br>
              <a:rPr lang="sr-Latn-RS" sz="3100" b="1"/>
            </a:br>
            <a:endParaRPr lang="sr-Latn-RS" sz="31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845573F-F83A-4A47-B94A-2E6465F11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66883" y="557880"/>
            <a:ext cx="3458235" cy="2959687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3E9CA91-0E2B-49CD-A0F6-2EA79F02F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07954" y="676385"/>
            <a:ext cx="3236724" cy="2678356"/>
          </a:xfrm>
          <a:custGeom>
            <a:avLst/>
            <a:gdLst>
              <a:gd name="connsiteX0" fmla="*/ 1852211 w 3236724"/>
              <a:gd name="connsiteY0" fmla="*/ 0 h 2678356"/>
              <a:gd name="connsiteX1" fmla="*/ 1852285 w 3236724"/>
              <a:gd name="connsiteY1" fmla="*/ 3 h 2678356"/>
              <a:gd name="connsiteX2" fmla="*/ 1852359 w 3236724"/>
              <a:gd name="connsiteY2" fmla="*/ 0 h 2678356"/>
              <a:gd name="connsiteX3" fmla="*/ 2434596 w 3236724"/>
              <a:gd name="connsiteY3" fmla="*/ 106974 h 2678356"/>
              <a:gd name="connsiteX4" fmla="*/ 2859238 w 3236724"/>
              <a:gd name="connsiteY4" fmla="*/ 395597 h 2678356"/>
              <a:gd name="connsiteX5" fmla="*/ 3236724 w 3236724"/>
              <a:gd name="connsiteY5" fmla="*/ 1417925 h 2678356"/>
              <a:gd name="connsiteX6" fmla="*/ 3068575 w 3236724"/>
              <a:gd name="connsiteY6" fmla="*/ 1837191 h 2678356"/>
              <a:gd name="connsiteX7" fmla="*/ 2570726 w 3236724"/>
              <a:gd name="connsiteY7" fmla="*/ 2227590 h 2678356"/>
              <a:gd name="connsiteX8" fmla="*/ 2461266 w 3236724"/>
              <a:gd name="connsiteY8" fmla="*/ 2302270 h 2678356"/>
              <a:gd name="connsiteX9" fmla="*/ 1561831 w 3236724"/>
              <a:gd name="connsiteY9" fmla="*/ 2678356 h 2678356"/>
              <a:gd name="connsiteX10" fmla="*/ 1561750 w 3236724"/>
              <a:gd name="connsiteY10" fmla="*/ 2678352 h 2678356"/>
              <a:gd name="connsiteX11" fmla="*/ 1561683 w 3236724"/>
              <a:gd name="connsiteY11" fmla="*/ 2678356 h 2678356"/>
              <a:gd name="connsiteX12" fmla="*/ 376860 w 3236724"/>
              <a:gd name="connsiteY12" fmla="*/ 2067039 h 2678356"/>
              <a:gd name="connsiteX13" fmla="*/ 250592 w 3236724"/>
              <a:gd name="connsiteY13" fmla="*/ 1910648 h 2678356"/>
              <a:gd name="connsiteX14" fmla="*/ 0 w 3236724"/>
              <a:gd name="connsiteY14" fmla="*/ 1417925 h 2678356"/>
              <a:gd name="connsiteX15" fmla="*/ 151411 w 3236724"/>
              <a:gd name="connsiteY15" fmla="*/ 887282 h 2678356"/>
              <a:gd name="connsiteX16" fmla="*/ 568971 w 3236724"/>
              <a:gd name="connsiteY16" fmla="*/ 431316 h 2678356"/>
              <a:gd name="connsiteX17" fmla="*/ 1172669 w 3236724"/>
              <a:gd name="connsiteY17" fmla="*/ 115107 h 2678356"/>
              <a:gd name="connsiteX18" fmla="*/ 1852211 w 3236724"/>
              <a:gd name="connsiteY18" fmla="*/ 0 h 267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36724" h="2678356">
                <a:moveTo>
                  <a:pt x="1852211" y="0"/>
                </a:moveTo>
                <a:lnTo>
                  <a:pt x="1852285" y="3"/>
                </a:lnTo>
                <a:lnTo>
                  <a:pt x="1852359" y="0"/>
                </a:lnTo>
                <a:cubicBezTo>
                  <a:pt x="2065168" y="0"/>
                  <a:pt x="2261029" y="36024"/>
                  <a:pt x="2434596" y="106974"/>
                </a:cubicBezTo>
                <a:cubicBezTo>
                  <a:pt x="2597258" y="173517"/>
                  <a:pt x="2740125" y="270643"/>
                  <a:pt x="2859238" y="395597"/>
                </a:cubicBezTo>
                <a:cubicBezTo>
                  <a:pt x="3102677" y="651072"/>
                  <a:pt x="3236724" y="1014131"/>
                  <a:pt x="3236724" y="1417925"/>
                </a:cubicBezTo>
                <a:cubicBezTo>
                  <a:pt x="3236724" y="1579026"/>
                  <a:pt x="3184842" y="1708324"/>
                  <a:pt x="3068575" y="1837191"/>
                </a:cubicBezTo>
                <a:cubicBezTo>
                  <a:pt x="2946961" y="1971994"/>
                  <a:pt x="2764225" y="2096154"/>
                  <a:pt x="2570726" y="2227590"/>
                </a:cubicBezTo>
                <a:cubicBezTo>
                  <a:pt x="2535026" y="2251811"/>
                  <a:pt x="2498146" y="2276888"/>
                  <a:pt x="2461266" y="2302270"/>
                </a:cubicBezTo>
                <a:cubicBezTo>
                  <a:pt x="2131149" y="2529427"/>
                  <a:pt x="1890211" y="2678356"/>
                  <a:pt x="1561831" y="2678356"/>
                </a:cubicBezTo>
                <a:lnTo>
                  <a:pt x="1561750" y="2678352"/>
                </a:lnTo>
                <a:lnTo>
                  <a:pt x="1561683" y="2678356"/>
                </a:lnTo>
                <a:cubicBezTo>
                  <a:pt x="1061332" y="2678356"/>
                  <a:pt x="706977" y="2495543"/>
                  <a:pt x="376860" y="2067039"/>
                </a:cubicBezTo>
                <a:cubicBezTo>
                  <a:pt x="333659" y="2010953"/>
                  <a:pt x="291431" y="1959945"/>
                  <a:pt x="250592" y="1910648"/>
                </a:cubicBezTo>
                <a:cubicBezTo>
                  <a:pt x="81331" y="1706243"/>
                  <a:pt x="0" y="1599944"/>
                  <a:pt x="0" y="1417925"/>
                </a:cubicBezTo>
                <a:cubicBezTo>
                  <a:pt x="0" y="1237191"/>
                  <a:pt x="50979" y="1058657"/>
                  <a:pt x="151411" y="887282"/>
                </a:cubicBezTo>
                <a:cubicBezTo>
                  <a:pt x="249689" y="719635"/>
                  <a:pt x="390195" y="566180"/>
                  <a:pt x="568971" y="431316"/>
                </a:cubicBezTo>
                <a:cubicBezTo>
                  <a:pt x="744691" y="298716"/>
                  <a:pt x="953401" y="189359"/>
                  <a:pt x="1172669" y="115107"/>
                </a:cubicBezTo>
                <a:cubicBezTo>
                  <a:pt x="1397840" y="38716"/>
                  <a:pt x="1626554" y="0"/>
                  <a:pt x="1852211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62CA71C9-6CE1-F183-ED08-F466F9F543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3840" y="1813724"/>
            <a:ext cx="1940763" cy="403678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33215784-8F0A-C46C-EC0F-C1C2FE63F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874" y="4595854"/>
            <a:ext cx="8932863" cy="1623971"/>
          </a:xfrm>
        </p:spPr>
        <p:txBody>
          <a:bodyPr>
            <a:norm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sr-Latn-RS" sz="2000" b="1"/>
              <a:t>Cilj</a:t>
            </a:r>
            <a:r>
              <a:rPr lang="sr-Latn-RS" sz="2000"/>
              <a:t>: Strategija za digitalizaciju energetske unije ima za cilj unapređenje efikasnosti energetske infrastrukture korišćenjem novih digitalnih tehnologija. Strategija podržava implementaciju pametnih mreža, korišćenje naprednih analitičkih alata i uvođenje novih poslovnih modela zasnovanih na podacima.</a:t>
            </a:r>
          </a:p>
          <a:p>
            <a:pPr marL="0" indent="0" algn="ctr">
              <a:buNone/>
            </a:pPr>
            <a:endParaRPr lang="sr-Latn-RS" sz="2000"/>
          </a:p>
          <a:p>
            <a:pPr algn="ctr"/>
            <a:endParaRPr lang="sr-Latn-RS" sz="2000"/>
          </a:p>
        </p:txBody>
      </p:sp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DBB01F51-9F8A-D81F-FFAD-7DE3EBCC89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747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BF40EDED-8C50-4E70-9B06-754E89FD8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sr-Latn-RS" b="1" dirty="0"/>
              <a:t>Inovacije u energetskom sektoru</a:t>
            </a:r>
          </a:p>
          <a:p>
            <a:pPr marL="0" indent="0">
              <a:buNone/>
            </a:pPr>
            <a:r>
              <a:rPr lang="sr-Latn-RS" dirty="0"/>
              <a:t>Ova strategija podržava razvoj inovativnih tehnologija kao što su </a:t>
            </a:r>
            <a:r>
              <a:rPr lang="sr-Latn-RS" dirty="0" err="1"/>
              <a:t>blockchain</a:t>
            </a:r>
            <a:r>
              <a:rPr lang="sr-Latn-RS" dirty="0"/>
              <a:t> za trgovinu energijom, </a:t>
            </a:r>
            <a:r>
              <a:rPr lang="sr-Latn-RS" dirty="0" err="1"/>
              <a:t>IoT</a:t>
            </a:r>
            <a:r>
              <a:rPr lang="sr-Latn-RS" dirty="0"/>
              <a:t> uređaji za praćenje energetske potrošnje i korišćenje veštačke inteligencije za optimizaciju potrošnje energije u realnom vremenu.</a:t>
            </a:r>
          </a:p>
          <a:p>
            <a:pPr marL="0" indent="0">
              <a:buNone/>
            </a:pPr>
            <a:r>
              <a:rPr lang="sr-Latn-RS" b="1" dirty="0"/>
              <a:t>Postizanje ciljeva smanjenja emisija CO2</a:t>
            </a:r>
          </a:p>
          <a:p>
            <a:pPr marL="0" indent="0">
              <a:buNone/>
            </a:pPr>
            <a:r>
              <a:rPr lang="sr-Latn-RS" dirty="0"/>
              <a:t>Digitalizacija pomaže u smanjenju emisija CO2 i drugih štetnih gasova, jer omogućava bolje upravljanje energetskim sistemima i veću efikasnost u upotrebi obnovljivih izvora energije</a:t>
            </a:r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9201C80B-197C-0141-11CA-8D3C363DAF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FFA9E768-110E-0019-D5CE-D999B9250A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27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87B3CA5-9D3B-97D5-D514-6E6EFF6FA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Zaključak</a:t>
            </a:r>
            <a:br>
              <a:rPr lang="sr-Latn-RS" b="1" dirty="0"/>
            </a:b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9C49D06-3890-0564-0B2B-8077C4AC3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4012"/>
            <a:ext cx="10515600" cy="4351338"/>
          </a:xfrm>
        </p:spPr>
        <p:txBody>
          <a:bodyPr/>
          <a:lstStyle/>
          <a:p>
            <a:r>
              <a:rPr lang="sr-Latn-RS" dirty="0"/>
              <a:t>Digitalizacija energetskog sektora je ključna za ostvarenje ciljeva EU u oblasti održivosti, energetske efikasnosti i smanjenja emisija ugljen-dioksida. </a:t>
            </a:r>
          </a:p>
          <a:p>
            <a:r>
              <a:rPr lang="sr-Latn-RS" dirty="0"/>
              <a:t>Direktive EU postavljaju zakonski okvir koji omogućava implementaciju digitalnih tehnologija, što doprinosi bolje integraciji obnovljivih izvora, smanjenju potrošnje energije i optimizaciji energetske infrastrukture. </a:t>
            </a:r>
          </a:p>
          <a:p>
            <a:r>
              <a:rPr lang="sr-Latn-RS" dirty="0"/>
              <a:t>Korišćenje naprednih tehnologija u sektoru energije omogućava postizanje ciljeva energetske efikasnosti, smanjenje troškova i zaštitu životne sredine.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81058C9B-71AD-8B36-4902-8895CDD2F0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A3F2E631-11C4-BF75-A30E-C4ADFBAF97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263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9D9FB7C-7B93-80C3-6C0C-471B3EE582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6523" y="911225"/>
            <a:ext cx="10515600" cy="4351338"/>
          </a:xfrm>
        </p:spPr>
        <p:txBody>
          <a:bodyPr/>
          <a:lstStyle/>
          <a:p>
            <a:r>
              <a:rPr lang="sr-Latn-RS" dirty="0"/>
              <a:t>Digitalizacija energetskog sektora je složen proces koji uključuje primenu naprednih tehnologija za poboljšanje efikasnosti, održivosti i fleksibilnosti energetske infrastrukture. </a:t>
            </a:r>
          </a:p>
          <a:p>
            <a:r>
              <a:rPr lang="sr-Latn-RS" dirty="0"/>
              <a:t>Digitalne inovacije, kao što su pametne mreže, Internet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Things</a:t>
            </a:r>
            <a:r>
              <a:rPr lang="sr-Latn-RS" dirty="0"/>
              <a:t> (</a:t>
            </a:r>
            <a:r>
              <a:rPr lang="sr-Latn-RS" dirty="0" err="1"/>
              <a:t>IoT</a:t>
            </a:r>
            <a:r>
              <a:rPr lang="sr-Latn-RS" dirty="0"/>
              <a:t>), analitika podataka, veštačka inteligencija (AI), i </a:t>
            </a:r>
            <a:r>
              <a:rPr lang="sr-Latn-RS" dirty="0" err="1"/>
              <a:t>blockchain</a:t>
            </a:r>
            <a:r>
              <a:rPr lang="sr-Latn-RS" dirty="0"/>
              <a:t>, omogućavaju dinamičko upravljanje energijom i integraciju obnovljivih izvora u elektroenergetske sisteme. </a:t>
            </a:r>
          </a:p>
          <a:p>
            <a:r>
              <a:rPr lang="sr-Latn-RS" dirty="0"/>
              <a:t>U Evropskoj uniji i širom sveta, zakonodavni okvir postavlja temelje za podršku digitalizaciji u energetici, kao i za smanjenje emisija ugljen-dioksida i promovisanje energetske efikasnosti.</a:t>
            </a:r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10C7FA2A-0317-B25F-0B09-2C761C26F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6AA37429-5B89-ECE9-1742-EC7DD2D67D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13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93B4D24-F4A8-4141-A20A-E0575D19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845573F-F83A-4A47-B94A-2E6465F11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66883" y="557880"/>
            <a:ext cx="3458235" cy="2959687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3E9CA91-0E2B-49CD-A0F6-2EA79F02F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07954" y="676385"/>
            <a:ext cx="3236724" cy="2678356"/>
          </a:xfrm>
          <a:custGeom>
            <a:avLst/>
            <a:gdLst>
              <a:gd name="connsiteX0" fmla="*/ 1852211 w 3236724"/>
              <a:gd name="connsiteY0" fmla="*/ 0 h 2678356"/>
              <a:gd name="connsiteX1" fmla="*/ 1852285 w 3236724"/>
              <a:gd name="connsiteY1" fmla="*/ 3 h 2678356"/>
              <a:gd name="connsiteX2" fmla="*/ 1852359 w 3236724"/>
              <a:gd name="connsiteY2" fmla="*/ 0 h 2678356"/>
              <a:gd name="connsiteX3" fmla="*/ 2434596 w 3236724"/>
              <a:gd name="connsiteY3" fmla="*/ 106974 h 2678356"/>
              <a:gd name="connsiteX4" fmla="*/ 2859238 w 3236724"/>
              <a:gd name="connsiteY4" fmla="*/ 395597 h 2678356"/>
              <a:gd name="connsiteX5" fmla="*/ 3236724 w 3236724"/>
              <a:gd name="connsiteY5" fmla="*/ 1417925 h 2678356"/>
              <a:gd name="connsiteX6" fmla="*/ 3068575 w 3236724"/>
              <a:gd name="connsiteY6" fmla="*/ 1837191 h 2678356"/>
              <a:gd name="connsiteX7" fmla="*/ 2570726 w 3236724"/>
              <a:gd name="connsiteY7" fmla="*/ 2227590 h 2678356"/>
              <a:gd name="connsiteX8" fmla="*/ 2461266 w 3236724"/>
              <a:gd name="connsiteY8" fmla="*/ 2302270 h 2678356"/>
              <a:gd name="connsiteX9" fmla="*/ 1561831 w 3236724"/>
              <a:gd name="connsiteY9" fmla="*/ 2678356 h 2678356"/>
              <a:gd name="connsiteX10" fmla="*/ 1561750 w 3236724"/>
              <a:gd name="connsiteY10" fmla="*/ 2678352 h 2678356"/>
              <a:gd name="connsiteX11" fmla="*/ 1561683 w 3236724"/>
              <a:gd name="connsiteY11" fmla="*/ 2678356 h 2678356"/>
              <a:gd name="connsiteX12" fmla="*/ 376860 w 3236724"/>
              <a:gd name="connsiteY12" fmla="*/ 2067039 h 2678356"/>
              <a:gd name="connsiteX13" fmla="*/ 250592 w 3236724"/>
              <a:gd name="connsiteY13" fmla="*/ 1910648 h 2678356"/>
              <a:gd name="connsiteX14" fmla="*/ 0 w 3236724"/>
              <a:gd name="connsiteY14" fmla="*/ 1417925 h 2678356"/>
              <a:gd name="connsiteX15" fmla="*/ 151411 w 3236724"/>
              <a:gd name="connsiteY15" fmla="*/ 887282 h 2678356"/>
              <a:gd name="connsiteX16" fmla="*/ 568971 w 3236724"/>
              <a:gd name="connsiteY16" fmla="*/ 431316 h 2678356"/>
              <a:gd name="connsiteX17" fmla="*/ 1172669 w 3236724"/>
              <a:gd name="connsiteY17" fmla="*/ 115107 h 2678356"/>
              <a:gd name="connsiteX18" fmla="*/ 1852211 w 3236724"/>
              <a:gd name="connsiteY18" fmla="*/ 0 h 267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36724" h="2678356">
                <a:moveTo>
                  <a:pt x="1852211" y="0"/>
                </a:moveTo>
                <a:lnTo>
                  <a:pt x="1852285" y="3"/>
                </a:lnTo>
                <a:lnTo>
                  <a:pt x="1852359" y="0"/>
                </a:lnTo>
                <a:cubicBezTo>
                  <a:pt x="2065168" y="0"/>
                  <a:pt x="2261029" y="36024"/>
                  <a:pt x="2434596" y="106974"/>
                </a:cubicBezTo>
                <a:cubicBezTo>
                  <a:pt x="2597258" y="173517"/>
                  <a:pt x="2740125" y="270643"/>
                  <a:pt x="2859238" y="395597"/>
                </a:cubicBezTo>
                <a:cubicBezTo>
                  <a:pt x="3102677" y="651072"/>
                  <a:pt x="3236724" y="1014131"/>
                  <a:pt x="3236724" y="1417925"/>
                </a:cubicBezTo>
                <a:cubicBezTo>
                  <a:pt x="3236724" y="1579026"/>
                  <a:pt x="3184842" y="1708324"/>
                  <a:pt x="3068575" y="1837191"/>
                </a:cubicBezTo>
                <a:cubicBezTo>
                  <a:pt x="2946961" y="1971994"/>
                  <a:pt x="2764225" y="2096154"/>
                  <a:pt x="2570726" y="2227590"/>
                </a:cubicBezTo>
                <a:cubicBezTo>
                  <a:pt x="2535026" y="2251811"/>
                  <a:pt x="2498146" y="2276888"/>
                  <a:pt x="2461266" y="2302270"/>
                </a:cubicBezTo>
                <a:cubicBezTo>
                  <a:pt x="2131149" y="2529427"/>
                  <a:pt x="1890211" y="2678356"/>
                  <a:pt x="1561831" y="2678356"/>
                </a:cubicBezTo>
                <a:lnTo>
                  <a:pt x="1561750" y="2678352"/>
                </a:lnTo>
                <a:lnTo>
                  <a:pt x="1561683" y="2678356"/>
                </a:lnTo>
                <a:cubicBezTo>
                  <a:pt x="1061332" y="2678356"/>
                  <a:pt x="706977" y="2495543"/>
                  <a:pt x="376860" y="2067039"/>
                </a:cubicBezTo>
                <a:cubicBezTo>
                  <a:pt x="333659" y="2010953"/>
                  <a:pt x="291431" y="1959945"/>
                  <a:pt x="250592" y="1910648"/>
                </a:cubicBezTo>
                <a:cubicBezTo>
                  <a:pt x="81331" y="1706243"/>
                  <a:pt x="0" y="1599944"/>
                  <a:pt x="0" y="1417925"/>
                </a:cubicBezTo>
                <a:cubicBezTo>
                  <a:pt x="0" y="1237191"/>
                  <a:pt x="50979" y="1058657"/>
                  <a:pt x="151411" y="887282"/>
                </a:cubicBezTo>
                <a:cubicBezTo>
                  <a:pt x="249689" y="719635"/>
                  <a:pt x="390195" y="566180"/>
                  <a:pt x="568971" y="431316"/>
                </a:cubicBezTo>
                <a:cubicBezTo>
                  <a:pt x="744691" y="298716"/>
                  <a:pt x="953401" y="189359"/>
                  <a:pt x="1172669" y="115107"/>
                </a:cubicBezTo>
                <a:cubicBezTo>
                  <a:pt x="1397840" y="38716"/>
                  <a:pt x="1626554" y="0"/>
                  <a:pt x="1852211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5BB3B3FF-1970-37E4-0D95-719DDB440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3840" y="1813724"/>
            <a:ext cx="1940763" cy="403678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D207FAC-EE87-05C6-068E-E9E06EEB2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874" y="4595854"/>
            <a:ext cx="8932863" cy="1623971"/>
          </a:xfrm>
        </p:spPr>
        <p:txBody>
          <a:bodyPr>
            <a:normAutofit/>
          </a:bodyPr>
          <a:lstStyle/>
          <a:p>
            <a:pPr algn="ctr"/>
            <a:r>
              <a:rPr lang="sr-Latn-RS" sz="2000" b="1"/>
              <a:t>Direktiva o unutrašnjem tržištu električne energije (EU 2019/944</a:t>
            </a:r>
            <a:endParaRPr lang="sr-Latn-RS" sz="2000"/>
          </a:p>
        </p:txBody>
      </p:sp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91BE0494-3277-7A7D-F295-DEF6A978B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70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57CB4CF-C7DE-4010-537A-77F289C3F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Ciljevi i Strategija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12625C5-62AD-D5FF-B60E-547953328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sr-Latn-RS" b="1" dirty="0"/>
          </a:p>
          <a:p>
            <a:pPr>
              <a:buFont typeface="Arial" panose="020B0604020202020204" pitchFamily="34" charset="0"/>
              <a:buChar char="•"/>
            </a:pPr>
            <a:r>
              <a:rPr lang="sr-Latn-RS" dirty="0"/>
              <a:t>Direktiva o unutrašnjem tržištu električne energije postavlja okvir za integrisano i konkurentno tržište električne energije u EU, sa fokusom na digitalizaciju kao ključni faktor za postizanje ciljeva energetske sigurnosti i održivosti.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dirty="0"/>
              <a:t> Direktiva omogućava razvoj pametnih mreža i implementaciju digitalnih brojila, što omogućava efikasnije praćenje i upravljanje potrošnjom energije u realnom vremenu.</a:t>
            </a:r>
          </a:p>
          <a:p>
            <a:endParaRPr lang="sr-Latn-RS" dirty="0"/>
          </a:p>
        </p:txBody>
      </p:sp>
      <p:pic>
        <p:nvPicPr>
          <p:cNvPr id="5" name="Slika 4" descr="Slika na kojoj se nalazi tekst&#10;&#10;Opis je automatski generisan">
            <a:extLst>
              <a:ext uri="{FF2B5EF4-FFF2-40B4-BE49-F238E27FC236}">
                <a16:creationId xmlns:a16="http://schemas.microsoft.com/office/drawing/2014/main" id="{9B33E3DB-6924-3856-89C2-D22D35313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6" name="Grafika 2105894456">
            <a:extLst>
              <a:ext uri="{FF2B5EF4-FFF2-40B4-BE49-F238E27FC236}">
                <a16:creationId xmlns:a16="http://schemas.microsoft.com/office/drawing/2014/main" id="{ED1AA837-47F2-0579-99A8-E736F39E80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606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5294FCD-BF6E-C38C-CFDC-639384A5D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Podrška pametnim brojilima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88A2485-0E38-17E6-B948-20C09E38A7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dirty="0"/>
              <a:t>Direktiva podstiče implementaciju pametnih brojila koja omogućavaju korisnicima i dobavljačima energije da pristupe detaljnim podacima o potrošnji, što omogućava bolje upravljanje energijom i precizno obračunavanje. Pametna brojila pomažu u automatskom otkrivanju grešaka u sistemu i prevenciji gubitaka energije.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dirty="0"/>
              <a:t>.</a:t>
            </a:r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B60DE8DB-A304-E4D9-E4EC-86E213987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BAE4917E-4FD3-8075-708C-2869B0765F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172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904C84-AA95-155A-8550-C0D07FF3E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Integracija sa obnovljivim izvorima energije</a:t>
            </a:r>
            <a:r>
              <a:rPr lang="sr-Latn-RS" dirty="0"/>
              <a:t>: 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C0BEE91-9673-6103-5685-24E748077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Digitalizacija omogućava efikasnu integraciju obnovljivih izvora energije, kao što su solarni paneli, vetroturbine i biogoriva, u elektroenergetske mreže. </a:t>
            </a:r>
          </a:p>
          <a:p>
            <a:r>
              <a:rPr lang="sr-Latn-RS" dirty="0"/>
              <a:t>Pametne mreže koriste digitalne alate za praćenje i optimizaciju potrošnje energije, čime se omogućava bolja koordinacija između proizvodnje energije iz obnovljivih izvora i potrošnje</a:t>
            </a:r>
          </a:p>
        </p:txBody>
      </p:sp>
      <p:pic>
        <p:nvPicPr>
          <p:cNvPr id="6" name="Slika 5" descr="Slika na kojoj se nalazi tekst&#10;&#10;Opis je automatski generisan">
            <a:extLst>
              <a:ext uri="{FF2B5EF4-FFF2-40B4-BE49-F238E27FC236}">
                <a16:creationId xmlns:a16="http://schemas.microsoft.com/office/drawing/2014/main" id="{131A4F8D-D5F7-A7C9-5CFD-723997073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7" name="Grafika 2105894456">
            <a:extLst>
              <a:ext uri="{FF2B5EF4-FFF2-40B4-BE49-F238E27FC236}">
                <a16:creationId xmlns:a16="http://schemas.microsoft.com/office/drawing/2014/main" id="{64509DD3-2A87-8A73-2F42-B43AB275F9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197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93B4D24-F4A8-4141-A20A-E0575D19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B050DFC-82A7-26CD-F20F-28F01559E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75" y="3645673"/>
            <a:ext cx="8769350" cy="950181"/>
          </a:xfrm>
        </p:spPr>
        <p:txBody>
          <a:bodyPr anchor="b">
            <a:normAutofit/>
          </a:bodyPr>
          <a:lstStyle/>
          <a:p>
            <a:pPr algn="ctr"/>
            <a:r>
              <a:rPr lang="sr-Latn-RS" sz="3100" b="1"/>
              <a:t>Direktiva o energetskoj efikasnosti (EU 2012/27)</a:t>
            </a:r>
            <a:br>
              <a:rPr lang="sr-Latn-RS" sz="3100" b="1"/>
            </a:br>
            <a:endParaRPr lang="sr-Latn-RS" sz="31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845573F-F83A-4A47-B94A-2E6465F11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66883" y="557880"/>
            <a:ext cx="3458235" cy="2959687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3E9CA91-0E2B-49CD-A0F6-2EA79F02F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07954" y="676385"/>
            <a:ext cx="3236724" cy="2678356"/>
          </a:xfrm>
          <a:custGeom>
            <a:avLst/>
            <a:gdLst>
              <a:gd name="connsiteX0" fmla="*/ 1852211 w 3236724"/>
              <a:gd name="connsiteY0" fmla="*/ 0 h 2678356"/>
              <a:gd name="connsiteX1" fmla="*/ 1852285 w 3236724"/>
              <a:gd name="connsiteY1" fmla="*/ 3 h 2678356"/>
              <a:gd name="connsiteX2" fmla="*/ 1852359 w 3236724"/>
              <a:gd name="connsiteY2" fmla="*/ 0 h 2678356"/>
              <a:gd name="connsiteX3" fmla="*/ 2434596 w 3236724"/>
              <a:gd name="connsiteY3" fmla="*/ 106974 h 2678356"/>
              <a:gd name="connsiteX4" fmla="*/ 2859238 w 3236724"/>
              <a:gd name="connsiteY4" fmla="*/ 395597 h 2678356"/>
              <a:gd name="connsiteX5" fmla="*/ 3236724 w 3236724"/>
              <a:gd name="connsiteY5" fmla="*/ 1417925 h 2678356"/>
              <a:gd name="connsiteX6" fmla="*/ 3068575 w 3236724"/>
              <a:gd name="connsiteY6" fmla="*/ 1837191 h 2678356"/>
              <a:gd name="connsiteX7" fmla="*/ 2570726 w 3236724"/>
              <a:gd name="connsiteY7" fmla="*/ 2227590 h 2678356"/>
              <a:gd name="connsiteX8" fmla="*/ 2461266 w 3236724"/>
              <a:gd name="connsiteY8" fmla="*/ 2302270 h 2678356"/>
              <a:gd name="connsiteX9" fmla="*/ 1561831 w 3236724"/>
              <a:gd name="connsiteY9" fmla="*/ 2678356 h 2678356"/>
              <a:gd name="connsiteX10" fmla="*/ 1561750 w 3236724"/>
              <a:gd name="connsiteY10" fmla="*/ 2678352 h 2678356"/>
              <a:gd name="connsiteX11" fmla="*/ 1561683 w 3236724"/>
              <a:gd name="connsiteY11" fmla="*/ 2678356 h 2678356"/>
              <a:gd name="connsiteX12" fmla="*/ 376860 w 3236724"/>
              <a:gd name="connsiteY12" fmla="*/ 2067039 h 2678356"/>
              <a:gd name="connsiteX13" fmla="*/ 250592 w 3236724"/>
              <a:gd name="connsiteY13" fmla="*/ 1910648 h 2678356"/>
              <a:gd name="connsiteX14" fmla="*/ 0 w 3236724"/>
              <a:gd name="connsiteY14" fmla="*/ 1417925 h 2678356"/>
              <a:gd name="connsiteX15" fmla="*/ 151411 w 3236724"/>
              <a:gd name="connsiteY15" fmla="*/ 887282 h 2678356"/>
              <a:gd name="connsiteX16" fmla="*/ 568971 w 3236724"/>
              <a:gd name="connsiteY16" fmla="*/ 431316 h 2678356"/>
              <a:gd name="connsiteX17" fmla="*/ 1172669 w 3236724"/>
              <a:gd name="connsiteY17" fmla="*/ 115107 h 2678356"/>
              <a:gd name="connsiteX18" fmla="*/ 1852211 w 3236724"/>
              <a:gd name="connsiteY18" fmla="*/ 0 h 267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36724" h="2678356">
                <a:moveTo>
                  <a:pt x="1852211" y="0"/>
                </a:moveTo>
                <a:lnTo>
                  <a:pt x="1852285" y="3"/>
                </a:lnTo>
                <a:lnTo>
                  <a:pt x="1852359" y="0"/>
                </a:lnTo>
                <a:cubicBezTo>
                  <a:pt x="2065168" y="0"/>
                  <a:pt x="2261029" y="36024"/>
                  <a:pt x="2434596" y="106974"/>
                </a:cubicBezTo>
                <a:cubicBezTo>
                  <a:pt x="2597258" y="173517"/>
                  <a:pt x="2740125" y="270643"/>
                  <a:pt x="2859238" y="395597"/>
                </a:cubicBezTo>
                <a:cubicBezTo>
                  <a:pt x="3102677" y="651072"/>
                  <a:pt x="3236724" y="1014131"/>
                  <a:pt x="3236724" y="1417925"/>
                </a:cubicBezTo>
                <a:cubicBezTo>
                  <a:pt x="3236724" y="1579026"/>
                  <a:pt x="3184842" y="1708324"/>
                  <a:pt x="3068575" y="1837191"/>
                </a:cubicBezTo>
                <a:cubicBezTo>
                  <a:pt x="2946961" y="1971994"/>
                  <a:pt x="2764225" y="2096154"/>
                  <a:pt x="2570726" y="2227590"/>
                </a:cubicBezTo>
                <a:cubicBezTo>
                  <a:pt x="2535026" y="2251811"/>
                  <a:pt x="2498146" y="2276888"/>
                  <a:pt x="2461266" y="2302270"/>
                </a:cubicBezTo>
                <a:cubicBezTo>
                  <a:pt x="2131149" y="2529427"/>
                  <a:pt x="1890211" y="2678356"/>
                  <a:pt x="1561831" y="2678356"/>
                </a:cubicBezTo>
                <a:lnTo>
                  <a:pt x="1561750" y="2678352"/>
                </a:lnTo>
                <a:lnTo>
                  <a:pt x="1561683" y="2678356"/>
                </a:lnTo>
                <a:cubicBezTo>
                  <a:pt x="1061332" y="2678356"/>
                  <a:pt x="706977" y="2495543"/>
                  <a:pt x="376860" y="2067039"/>
                </a:cubicBezTo>
                <a:cubicBezTo>
                  <a:pt x="333659" y="2010953"/>
                  <a:pt x="291431" y="1959945"/>
                  <a:pt x="250592" y="1910648"/>
                </a:cubicBezTo>
                <a:cubicBezTo>
                  <a:pt x="81331" y="1706243"/>
                  <a:pt x="0" y="1599944"/>
                  <a:pt x="0" y="1417925"/>
                </a:cubicBezTo>
                <a:cubicBezTo>
                  <a:pt x="0" y="1237191"/>
                  <a:pt x="50979" y="1058657"/>
                  <a:pt x="151411" y="887282"/>
                </a:cubicBezTo>
                <a:cubicBezTo>
                  <a:pt x="249689" y="719635"/>
                  <a:pt x="390195" y="566180"/>
                  <a:pt x="568971" y="431316"/>
                </a:cubicBezTo>
                <a:cubicBezTo>
                  <a:pt x="744691" y="298716"/>
                  <a:pt x="953401" y="189359"/>
                  <a:pt x="1172669" y="115107"/>
                </a:cubicBezTo>
                <a:cubicBezTo>
                  <a:pt x="1397840" y="38716"/>
                  <a:pt x="1626554" y="0"/>
                  <a:pt x="1852211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4AA3B77E-A200-7CF4-895B-C9A760775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3840" y="1813724"/>
            <a:ext cx="1940763" cy="403678"/>
          </a:xfrm>
          <a:prstGeom prst="rect">
            <a:avLst/>
          </a:prstGeom>
          <a:noFill/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874F687-25AE-777B-A44E-2D693DCF0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874" y="4595854"/>
            <a:ext cx="8932863" cy="16239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r-Latn-RS" sz="2000" b="1"/>
              <a:t>Ciljevi smanjenja potrošnje energije</a:t>
            </a:r>
          </a:p>
          <a:p>
            <a:pPr marL="0" indent="0" algn="ctr">
              <a:buNone/>
            </a:pPr>
            <a:r>
              <a:rPr lang="sr-Latn-RS" sz="2000"/>
              <a:t> Direktiva o energetskoj efikasnosti postavlja ciljeve za smanjenje energetske potrošnje u EU. Digitalne tehnologije igraju ključnu ulogu u postizanju tih ciljeva, omogućavajući bolje praćenje i optimizaciju energetske potrošnje na nivou domaćinstava, industrije i infrastrukture.</a:t>
            </a:r>
          </a:p>
          <a:p>
            <a:pPr marL="0" indent="0" algn="ctr">
              <a:buNone/>
            </a:pPr>
            <a:endParaRPr lang="sr-Latn-RS" sz="2000"/>
          </a:p>
        </p:txBody>
      </p:sp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7BF8A655-A810-9BCB-BD10-20F11617A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710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ACB81DD-F4B0-C9CB-4140-B3EB9DEB4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Sistemi za upravljanje energijom (EMS)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3F425887-8EFD-2913-6547-C3EDCF248E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dirty="0"/>
              <a:t>Direktiva promoviše upotrebu sistema za upravljanje energijom (EMS), koji koriste digitalne tehnologije za optimizaciju potrošnje energije u stvarnom vremenu.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dirty="0"/>
              <a:t>EMS sistemi pomažu u smanjenju gubitaka energije, identifikovanju potencijala za uštede i obezbeđivanju bolje distribucije resursa.</a:t>
            </a:r>
          </a:p>
          <a:p>
            <a:pPr marL="0" indent="0">
              <a:buNone/>
            </a:pPr>
            <a:endParaRPr lang="sr-Latn-RS" dirty="0"/>
          </a:p>
          <a:p>
            <a:endParaRPr lang="sr-Latn-RS" dirty="0"/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64EA5B67-A0F9-A97E-E900-0A47B2E00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DF311A5D-E175-B685-D366-1D5D4DFA25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118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41D52D9-1609-2F1D-485A-BEB22C384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Podsticanje korišćenja pametnih uređaja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C192CDC-9982-3B1E-B066-E75AB1F78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dirty="0"/>
              <a:t>Direktiva podržava primenu pametnih uređaja, kao što su pametni termostati, pametni sistemi za osvetljenje i sistemi za optimizaciju grejanja i hlađenja, koji omogućavaju bolju kontrolu i smanjenje potrošnje energije u zgradama.</a:t>
            </a:r>
          </a:p>
        </p:txBody>
      </p:sp>
      <p:pic>
        <p:nvPicPr>
          <p:cNvPr id="4" name="Slika 3" descr="Slika na kojoj se nalazi tekst&#10;&#10;Opis je automatski generisan">
            <a:extLst>
              <a:ext uri="{FF2B5EF4-FFF2-40B4-BE49-F238E27FC236}">
                <a16:creationId xmlns:a16="http://schemas.microsoft.com/office/drawing/2014/main" id="{7172EBD2-0681-416A-7FD7-E2A3C492F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356" y="6041382"/>
            <a:ext cx="3000375" cy="624077"/>
          </a:xfrm>
          <a:prstGeom prst="rect">
            <a:avLst/>
          </a:prstGeom>
          <a:noFill/>
        </p:spPr>
      </p:pic>
      <p:pic>
        <p:nvPicPr>
          <p:cNvPr id="5" name="Grafika 2105894456">
            <a:extLst>
              <a:ext uri="{FF2B5EF4-FFF2-40B4-BE49-F238E27FC236}">
                <a16:creationId xmlns:a16="http://schemas.microsoft.com/office/drawing/2014/main" id="{75ABB892-36FB-C82F-3093-FF105C333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870" y="6041382"/>
            <a:ext cx="1701165" cy="4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0725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850</Words>
  <Application>Microsoft Office PowerPoint</Application>
  <PresentationFormat>Široki ekran</PresentationFormat>
  <Paragraphs>45</Paragraphs>
  <Slides>16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1" baseType="lpstr">
      <vt:lpstr>Meiryo</vt:lpstr>
      <vt:lpstr>Aptos</vt:lpstr>
      <vt:lpstr>Aptos Display</vt:lpstr>
      <vt:lpstr>Arial</vt:lpstr>
      <vt:lpstr>Tema Office</vt:lpstr>
      <vt:lpstr>Digitalizacija energetskog sektora</vt:lpstr>
      <vt:lpstr>PowerPoint prezentacija</vt:lpstr>
      <vt:lpstr>PowerPoint prezentacija</vt:lpstr>
      <vt:lpstr>Ciljevi i Strategija</vt:lpstr>
      <vt:lpstr>Podrška pametnim brojilima</vt:lpstr>
      <vt:lpstr>Integracija sa obnovljivim izvorima energije: </vt:lpstr>
      <vt:lpstr>Direktiva o energetskoj efikasnosti (EU 2012/27) </vt:lpstr>
      <vt:lpstr>Sistemi za upravljanje energijom (EMS)</vt:lpstr>
      <vt:lpstr>Podsticanje korišćenja pametnih uređaja</vt:lpstr>
      <vt:lpstr>Uredba o tržištu električne energije (EU) 2019/943 </vt:lpstr>
      <vt:lpstr>PowerPoint prezentacija</vt:lpstr>
      <vt:lpstr>Direktiva o obnovljivim izvorima energije (EU 2009/28/EC) </vt:lpstr>
      <vt:lpstr>Podrška digitalnim rešenjima za integraciju</vt:lpstr>
      <vt:lpstr>Strategija za digitalizaciju energetske unije (EU) </vt:lpstr>
      <vt:lpstr>PowerPoint prezentacija</vt:lpstr>
      <vt:lpstr>Zaključak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 Dejan Blagojević</dc:creator>
  <cp:lastModifiedBy>dr Dejan Blagojević</cp:lastModifiedBy>
  <cp:revision>1</cp:revision>
  <dcterms:created xsi:type="dcterms:W3CDTF">2025-01-08T12:15:57Z</dcterms:created>
  <dcterms:modified xsi:type="dcterms:W3CDTF">2025-01-08T12:23:48Z</dcterms:modified>
</cp:coreProperties>
</file>