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290" r:id="rId5"/>
    <p:sldId id="291" r:id="rId6"/>
    <p:sldId id="292" r:id="rId7"/>
    <p:sldId id="293" r:id="rId8"/>
    <p:sldId id="294" r:id="rId9"/>
    <p:sldId id="295" r:id="rId10"/>
    <p:sldId id="296" r:id="rId11"/>
    <p:sldId id="297" r:id="rId12"/>
  </p:sldIdLst>
  <p:sldSz cx="12192000" cy="6858000"/>
  <p:notesSz cx="6858000" cy="9144000"/>
  <p:embeddedFontLst>
    <p:embeddedFont>
      <p:font typeface="Calibri" panose="020F0502020204030204" pitchFamily="34" charset="0"/>
      <p:regular r:id="rId14"/>
      <p:bold r:id="rId15"/>
      <p:italic r:id="rId16"/>
      <p:boldItalic r:id="rId17"/>
    </p:embeddedFont>
    <p:embeddedFont>
      <p:font typeface="Exo 2"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64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9986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6661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1052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6214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5906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3796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9683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07400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6723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1.5.5.	Hydropeaking </a:t>
            </a:r>
            <a:endParaRPr sz="2000" dirty="0"/>
          </a:p>
        </p:txBody>
      </p:sp>
      <p:sp>
        <p:nvSpPr>
          <p:cNvPr id="64" name="Google Shape;64;p3"/>
          <p:cNvSpPr txBox="1">
            <a:spLocks noGrp="1"/>
          </p:cNvSpPr>
          <p:nvPr>
            <p:ph type="body" idx="1"/>
          </p:nvPr>
        </p:nvSpPr>
        <p:spPr>
          <a:xfrm>
            <a:off x="398207" y="1771532"/>
            <a:ext cx="11407652" cy="3935588"/>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Hydropeaking may negatively affect the hydro morphology downstream of the plant and aquatic organisms, either directly (mortality by stranding, catastrophic drift, etc.) or indirectly (modification of physical habitats, water quality, etc.). Knowledge of these effects has improved in recent years; intensity, period and frequencies of the peaks and rate of rise or fall of flows are the main factors that can be managed to reduce the negative impacts. Solutions can be provided through both construction (demodulation basin downstream of the plant) and / or operational restrictions. The latter are very expensive and typically not compatible with the goal of flexible production. Moreover, there is still a lack of consensus on the assessment of potential ecological impacts. Therefore, the identification of appropriate mitigation measures that are well accepted by stakeholders is still a challenge, especially when it concerns multi-stressed environments where diagnostics are uncertain.</a:t>
            </a:r>
          </a:p>
          <a:p>
            <a:pPr marL="0" lvl="0" indent="0">
              <a:lnSpc>
                <a:spcPct val="120000"/>
              </a:lnSpc>
              <a:spcBef>
                <a:spcPts val="0"/>
              </a:spcBef>
              <a:buSzPts val="2800"/>
              <a:buNone/>
            </a:pPr>
            <a:r>
              <a:rPr lang="en-US" sz="1600" dirty="0"/>
              <a:t>Hydropeaking diversion power plants entirely prevent flow fluctuations providing an ecologically appropriate residual flow and a suitable location for reintroduction of flow to the river system. From a business perspective, new diversion power plants are often not economically viable. Nevertheless, they do provide significant positive economic effects at a macroeconomic level.</a:t>
            </a:r>
          </a:p>
          <a:p>
            <a:pPr marL="0" lvl="0" indent="0">
              <a:lnSpc>
                <a:spcPct val="100000"/>
              </a:lnSpc>
              <a:spcBef>
                <a:spcPts val="0"/>
              </a:spcBef>
              <a:buSzPts val="2800"/>
              <a:buNone/>
            </a:pPr>
            <a:r>
              <a:rPr lang="ru-RU" sz="16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8817685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6723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smtClean="0"/>
              <a:t>1.5.6</a:t>
            </a:r>
            <a:r>
              <a:rPr lang="en-US" sz="2000" dirty="0"/>
              <a:t>.	Mitigation hierarchy  </a:t>
            </a:r>
            <a:endParaRPr sz="2000" dirty="0"/>
          </a:p>
        </p:txBody>
      </p:sp>
      <p:sp>
        <p:nvSpPr>
          <p:cNvPr id="64" name="Google Shape;64;p3"/>
          <p:cNvSpPr txBox="1">
            <a:spLocks noGrp="1"/>
          </p:cNvSpPr>
          <p:nvPr>
            <p:ph type="body" idx="1"/>
          </p:nvPr>
        </p:nvSpPr>
        <p:spPr>
          <a:xfrm>
            <a:off x="398207" y="1771532"/>
            <a:ext cx="11407652" cy="3935588"/>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All projects must respect the mitigation hierarchy to target the ‘no net loss’ principle for biodiversity. This concerns all stages of the project life cycle: design, construction, exploitation, maintenance and dismantling. It is very difficult to assess medium or long term impacts, especially in the context of climate change and territorial adaptation; even more difficult is to determine the ecological equivalence between the ecological impacts and gains associated with restoration operations. In general, the cost, as well as ecological effectiveness, has to be guaranteed</a:t>
            </a:r>
            <a:r>
              <a:rPr lang="en-US" sz="1600" dirty="0" smtClean="0"/>
              <a:t>. </a:t>
            </a:r>
            <a:r>
              <a:rPr lang="ru-RU" sz="16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4736525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Hydro Power Plants: Basics, types and classification, principle of operation</a:t>
            </a:r>
          </a:p>
        </p:txBody>
      </p:sp>
      <p:sp>
        <p:nvSpPr>
          <p:cNvPr id="57" name="Google Shape;57;p2"/>
          <p:cNvSpPr txBox="1">
            <a:spLocks noGrp="1"/>
          </p:cNvSpPr>
          <p:nvPr>
            <p:ph type="body" idx="1"/>
          </p:nvPr>
        </p:nvSpPr>
        <p:spPr>
          <a:xfrm>
            <a:off x="314878" y="1693870"/>
            <a:ext cx="11680722" cy="405799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Energy utilization</a:t>
            </a:r>
            <a:endParaRPr lang="mk-MK" dirty="0" smtClean="0">
              <a:solidFill>
                <a:schemeClr val="tx1"/>
              </a:solidFill>
            </a:endParaRPr>
          </a:p>
          <a:p>
            <a:pPr marL="228600" lvl="0" indent="-228600">
              <a:buSzPts val="2800"/>
            </a:pPr>
            <a:r>
              <a:rPr lang="en-US" sz="1800" dirty="0">
                <a:solidFill>
                  <a:schemeClr val="tx1"/>
                </a:solidFill>
              </a:rPr>
              <a:t>Electricity generation and consumption </a:t>
            </a:r>
            <a:r>
              <a:rPr lang="ru-RU" sz="1800" dirty="0" smtClean="0">
                <a:solidFill>
                  <a:schemeClr val="tx1"/>
                </a:solidFill>
              </a:rPr>
              <a:t> </a:t>
            </a:r>
          </a:p>
          <a:p>
            <a:pPr marL="228600" lvl="0" indent="-228600">
              <a:buSzPts val="2800"/>
            </a:pPr>
            <a:r>
              <a:rPr lang="en-US" sz="1800" dirty="0">
                <a:solidFill>
                  <a:schemeClr val="tx1"/>
                </a:solidFill>
              </a:rPr>
              <a:t>Types of power plants</a:t>
            </a:r>
            <a:endParaRPr lang="mk-MK" sz="1800" dirty="0" smtClean="0">
              <a:solidFill>
                <a:schemeClr val="tx1"/>
              </a:solidFill>
            </a:endParaRPr>
          </a:p>
          <a:p>
            <a:pPr marL="228600" lvl="0" indent="-228600">
              <a:buSzPts val="2800"/>
            </a:pPr>
            <a:r>
              <a:rPr lang="en-US" sz="1800" dirty="0"/>
              <a:t>Types of Hydropower Plants</a:t>
            </a:r>
            <a:r>
              <a:rPr lang="mk-MK" sz="1800" dirty="0" smtClean="0"/>
              <a:t> </a:t>
            </a:r>
          </a:p>
          <a:p>
            <a:pPr marL="685800" lvl="1" indent="-228600">
              <a:buSzPts val="2800"/>
            </a:pPr>
            <a:r>
              <a:rPr lang="en-US" sz="1600" dirty="0"/>
              <a:t>Types of hydroelectric power plants according to the method of water utilization</a:t>
            </a:r>
            <a:r>
              <a:rPr lang="ru-RU" sz="1600" dirty="0" smtClean="0"/>
              <a:t> </a:t>
            </a:r>
          </a:p>
          <a:p>
            <a:pPr marL="685800" lvl="1" indent="-228600">
              <a:buSzPts val="2800"/>
            </a:pPr>
            <a:r>
              <a:rPr lang="en-US" sz="1600" dirty="0"/>
              <a:t>Types of hydroelectric power plants based on the available head</a:t>
            </a:r>
            <a:r>
              <a:rPr lang="ru-RU" sz="1600" dirty="0" smtClean="0"/>
              <a:t> </a:t>
            </a:r>
          </a:p>
          <a:p>
            <a:pPr marL="685800" lvl="1" indent="-228600">
              <a:buSzPts val="2800"/>
            </a:pPr>
            <a:r>
              <a:rPr lang="en-US" sz="1600" dirty="0"/>
              <a:t>Types of hydroelectric power plants according to installed capacity</a:t>
            </a:r>
            <a:r>
              <a:rPr lang="ru-RU" sz="1600" dirty="0" smtClean="0"/>
              <a:t> </a:t>
            </a:r>
          </a:p>
          <a:p>
            <a:pPr marL="685800" lvl="1" indent="-228600">
              <a:buSzPts val="2800"/>
            </a:pPr>
            <a:r>
              <a:rPr lang="en-US" sz="1600" dirty="0"/>
              <a:t>Hybrid </a:t>
            </a:r>
            <a:r>
              <a:rPr lang="en-US" sz="1600" dirty="0" smtClean="0"/>
              <a:t>hydropower </a:t>
            </a:r>
            <a:r>
              <a:rPr lang="ru-RU" sz="1600" dirty="0" smtClean="0"/>
              <a:t> </a:t>
            </a:r>
          </a:p>
          <a:p>
            <a:pPr marL="457200" lvl="1" indent="0">
              <a:buSzPts val="2800"/>
              <a:buNone/>
            </a:pPr>
            <a:endParaRPr lang="en-US" sz="1600" dirty="0"/>
          </a:p>
          <a:p>
            <a:pPr marL="457200" lvl="1" indent="0">
              <a:buSzPts val="2800"/>
              <a:buNone/>
            </a:pPr>
            <a:endParaRPr lang="en-US" sz="1600" dirty="0"/>
          </a:p>
          <a:p>
            <a:pPr marL="457200" lvl="1" indent="0">
              <a:buSzPts val="2800"/>
              <a:buNone/>
            </a:pPr>
            <a:endParaRPr lang="mk-MK" sz="1400" dirty="0" smtClean="0"/>
          </a:p>
          <a:p>
            <a:pPr marL="228600" lvl="0" indent="-228600">
              <a:buSzPts val="2800"/>
            </a:pPr>
            <a:r>
              <a:rPr lang="en-US" sz="1800" b="1" dirty="0" smtClean="0">
                <a:solidFill>
                  <a:schemeClr val="accent6">
                    <a:lumMod val="50000"/>
                  </a:schemeClr>
                </a:solidFill>
              </a:rPr>
              <a:t> </a:t>
            </a:r>
            <a:r>
              <a:rPr lang="en-US" sz="1800" b="1" dirty="0">
                <a:solidFill>
                  <a:schemeClr val="accent6">
                    <a:lumMod val="50000"/>
                  </a:schemeClr>
                </a:solidFill>
              </a:rPr>
              <a:t>Environmental and Social Aspects of Hydro Power Plants</a:t>
            </a:r>
            <a:r>
              <a:rPr lang="ru-RU"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Fish migration</a:t>
            </a:r>
            <a:r>
              <a:rPr lang="ru-RU" sz="1600" b="1" dirty="0" smtClean="0">
                <a:solidFill>
                  <a:schemeClr val="accent6">
                    <a:lumMod val="50000"/>
                  </a:schemeClr>
                </a:solidFill>
              </a:rPr>
              <a:t> </a:t>
            </a:r>
          </a:p>
          <a:p>
            <a:pPr marL="685800" lvl="1" indent="-228600">
              <a:buSzPts val="2800"/>
            </a:pPr>
            <a:r>
              <a:rPr lang="en-US" sz="1600" b="1" dirty="0" smtClean="0">
                <a:solidFill>
                  <a:schemeClr val="accent6">
                    <a:lumMod val="50000"/>
                  </a:schemeClr>
                </a:solidFill>
              </a:rPr>
              <a:t>Sedimentation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Water quality</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Environmental flows</a:t>
            </a:r>
            <a:r>
              <a:rPr lang="ru-RU" sz="1600" b="1" dirty="0" smtClean="0">
                <a:solidFill>
                  <a:schemeClr val="accent6">
                    <a:lumMod val="50000"/>
                  </a:schemeClr>
                </a:solidFill>
              </a:rPr>
              <a:t> </a:t>
            </a:r>
          </a:p>
          <a:p>
            <a:pPr marL="685800" lvl="1" indent="-228600">
              <a:buSzPts val="2800"/>
            </a:pPr>
            <a:r>
              <a:rPr lang="en-US" sz="1600" b="1" dirty="0" err="1">
                <a:solidFill>
                  <a:schemeClr val="accent6">
                    <a:lumMod val="50000"/>
                  </a:schemeClr>
                </a:solidFill>
              </a:rPr>
              <a:t>Hydropeaking</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Mitigation hierarchy</a:t>
            </a:r>
            <a:r>
              <a:rPr lang="ru-RU" sz="1600" b="1" dirty="0" smtClean="0">
                <a:solidFill>
                  <a:schemeClr val="accent6">
                    <a:lumMod val="50000"/>
                  </a:schemeClr>
                </a:solidFill>
              </a:rPr>
              <a:t> </a:t>
            </a:r>
          </a:p>
          <a:p>
            <a:pPr marL="457200" lvl="1" indent="0">
              <a:buSzPts val="2800"/>
              <a:buNone/>
            </a:pPr>
            <a:endParaRPr lang="ru-RU" sz="1400" b="1" dirty="0" smtClean="0">
              <a:solidFill>
                <a:schemeClr val="accent6">
                  <a:lumMod val="50000"/>
                </a:schemeClr>
              </a:solidFill>
            </a:endParaRPr>
          </a:p>
          <a:p>
            <a:pPr marL="228600" lvl="0" indent="-228600">
              <a:buSzPts val="2800"/>
            </a:pPr>
            <a:r>
              <a:rPr lang="en-US" sz="1800" dirty="0"/>
              <a:t>Principle of Operation of Hydroelectric Power Plants</a:t>
            </a:r>
            <a:r>
              <a:rPr lang="ru-RU" sz="1800" dirty="0" smtClean="0"/>
              <a:t> </a:t>
            </a:r>
          </a:p>
          <a:p>
            <a:pPr marL="685800" lvl="1" indent="-228600">
              <a:buSzPts val="2800"/>
            </a:pPr>
            <a:r>
              <a:rPr lang="en-US" sz="1600" dirty="0"/>
              <a:t>Available and useful energy head of the turbine</a:t>
            </a:r>
            <a:r>
              <a:rPr lang="ru-RU" sz="1600" dirty="0" smtClean="0"/>
              <a:t> </a:t>
            </a:r>
          </a:p>
          <a:p>
            <a:pPr marL="685800" lvl="1" indent="-228600">
              <a:buSzPts val="2800"/>
            </a:pPr>
            <a:r>
              <a:rPr lang="en-US" sz="1600" dirty="0"/>
              <a:t>Turbine Power and Efficiency</a:t>
            </a:r>
            <a:r>
              <a:rPr lang="ru-RU" dirty="0" smtClean="0"/>
              <a:t> </a:t>
            </a:r>
            <a:endParaRPr lang="ru-RU" sz="1600" dirty="0" smtClean="0"/>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1.5.	Environmental and Social Aspects of Hydro Power Plants</a:t>
            </a:r>
            <a:endParaRPr sz="2000" dirty="0"/>
          </a:p>
        </p:txBody>
      </p:sp>
      <p:sp>
        <p:nvSpPr>
          <p:cNvPr id="64" name="Google Shape;64;p3"/>
          <p:cNvSpPr txBox="1">
            <a:spLocks noGrp="1"/>
          </p:cNvSpPr>
          <p:nvPr>
            <p:ph type="body" idx="1"/>
          </p:nvPr>
        </p:nvSpPr>
        <p:spPr>
          <a:xfrm>
            <a:off x="398207" y="1551813"/>
            <a:ext cx="11407652" cy="44216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development of hydropower projects can have both positive and negative environmental and social impacts. Hydroelectric structures can affect the ecology of a river by changing the hydrologic characteristics and disrupting the ecological continuity of sediment transport and fish migration through the construction of physical barriers such as dams, dikes and weirs. From a social impacts perspective, hydropower may require the relocation of some local population, but is also usually a driver for socioeconomic development. Moreover, it may affect land use, the economy, and the health and safety of local communities. </a:t>
            </a:r>
          </a:p>
          <a:p>
            <a:pPr marL="0" lvl="0" indent="0">
              <a:lnSpc>
                <a:spcPct val="120000"/>
              </a:lnSpc>
              <a:spcBef>
                <a:spcPts val="0"/>
              </a:spcBef>
              <a:buSzPts val="2800"/>
              <a:buNone/>
            </a:pPr>
            <a:r>
              <a:rPr lang="en-US" sz="1600" dirty="0"/>
              <a:t>Equally, however, local communities may benefit from hydropower projects not only </a:t>
            </a:r>
            <a:r>
              <a:rPr lang="en-US" sz="1600" dirty="0" smtClean="0"/>
              <a:t>through </a:t>
            </a:r>
            <a:r>
              <a:rPr lang="en-US" sz="1600" dirty="0"/>
              <a:t>generating electricity, but </a:t>
            </a:r>
            <a:r>
              <a:rPr lang="en-US" sz="1600" dirty="0" smtClean="0"/>
              <a:t>also</a:t>
            </a:r>
            <a:r>
              <a:rPr lang="mk-MK" sz="1600" dirty="0" smtClean="0"/>
              <a:t> </a:t>
            </a:r>
            <a:r>
              <a:rPr lang="en-US" sz="1600" dirty="0"/>
              <a:t>by</a:t>
            </a:r>
            <a:r>
              <a:rPr lang="en-US" sz="1600" dirty="0" smtClean="0"/>
              <a:t> </a:t>
            </a:r>
            <a:r>
              <a:rPr lang="en-US" sz="1600" dirty="0"/>
              <a:t>enabling other </a:t>
            </a:r>
            <a:r>
              <a:rPr lang="en-US" sz="1600" dirty="0" smtClean="0"/>
              <a:t>water</a:t>
            </a:r>
            <a:r>
              <a:rPr lang="mk-MK" sz="1600" dirty="0" smtClean="0"/>
              <a:t> </a:t>
            </a:r>
            <a:r>
              <a:rPr lang="en-US" sz="1600" dirty="0" smtClean="0"/>
              <a:t>dependent </a:t>
            </a:r>
            <a:r>
              <a:rPr lang="en-US" sz="1600" dirty="0"/>
              <a:t>activities such as irrigation, navigation, tourism, fisheries and provision of water supply to local municipalities and industries while also protecting against floods and droughts. The main environmental and social issues related to hydropower projects, as well as the magnitude of any effects, are typically site dependent, since each hydropower plant is uniquely designed to fit the site-specific characteristics of a given site and the surrounding society and environment. It should be noted that run-of-river HPPs do not alter the river flow regime, whilst the creation of a reservoir for storage hydropower often entails a major environmental change. In general, hydropower has a significant environmental footprint at local and regional levels but offers advantages at the </a:t>
            </a:r>
            <a:r>
              <a:rPr lang="en-US" sz="1600" dirty="0" smtClean="0"/>
              <a:t>macro ecological </a:t>
            </a:r>
            <a:r>
              <a:rPr lang="en-US" sz="1600" dirty="0"/>
              <a:t>level.</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9471"/>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1.5.	Environmental and Social Aspects of Hydro Power Plants</a:t>
            </a:r>
            <a:endParaRPr sz="2000" dirty="0"/>
          </a:p>
        </p:txBody>
      </p:sp>
      <p:sp>
        <p:nvSpPr>
          <p:cNvPr id="64" name="Google Shape;64;p3"/>
          <p:cNvSpPr txBox="1">
            <a:spLocks noGrp="1"/>
          </p:cNvSpPr>
          <p:nvPr>
            <p:ph type="body" idx="1"/>
          </p:nvPr>
        </p:nvSpPr>
        <p:spPr>
          <a:xfrm>
            <a:off x="398207" y="1649093"/>
            <a:ext cx="11407652" cy="404159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From an environmental viewpoint, hydropower projects need to address five main challenges:</a:t>
            </a:r>
          </a:p>
          <a:p>
            <a:pPr lvl="0"/>
            <a:r>
              <a:rPr lang="en-US" sz="1600" dirty="0" smtClean="0"/>
              <a:t>Ecological </a:t>
            </a:r>
            <a:r>
              <a:rPr lang="en-US" sz="1600" dirty="0"/>
              <a:t>continuity (fish migration and sediment transport)</a:t>
            </a:r>
            <a:r>
              <a:rPr lang="ru-RU" sz="1600" dirty="0" smtClean="0"/>
              <a:t>,</a:t>
            </a:r>
            <a:r>
              <a:rPr lang="mk-MK" sz="1600" dirty="0" smtClean="0"/>
              <a:t> </a:t>
            </a:r>
            <a:endParaRPr lang="en-US" sz="1600" dirty="0"/>
          </a:p>
          <a:p>
            <a:pPr lvl="0"/>
            <a:r>
              <a:rPr lang="en-US" sz="1600" dirty="0"/>
              <a:t>Water quality</a:t>
            </a:r>
            <a:r>
              <a:rPr lang="mk-MK" sz="1600" dirty="0" smtClean="0"/>
              <a:t>,</a:t>
            </a:r>
            <a:endParaRPr lang="en-US" sz="1600" dirty="0"/>
          </a:p>
          <a:p>
            <a:pPr lvl="0"/>
            <a:r>
              <a:rPr lang="en-US" sz="1600" dirty="0"/>
              <a:t>Environmental flow</a:t>
            </a:r>
            <a:r>
              <a:rPr lang="mk-MK" sz="1600" dirty="0" smtClean="0"/>
              <a:t>, </a:t>
            </a:r>
            <a:endParaRPr lang="mk-MK" sz="1600" dirty="0"/>
          </a:p>
          <a:p>
            <a:pPr lvl="0"/>
            <a:r>
              <a:rPr lang="en-US" sz="1600" dirty="0"/>
              <a:t>Hydropeaking</a:t>
            </a:r>
            <a:r>
              <a:rPr lang="mk-MK" sz="1600" dirty="0" smtClean="0"/>
              <a:t>,</a:t>
            </a:r>
            <a:endParaRPr lang="en-US" sz="1600" dirty="0"/>
          </a:p>
          <a:p>
            <a:r>
              <a:rPr lang="en-US" sz="1600" dirty="0"/>
              <a:t>Mitigation hierarchy for biodiversity</a:t>
            </a:r>
            <a:r>
              <a:rPr lang="ru-RU" sz="1600" dirty="0" smtClean="0"/>
              <a:t>.</a:t>
            </a:r>
            <a:endParaRPr lang="ru-RU" sz="1600" dirty="0"/>
          </a:p>
          <a:p>
            <a:pPr marL="0" lvl="0" indent="0">
              <a:lnSpc>
                <a:spcPct val="100000"/>
              </a:lnSpc>
              <a:spcBef>
                <a:spcPts val="0"/>
              </a:spcBef>
              <a:buSzPts val="2800"/>
              <a:buNone/>
            </a:pPr>
            <a:r>
              <a:rPr lang="ru-RU" sz="1400" dirty="0">
                <a:solidFill>
                  <a:schemeClr val="accent6">
                    <a:lumMod val="50000"/>
                  </a:schemeClr>
                </a:solidFill>
              </a:rPr>
              <a:t> </a:t>
            </a:r>
            <a:endParaRPr lang="en-US" sz="1600" dirty="0"/>
          </a:p>
          <a:p>
            <a:pPr marL="0" lvl="0" indent="0">
              <a:lnSpc>
                <a:spcPct val="120000"/>
              </a:lnSpc>
              <a:spcBef>
                <a:spcPts val="0"/>
              </a:spcBef>
              <a:buSzPts val="2800"/>
              <a:buNone/>
            </a:pPr>
            <a:r>
              <a:rPr lang="en-US" sz="1600" dirty="0"/>
              <a:t>Moreover, although hydropower does not produce greenhouse gas (GHG) emissions during operations, methane (CH</a:t>
            </a:r>
            <a:r>
              <a:rPr lang="en-US" sz="1600" baseline="-25000" dirty="0"/>
              <a:t>4</a:t>
            </a:r>
            <a:r>
              <a:rPr lang="en-US" sz="1600" dirty="0"/>
              <a:t>) emissions from reservoirs might be substantial under certain conditions and this implies the need to properly assess the net change in GHG emissions induced by the creation of such reservoirs.</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3327911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28655"/>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1.5.1.	Fish </a:t>
            </a:r>
            <a:r>
              <a:rPr lang="en-US" sz="2000" dirty="0" smtClean="0"/>
              <a:t>migration</a:t>
            </a:r>
            <a:r>
              <a:rPr lang="mk-MK" sz="2000" dirty="0" smtClean="0"/>
              <a:t> </a:t>
            </a:r>
            <a:endParaRPr sz="2000" dirty="0"/>
          </a:p>
        </p:txBody>
      </p:sp>
      <p:sp>
        <p:nvSpPr>
          <p:cNvPr id="64" name="Google Shape;64;p3"/>
          <p:cNvSpPr txBox="1">
            <a:spLocks noGrp="1"/>
          </p:cNvSpPr>
          <p:nvPr>
            <p:ph type="body" idx="1"/>
          </p:nvPr>
        </p:nvSpPr>
        <p:spPr>
          <a:xfrm>
            <a:off x="398207" y="1649094"/>
            <a:ext cx="11407652" cy="4298148"/>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smtClean="0"/>
              <a:t>Dams </a:t>
            </a:r>
            <a:r>
              <a:rPr lang="en-US" sz="1600" dirty="0"/>
              <a:t>may create obstacles for the movement of migratory fish species, thus reducing access to spawning grounds and rearing zones and eventually decreasing migratory fish populations</a:t>
            </a:r>
            <a:r>
              <a:rPr lang="en-US" sz="1600" dirty="0" smtClean="0"/>
              <a:t>.</a:t>
            </a:r>
          </a:p>
          <a:p>
            <a:pPr marL="0" lvl="0" indent="0">
              <a:lnSpc>
                <a:spcPct val="120000"/>
              </a:lnSpc>
              <a:spcBef>
                <a:spcPts val="0"/>
              </a:spcBef>
              <a:buSzPts val="2800"/>
              <a:buNone/>
            </a:pPr>
            <a:r>
              <a:rPr lang="en-US" sz="1600" dirty="0"/>
              <a:t>Upstream fish migration can only be facilitated with civil works installed on dams (fish ladders, fish lifts etc.) or with artificial by-pass </a:t>
            </a:r>
            <a:r>
              <a:rPr lang="en-US" sz="1600" dirty="0" smtClean="0"/>
              <a:t>rivers. </a:t>
            </a:r>
          </a:p>
          <a:p>
            <a:pPr marL="0" lvl="0" indent="0">
              <a:lnSpc>
                <a:spcPct val="120000"/>
              </a:lnSpc>
              <a:spcBef>
                <a:spcPts val="0"/>
              </a:spcBef>
              <a:buSzPts val="2800"/>
              <a:buNone/>
            </a:pPr>
            <a:r>
              <a:rPr lang="en-US" sz="1600" dirty="0"/>
              <a:t>Downstream fish migration poses more significant challenges. In these cases, minimizing negative impacts on fish populations may be possible by various construction or operational measures.</a:t>
            </a:r>
            <a:endParaRPr lang="mk-MK" sz="1600" dirty="0" smtClean="0"/>
          </a:p>
          <a:p>
            <a:pPr marL="0" lvl="0" indent="0">
              <a:lnSpc>
                <a:spcPct val="120000"/>
              </a:lnSpc>
              <a:spcBef>
                <a:spcPts val="0"/>
              </a:spcBef>
              <a:buSzPts val="2800"/>
              <a:buNone/>
            </a:pPr>
            <a:r>
              <a:rPr lang="en-US" sz="1600" dirty="0"/>
              <a:t>Solutions are designed according to the characteristics of the site and fish species and include:</a:t>
            </a:r>
          </a:p>
          <a:p>
            <a:pPr lvl="0"/>
            <a:r>
              <a:rPr lang="en-US" sz="1600" dirty="0" smtClean="0"/>
              <a:t>Fish-friendly </a:t>
            </a:r>
            <a:r>
              <a:rPr lang="en-US" sz="1600" dirty="0"/>
              <a:t>turbines: </a:t>
            </a:r>
            <a:r>
              <a:rPr lang="en-US" sz="1600" dirty="0">
                <a:solidFill>
                  <a:schemeClr val="accent6">
                    <a:lumMod val="50000"/>
                  </a:schemeClr>
                </a:solidFill>
              </a:rPr>
              <a:t>to achieve this, turbine design aims to minimize the gaps between rotating and stationary components, create blunt leading edges on runner blades and reduce runner rotational speed. Also to minimize the number of runner blades and/or allow for low </a:t>
            </a:r>
            <a:r>
              <a:rPr lang="en-US" sz="1600" dirty="0" smtClean="0">
                <a:solidFill>
                  <a:schemeClr val="accent6">
                    <a:lumMod val="50000"/>
                  </a:schemeClr>
                </a:solidFill>
              </a:rPr>
              <a:t>turbulence.</a:t>
            </a:r>
          </a:p>
          <a:p>
            <a:pPr lvl="0"/>
            <a:r>
              <a:rPr lang="en-US" sz="1600" dirty="0" smtClean="0"/>
              <a:t>Surface </a:t>
            </a:r>
            <a:r>
              <a:rPr lang="en-US" sz="1600" dirty="0"/>
              <a:t>or bottom by-passes for higher dams: </a:t>
            </a:r>
            <a:r>
              <a:rPr lang="en-US" sz="1600" dirty="0">
                <a:solidFill>
                  <a:schemeClr val="accent6">
                    <a:lumMod val="50000"/>
                  </a:schemeClr>
                </a:solidFill>
              </a:rPr>
              <a:t>in this case screens or other type of fish barriers are placed in front of the water intake to prevent fish from being carried to the turbine and to guide them to the fish pass.</a:t>
            </a:r>
            <a:r>
              <a:rPr lang="mk-MK" sz="1600" dirty="0" smtClean="0">
                <a:solidFill>
                  <a:schemeClr val="accent6">
                    <a:lumMod val="50000"/>
                  </a:schemeClr>
                </a:solidFill>
              </a:rPr>
              <a:t> </a:t>
            </a:r>
          </a:p>
          <a:p>
            <a:pPr lvl="0"/>
            <a:r>
              <a:rPr lang="en-US" sz="1600" dirty="0" smtClean="0"/>
              <a:t>Operational </a:t>
            </a:r>
            <a:r>
              <a:rPr lang="en-US" sz="1600" dirty="0"/>
              <a:t>measures: </a:t>
            </a:r>
            <a:r>
              <a:rPr lang="en-US" sz="1600" dirty="0">
                <a:solidFill>
                  <a:schemeClr val="accent6">
                    <a:lumMod val="50000"/>
                  </a:schemeClr>
                </a:solidFill>
              </a:rPr>
              <a:t>in certain cases, turbine shutdowns or spillway openings may be necessary at certain periods to let the fish (mainly eels) pass through the gates of the dam.</a:t>
            </a:r>
            <a:endParaRPr lang="ru-RU" sz="1600" dirty="0" smtClean="0">
              <a:solidFill>
                <a:schemeClr val="accent6">
                  <a:lumMod val="50000"/>
                </a:schemeClr>
              </a:solidFill>
            </a:endParaRPr>
          </a:p>
          <a:p>
            <a:pPr marL="0" lvl="0" indent="0">
              <a:lnSpc>
                <a:spcPct val="100000"/>
              </a:lnSpc>
              <a:spcBef>
                <a:spcPts val="0"/>
              </a:spcBef>
              <a:buSzPts val="2800"/>
              <a:buNone/>
            </a:pP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33407"/>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352891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3838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1.5.2.	Sedimentation </a:t>
            </a:r>
            <a:endParaRPr sz="2000" dirty="0"/>
          </a:p>
        </p:txBody>
      </p:sp>
      <p:sp>
        <p:nvSpPr>
          <p:cNvPr id="64" name="Google Shape;64;p3"/>
          <p:cNvSpPr txBox="1">
            <a:spLocks noGrp="1"/>
          </p:cNvSpPr>
          <p:nvPr>
            <p:ph type="body" idx="1"/>
          </p:nvPr>
        </p:nvSpPr>
        <p:spPr>
          <a:xfrm>
            <a:off x="398207" y="1688005"/>
            <a:ext cx="11407652" cy="4257283"/>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sediment load of a river is composed of sediments from the riverbed and sediments generated by erosion within the drainage basin. By reducing flow velocity and the slope of a river, dams can decrease the sediment carrying capacity of a river. Sediment deposited in the reservoir reduce its storage capacity and can lead to the raising of riverbed levels and an increase in flood risk. Additionally, retention of sediments within reservoirs can lead to a deficit of sediments downstream of the scheme with potentially severe consequences (river incision, impact on fish reproduction, etc.). Sedimentation management techniques aim to lower these risks. For fine sediments, mechanical or dredging dilution extraction are current (but expensive) practice. However, the impact on salmonids and other species and therefore the determination of a threshold for sediment management operations, remain very difficult to assess. For gravels, reservoir flushing may be undertaken for channels with a high level of coarse transport - but this is not always possible. Where gravel sediments are missing downstream of dams, restoration of the river morphology may be implemented to mitigate the riverbed incision and reduce the risks of damage to the river system.</a:t>
            </a:r>
          </a:p>
          <a:p>
            <a:pPr marL="0" lvl="0" indent="0">
              <a:lnSpc>
                <a:spcPct val="100000"/>
              </a:lnSpc>
              <a:spcBef>
                <a:spcPts val="0"/>
              </a:spcBef>
              <a:buSzPts val="2800"/>
              <a:buNone/>
            </a:pPr>
            <a:r>
              <a:rPr lang="ru-RU" sz="14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25633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11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1.5.3.	Water quality </a:t>
            </a:r>
            <a:endParaRPr sz="2000" dirty="0"/>
          </a:p>
        </p:txBody>
      </p:sp>
      <p:sp>
        <p:nvSpPr>
          <p:cNvPr id="64" name="Google Shape;64;p3"/>
          <p:cNvSpPr txBox="1">
            <a:spLocks noGrp="1"/>
          </p:cNvSpPr>
          <p:nvPr>
            <p:ph type="body" idx="1"/>
          </p:nvPr>
        </p:nvSpPr>
        <p:spPr>
          <a:xfrm>
            <a:off x="398207" y="1746374"/>
            <a:ext cx="11407652" cy="414859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Depending on the nature of the hydropower plant, substances in contact with the water flowing through the turbines (typically lubricants) can accidentally be released into waterways, thus impacting water quality downstream. Solutions to </a:t>
            </a:r>
            <a:r>
              <a:rPr lang="en-US" sz="1600" dirty="0" err="1"/>
              <a:t>minimise</a:t>
            </a:r>
            <a:r>
              <a:rPr lang="en-US" sz="1600" dirty="0"/>
              <a:t> this risk are available and include oil-free hubs or environmentally acceptable lubricants. However, this kind of pollution remains relatively small compared to the changes in water quality observed with large reservoirs</a:t>
            </a:r>
            <a:r>
              <a:rPr lang="en-US" sz="1600" dirty="0" smtClean="0"/>
              <a:t>.</a:t>
            </a:r>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The changes in water quality in reservoirs depend upon the residence time of the water, thermal stratification, the sediment quality and the quality of the incoming waters, which depend upon the geological context, land use, nutrients concentrations, climate, etc. Since these factors cannot be managed directly, they have to be assessed in the early phases of project management to design a hydropower scheme that reduce the risk of water quality degradation; the issues to be carefully considered include: site selection, appropriate design, future reservoir morphology and hydraulic characteristics. Hydrodynamic and eutrophication models may be used to help understand how the reservoir water quality may evolve under specific </a:t>
            </a:r>
            <a:r>
              <a:rPr lang="en-US" sz="1600" dirty="0" smtClean="0"/>
              <a:t>conditions.</a:t>
            </a:r>
            <a:endParaRPr lang="en-US" sz="1600" dirty="0"/>
          </a:p>
          <a:p>
            <a:pPr marL="0" lvl="0" indent="0">
              <a:lnSpc>
                <a:spcPct val="100000"/>
              </a:lnSpc>
              <a:spcBef>
                <a:spcPts val="0"/>
              </a:spcBef>
              <a:buSzPts val="2800"/>
              <a:buNone/>
            </a:pPr>
            <a:r>
              <a:rPr lang="ru-RU" sz="16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31616259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6723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1.5.3.	Water quality </a:t>
            </a:r>
            <a:endParaRPr sz="2000" dirty="0"/>
          </a:p>
        </p:txBody>
      </p:sp>
      <p:sp>
        <p:nvSpPr>
          <p:cNvPr id="64" name="Google Shape;64;p3"/>
          <p:cNvSpPr txBox="1">
            <a:spLocks noGrp="1"/>
          </p:cNvSpPr>
          <p:nvPr>
            <p:ph type="body" idx="1"/>
          </p:nvPr>
        </p:nvSpPr>
        <p:spPr>
          <a:xfrm>
            <a:off x="398207" y="1771532"/>
            <a:ext cx="11407652" cy="3935588"/>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downstream water quality depends </a:t>
            </a:r>
            <a:r>
              <a:rPr lang="en-US" sz="1600" dirty="0" smtClean="0"/>
              <a:t>upon </a:t>
            </a:r>
            <a:r>
              <a:rPr lang="en-US" sz="1600" dirty="0"/>
              <a:t>the reservoir and upstream sources. Sometimes the water may be deoxygenated and polluted with organic or mineral pollutants  released by the sediment within the reservoir. Therefore, it is important to oxygenate the water again, and different kind of solutions exist depending upon the site. The emission of greenhouse gases from large, young and deoxygenated reservoirs may also be an issue, even if this is not very frequently found in Europe (in Europe, usually no biomass is left in reservoirs that could lead to CH4 emissions). Once again, the choice of site is essential to limit this type of risk.</a:t>
            </a:r>
          </a:p>
          <a:p>
            <a:pPr marL="0" lvl="0" indent="0">
              <a:lnSpc>
                <a:spcPct val="120000"/>
              </a:lnSpc>
              <a:spcBef>
                <a:spcPts val="0"/>
              </a:spcBef>
              <a:buSzPts val="2800"/>
              <a:buNone/>
            </a:pPr>
            <a:r>
              <a:rPr lang="en-US" sz="1600" dirty="0"/>
              <a:t>Water quality may also be impacted through some dam management operations, such as emptying reservoirs for works. Although short in time, the impact of such operations can be severe and have consequences on aquatic biology or water uses. Many solutions may be implemented to limit the negative effect, including piloting the flushing with water quality thresholds or creating a decanting </a:t>
            </a:r>
            <a:r>
              <a:rPr lang="en-US" sz="1600" dirty="0" smtClean="0"/>
              <a:t>basin.</a:t>
            </a:r>
          </a:p>
          <a:p>
            <a:pPr marL="0" lvl="0" indent="0">
              <a:lnSpc>
                <a:spcPct val="100000"/>
              </a:lnSpc>
              <a:spcBef>
                <a:spcPts val="0"/>
              </a:spcBef>
              <a:buSzPts val="2800"/>
              <a:buNone/>
            </a:pPr>
            <a:r>
              <a:rPr lang="ru-RU" sz="16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652052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6723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1.5.	Environmental and Social Aspects of Hydro Power Plants</a:t>
            </a:r>
            <a:r>
              <a:rPr lang="mk-MK" sz="2000" dirty="0" smtClean="0"/>
              <a:t/>
            </a:r>
            <a:br>
              <a:rPr lang="mk-MK" sz="2000" dirty="0" smtClean="0"/>
            </a:br>
            <a:r>
              <a:rPr lang="en-US" sz="2000" dirty="0"/>
              <a:t>1.5.4.	Environmental flows </a:t>
            </a:r>
            <a:endParaRPr sz="2000" dirty="0"/>
          </a:p>
        </p:txBody>
      </p:sp>
      <p:sp>
        <p:nvSpPr>
          <p:cNvPr id="64" name="Google Shape;64;p3"/>
          <p:cNvSpPr txBox="1">
            <a:spLocks noGrp="1"/>
          </p:cNvSpPr>
          <p:nvPr>
            <p:ph type="body" idx="1"/>
          </p:nvPr>
        </p:nvSpPr>
        <p:spPr>
          <a:xfrm>
            <a:off x="398207" y="1771532"/>
            <a:ext cx="11407652" cy="3935588"/>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Sustainable management of environmental flows is a central issue, since it determines both the profitability of a project and its socio-environmental acceptance. Depending on the country, guidelines on this issue may be more or less precise and/or binding. Implementing environmental flows is very often a key measure for restoring and managing river ecosystems. E-flows have to be prescribed and </a:t>
            </a:r>
            <a:r>
              <a:rPr lang="en-US" sz="1600" dirty="0" err="1"/>
              <a:t>analysed</a:t>
            </a:r>
            <a:r>
              <a:rPr lang="en-US" sz="1600" dirty="0"/>
              <a:t> site-specifically. It is crucial how </a:t>
            </a:r>
            <a:r>
              <a:rPr lang="en-US" sz="1600" dirty="0" smtClean="0"/>
              <a:t>e-flows </a:t>
            </a:r>
            <a:r>
              <a:rPr lang="en-US" sz="1600" dirty="0"/>
              <a:t>are defined (daily/monthly/… average flow), as this could make a huge difference to day to day operation and environmental impact.</a:t>
            </a:r>
          </a:p>
          <a:p>
            <a:pPr marL="0" lvl="0" indent="0">
              <a:lnSpc>
                <a:spcPct val="120000"/>
              </a:lnSpc>
              <a:spcBef>
                <a:spcPts val="0"/>
              </a:spcBef>
              <a:buSzPts val="2800"/>
              <a:buNone/>
            </a:pPr>
            <a:r>
              <a:rPr lang="en-US" sz="1600" dirty="0"/>
              <a:t>The objective is to determine the input flow value(s) that enable the maintenance of a </a:t>
            </a:r>
            <a:r>
              <a:rPr lang="en-US" sz="1600" dirty="0" smtClean="0"/>
              <a:t>well functioning </a:t>
            </a:r>
            <a:r>
              <a:rPr lang="en-US" sz="1600" dirty="0"/>
              <a:t>aquatic ecosystem, and other water uses, whilst allowing for electricity generation. Many methods are available to determine environmental flow for different types of rivers. Most of them are </a:t>
            </a:r>
            <a:r>
              <a:rPr lang="en-US" sz="1600" dirty="0" smtClean="0"/>
              <a:t>centered </a:t>
            </a:r>
            <a:r>
              <a:rPr lang="en-US" sz="1600" dirty="0"/>
              <a:t>on fish community needs, but some holistic methods are available too. Unfortunately, they are not always well adapted to </a:t>
            </a:r>
            <a:r>
              <a:rPr lang="en-US" sz="1600" dirty="0" smtClean="0"/>
              <a:t>specific environments </a:t>
            </a:r>
            <a:r>
              <a:rPr lang="en-US" sz="1600" dirty="0"/>
              <a:t>(e.g., Mediterranean areas or intermittent/large rivers) and they are usually not sufficiently shared with stakeholders.</a:t>
            </a:r>
          </a:p>
          <a:p>
            <a:pPr marL="0" lvl="0" indent="0">
              <a:lnSpc>
                <a:spcPct val="100000"/>
              </a:lnSpc>
              <a:spcBef>
                <a:spcPts val="0"/>
              </a:spcBef>
              <a:buSzPts val="2800"/>
              <a:buNone/>
            </a:pPr>
            <a:r>
              <a:rPr lang="ru-RU" sz="1600" dirty="0" smtClean="0">
                <a:solidFill>
                  <a:schemeClr val="accent6">
                    <a:lumMod val="50000"/>
                  </a:schemeClr>
                </a:solidFill>
              </a:rPr>
              <a:t> </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9102733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TotalTime>
  <Words>1929</Words>
  <Application>Microsoft Office PowerPoint</Application>
  <PresentationFormat>Widescreen</PresentationFormat>
  <Paragraphs>95</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Exo 2</vt:lpstr>
      <vt:lpstr>Arial</vt:lpstr>
      <vt:lpstr>Office Theme</vt:lpstr>
      <vt:lpstr>Modern Hydro Power Plants</vt:lpstr>
      <vt:lpstr>Hydro Power Plants: Basics, types and classification, principle of operation</vt:lpstr>
      <vt:lpstr>1.5. Environmental and Social Aspects of Hydro Power Plants</vt:lpstr>
      <vt:lpstr>1.5. Environmental and Social Aspects of Hydro Power Plants</vt:lpstr>
      <vt:lpstr>1.5. Environmental and Social Aspects of Hydro Power Plants 1.5.1. Fish migration </vt:lpstr>
      <vt:lpstr>1.5. Environmental and Social Aspects of Hydro Power Plants 1.5.2. Sedimentation </vt:lpstr>
      <vt:lpstr>1.5. Environmental and Social Aspects of Hydro Power Plants 1.5.3. Water quality </vt:lpstr>
      <vt:lpstr>1.5. Environmental and Social Aspects of Hydro Power Plants 1.5.3. Water quality </vt:lpstr>
      <vt:lpstr>1.5. Environmental and Social Aspects of Hydro Power Plants 1.5.4. Environmental flows </vt:lpstr>
      <vt:lpstr>1.5. Environmental and Social Aspects of Hydro Power Plants 1.5.5. Hydropeaking </vt:lpstr>
      <vt:lpstr>1.5. Environmental and Social Aspects of Hydro Power Plants 1.5.6. Mitigation hierarchy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33</cp:revision>
  <dcterms:created xsi:type="dcterms:W3CDTF">2022-10-28T13:12:53Z</dcterms:created>
  <dcterms:modified xsi:type="dcterms:W3CDTF">2024-01-27T12:41:10Z</dcterms:modified>
</cp:coreProperties>
</file>