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Exo 2" panose="020B0604020202020204" charset="0"/>
      <p:regular r:id="rId33"/>
      <p:bold r:id="rId34"/>
      <p:italic r:id="rId35"/>
      <p:boldItalic r:id="rId36"/>
    </p:embeddedFont>
    <p:embeddedFont>
      <p:font typeface="Cambria Math" panose="02040503050406030204" pitchFamily="18" charset="0"/>
      <p:regular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6.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5049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1246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8432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4741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3320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869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3480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2418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6156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0844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1557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891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382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9501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29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7748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2545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274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1200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674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9442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3774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69254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6.jpeg"/><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6.jpeg"/><Relationship Id="rId7"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6.jpeg"/><Relationship Id="rId7"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7.png"/><Relationship Id="rId9"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6.jpeg"/><Relationship Id="rId7"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jpeg"/><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jpe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7.png"/><Relationship Id="rId9" Type="http://schemas.openxmlformats.org/officeDocument/2006/relationships/image" Target="../media/image71.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6.jpeg"/><Relationship Id="rId7"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png"/><Relationship Id="rId9"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8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6.jpeg"/><Relationship Id="rId7" Type="http://schemas.openxmlformats.org/officeDocument/2006/relationships/image" Target="../media/image9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7.png"/><Relationship Id="rId9" Type="http://schemas.openxmlformats.org/officeDocument/2006/relationships/image" Target="../media/image92.png"/></Relationships>
</file>

<file path=ppt/slides/_rels/slide24.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6.jpeg"/><Relationship Id="rId7" Type="http://schemas.openxmlformats.org/officeDocument/2006/relationships/image" Target="../media/image9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7.png"/><Relationship Id="rId9" Type="http://schemas.openxmlformats.org/officeDocument/2006/relationships/image" Target="../media/image97.png"/></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jpeg"/><Relationship Id="rId7" Type="http://schemas.openxmlformats.org/officeDocument/2006/relationships/image" Target="../media/image12.png"/><Relationship Id="rId12"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7.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jpeg"/><Relationship Id="rId7" Type="http://schemas.openxmlformats.org/officeDocument/2006/relationships/image" Target="../media/image18.png"/><Relationship Id="rId12"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6.jpe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7.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6.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3.3.2.	The economical (optimal) diameter of the penstock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27" name="Picture 26"/>
          <p:cNvPicPr/>
          <p:nvPr/>
        </p:nvPicPr>
        <p:blipFill>
          <a:blip r:embed="rId5"/>
          <a:stretch>
            <a:fillRect/>
          </a:stretch>
        </p:blipFill>
        <p:spPr>
          <a:xfrm>
            <a:off x="8154425" y="1524840"/>
            <a:ext cx="3240405" cy="2103120"/>
          </a:xfrm>
          <a:prstGeom prst="rect">
            <a:avLst/>
          </a:prstGeom>
        </p:spPr>
      </p:pic>
      <p:sp>
        <p:nvSpPr>
          <p:cNvPr id="4" name="Rectangle 3"/>
          <p:cNvSpPr/>
          <p:nvPr/>
        </p:nvSpPr>
        <p:spPr>
          <a:xfrm>
            <a:off x="594740" y="1671497"/>
            <a:ext cx="2767104" cy="338554"/>
          </a:xfrm>
          <a:prstGeom prst="rect">
            <a:avLst/>
          </a:prstGeom>
        </p:spPr>
        <p:txBody>
          <a:bodyPr wrap="none">
            <a:spAutoFit/>
          </a:bodyPr>
          <a:lstStyle/>
          <a:p>
            <a:r>
              <a:rPr lang="mk-MK" sz="1600" dirty="0">
                <a:latin typeface="Times New Roman" panose="02020603050405020304" pitchFamily="18" charset="0"/>
                <a:ea typeface="Calibri" panose="020F0502020204030204" pitchFamily="34" charset="0"/>
              </a:rPr>
              <a:t>The calculation using equation </a:t>
            </a:r>
            <a:endParaRPr lang="en-US" sz="1600" dirty="0"/>
          </a:p>
        </p:txBody>
      </p:sp>
      <mc:AlternateContent xmlns:mc="http://schemas.openxmlformats.org/markup-compatibility/2006" xmlns:a14="http://schemas.microsoft.com/office/drawing/2010/main">
        <mc:Choice Requires="a14">
          <p:sp>
            <p:nvSpPr>
              <p:cNvPr id="28" name="Rectangle 27"/>
              <p:cNvSpPr/>
              <p:nvPr/>
            </p:nvSpPr>
            <p:spPr>
              <a:xfrm>
                <a:off x="1672352" y="2037599"/>
                <a:ext cx="4235711" cy="81984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𝐷</m:t>
                          </m:r>
                        </m:e>
                        <m:sub>
                          <m:r>
                            <a:rPr lang="mk-MK" sz="1600" i="1">
                              <a:latin typeface="Cambria Math" panose="02040503050406030204" pitchFamily="18" charset="0"/>
                            </a:rPr>
                            <m:t>𝑜𝑝𝑡</m:t>
                          </m:r>
                        </m:sub>
                      </m:sSub>
                      <m:r>
                        <a:rPr lang="mk-MK" sz="1600" i="1">
                          <a:latin typeface="Cambria Math" panose="02040503050406030204" pitchFamily="18" charset="0"/>
                        </a:rPr>
                        <m:t>= </m:t>
                      </m:r>
                      <m:rad>
                        <m:radPr>
                          <m:ctrlPr>
                            <a:rPr lang="en-US" sz="1600" i="1">
                              <a:latin typeface="Cambria Math" panose="02040503050406030204" pitchFamily="18" charset="0"/>
                            </a:rPr>
                          </m:ctrlPr>
                        </m:radPr>
                        <m:deg>
                          <m:r>
                            <a:rPr lang="mk-MK" sz="1600" i="1">
                              <a:latin typeface="Cambria Math" panose="02040503050406030204" pitchFamily="18" charset="0"/>
                            </a:rPr>
                            <m:t>7</m:t>
                          </m:r>
                        </m:deg>
                        <m:e>
                          <m:f>
                            <m:fPr>
                              <m:ctrlPr>
                                <a:rPr lang="en-US" sz="1600" i="1">
                                  <a:latin typeface="Cambria Math" panose="02040503050406030204" pitchFamily="18" charset="0"/>
                                </a:rPr>
                              </m:ctrlPr>
                            </m:fPr>
                            <m:num>
                              <m:r>
                                <a:rPr lang="mk-MK" sz="1600" i="1">
                                  <a:latin typeface="Cambria Math" panose="02040503050406030204" pitchFamily="18" charset="0"/>
                                </a:rPr>
                                <m:t>1,05∙</m:t>
                              </m:r>
                              <m:sSubSup>
                                <m:sSubSupPr>
                                  <m:ctrlPr>
                                    <a:rPr lang="en-US" sz="1600" i="1">
                                      <a:latin typeface="Cambria Math" panose="02040503050406030204" pitchFamily="18" charset="0"/>
                                    </a:rPr>
                                  </m:ctrlPr>
                                </m:sSubSupPr>
                                <m:e>
                                  <m:r>
                                    <a:rPr lang="mk-MK" sz="1600" i="1">
                                      <a:latin typeface="Cambria Math" panose="02040503050406030204" pitchFamily="18" charset="0"/>
                                    </a:rPr>
                                    <m:t>𝑄</m:t>
                                  </m:r>
                                </m:e>
                                <m:sub>
                                  <m:r>
                                    <a:rPr lang="mk-MK" sz="1600" i="1">
                                      <a:latin typeface="Cambria Math" panose="02040503050406030204" pitchFamily="18" charset="0"/>
                                    </a:rPr>
                                    <m:t>𝑚</m:t>
                                  </m:r>
                                </m:sub>
                                <m:sup>
                                  <m:r>
                                    <a:rPr lang="mk-MK" sz="1600" i="1">
                                      <a:latin typeface="Cambria Math" panose="02040503050406030204" pitchFamily="18" charset="0"/>
                                    </a:rPr>
                                    <m:t>3</m:t>
                                  </m:r>
                                </m:sup>
                              </m:sSubSup>
                              <m:r>
                                <a:rPr lang="mk-MK" sz="1600" i="1">
                                  <a:latin typeface="Cambria Math" panose="02040503050406030204" pitchFamily="18" charset="0"/>
                                </a:rPr>
                                <m:t>∙</m:t>
                              </m:r>
                              <m:r>
                                <a:rPr lang="mk-MK" sz="1600" i="1">
                                  <a:latin typeface="Cambria Math" panose="02040503050406030204" pitchFamily="18" charset="0"/>
                                </a:rPr>
                                <m:t>𝜆</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𝜎</m:t>
                                  </m:r>
                                </m:e>
                                <m:sub>
                                  <m:r>
                                    <a:rPr lang="mk-MK" sz="1600" i="1">
                                      <a:latin typeface="Cambria Math" panose="02040503050406030204" pitchFamily="18" charset="0"/>
                                    </a:rPr>
                                    <m:t>𝑑</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𝐶</m:t>
                                  </m:r>
                                </m:e>
                                <m:sub>
                                  <m:r>
                                    <a:rPr lang="mk-MK" sz="1600" i="1">
                                      <a:latin typeface="Cambria Math" panose="02040503050406030204" pitchFamily="18" charset="0"/>
                                    </a:rPr>
                                    <m:t>𝑠</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𝑚</m:t>
                                  </m:r>
                                </m:sub>
                              </m:sSub>
                              <m:r>
                                <a:rPr lang="mk-MK" sz="1600" i="1">
                                  <a:latin typeface="Cambria Math" panose="02040503050406030204" pitchFamily="18" charset="0"/>
                                </a:rPr>
                                <m:t>∙</m:t>
                              </m:r>
                              <m:r>
                                <a:rPr lang="mk-MK" sz="1600" i="1">
                                  <a:latin typeface="Cambria Math" panose="02040503050406030204" pitchFamily="18" charset="0"/>
                                </a:rPr>
                                <m:t>𝜂</m:t>
                              </m:r>
                            </m:num>
                            <m:den>
                              <m:r>
                                <a:rPr lang="mk-MK" sz="1600" i="1">
                                  <a:latin typeface="Cambria Math" panose="02040503050406030204" pitchFamily="18" charset="0"/>
                                </a:rPr>
                                <m:t>𝑘</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𝜌</m:t>
                                  </m:r>
                                </m:e>
                                <m:sub>
                                  <m:r>
                                    <a:rPr lang="mk-MK" sz="1600" i="1">
                                      <a:latin typeface="Cambria Math" panose="02040503050406030204" pitchFamily="18" charset="0"/>
                                    </a:rPr>
                                    <m:t>𝑐</m:t>
                                  </m:r>
                                </m:sub>
                              </m:sSub>
                              <m:r>
                                <a:rPr lang="mk-MK" sz="1600" i="1">
                                  <a:latin typeface="Cambria Math" panose="02040503050406030204" pitchFamily="18" charset="0"/>
                                </a:rPr>
                                <m:t>∙</m:t>
                              </m:r>
                              <m:r>
                                <a:rPr lang="mk-MK" sz="1600" i="1">
                                  <a:latin typeface="Cambria Math" panose="02040503050406030204" pitchFamily="18" charset="0"/>
                                </a:rPr>
                                <m:t>𝑐</m:t>
                              </m:r>
                              <m:r>
                                <a:rPr lang="mk-MK" sz="1600" i="1">
                                  <a:latin typeface="Cambria Math" panose="02040503050406030204" pitchFamily="18" charset="0"/>
                                </a:rPr>
                                <m:t>∙</m:t>
                              </m:r>
                              <m:r>
                                <a:rPr lang="mk-MK" sz="1600" i="1">
                                  <a:latin typeface="Cambria Math" panose="02040503050406030204" pitchFamily="18" charset="0"/>
                                </a:rPr>
                                <m:t>𝑝</m:t>
                              </m:r>
                              <m:r>
                                <a:rPr lang="mk-MK" sz="1600" i="1">
                                  <a:latin typeface="Cambria Math" panose="02040503050406030204" pitchFamily="18" charset="0"/>
                                </a:rPr>
                                <m:t>∙</m:t>
                              </m:r>
                              <m:r>
                                <a:rPr lang="mk-MK" sz="1600" i="1">
                                  <a:latin typeface="Cambria Math" panose="02040503050406030204" pitchFamily="18" charset="0"/>
                                </a:rPr>
                                <m:t>𝑏</m:t>
                              </m:r>
                            </m:den>
                          </m:f>
                        </m:e>
                      </m:rad>
                      <m:r>
                        <a:rPr lang="mk-MK" sz="1600">
                          <a:latin typeface="Cambria Math" panose="02040503050406030204" pitchFamily="18" charset="0"/>
                        </a:rPr>
                        <m:t>          [</m:t>
                      </m:r>
                      <m:r>
                        <m:rPr>
                          <m:sty m:val="p"/>
                        </m:rPr>
                        <a:rPr lang="mk-MK" sz="1600">
                          <a:latin typeface="Cambria Math" panose="02040503050406030204" pitchFamily="18" charset="0"/>
                        </a:rPr>
                        <m:t>m</m:t>
                      </m:r>
                      <m:r>
                        <a:rPr lang="mk-MK" sz="1600">
                          <a:latin typeface="Cambria Math" panose="02040503050406030204" pitchFamily="18" charset="0"/>
                        </a:rPr>
                        <m:t>]</m:t>
                      </m:r>
                    </m:oMath>
                  </m:oMathPara>
                </a14:m>
                <a:endParaRPr lang="en-US" sz="1600" dirty="0"/>
              </a:p>
            </p:txBody>
          </p:sp>
        </mc:Choice>
        <mc:Fallback xmlns="">
          <p:sp>
            <p:nvSpPr>
              <p:cNvPr id="28" name="Rectangle 27"/>
              <p:cNvSpPr>
                <a:spLocks noRot="1" noChangeAspect="1" noMove="1" noResize="1" noEditPoints="1" noAdjustHandles="1" noChangeArrowheads="1" noChangeShapeType="1" noTextEdit="1"/>
              </p:cNvSpPr>
              <p:nvPr/>
            </p:nvSpPr>
            <p:spPr>
              <a:xfrm>
                <a:off x="1672352" y="2037599"/>
                <a:ext cx="4235711" cy="819840"/>
              </a:xfrm>
              <a:prstGeom prst="rect">
                <a:avLst/>
              </a:prstGeom>
              <a:blipFill>
                <a:blip r:embed="rId6"/>
                <a:stretch>
                  <a:fillRect/>
                </a:stretch>
              </a:blipFill>
            </p:spPr>
            <p:txBody>
              <a:bodyPr/>
              <a:lstStyle/>
              <a:p>
                <a:r>
                  <a:rPr lang="en-US">
                    <a:noFill/>
                  </a:rPr>
                  <a:t> </a:t>
                </a:r>
              </a:p>
            </p:txBody>
          </p:sp>
        </mc:Fallback>
      </mc:AlternateContent>
      <p:sp>
        <p:nvSpPr>
          <p:cNvPr id="8" name="Rectangle 7"/>
          <p:cNvSpPr/>
          <p:nvPr/>
        </p:nvSpPr>
        <p:spPr>
          <a:xfrm>
            <a:off x="594739" y="2871953"/>
            <a:ext cx="7559685" cy="830997"/>
          </a:xfrm>
          <a:prstGeom prst="rect">
            <a:avLst/>
          </a:prstGeom>
        </p:spPr>
        <p:txBody>
          <a:bodyPr wrap="square">
            <a:spAutoFit/>
          </a:bodyPr>
          <a:lstStyle/>
          <a:p>
            <a:r>
              <a:rPr lang="mk-MK" sz="1600" dirty="0">
                <a:latin typeface="Times New Roman" panose="02020603050405020304" pitchFamily="18" charset="0"/>
                <a:ea typeface="Calibri" panose="020F0502020204030204" pitchFamily="34" charset="0"/>
              </a:rPr>
              <a:t>can also be realized graphically, and it is necessary to be conducted in segments. In precise calculations, it is necessary to take into account the different tariffs for electrical energy based on the price of guaranteed capacity in the system. </a:t>
            </a:r>
            <a:endParaRPr lang="en-US" sz="1600" dirty="0"/>
          </a:p>
        </p:txBody>
      </p:sp>
      <p:sp>
        <p:nvSpPr>
          <p:cNvPr id="10" name="Rectangle 9"/>
          <p:cNvSpPr/>
          <p:nvPr/>
        </p:nvSpPr>
        <p:spPr>
          <a:xfrm>
            <a:off x="594738" y="3733855"/>
            <a:ext cx="9787293"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economic (optimal) diameter should be calculated using an empirical formula, which remarkably coincides with the actually implemented diameters:</a:t>
            </a:r>
            <a:endParaRPr lang="en-US" sz="1600" dirty="0"/>
          </a:p>
        </p:txBody>
      </p:sp>
      <mc:AlternateContent xmlns:mc="http://schemas.openxmlformats.org/markup-compatibility/2006" xmlns:a14="http://schemas.microsoft.com/office/drawing/2010/main">
        <mc:Choice Requires="a14">
          <p:sp>
            <p:nvSpPr>
              <p:cNvPr id="29" name="Rectangle 28"/>
              <p:cNvSpPr/>
              <p:nvPr/>
            </p:nvSpPr>
            <p:spPr>
              <a:xfrm>
                <a:off x="1484183" y="4348240"/>
                <a:ext cx="3220690" cy="3751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en-US" sz="1600" i="1">
                                  <a:latin typeface="Cambria Math" panose="02040503050406030204" pitchFamily="18" charset="0"/>
                                </a:rPr>
                                <m:t>𝑜𝑝𝑡</m:t>
                              </m:r>
                            </m:sub>
                          </m:sSub>
                          <m:r>
                            <a:rPr lang="en-US" sz="1600">
                              <a:latin typeface="Cambria Math" panose="02040503050406030204" pitchFamily="18" charset="0"/>
                            </a:rPr>
                            <m:t>=0,72∙</m:t>
                          </m:r>
                          <m:sSup>
                            <m:sSupPr>
                              <m:ctrlPr>
                                <a:rPr lang="en-US" sz="1600" i="1">
                                  <a:latin typeface="Cambria Math" panose="02040503050406030204" pitchFamily="18" charset="0"/>
                                </a:rPr>
                              </m:ctrlPr>
                            </m:sSupPr>
                            <m:e>
                              <m:r>
                                <a:rPr lang="en-US" sz="1600" i="1">
                                  <a:latin typeface="Cambria Math" panose="02040503050406030204" pitchFamily="18" charset="0"/>
                                </a:rPr>
                                <m:t>𝑃</m:t>
                              </m:r>
                            </m:e>
                            <m:sup>
                              <m:r>
                                <a:rPr lang="en-US" sz="1600">
                                  <a:latin typeface="Cambria Math" panose="02040503050406030204" pitchFamily="18" charset="0"/>
                                </a:rPr>
                                <m:t>0,43</m:t>
                              </m:r>
                            </m:sup>
                          </m:sSup>
                          <m:f>
                            <m:fPr>
                              <m:type m:val="lin"/>
                              <m:ctrlPr>
                                <a:rPr lang="en-US" sz="1600" i="1">
                                  <a:latin typeface="Cambria Math" panose="02040503050406030204" pitchFamily="18" charset="0"/>
                                </a:rPr>
                              </m:ctrlPr>
                            </m:fPr>
                            <m:num>
                              <m:r>
                                <a:rPr lang="en-US" sz="1600">
                                  <a:latin typeface="Cambria Math" panose="02040503050406030204" pitchFamily="18" charset="0"/>
                                </a:rPr>
                                <m:t> </m:t>
                              </m:r>
                            </m:num>
                            <m:den>
                              <m:sSup>
                                <m:sSupPr>
                                  <m:ctrlPr>
                                    <a:rPr lang="en-US" sz="1600" i="1">
                                      <a:latin typeface="Cambria Math" panose="02040503050406030204" pitchFamily="18" charset="0"/>
                                    </a:rPr>
                                  </m:ctrlPr>
                                </m:sSupPr>
                                <m:e>
                                  <m:r>
                                    <a:rPr lang="en-US" sz="1600" i="1">
                                      <a:latin typeface="Cambria Math" panose="02040503050406030204" pitchFamily="18" charset="0"/>
                                    </a:rPr>
                                    <m:t>𝐻</m:t>
                                  </m:r>
                                </m:e>
                                <m:sup>
                                  <m:r>
                                    <a:rPr lang="en-US" sz="1600">
                                      <a:latin typeface="Cambria Math" panose="02040503050406030204" pitchFamily="18" charset="0"/>
                                    </a:rPr>
                                    <m:t>0,65</m:t>
                                  </m:r>
                                </m:sup>
                              </m:sSup>
                            </m:den>
                          </m:f>
                          <m:r>
                            <a:rPr lang="en-US" sz="1600">
                              <a:latin typeface="Cambria Math" panose="02040503050406030204" pitchFamily="18" charset="0"/>
                            </a:rPr>
                            <m:t>        [</m:t>
                          </m:r>
                          <m:r>
                            <m:rPr>
                              <m:sty m:val="p"/>
                            </m:rPr>
                            <a:rPr lang="en-US" sz="1600">
                              <a:latin typeface="Cambria Math" panose="02040503050406030204" pitchFamily="18" charset="0"/>
                            </a:rPr>
                            <m:t>m</m:t>
                          </m:r>
                        </m:e>
                      </m:d>
                    </m:oMath>
                  </m:oMathPara>
                </a14:m>
                <a:endParaRPr lang="en-US" sz="1600" dirty="0"/>
              </a:p>
            </p:txBody>
          </p:sp>
        </mc:Choice>
        <mc:Fallback xmlns="">
          <p:sp>
            <p:nvSpPr>
              <p:cNvPr id="29" name="Rectangle 28"/>
              <p:cNvSpPr>
                <a:spLocks noRot="1" noChangeAspect="1" noMove="1" noResize="1" noEditPoints="1" noAdjustHandles="1" noChangeArrowheads="1" noChangeShapeType="1" noTextEdit="1"/>
              </p:cNvSpPr>
              <p:nvPr/>
            </p:nvSpPr>
            <p:spPr>
              <a:xfrm>
                <a:off x="1484183" y="4348240"/>
                <a:ext cx="3220690" cy="375167"/>
              </a:xfrm>
              <a:prstGeom prst="rect">
                <a:avLst/>
              </a:prstGeom>
              <a:blipFill>
                <a:blip r:embed="rId7"/>
                <a:stretch>
                  <a:fillRect t="-140323" r="-14745" b="-2129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742207" y="4779587"/>
                <a:ext cx="6096000" cy="1220078"/>
              </a:xfrm>
              <a:prstGeom prst="rect">
                <a:avLst/>
              </a:prstGeom>
            </p:spPr>
            <p:txBody>
              <a:bodyPr>
                <a:spAutoFit/>
              </a:bodyPr>
              <a:lstStyle/>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𝑜𝑝𝑡</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r>
                  <a:rPr lang="mk-MK" sz="1600" dirty="0">
                    <a:latin typeface="Times New Roman" panose="02020603050405020304" pitchFamily="18" charset="0"/>
                    <a:ea typeface="Calibri" panose="020F0502020204030204" pitchFamily="34" charset="0"/>
                    <a:cs typeface="Times New Roman" panose="02020603050405020304" pitchFamily="18" charset="0"/>
                  </a:rPr>
                  <a:t>optimal diameter</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𝑃</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[kW] – </a:t>
                </a:r>
                <a:r>
                  <a:rPr lang="mk-MK" sz="1600" dirty="0">
                    <a:latin typeface="Times New Roman" panose="02020603050405020304" pitchFamily="18" charset="0"/>
                    <a:ea typeface="Calibri" panose="020F0502020204030204" pitchFamily="34" charset="0"/>
                    <a:cs typeface="Times New Roman" panose="02020603050405020304" pitchFamily="18" charset="0"/>
                  </a:rPr>
                  <a:t>nominal power of the turbine or pump</a:t>
                </a:r>
                <a:r>
                  <a:rPr lang="en-US" sz="1600" dirty="0" smtClean="0">
                    <a:latin typeface="Times New Roman" panose="02020603050405020304" pitchFamily="18" charset="0"/>
                    <a:ea typeface="Calibri" panose="020F0502020204030204" pitchFamily="34" charset="0"/>
                    <a:cs typeface="Times New Roman" panose="02020603050405020304" pitchFamily="18" charset="0"/>
                  </a:rPr>
                  <a:t>;</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Times New Roman" panose="02020603050405020304" pitchFamily="18" charset="0"/>
                    <a:ea typeface="Calibri" panose="020F0502020204030204" pitchFamily="34" charset="0"/>
                  </a:rPr>
                  <a:t> </a:t>
                </a:r>
              </a:p>
              <a:p>
                <a:pPr indent="457200" algn="just">
                  <a:lnSpc>
                    <a:spcPct val="115000"/>
                  </a:lnSpc>
                  <a:spcAft>
                    <a:spcPts val="1000"/>
                  </a:spcAft>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en-US" sz="1600" dirty="0">
                    <a:latin typeface="Times New Roman" panose="02020603050405020304" pitchFamily="18" charset="0"/>
                    <a:ea typeface="Calibri" panose="020F0502020204030204" pitchFamily="34" charset="0"/>
                  </a:rPr>
                  <a:t> [m] – </a:t>
                </a:r>
                <a:r>
                  <a:rPr lang="mk-MK" sz="1600" dirty="0">
                    <a:latin typeface="Times New Roman" panose="02020603050405020304" pitchFamily="18" charset="0"/>
                    <a:ea typeface="Calibri" panose="020F0502020204030204" pitchFamily="34" charset="0"/>
                  </a:rPr>
                  <a:t>nominal head of the turbine or pump</a:t>
                </a:r>
                <a:r>
                  <a:rPr lang="en-US" sz="1600" dirty="0">
                    <a:latin typeface="Times New Roman" panose="02020603050405020304" pitchFamily="18" charset="0"/>
                    <a:ea typeface="Calibri" panose="020F0502020204030204" pitchFamily="34" charset="0"/>
                  </a:rPr>
                  <a:t>.</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742207" y="4779587"/>
                <a:ext cx="6096000" cy="1220078"/>
              </a:xfrm>
              <a:prstGeom prst="rect">
                <a:avLst/>
              </a:prstGeom>
              <a:blipFill>
                <a:blip r:embed="rId8"/>
                <a:stretch>
                  <a:fillRect b="-4000"/>
                </a:stretch>
              </a:blipFill>
            </p:spPr>
            <p:txBody>
              <a:bodyPr/>
              <a:lstStyle/>
              <a:p>
                <a:r>
                  <a:rPr lang="en-US">
                    <a:noFill/>
                  </a:rPr>
                  <a:t> </a:t>
                </a:r>
              </a:p>
            </p:txBody>
          </p:sp>
        </mc:Fallback>
      </mc:AlternateContent>
    </p:spTree>
    <p:extLst>
      <p:ext uri="{BB962C8B-B14F-4D97-AF65-F5344CB8AC3E}">
        <p14:creationId xmlns:p14="http://schemas.microsoft.com/office/powerpoint/2010/main" val="39500787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09600" y="1644483"/>
            <a:ext cx="10779983" cy="1353191"/>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Equivalent Pipeline</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For the analysis and definition of dynamic phenomena in the water chamber system (</a:t>
            </a:r>
            <a:r>
              <a:rPr lang="en-US" sz="1600" dirty="0">
                <a:latin typeface="Times New Roman" panose="02020603050405020304" pitchFamily="18" charset="0"/>
                <a:ea typeface="Calibri" panose="020F0502020204030204" pitchFamily="34" charset="0"/>
                <a:cs typeface="Times New Roman" panose="02020603050405020304" pitchFamily="18" charset="0"/>
              </a:rPr>
              <a:t>surge tank</a:t>
            </a:r>
            <a:r>
              <a:rPr lang="mk-MK" sz="1600" dirty="0">
                <a:latin typeface="Times New Roman" panose="02020603050405020304" pitchFamily="18" charset="0"/>
                <a:ea typeface="Calibri" panose="020F0502020204030204" pitchFamily="34" charset="0"/>
                <a:cs typeface="Times New Roman" panose="02020603050405020304" pitchFamily="18" charset="0"/>
              </a:rPr>
              <a:t>) - pressured pipeline</a:t>
            </a:r>
            <a:r>
              <a:rPr lang="en-US" sz="1600" dirty="0">
                <a:latin typeface="Times New Roman" panose="02020603050405020304" pitchFamily="18" charset="0"/>
                <a:ea typeface="Calibri" panose="020F0502020204030204" pitchFamily="34" charset="0"/>
                <a:cs typeface="Times New Roman" panose="02020603050405020304" pitchFamily="18" charset="0"/>
              </a:rPr>
              <a:t> (penstock)</a:t>
            </a:r>
            <a:r>
              <a:rPr lang="mk-MK" sz="1600" dirty="0">
                <a:latin typeface="Times New Roman" panose="02020603050405020304" pitchFamily="18" charset="0"/>
                <a:ea typeface="Calibri" panose="020F0502020204030204" pitchFamily="34" charset="0"/>
                <a:cs typeface="Times New Roman" panose="02020603050405020304" pitchFamily="18" charset="0"/>
              </a:rPr>
              <a:t> - turbine, the concept of an </a:t>
            </a:r>
            <a:r>
              <a:rPr lang="mk-MK" sz="1600" i="1" dirty="0">
                <a:latin typeface="Times New Roman" panose="02020603050405020304" pitchFamily="18" charset="0"/>
                <a:ea typeface="Calibri" panose="020F0502020204030204" pitchFamily="34" charset="0"/>
                <a:cs typeface="Times New Roman" panose="02020603050405020304" pitchFamily="18" charset="0"/>
              </a:rPr>
              <a:t>equivalent pipeline</a:t>
            </a:r>
            <a:r>
              <a:rPr lang="mk-MK" sz="1600" dirty="0">
                <a:latin typeface="Times New Roman" panose="02020603050405020304" pitchFamily="18" charset="0"/>
                <a:ea typeface="Calibri" panose="020F0502020204030204" pitchFamily="34" charset="0"/>
                <a:cs typeface="Times New Roman" panose="02020603050405020304" pitchFamily="18" charset="0"/>
              </a:rPr>
              <a:t> is used for the purpose of quick calculations of the basic hydraulic ratios and hydrodynamic parameters.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566058" y="2968646"/>
                <a:ext cx="11074400" cy="3052118"/>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total length of the pressured pipelines (penstocks)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consists of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𝑛</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unequal sections (segments), which are characterized by the following parameters: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length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𝑙</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a:t>
                </a:r>
                <a14:m>
                  <m:oMath xmlns:m="http://schemas.openxmlformats.org/officeDocument/2006/math">
                    <m:nary>
                      <m:naryPr>
                        <m:chr m:val="∑"/>
                        <m:limLoc m:val="undOvr"/>
                        <m:subHide m:val="on"/>
                        <m:supHide m:val="on"/>
                        <m:ctrlPr>
                          <a:rPr lang="en-US" sz="1600" i="1">
                            <a:latin typeface="Cambria Math" panose="02040503050406030204" pitchFamily="18" charset="0"/>
                            <a:ea typeface="Calibri" panose="020F0502020204030204" pitchFamily="34" charset="0"/>
                            <a:cs typeface="Times New Roman" panose="02020603050405020304" pitchFamily="18" charset="0"/>
                          </a:rPr>
                        </m:ctrlPr>
                      </m:naryPr>
                      <m:sub/>
                      <m:sup/>
                      <m:e>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𝑙</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e>
                    </m:nary>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internal diameter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wall thickness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𝑠</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cross-sectional area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𝐴</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maximum flow rate in the operating mode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𝑄</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3</a:t>
                </a:r>
                <a:r>
                  <a:rPr lang="en-US" sz="1600" dirty="0">
                    <a:latin typeface="Times New Roman" panose="02020603050405020304" pitchFamily="18" charset="0"/>
                    <a:ea typeface="Calibri" panose="020F0502020204030204" pitchFamily="34" charset="0"/>
                    <a:cs typeface="Times New Roman" panose="02020603050405020304" pitchFamily="18" charset="0"/>
                  </a:rPr>
                  <a:t>/s] </a:t>
                </a:r>
                <a:r>
                  <a:rPr lang="mk-MK" sz="1600" dirty="0">
                    <a:latin typeface="Times New Roman" panose="02020603050405020304" pitchFamily="18" charset="0"/>
                    <a:ea typeface="Calibri" panose="020F0502020204030204" pitchFamily="34" charset="0"/>
                    <a:cs typeface="Times New Roman" panose="02020603050405020304" pitchFamily="18" charset="0"/>
                  </a:rPr>
                  <a:t>at a head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a:t>
                </a:r>
                <a:r>
                  <a:rPr lang="mk-MK" sz="1600" dirty="0">
                    <a:latin typeface="Times New Roman" panose="02020603050405020304" pitchFamily="18" charset="0"/>
                    <a:ea typeface="Calibri" panose="020F0502020204030204" pitchFamily="34" charset="0"/>
                    <a:cs typeface="Times New Roman" panose="02020603050405020304" pitchFamily="18" charset="0"/>
                  </a:rPr>
                  <a:t>of the turbine or head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a:t>
                </a:r>
                <a:r>
                  <a:rPr lang="mk-MK" sz="1600" dirty="0">
                    <a:latin typeface="Times New Roman" panose="02020603050405020304" pitchFamily="18" charset="0"/>
                    <a:ea typeface="Calibri" panose="020F0502020204030204" pitchFamily="34" charset="0"/>
                    <a:cs typeface="Times New Roman" panose="02020603050405020304" pitchFamily="18" charset="0"/>
                  </a:rPr>
                  <a:t>of the pump with the valve fully open</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water flow velocity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𝑣</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[m/s] </a:t>
                </a:r>
                <a:r>
                  <a:rPr lang="mk-MK" sz="1600" dirty="0">
                    <a:latin typeface="Times New Roman" panose="02020603050405020304" pitchFamily="18" charset="0"/>
                    <a:ea typeface="Calibri" panose="020F0502020204030204" pitchFamily="34" charset="0"/>
                    <a:cs typeface="Times New Roman" panose="02020603050405020304" pitchFamily="18" charset="0"/>
                  </a:rPr>
                  <a:t>for the respective flow rate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𝑄</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velocity of the pressure wave (during rapid closure) for freely placed pressured pipelines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566058" y="2968646"/>
                <a:ext cx="11074400" cy="3052118"/>
              </a:xfrm>
              <a:prstGeom prst="rect">
                <a:avLst/>
              </a:prstGeom>
              <a:blipFill>
                <a:blip r:embed="rId5"/>
                <a:stretch>
                  <a:fillRect l="-330" r="-220" b="-798"/>
                </a:stretch>
              </a:blipFill>
            </p:spPr>
            <p:txBody>
              <a:bodyPr/>
              <a:lstStyle/>
              <a:p>
                <a:r>
                  <a:rPr lang="en-US">
                    <a:noFill/>
                  </a:rPr>
                  <a:t> </a:t>
                </a:r>
              </a:p>
            </p:txBody>
          </p:sp>
        </mc:Fallback>
      </mc:AlternateContent>
    </p:spTree>
    <p:extLst>
      <p:ext uri="{BB962C8B-B14F-4D97-AF65-F5344CB8AC3E}">
        <p14:creationId xmlns:p14="http://schemas.microsoft.com/office/powerpoint/2010/main" val="2687078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09600" y="1644483"/>
            <a:ext cx="10779983"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Equivalent </a:t>
            </a:r>
            <a:r>
              <a:rPr lang="en-US" sz="1600" b="1" i="1" dirty="0" smtClean="0">
                <a:latin typeface="TimesNewRomanPSMT"/>
                <a:ea typeface="Calibri" panose="020F0502020204030204" pitchFamily="34" charset="0"/>
                <a:cs typeface="Times New Roman" panose="02020603050405020304" pitchFamily="18" charset="0"/>
              </a:rPr>
              <a:t>Pipeline</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Rectangle 8"/>
              <p:cNvSpPr/>
              <p:nvPr/>
            </p:nvSpPr>
            <p:spPr>
              <a:xfrm>
                <a:off x="1298739" y="2090185"/>
                <a:ext cx="2731389" cy="8611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𝑎</m:t>
                          </m:r>
                        </m:e>
                        <m:sub>
                          <m:r>
                            <a:rPr lang="mk-MK" sz="1600" i="1">
                              <a:latin typeface="Cambria Math" panose="02040503050406030204" pitchFamily="18" charset="0"/>
                            </a:rPr>
                            <m:t>𝑖</m:t>
                          </m:r>
                        </m:sub>
                      </m:sSub>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1420</m:t>
                          </m:r>
                        </m:num>
                        <m:den>
                          <m:rad>
                            <m:radPr>
                              <m:degHide m:val="on"/>
                              <m:ctrlPr>
                                <a:rPr lang="en-US" sz="1600" i="1">
                                  <a:latin typeface="Cambria Math" panose="02040503050406030204" pitchFamily="18" charset="0"/>
                                </a:rPr>
                              </m:ctrlPr>
                            </m:radPr>
                            <m:deg/>
                            <m:e>
                              <m:r>
                                <a:rPr lang="mk-MK" sz="1600" i="1">
                                  <a:latin typeface="Cambria Math" panose="02040503050406030204" pitchFamily="18" charset="0"/>
                                </a:rPr>
                                <m:t>1+</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mk-MK" sz="1600" i="1">
                                          <a:latin typeface="Cambria Math" panose="02040503050406030204" pitchFamily="18" charset="0"/>
                                        </a:rPr>
                                        <m:t>𝑖</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𝑠</m:t>
                                      </m:r>
                                    </m:e>
                                    <m:sub>
                                      <m:r>
                                        <a:rPr lang="mk-MK" sz="1600" i="1">
                                          <a:latin typeface="Cambria Math" panose="02040503050406030204" pitchFamily="18" charset="0"/>
                                        </a:rPr>
                                        <m:t>𝑖</m:t>
                                      </m:r>
                                    </m:sub>
                                  </m:sSub>
                                  <m:r>
                                    <a:rPr lang="mk-MK" sz="1600" i="1">
                                      <a:latin typeface="Cambria Math" panose="02040503050406030204" pitchFamily="18" charset="0"/>
                                    </a:rPr>
                                    <m:t>∙100</m:t>
                                  </m:r>
                                </m:den>
                              </m:f>
                            </m:e>
                          </m:rad>
                        </m:den>
                      </m:f>
                      <m:r>
                        <a:rPr lang="mk-MK" sz="1600">
                          <a:latin typeface="Cambria Math" panose="02040503050406030204" pitchFamily="18" charset="0"/>
                        </a:rPr>
                        <m:t>        [</m:t>
                      </m:r>
                      <m:r>
                        <m:rPr>
                          <m:sty m:val="p"/>
                        </m:rPr>
                        <a:rPr lang="mk-MK" sz="1600">
                          <a:latin typeface="Cambria Math" panose="02040503050406030204" pitchFamily="18" charset="0"/>
                        </a:rPr>
                        <m:t>m</m:t>
                      </m:r>
                      <m:r>
                        <a:rPr lang="mk-MK" sz="1600">
                          <a:latin typeface="Cambria Math" panose="02040503050406030204" pitchFamily="18" charset="0"/>
                        </a:rPr>
                        <m:t>/</m:t>
                      </m:r>
                      <m:r>
                        <m:rPr>
                          <m:sty m:val="p"/>
                        </m:rPr>
                        <a:rPr lang="mk-MK" sz="1600">
                          <a:latin typeface="Cambria Math" panose="02040503050406030204" pitchFamily="18" charset="0"/>
                        </a:rPr>
                        <m:t>s</m:t>
                      </m:r>
                      <m:r>
                        <a:rPr lang="mk-MK" sz="1600">
                          <a:latin typeface="Cambria Math" panose="02040503050406030204" pitchFamily="18" charset="0"/>
                        </a:rPr>
                        <m:t>]</m:t>
                      </m:r>
                    </m:oMath>
                  </m:oMathPara>
                </a14:m>
                <a:endParaRPr lang="en-US" sz="1600" dirty="0"/>
              </a:p>
            </p:txBody>
          </p:sp>
        </mc:Choice>
        <mc:Fallback xmlns="">
          <p:sp>
            <p:nvSpPr>
              <p:cNvPr id="9" name="Rectangle 8"/>
              <p:cNvSpPr>
                <a:spLocks noRot="1" noChangeAspect="1" noMove="1" noResize="1" noEditPoints="1" noAdjustHandles="1" noChangeArrowheads="1" noChangeShapeType="1" noTextEdit="1"/>
              </p:cNvSpPr>
              <p:nvPr/>
            </p:nvSpPr>
            <p:spPr>
              <a:xfrm>
                <a:off x="1298739" y="2090185"/>
                <a:ext cx="2731389" cy="86119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681567" y="3281901"/>
                <a:ext cx="3268074" cy="11298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𝑎</m:t>
                          </m:r>
                        </m:e>
                        <m:sub>
                          <m:r>
                            <a:rPr lang="mk-MK" sz="1600" i="1">
                              <a:latin typeface="Cambria Math" panose="02040503050406030204" pitchFamily="18" charset="0"/>
                            </a:rPr>
                            <m:t>𝑖</m:t>
                          </m:r>
                        </m:sub>
                      </m:sSub>
                      <m:r>
                        <a:rPr lang="mk-MK" sz="1600" i="1">
                          <a:latin typeface="Cambria Math" panose="02040503050406030204" pitchFamily="18" charset="0"/>
                        </a:rPr>
                        <m:t>=</m:t>
                      </m:r>
                      <m:f>
                        <m:fPr>
                          <m:ctrlPr>
                            <a:rPr lang="en-US" sz="1600" i="1">
                              <a:latin typeface="Cambria Math" panose="02040503050406030204" pitchFamily="18" charset="0"/>
                            </a:rPr>
                          </m:ctrlPr>
                        </m:fPr>
                        <m:num>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mk-MK" sz="1600" i="1">
                                      <a:latin typeface="Cambria Math" panose="02040503050406030204" pitchFamily="18" charset="0"/>
                                    </a:rPr>
                                    <m:t>1</m:t>
                                  </m:r>
                                </m:num>
                                <m:den>
                                  <m:r>
                                    <a:rPr lang="mk-MK" sz="1600" i="1">
                                      <a:latin typeface="Cambria Math" panose="02040503050406030204" pitchFamily="18" charset="0"/>
                                    </a:rPr>
                                    <m:t>𝜌</m:t>
                                  </m:r>
                                </m:den>
                              </m:f>
                            </m:e>
                          </m:rad>
                        </m:num>
                        <m:den>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mk-MK" sz="1600" i="1">
                                      <a:latin typeface="Cambria Math" panose="02040503050406030204" pitchFamily="18" charset="0"/>
                                    </a:rPr>
                                    <m:t>1</m:t>
                                  </m:r>
                                </m:num>
                                <m:den>
                                  <m:r>
                                    <a:rPr lang="mk-MK" sz="1600" i="1">
                                      <a:latin typeface="Cambria Math" panose="02040503050406030204" pitchFamily="18" charset="0"/>
                                    </a:rPr>
                                    <m:t>𝑘</m:t>
                                  </m:r>
                                </m:den>
                              </m:f>
                              <m:r>
                                <a:rPr lang="mk-MK" sz="1600" i="1">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mk-MK" sz="1600" i="1">
                                          <a:latin typeface="Cambria Math" panose="02040503050406030204" pitchFamily="18" charset="0"/>
                                        </a:rPr>
                                        <m:t>𝑖</m:t>
                                      </m:r>
                                    </m:sub>
                                  </m:sSub>
                                </m:num>
                                <m:den>
                                  <m:sSub>
                                    <m:sSubPr>
                                      <m:ctrlPr>
                                        <a:rPr lang="en-US" sz="1600" i="1">
                                          <a:latin typeface="Cambria Math" panose="02040503050406030204" pitchFamily="18" charset="0"/>
                                        </a:rPr>
                                      </m:ctrlPr>
                                    </m:sSubPr>
                                    <m:e>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𝑐</m:t>
                                          </m:r>
                                        </m:sub>
                                      </m:sSub>
                                      <m:r>
                                        <a:rPr lang="en-US" sz="1600" i="1">
                                          <a:latin typeface="Cambria Math" panose="02040503050406030204" pitchFamily="18" charset="0"/>
                                        </a:rPr>
                                        <m:t>∙</m:t>
                                      </m:r>
                                      <m:r>
                                        <a:rPr lang="en-US" sz="1600" i="1">
                                          <a:latin typeface="Cambria Math" panose="02040503050406030204" pitchFamily="18" charset="0"/>
                                        </a:rPr>
                                        <m:t>𝑠</m:t>
                                      </m:r>
                                    </m:e>
                                    <m:sub>
                                      <m:r>
                                        <a:rPr lang="mk-MK" sz="1600" i="1">
                                          <a:latin typeface="Cambria Math" panose="02040503050406030204" pitchFamily="18" charset="0"/>
                                        </a:rPr>
                                        <m:t>𝑖</m:t>
                                      </m:r>
                                    </m:sub>
                                  </m:sSub>
                                </m:den>
                              </m:f>
                              <m:d>
                                <m:dPr>
                                  <m:ctrlPr>
                                    <a:rPr lang="en-US" sz="1600" i="1">
                                      <a:latin typeface="Cambria Math" panose="02040503050406030204" pitchFamily="18" charset="0"/>
                                    </a:rPr>
                                  </m:ctrlPr>
                                </m:dPr>
                                <m:e>
                                  <m:r>
                                    <a:rPr lang="mk-MK" sz="1600" i="1">
                                      <a:latin typeface="Cambria Math" panose="02040503050406030204" pitchFamily="18" charset="0"/>
                                    </a:rPr>
                                    <m:t>1−</m:t>
                                  </m:r>
                                  <m:r>
                                    <a:rPr lang="mk-MK" sz="1600" i="1">
                                      <a:latin typeface="Cambria Math" panose="02040503050406030204" pitchFamily="18" charset="0"/>
                                    </a:rPr>
                                    <m:t>𝜆</m:t>
                                  </m:r>
                                </m:e>
                              </m:d>
                            </m:e>
                          </m:rad>
                        </m:den>
                      </m:f>
                      <m:r>
                        <a:rPr lang="mk-MK" sz="1600">
                          <a:latin typeface="Cambria Math" panose="02040503050406030204" pitchFamily="18" charset="0"/>
                        </a:rPr>
                        <m:t>        [</m:t>
                      </m:r>
                      <m:r>
                        <m:rPr>
                          <m:sty m:val="p"/>
                        </m:rPr>
                        <a:rPr lang="mk-MK" sz="1600">
                          <a:latin typeface="Cambria Math" panose="02040503050406030204" pitchFamily="18" charset="0"/>
                        </a:rPr>
                        <m:t>m</m:t>
                      </m:r>
                      <m:r>
                        <a:rPr lang="mk-MK" sz="1600">
                          <a:latin typeface="Cambria Math" panose="02040503050406030204" pitchFamily="18" charset="0"/>
                        </a:rPr>
                        <m:t>/</m:t>
                      </m:r>
                      <m:r>
                        <m:rPr>
                          <m:sty m:val="p"/>
                        </m:rPr>
                        <a:rPr lang="mk-MK" sz="1600">
                          <a:latin typeface="Cambria Math" panose="02040503050406030204" pitchFamily="18" charset="0"/>
                        </a:rPr>
                        <m:t>s</m:t>
                      </m:r>
                      <m:r>
                        <a:rPr lang="mk-MK" sz="1600">
                          <a:latin typeface="Cambria Math" panose="02040503050406030204" pitchFamily="18" charset="0"/>
                        </a:rPr>
                        <m:t>]</m:t>
                      </m:r>
                    </m:oMath>
                  </m:oMathPara>
                </a14:m>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1681567" y="3281901"/>
                <a:ext cx="3268074" cy="1129861"/>
              </a:xfrm>
              <a:prstGeom prst="rect">
                <a:avLst/>
              </a:prstGeom>
              <a:blipFill>
                <a:blip r:embed="rId6"/>
                <a:stretch>
                  <a:fillRect/>
                </a:stretch>
              </a:blipFill>
            </p:spPr>
            <p:txBody>
              <a:bodyPr/>
              <a:lstStyle/>
              <a:p>
                <a:r>
                  <a:rPr lang="en-US">
                    <a:noFill/>
                  </a:rPr>
                  <a:t> </a:t>
                </a:r>
              </a:p>
            </p:txBody>
          </p:sp>
        </mc:Fallback>
      </mc:AlternateContent>
      <p:sp>
        <p:nvSpPr>
          <p:cNvPr id="4" name="Rectangle 3"/>
          <p:cNvSpPr/>
          <p:nvPr/>
        </p:nvSpPr>
        <p:spPr>
          <a:xfrm>
            <a:off x="1103084" y="3006295"/>
            <a:ext cx="8341583" cy="338554"/>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velocity of pressure wave propagation for steel pipelines placed in a tunnel with concrete lining</a:t>
            </a:r>
            <a:endParaRPr lang="en-US" sz="1600" dirty="0"/>
          </a:p>
        </p:txBody>
      </p:sp>
      <mc:AlternateContent xmlns:mc="http://schemas.openxmlformats.org/markup-compatibility/2006" xmlns:a14="http://schemas.microsoft.com/office/drawing/2010/main">
        <mc:Choice Requires="a14">
          <p:sp>
            <p:nvSpPr>
              <p:cNvPr id="8" name="Rectangle 7"/>
              <p:cNvSpPr/>
              <p:nvPr/>
            </p:nvSpPr>
            <p:spPr>
              <a:xfrm>
                <a:off x="267604" y="4411762"/>
                <a:ext cx="6641196" cy="1609671"/>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𝜌</m:t>
                    </m:r>
                    <m:r>
                      <a:rPr lang="mk-MK" sz="1600" i="1">
                        <a:latin typeface="Cambria Math" panose="02040503050406030204" pitchFamily="18" charset="0"/>
                        <a:ea typeface="Times New Roman" panose="02020603050405020304" pitchFamily="18" charset="0"/>
                        <a:cs typeface="Times New Roman" panose="02020603050405020304" pitchFamily="18" charset="0"/>
                      </a:rPr>
                      <m:t>=1000</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[kg/m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3</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density of water</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𝑘</m:t>
                    </m:r>
                    <m:r>
                      <a:rPr lang="mk-MK" sz="1600" i="1">
                        <a:latin typeface="Cambria Math" panose="02040503050406030204" pitchFamily="18" charset="0"/>
                        <a:ea typeface="Times New Roman" panose="02020603050405020304" pitchFamily="18" charset="0"/>
                        <a:cs typeface="Times New Roman" panose="02020603050405020304" pitchFamily="18" charset="0"/>
                      </a:rPr>
                      <m:t>=2,11∙</m:t>
                    </m:r>
                    <m:sSup>
                      <m:sSup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pPr>
                      <m:e>
                        <m:r>
                          <a:rPr lang="mk-MK" sz="1600" i="1">
                            <a:latin typeface="Cambria Math" panose="02040503050406030204" pitchFamily="18" charset="0"/>
                            <a:ea typeface="Times New Roman" panose="02020603050405020304" pitchFamily="18" charset="0"/>
                            <a:cs typeface="Times New Roman" panose="02020603050405020304" pitchFamily="18" charset="0"/>
                          </a:rPr>
                          <m:t>10</m:t>
                        </m:r>
                      </m:e>
                      <m:sup>
                        <m:r>
                          <a:rPr lang="mk-MK" sz="1600" i="1">
                            <a:latin typeface="Cambria Math" panose="02040503050406030204" pitchFamily="18" charset="0"/>
                            <a:ea typeface="Times New Roman" panose="02020603050405020304" pitchFamily="18" charset="0"/>
                            <a:cs typeface="Times New Roman" panose="02020603050405020304" pitchFamily="18" charset="0"/>
                          </a:rPr>
                          <m:t>9</m:t>
                        </m:r>
                      </m:sup>
                    </m:sSup>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[da N/m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–modulus of water elasticity;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r>
                  <a:rPr lang="mk-MK" sz="1600" dirty="0">
                    <a:latin typeface="Times New Roman" panose="02020603050405020304" pitchFamily="18" charset="0"/>
                    <a:ea typeface="Calibri" panose="020F0502020204030204" pitchFamily="34" charset="0"/>
                    <a:cs typeface="Times New Roman" panose="02020603050405020304" pitchFamily="18" charset="0"/>
                  </a:rPr>
                  <a:t>internal diameter of the steel pipe</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r>
                  <a:rPr lang="mk-MK" sz="1600" dirty="0">
                    <a:latin typeface="Times New Roman" panose="02020603050405020304" pitchFamily="18" charset="0"/>
                    <a:ea typeface="Calibri" panose="020F0502020204030204" pitchFamily="34" charset="0"/>
                    <a:cs typeface="Times New Roman" panose="02020603050405020304" pitchFamily="18" charset="0"/>
                  </a:rPr>
                  <a:t>external diameter of the steel pipe</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−2∙</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𝑠</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267604" y="4411762"/>
                <a:ext cx="6641196" cy="1609671"/>
              </a:xfrm>
              <a:prstGeom prst="rect">
                <a:avLst/>
              </a:prstGeom>
              <a:blipFill>
                <a:blip r:embed="rId7"/>
                <a:stretch>
                  <a:fillRect b="-26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5999591" y="4523108"/>
                <a:ext cx="6023764" cy="786882"/>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𝑠</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r>
                  <a:rPr lang="mk-MK" sz="1600" dirty="0">
                    <a:latin typeface="Times New Roman" panose="02020603050405020304" pitchFamily="18" charset="0"/>
                    <a:ea typeface="Calibri" panose="020F0502020204030204" pitchFamily="34" charset="0"/>
                    <a:cs typeface="Times New Roman" panose="02020603050405020304" pitchFamily="18" charset="0"/>
                  </a:rPr>
                  <a:t>thickness of the steel walls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𝐸</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=2,0∙</m:t>
                    </m:r>
                    <m:sSup>
                      <m:sSup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pPr>
                      <m:e>
                        <m:r>
                          <a:rPr lang="mk-MK" sz="1600" i="1">
                            <a:latin typeface="Cambria Math" panose="02040503050406030204" pitchFamily="18" charset="0"/>
                            <a:ea typeface="Times New Roman" panose="02020603050405020304" pitchFamily="18" charset="0"/>
                            <a:cs typeface="Times New Roman" panose="02020603050405020304" pitchFamily="18" charset="0"/>
                          </a:rPr>
                          <m:t>10</m:t>
                        </m:r>
                      </m:e>
                      <m:sup>
                        <m:r>
                          <a:rPr lang="mk-MK" sz="1600" i="1">
                            <a:latin typeface="Cambria Math" panose="02040503050406030204" pitchFamily="18" charset="0"/>
                            <a:ea typeface="Times New Roman" panose="02020603050405020304" pitchFamily="18" charset="0"/>
                            <a:cs typeface="Times New Roman" panose="02020603050405020304" pitchFamily="18" charset="0"/>
                          </a:rPr>
                          <m:t>10</m:t>
                        </m:r>
                      </m:sup>
                    </m:sSup>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[da N/m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Young's modulus of steel elasticity</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5999591" y="4523108"/>
                <a:ext cx="6023764" cy="786882"/>
              </a:xfrm>
              <a:prstGeom prst="rect">
                <a:avLst/>
              </a:prstGeom>
              <a:blipFill>
                <a:blip r:embed="rId8"/>
                <a:stretch>
                  <a:fillRect b="-6202"/>
                </a:stretch>
              </a:blipFill>
            </p:spPr>
            <p:txBody>
              <a:bodyPr/>
              <a:lstStyle/>
              <a:p>
                <a:r>
                  <a:rPr lang="en-US">
                    <a:noFill/>
                  </a:rPr>
                  <a:t> </a:t>
                </a:r>
              </a:p>
            </p:txBody>
          </p:sp>
        </mc:Fallback>
      </mc:AlternateContent>
    </p:spTree>
    <p:extLst>
      <p:ext uri="{BB962C8B-B14F-4D97-AF65-F5344CB8AC3E}">
        <p14:creationId xmlns:p14="http://schemas.microsoft.com/office/powerpoint/2010/main" val="17601071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09600" y="1644483"/>
            <a:ext cx="10779983"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Equivalent </a:t>
            </a:r>
            <a:r>
              <a:rPr lang="en-US" sz="1600" b="1" i="1" dirty="0" smtClean="0">
                <a:latin typeface="TimesNewRomanPSMT"/>
                <a:ea typeface="Calibri" panose="020F0502020204030204" pitchFamily="34" charset="0"/>
                <a:cs typeface="Times New Roman" panose="02020603050405020304" pitchFamily="18" charset="0"/>
              </a:rPr>
              <a:t>Pipeline</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1252547" y="2090185"/>
            <a:ext cx="4419800"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For a reinforced concrete tunnel without steel pipes</a:t>
            </a:r>
            <a:endParaRPr lang="en-US" sz="1600" dirty="0"/>
          </a:p>
        </p:txBody>
      </p:sp>
      <mc:AlternateContent xmlns:mc="http://schemas.openxmlformats.org/markup-compatibility/2006" xmlns:a14="http://schemas.microsoft.com/office/drawing/2010/main">
        <mc:Choice Requires="a14">
          <p:sp>
            <p:nvSpPr>
              <p:cNvPr id="14" name="Rectangle 13"/>
              <p:cNvSpPr/>
              <p:nvPr/>
            </p:nvSpPr>
            <p:spPr>
              <a:xfrm>
                <a:off x="1742123" y="2394366"/>
                <a:ext cx="2859373" cy="11298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𝑎</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en-US" sz="1600" i="1">
                                      <a:latin typeface="Cambria Math" panose="02040503050406030204" pitchFamily="18" charset="0"/>
                                    </a:rPr>
                                    <m:t>𝑘</m:t>
                                  </m:r>
                                </m:num>
                                <m:den>
                                  <m:r>
                                    <a:rPr lang="en-US" sz="1600" i="1">
                                      <a:latin typeface="Cambria Math" panose="02040503050406030204" pitchFamily="18" charset="0"/>
                                    </a:rPr>
                                    <m:t>𝜌</m:t>
                                  </m:r>
                                </m:den>
                              </m:f>
                            </m:e>
                          </m:rad>
                        </m:num>
                        <m:den>
                          <m:rad>
                            <m:radPr>
                              <m:degHide m:val="on"/>
                              <m:ctrlPr>
                                <a:rPr lang="en-US" sz="1600" i="1">
                                  <a:latin typeface="Cambria Math" panose="02040503050406030204" pitchFamily="18" charset="0"/>
                                </a:rPr>
                              </m:ctrlPr>
                            </m:radPr>
                            <m:deg/>
                            <m:e>
                              <m:r>
                                <a:rPr lang="en-US" sz="1600">
                                  <a:latin typeface="Cambria Math" panose="02040503050406030204" pitchFamily="18" charset="0"/>
                                </a:rPr>
                                <m:t>1+</m:t>
                              </m:r>
                              <m:f>
                                <m:fPr>
                                  <m:ctrlPr>
                                    <a:rPr lang="en-US" sz="1600" i="1">
                                      <a:latin typeface="Cambria Math" panose="02040503050406030204" pitchFamily="18" charset="0"/>
                                    </a:rPr>
                                  </m:ctrlPr>
                                </m:fPr>
                                <m:num>
                                  <m:r>
                                    <a:rPr lang="en-US" sz="1600" i="1">
                                      <a:latin typeface="Cambria Math" panose="02040503050406030204" pitchFamily="18" charset="0"/>
                                    </a:rPr>
                                    <m:t>𝑘</m:t>
                                  </m:r>
                                </m:num>
                                <m:den>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𝑏</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en-US" sz="1600" i="1">
                                          <a:latin typeface="Cambria Math" panose="02040503050406030204" pitchFamily="18" charset="0"/>
                                        </a:rPr>
                                        <m:t>𝑡</m:t>
                                      </m:r>
                                    </m:sub>
                                  </m:sSub>
                                </m:num>
                                <m:den>
                                  <m:r>
                                    <a:rPr lang="en-US" sz="1600">
                                      <a:latin typeface="Cambria Math" panose="02040503050406030204" pitchFamily="18" charset="0"/>
                                    </a:rPr>
                                    <m:t>1+</m:t>
                                  </m:r>
                                  <m:d>
                                    <m:dPr>
                                      <m:ctrlPr>
                                        <a:rPr lang="en-US" sz="1600" i="1">
                                          <a:latin typeface="Cambria Math" panose="02040503050406030204" pitchFamily="18" charset="0"/>
                                        </a:rPr>
                                      </m:ctrlPr>
                                    </m:dPr>
                                    <m:e>
                                      <m:r>
                                        <a:rPr lang="en-US" sz="1600" i="1">
                                          <a:latin typeface="Cambria Math" panose="02040503050406030204" pitchFamily="18" charset="0"/>
                                        </a:rPr>
                                        <m:t>𝑡</m:t>
                                      </m:r>
                                      <m:r>
                                        <a:rPr lang="en-US" sz="1600">
                                          <a:latin typeface="Cambria Math" panose="02040503050406030204" pitchFamily="18" charset="0"/>
                                        </a:rPr>
                                        <m:t>−1</m:t>
                                      </m:r>
                                    </m:e>
                                  </m:d>
                                  <m:r>
                                    <a:rPr lang="en-US" sz="1600">
                                      <a:latin typeface="Cambria Math" panose="02040503050406030204" pitchFamily="18" charset="0"/>
                                    </a:rPr>
                                    <m:t>∙</m:t>
                                  </m:r>
                                  <m:r>
                                    <a:rPr lang="en-US" sz="1600" i="1">
                                      <a:latin typeface="Cambria Math" panose="02040503050406030204" pitchFamily="18" charset="0"/>
                                    </a:rPr>
                                    <m:t>𝑎</m:t>
                                  </m:r>
                                </m:den>
                              </m:f>
                            </m:e>
                          </m:rad>
                        </m:den>
                      </m:f>
                      <m:r>
                        <a:rPr lang="en-US" sz="1600">
                          <a:latin typeface="Cambria Math" panose="02040503050406030204" pitchFamily="18" charset="0"/>
                        </a:rPr>
                        <m:t> </m:t>
                      </m:r>
                    </m:oMath>
                  </m:oMathPara>
                </a14:m>
                <a:endParaRPr lang="en-US" sz="1600" dirty="0"/>
              </a:p>
            </p:txBody>
          </p:sp>
        </mc:Choice>
        <mc:Fallback xmlns="">
          <p:sp>
            <p:nvSpPr>
              <p:cNvPr id="14" name="Rectangle 13"/>
              <p:cNvSpPr>
                <a:spLocks noRot="1" noChangeAspect="1" noMove="1" noResize="1" noEditPoints="1" noAdjustHandles="1" noChangeArrowheads="1" noChangeShapeType="1" noTextEdit="1"/>
              </p:cNvSpPr>
              <p:nvPr/>
            </p:nvSpPr>
            <p:spPr>
              <a:xfrm>
                <a:off x="1742123" y="2394366"/>
                <a:ext cx="2859373" cy="112986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1375415" y="3621566"/>
                <a:ext cx="5806846"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𝐸</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𝐵</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=2,9∙</m:t>
                    </m:r>
                    <m:sSup>
                      <m:sSupPr>
                        <m:ctrlPr>
                          <a:rPr lang="en-US" sz="1600" i="1">
                            <a:latin typeface="Cambria Math" panose="02040503050406030204" pitchFamily="18" charset="0"/>
                            <a:ea typeface="Times New Roman" panose="02020603050405020304" pitchFamily="18" charset="0"/>
                          </a:rPr>
                        </m:ctrlPr>
                      </m:sSupPr>
                      <m:e>
                        <m:r>
                          <a:rPr lang="mk-MK" sz="1600" i="1">
                            <a:latin typeface="Cambria Math" panose="02040503050406030204" pitchFamily="18" charset="0"/>
                            <a:ea typeface="Times New Roman" panose="02020603050405020304" pitchFamily="18" charset="0"/>
                            <a:cs typeface="Times New Roman" panose="02020603050405020304" pitchFamily="18" charset="0"/>
                          </a:rPr>
                          <m:t>10</m:t>
                        </m:r>
                      </m:e>
                      <m:sup>
                        <m:r>
                          <a:rPr lang="mk-MK" sz="1600" i="1">
                            <a:latin typeface="Cambria Math" panose="02040503050406030204" pitchFamily="18" charset="0"/>
                            <a:ea typeface="Times New Roman" panose="02020603050405020304" pitchFamily="18" charset="0"/>
                            <a:cs typeface="Times New Roman" panose="02020603050405020304" pitchFamily="18" charset="0"/>
                          </a:rPr>
                          <m:t>9</m:t>
                        </m:r>
                      </m:sup>
                    </m:sSup>
                  </m:oMath>
                </a14:m>
                <a:r>
                  <a:rPr lang="en-US" sz="1600" dirty="0">
                    <a:latin typeface="Times New Roman" panose="02020603050405020304" pitchFamily="18" charset="0"/>
                    <a:ea typeface="Calibri" panose="020F0502020204030204" pitchFamily="34" charset="0"/>
                  </a:rPr>
                  <a:t> [da N/m</a:t>
                </a:r>
                <a:r>
                  <a:rPr lang="en-US" sz="1600" baseline="30000" dirty="0">
                    <a:latin typeface="Times New Roman" panose="02020603050405020304" pitchFamily="18" charset="0"/>
                    <a:ea typeface="Calibri" panose="020F0502020204030204" pitchFamily="34" charset="0"/>
                  </a:rPr>
                  <a:t>2</a:t>
                </a:r>
                <a:r>
                  <a:rPr lang="en-US" sz="1600" dirty="0">
                    <a:latin typeface="Times New Roman" panose="02020603050405020304" pitchFamily="18" charset="0"/>
                    <a:ea typeface="Calibri" panose="020F0502020204030204" pitchFamily="34" charset="0"/>
                  </a:rPr>
                  <a:t>] – </a:t>
                </a:r>
                <a:r>
                  <a:rPr lang="mk-MK" sz="1600" dirty="0">
                    <a:latin typeface="Times New Roman" panose="02020603050405020304" pitchFamily="18" charset="0"/>
                    <a:ea typeface="Calibri" panose="020F0502020204030204" pitchFamily="34" charset="0"/>
                  </a:rPr>
                  <a:t>Young's modulus of concrete elasticity</a:t>
                </a:r>
                <a:r>
                  <a:rPr lang="en-US" sz="1600" dirty="0">
                    <a:latin typeface="Times New Roman" panose="02020603050405020304" pitchFamily="18" charset="0"/>
                    <a:ea typeface="Calibri" panose="020F0502020204030204" pitchFamily="34" charset="0"/>
                  </a:rPr>
                  <a:t>;</a:t>
                </a:r>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1375415" y="3621566"/>
                <a:ext cx="5806846" cy="338554"/>
              </a:xfrm>
              <a:prstGeom prst="rect">
                <a:avLst/>
              </a:prstGeom>
              <a:blipFill>
                <a:blip r:embed="rId6"/>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1375415" y="4083159"/>
                <a:ext cx="6096000" cy="1407565"/>
              </a:xfrm>
              <a:prstGeom prst="rect">
                <a:avLst/>
              </a:prstGeom>
            </p:spPr>
            <p:txBody>
              <a:bodyPr>
                <a:spAutoFit/>
              </a:bodyPr>
              <a:lstStyle/>
              <a:p>
                <a:pPr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a:t>
                </a:r>
                <a:r>
                  <a:rPr lang="mk-MK" sz="1600" dirty="0">
                    <a:latin typeface="Times New Roman" panose="02020603050405020304" pitchFamily="18" charset="0"/>
                    <a:ea typeface="Calibri" panose="020F0502020204030204" pitchFamily="34" charset="0"/>
                    <a:cs typeface="Times New Roman" panose="02020603050405020304" pitchFamily="18" charset="0"/>
                  </a:rPr>
                  <a:t>internal diameter of the tunnel</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𝑡</m:t>
                    </m:r>
                    <m:r>
                      <a:rPr lang="en-US" sz="16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𝐸</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𝐸</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𝐵</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𝑎</m:t>
                    </m:r>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𝐹</m:t>
                    </m:r>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𝑆</m:t>
                    </m:r>
                  </m:oMath>
                </a14:m>
                <a:r>
                  <a:rPr lang="en-US" sz="1600" dirty="0">
                    <a:latin typeface="Times New Roman" panose="02020603050405020304" pitchFamily="18" charset="0"/>
                    <a:ea typeface="Calibri" panose="020F0502020204030204" pitchFamily="34" charset="0"/>
                  </a:rPr>
                  <a:t>  – </a:t>
                </a:r>
                <a:r>
                  <a:rPr lang="mk-MK" sz="1600" dirty="0">
                    <a:latin typeface="Times New Roman" panose="02020603050405020304" pitchFamily="18" charset="0"/>
                    <a:ea typeface="Calibri" panose="020F0502020204030204" pitchFamily="34" charset="0"/>
                  </a:rPr>
                  <a:t>reinforcement coefficient, where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𝐹</m:t>
                    </m:r>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[m</a:t>
                </a:r>
                <a:r>
                  <a:rPr lang="mk-MK" sz="1600" baseline="30000" dirty="0">
                    <a:latin typeface="Times New Roman" panose="02020603050405020304" pitchFamily="18" charset="0"/>
                    <a:ea typeface="Calibri" panose="020F0502020204030204" pitchFamily="34" charset="0"/>
                  </a:rPr>
                  <a:t>2</a:t>
                </a:r>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is the area of the reinforcement, and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𝑆</m:t>
                    </m:r>
                  </m:oMath>
                </a14:m>
                <a:r>
                  <a:rPr lang="en-US" sz="1600" dirty="0">
                    <a:latin typeface="Times New Roman" panose="02020603050405020304" pitchFamily="18" charset="0"/>
                    <a:ea typeface="Calibri" panose="020F0502020204030204" pitchFamily="34" charset="0"/>
                  </a:rPr>
                  <a:t>[m] </a:t>
                </a:r>
                <a:r>
                  <a:rPr lang="mk-MK" sz="1600" dirty="0">
                    <a:latin typeface="Times New Roman" panose="02020603050405020304" pitchFamily="18" charset="0"/>
                    <a:ea typeface="Calibri" panose="020F0502020204030204" pitchFamily="34" charset="0"/>
                  </a:rPr>
                  <a:t>is the thickness of the concrete lining</a:t>
                </a:r>
                <a:r>
                  <a:rPr lang="en-US" sz="1600" dirty="0">
                    <a:latin typeface="Times New Roman" panose="02020603050405020304" pitchFamily="18" charset="0"/>
                    <a:ea typeface="Calibri" panose="020F0502020204030204" pitchFamily="34" charset="0"/>
                  </a:rPr>
                  <a:t>. </a:t>
                </a:r>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1375415" y="4083159"/>
                <a:ext cx="6096000" cy="1407565"/>
              </a:xfrm>
              <a:prstGeom prst="rect">
                <a:avLst/>
              </a:prstGeom>
              <a:blipFill>
                <a:blip r:embed="rId7"/>
                <a:stretch>
                  <a:fillRect l="-600" b="-4762"/>
                </a:stretch>
              </a:blipFill>
            </p:spPr>
            <p:txBody>
              <a:bodyPr/>
              <a:lstStyle/>
              <a:p>
                <a:r>
                  <a:rPr lang="en-US">
                    <a:noFill/>
                  </a:rPr>
                  <a:t> </a:t>
                </a:r>
              </a:p>
            </p:txBody>
          </p:sp>
        </mc:Fallback>
      </mc:AlternateContent>
    </p:spTree>
    <p:extLst>
      <p:ext uri="{BB962C8B-B14F-4D97-AF65-F5344CB8AC3E}">
        <p14:creationId xmlns:p14="http://schemas.microsoft.com/office/powerpoint/2010/main" val="13136863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09600" y="1644483"/>
            <a:ext cx="10779983"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Equivalent </a:t>
            </a:r>
            <a:r>
              <a:rPr lang="en-US" sz="1600" b="1" i="1" dirty="0" smtClean="0">
                <a:latin typeface="TimesNewRomanPSMT"/>
                <a:ea typeface="Calibri" panose="020F0502020204030204" pitchFamily="34" charset="0"/>
                <a:cs typeface="Times New Roman" panose="02020603050405020304" pitchFamily="18" charset="0"/>
              </a:rPr>
              <a:t>Pipeline</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896557" y="2001697"/>
            <a:ext cx="10942963"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real pipeline, consisting of sections with the above characteristics, can be replaced for the necessary analysis and calculations by the so-called </a:t>
            </a:r>
            <a:r>
              <a:rPr lang="en-US" sz="1600" i="1" dirty="0">
                <a:latin typeface="Times New Roman" panose="02020603050405020304" pitchFamily="18" charset="0"/>
                <a:ea typeface="Calibri" panose="020F0502020204030204" pitchFamily="34" charset="0"/>
              </a:rPr>
              <a:t>equivalent pipeline</a:t>
            </a:r>
            <a:r>
              <a:rPr lang="en-US" sz="1600" dirty="0">
                <a:latin typeface="Times New Roman" panose="02020603050405020304" pitchFamily="18" charset="0"/>
                <a:ea typeface="Calibri" panose="020F0502020204030204" pitchFamily="34" charset="0"/>
              </a:rPr>
              <a:t>, which will have the same length and a constant diameter, with the following parameters:</a:t>
            </a:r>
            <a:endParaRPr lang="en-US" sz="1600" dirty="0"/>
          </a:p>
        </p:txBody>
      </p:sp>
      <mc:AlternateContent xmlns:mc="http://schemas.openxmlformats.org/markup-compatibility/2006" xmlns:a14="http://schemas.microsoft.com/office/drawing/2010/main">
        <mc:Choice Requires="a14">
          <p:sp>
            <p:nvSpPr>
              <p:cNvPr id="8" name="Rectangle 7"/>
              <p:cNvSpPr/>
              <p:nvPr/>
            </p:nvSpPr>
            <p:spPr>
              <a:xfrm>
                <a:off x="1028026" y="2734609"/>
                <a:ext cx="2658228" cy="338554"/>
              </a:xfrm>
              <a:prstGeom prst="rect">
                <a:avLst/>
              </a:prstGeom>
            </p:spPr>
            <p:txBody>
              <a:bodyPr wrap="none">
                <a:spAutoFit/>
              </a:bodyPr>
              <a:lstStyle/>
              <a:p>
                <a:r>
                  <a:rPr lang="mk-MK" sz="1600" dirty="0">
                    <a:latin typeface="Times New Roman" panose="02020603050405020304" pitchFamily="18" charset="0"/>
                    <a:ea typeface="Calibri" panose="020F0502020204030204" pitchFamily="34" charset="0"/>
                  </a:rPr>
                  <a:t>Equivalent </a:t>
                </a:r>
                <a:r>
                  <a:rPr lang="mk-MK" sz="1600" dirty="0" smtClean="0">
                    <a:latin typeface="Times New Roman" panose="02020603050405020304" pitchFamily="18" charset="0"/>
                    <a:ea typeface="Calibri" panose="020F0502020204030204" pitchFamily="34" charset="0"/>
                  </a:rPr>
                  <a:t>velocity</a:t>
                </a:r>
                <a:r>
                  <a:rPr lang="en-US" sz="1600" dirty="0" smtClean="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𝑣</m:t>
                        </m:r>
                      </m:e>
                      <m:sub>
                        <m:r>
                          <a:rPr lang="mk-MK" sz="1600" i="1">
                            <a:latin typeface="Cambria Math" panose="02040503050406030204" pitchFamily="18" charset="0"/>
                          </a:rPr>
                          <m:t>0</m:t>
                        </m:r>
                      </m:sub>
                    </m:sSub>
                  </m:oMath>
                </a14:m>
                <a:r>
                  <a:rPr lang="en-US" sz="1600" dirty="0"/>
                  <a:t> [m/s] </a:t>
                </a:r>
                <a:r>
                  <a:rPr lang="mk-MK" sz="1600" dirty="0" smtClean="0">
                    <a:latin typeface="Times New Roman" panose="02020603050405020304" pitchFamily="18" charset="0"/>
                    <a:ea typeface="Calibri" panose="020F0502020204030204" pitchFamily="34" charset="0"/>
                  </a:rPr>
                  <a:t> </a:t>
                </a:r>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1028026" y="2734609"/>
                <a:ext cx="2658228" cy="338554"/>
              </a:xfrm>
              <a:prstGeom prst="rect">
                <a:avLst/>
              </a:prstGeom>
              <a:blipFill>
                <a:blip r:embed="rId5"/>
                <a:stretch>
                  <a:fillRect l="-1376"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3740825" y="2551417"/>
                <a:ext cx="1942711" cy="70493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sub>
                      </m:sSub>
                      <m:r>
                        <a:rPr lang="en-US" sz="1600">
                          <a:latin typeface="Cambria Math" panose="02040503050406030204" pitchFamily="18" charset="0"/>
                        </a:rPr>
                        <m:t>=</m:t>
                      </m:r>
                      <m:sSup>
                        <m:sSupPr>
                          <m:ctrlPr>
                            <a:rPr lang="en-US" sz="1600" i="1">
                              <a:latin typeface="Cambria Math" panose="02040503050406030204" pitchFamily="18" charset="0"/>
                            </a:rPr>
                          </m:ctrlPr>
                        </m:sSupPr>
                        <m:e>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𝑄</m:t>
                                  </m:r>
                                </m:e>
                                <m:sub>
                                  <m:r>
                                    <a:rPr lang="en-US" sz="1600">
                                      <a:latin typeface="Cambria Math" panose="02040503050406030204" pitchFamily="18" charset="0"/>
                                    </a:rPr>
                                    <m:t>0</m:t>
                                  </m:r>
                                </m:sub>
                              </m:sSub>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𝑙</m:t>
                                      </m:r>
                                    </m:e>
                                    <m:sub>
                                      <m:r>
                                        <a:rPr lang="en-US" sz="1600" i="1">
                                          <a:latin typeface="Cambria Math" panose="02040503050406030204" pitchFamily="18" charset="0"/>
                                        </a:rPr>
                                        <m:t>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𝑖</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𝑙</m:t>
                                      </m:r>
                                    </m:e>
                                    <m:sub>
                                      <m:r>
                                        <a:rPr lang="en-US" sz="1600" i="1">
                                          <a:latin typeface="Cambria Math" panose="02040503050406030204" pitchFamily="18" charset="0"/>
                                        </a:rPr>
                                        <m:t>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𝑖</m:t>
                                      </m:r>
                                    </m:sub>
                                  </m:sSub>
                                </m:den>
                              </m:f>
                            </m:e>
                          </m:d>
                        </m:e>
                        <m:sup>
                          <m:f>
                            <m:fPr>
                              <m:type m:val="lin"/>
                              <m:ctrlPr>
                                <a:rPr lang="en-US" sz="1600" i="1">
                                  <a:latin typeface="Cambria Math" panose="02040503050406030204" pitchFamily="18" charset="0"/>
                                </a:rPr>
                              </m:ctrlPr>
                            </m:fPr>
                            <m:num>
                              <m:r>
                                <a:rPr lang="en-US" sz="1600">
                                  <a:latin typeface="Cambria Math" panose="02040503050406030204" pitchFamily="18" charset="0"/>
                                </a:rPr>
                                <m:t>1</m:t>
                              </m:r>
                            </m:num>
                            <m:den>
                              <m:r>
                                <a:rPr lang="en-US" sz="1600">
                                  <a:latin typeface="Cambria Math" panose="02040503050406030204" pitchFamily="18" charset="0"/>
                                </a:rPr>
                                <m:t>2</m:t>
                              </m:r>
                            </m:den>
                          </m:f>
                        </m:sup>
                      </m:sSup>
                    </m:oMath>
                  </m:oMathPara>
                </a14:m>
                <a:endParaRPr lang="en-US" sz="1600" dirty="0"/>
              </a:p>
            </p:txBody>
          </p:sp>
        </mc:Choice>
        <mc:Fallback xmlns="">
          <p:sp>
            <p:nvSpPr>
              <p:cNvPr id="9" name="Rectangle 8"/>
              <p:cNvSpPr>
                <a:spLocks noRot="1" noChangeAspect="1" noMove="1" noResize="1" noEditPoints="1" noAdjustHandles="1" noChangeArrowheads="1" noChangeShapeType="1" noTextEdit="1"/>
              </p:cNvSpPr>
              <p:nvPr/>
            </p:nvSpPr>
            <p:spPr>
              <a:xfrm>
                <a:off x="3740825" y="2551417"/>
                <a:ext cx="1942711" cy="70493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018989" y="3510007"/>
                <a:ext cx="4206793" cy="338554"/>
              </a:xfrm>
              <a:prstGeom prst="rect">
                <a:avLst/>
              </a:prstGeom>
            </p:spPr>
            <p:txBody>
              <a:bodyPr wrap="none">
                <a:spAutoFit/>
              </a:bodyPr>
              <a:lstStyle/>
              <a:p>
                <a:r>
                  <a:rPr lang="mk-MK" sz="1600" dirty="0">
                    <a:latin typeface="Times New Roman" panose="02020603050405020304" pitchFamily="18" charset="0"/>
                    <a:ea typeface="Calibri" panose="020F0502020204030204" pitchFamily="34" charset="0"/>
                  </a:rPr>
                  <a:t>Equivalent velocity of wave propagation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600" dirty="0">
                    <a:latin typeface="TimesNewRomanPSMT"/>
                    <a:ea typeface="Calibri" panose="020F0502020204030204" pitchFamily="34" charset="0"/>
                    <a:cs typeface="Times New Roman" panose="02020603050405020304" pitchFamily="18" charset="0"/>
                  </a:rPr>
                  <a:t> [m/s]</a:t>
                </a:r>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1018989" y="3510007"/>
                <a:ext cx="4206793" cy="338554"/>
              </a:xfrm>
              <a:prstGeom prst="rect">
                <a:avLst/>
              </a:prstGeom>
              <a:blipFill>
                <a:blip r:embed="rId7"/>
                <a:stretch>
                  <a:fillRect l="-725"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5555848" y="3438463"/>
                <a:ext cx="988989" cy="7998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𝑎</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𝐿</m:t>
                          </m:r>
                        </m:num>
                        <m:den>
                          <m:nary>
                            <m:naryPr>
                              <m:chr m:val="∑"/>
                              <m:subHide m:val="on"/>
                              <m:supHide m:val="on"/>
                              <m:ctrlPr>
                                <a:rPr lang="en-US" sz="1600" i="1">
                                  <a:latin typeface="Cambria Math" panose="02040503050406030204" pitchFamily="18" charset="0"/>
                                </a:rPr>
                              </m:ctrlPr>
                            </m:naryPr>
                            <m:sub/>
                            <m:sup/>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𝑙</m:t>
                                      </m:r>
                                    </m:e>
                                    <m:sub>
                                      <m:r>
                                        <a:rPr lang="en-US" sz="1600" i="1">
                                          <a:latin typeface="Cambria Math" panose="02040503050406030204" pitchFamily="18" charset="0"/>
                                        </a:rPr>
                                        <m:t>𝑖</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𝑎</m:t>
                                      </m:r>
                                    </m:e>
                                    <m:sub>
                                      <m:r>
                                        <a:rPr lang="en-US" sz="1600" i="1">
                                          <a:latin typeface="Cambria Math" panose="02040503050406030204" pitchFamily="18" charset="0"/>
                                        </a:rPr>
                                        <m:t>𝑖</m:t>
                                      </m:r>
                                    </m:sub>
                                  </m:sSub>
                                </m:den>
                              </m:f>
                            </m:e>
                          </m:nary>
                        </m:den>
                      </m:f>
                    </m:oMath>
                  </m:oMathPara>
                </a14:m>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5555848" y="3438463"/>
                <a:ext cx="988989" cy="79989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1047167" y="4357975"/>
                <a:ext cx="2528000" cy="338554"/>
              </a:xfrm>
              <a:prstGeom prst="rect">
                <a:avLst/>
              </a:prstGeom>
            </p:spPr>
            <p:txBody>
              <a:bodyPr wrap="none">
                <a:spAutoFit/>
              </a:bodyPr>
              <a:lstStyle/>
              <a:p>
                <a:r>
                  <a:rPr lang="mk-MK" sz="1600" dirty="0">
                    <a:latin typeface="Times New Roman" panose="02020603050405020304" pitchFamily="18" charset="0"/>
                    <a:ea typeface="Calibri" panose="020F0502020204030204" pitchFamily="34" charset="0"/>
                  </a:rPr>
                  <a:t>Equivalent diameter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𝐷</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NewRomanPSMT"/>
                    <a:ea typeface="Calibri" panose="020F0502020204030204" pitchFamily="34" charset="0"/>
                    <a:cs typeface="Times New Roman" panose="02020603050405020304" pitchFamily="18" charset="0"/>
                  </a:rPr>
                  <a:t> [m] </a:t>
                </a:r>
                <a:endParaRPr lang="en-US" sz="1600" dirty="0"/>
              </a:p>
            </p:txBody>
          </p:sp>
        </mc:Choice>
        <mc:Fallback xmlns="">
          <p:sp>
            <p:nvSpPr>
              <p:cNvPr id="12" name="Rectangle 11"/>
              <p:cNvSpPr>
                <a:spLocks noRot="1" noChangeAspect="1" noMove="1" noResize="1" noEditPoints="1" noAdjustHandles="1" noChangeArrowheads="1" noChangeShapeType="1" noTextEdit="1"/>
              </p:cNvSpPr>
              <p:nvPr/>
            </p:nvSpPr>
            <p:spPr>
              <a:xfrm>
                <a:off x="1047167" y="4357975"/>
                <a:ext cx="2528000" cy="338554"/>
              </a:xfrm>
              <a:prstGeom prst="rect">
                <a:avLst/>
              </a:prstGeom>
              <a:blipFill>
                <a:blip r:embed="rId9"/>
                <a:stretch>
                  <a:fillRect l="-1449" t="-5455" r="-483"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3852393" y="4117332"/>
                <a:ext cx="1373389" cy="8198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en-US" sz="1600">
                              <a:latin typeface="Cambria Math" panose="02040503050406030204" pitchFamily="18" charset="0"/>
                            </a:rPr>
                            <m:t>0</m:t>
                          </m:r>
                        </m:sub>
                      </m:sSub>
                      <m:r>
                        <a:rPr lang="en-US" sz="1600">
                          <a:latin typeface="Cambria Math" panose="02040503050406030204" pitchFamily="18" charset="0"/>
                        </a:rPr>
                        <m:t>=</m:t>
                      </m:r>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en-US" sz="1600">
                                  <a:latin typeface="Cambria Math" panose="02040503050406030204" pitchFamily="18" charset="0"/>
                                </a:rPr>
                                <m:t>4</m:t>
                              </m:r>
                              <m:sSub>
                                <m:sSubPr>
                                  <m:ctrlPr>
                                    <a:rPr lang="en-US" sz="1600" i="1">
                                      <a:latin typeface="Cambria Math" panose="02040503050406030204" pitchFamily="18" charset="0"/>
                                    </a:rPr>
                                  </m:ctrlPr>
                                </m:sSubPr>
                                <m:e>
                                  <m:r>
                                    <a:rPr lang="en-US" sz="1600" i="1">
                                      <a:latin typeface="Cambria Math" panose="02040503050406030204" pitchFamily="18" charset="0"/>
                                    </a:rPr>
                                    <m:t>𝑄</m:t>
                                  </m:r>
                                </m:e>
                                <m:sub>
                                  <m:r>
                                    <a:rPr lang="en-US" sz="1600">
                                      <a:latin typeface="Cambria Math" panose="02040503050406030204" pitchFamily="18" charset="0"/>
                                    </a:rPr>
                                    <m:t>0</m:t>
                                  </m:r>
                                </m:sub>
                              </m:sSub>
                            </m:num>
                            <m:den>
                              <m:r>
                                <a:rPr lang="en-US" sz="1600" i="1">
                                  <a:latin typeface="Cambria Math" panose="02040503050406030204" pitchFamily="18" charset="0"/>
                                </a:rPr>
                                <m:t>𝜋</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sub>
                              </m:sSub>
                            </m:den>
                          </m:f>
                        </m:e>
                      </m:rad>
                    </m:oMath>
                  </m:oMathPara>
                </a14:m>
                <a:endParaRPr lang="en-US" sz="1600" dirty="0"/>
              </a:p>
            </p:txBody>
          </p:sp>
        </mc:Choice>
        <mc:Fallback xmlns="">
          <p:sp>
            <p:nvSpPr>
              <p:cNvPr id="16" name="Rectangle 15"/>
              <p:cNvSpPr>
                <a:spLocks noRot="1" noChangeAspect="1" noMove="1" noResize="1" noEditPoints="1" noAdjustHandles="1" noChangeArrowheads="1" noChangeShapeType="1" noTextEdit="1"/>
              </p:cNvSpPr>
              <p:nvPr/>
            </p:nvSpPr>
            <p:spPr>
              <a:xfrm>
                <a:off x="3852393" y="4117332"/>
                <a:ext cx="1373389" cy="819840"/>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416366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09600" y="1717053"/>
            <a:ext cx="10779983"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Equivalent </a:t>
            </a:r>
            <a:r>
              <a:rPr lang="en-US" sz="1600" b="1" i="1" dirty="0" smtClean="0">
                <a:latin typeface="TimesNewRomanPSMT"/>
                <a:ea typeface="Calibri" panose="020F0502020204030204" pitchFamily="34" charset="0"/>
                <a:cs typeface="Times New Roman" panose="02020603050405020304" pitchFamily="18" charset="0"/>
              </a:rPr>
              <a:t>Pipeline</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812799" y="2199720"/>
                <a:ext cx="10576784" cy="2047740"/>
              </a:xfrm>
              <a:prstGeom prst="rect">
                <a:avLst/>
              </a:prstGeom>
            </p:spPr>
            <p:txBody>
              <a:bodyPr wrap="square">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When calculating dynamic transient conditions (closing and opening of the water conveyance system, sudden load drops at full load, etc.) for all groups connected to the equivalent pipeline, the following conditions are applied: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mj-lt"/>
                  <a:buAutoNum type="alphaLcParenR"/>
                </a:pPr>
                <a:r>
                  <a:rPr lang="en-US" sz="1600" dirty="0">
                    <a:latin typeface="Times New Roman" panose="02020603050405020304" pitchFamily="18" charset="0"/>
                    <a:ea typeface="Calibri" panose="020F0502020204030204" pitchFamily="34" charset="0"/>
                    <a:cs typeface="Times New Roman" panose="02020603050405020304" pitchFamily="18" charset="0"/>
                  </a:rPr>
                  <a:t>The flow rate in the pipeline is equal to the sum of the flows of individual turbines</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mj-lt"/>
                  <a:buAutoNum type="alphaLcParenR"/>
                </a:pPr>
                <a:r>
                  <a:rPr lang="en-US" sz="1600" dirty="0">
                    <a:latin typeface="Times New Roman" panose="02020603050405020304" pitchFamily="18" charset="0"/>
                    <a:ea typeface="Calibri" panose="020F0502020204030204" pitchFamily="34" charset="0"/>
                    <a:cs typeface="Times New Roman" panose="02020603050405020304" pitchFamily="18" charset="0"/>
                  </a:rPr>
                  <a:t>The hydraulic power of the entire system is equal to the sum of the powers of individual groups</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mj-lt"/>
                  <a:buAutoNum type="alphaLcParenR"/>
                </a:pPr>
                <a:r>
                  <a:rPr lang="mk-MK" sz="1600" dirty="0">
                    <a:latin typeface="Times New Roman" panose="02020603050405020304" pitchFamily="18" charset="0"/>
                    <a:ea typeface="Calibri" panose="020F0502020204030204" pitchFamily="34" charset="0"/>
                    <a:cs typeface="Times New Roman" panose="02020603050405020304" pitchFamily="18" charset="0"/>
                  </a:rPr>
                  <a:t>The expression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𝐺</m:t>
                    </m:r>
                    <m:sSup>
                      <m:sSupPr>
                        <m:ctrlPr>
                          <a:rPr lang="en-US" sz="1600" i="1">
                            <a:latin typeface="Cambria Math" panose="02040503050406030204" pitchFamily="18" charset="0"/>
                            <a:ea typeface="Calibri" panose="020F0502020204030204" pitchFamily="34" charset="0"/>
                            <a:cs typeface="Times New Roman" panose="02020603050405020304" pitchFamily="18" charset="0"/>
                          </a:rPr>
                        </m:ctrlPr>
                      </m:sSupPr>
                      <m:e>
                        <m:r>
                          <a:rPr lang="mk-MK" sz="1600" i="1">
                            <a:latin typeface="Cambria Math" panose="02040503050406030204" pitchFamily="18" charset="0"/>
                            <a:ea typeface="Calibri" panose="020F0502020204030204" pitchFamily="34" charset="0"/>
                            <a:cs typeface="Times New Roman" panose="02020603050405020304" pitchFamily="18" charset="0"/>
                          </a:rPr>
                          <m:t>𝐷</m:t>
                        </m:r>
                      </m:e>
                      <m:sup>
                        <m:r>
                          <a:rPr lang="mk-MK" sz="1600" i="1">
                            <a:latin typeface="Cambria Math" panose="02040503050406030204" pitchFamily="18" charset="0"/>
                            <a:ea typeface="Calibri" panose="020F0502020204030204" pitchFamily="34" charset="0"/>
                            <a:cs typeface="Times New Roman" panose="02020603050405020304" pitchFamily="18" charset="0"/>
                          </a:rPr>
                          <m:t>2</m:t>
                        </m:r>
                      </m:sup>
                    </m:sSup>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for the system is equal to the sum of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𝐺</m:t>
                    </m:r>
                    <m:sSup>
                      <m:sSupPr>
                        <m:ctrlPr>
                          <a:rPr lang="en-US" sz="1600" i="1">
                            <a:latin typeface="Cambria Math" panose="02040503050406030204" pitchFamily="18" charset="0"/>
                            <a:ea typeface="Calibri" panose="020F0502020204030204" pitchFamily="34" charset="0"/>
                            <a:cs typeface="Times New Roman" panose="02020603050405020304" pitchFamily="18" charset="0"/>
                          </a:rPr>
                        </m:ctrlPr>
                      </m:sSupPr>
                      <m:e>
                        <m:r>
                          <a:rPr lang="mk-MK" sz="1600" i="1">
                            <a:latin typeface="Cambria Math" panose="02040503050406030204" pitchFamily="18" charset="0"/>
                            <a:ea typeface="Calibri" panose="020F0502020204030204" pitchFamily="34" charset="0"/>
                            <a:cs typeface="Times New Roman" panose="02020603050405020304" pitchFamily="18" charset="0"/>
                          </a:rPr>
                          <m:t>𝐷</m:t>
                        </m:r>
                      </m:e>
                      <m:sup>
                        <m:r>
                          <a:rPr lang="mk-MK" sz="1600" i="1">
                            <a:latin typeface="Cambria Math" panose="02040503050406030204" pitchFamily="18" charset="0"/>
                            <a:ea typeface="Calibri" panose="020F0502020204030204" pitchFamily="34" charset="0"/>
                            <a:cs typeface="Times New Roman" panose="02020603050405020304" pitchFamily="18" charset="0"/>
                          </a:rPr>
                          <m:t>2</m:t>
                        </m:r>
                      </m:sup>
                    </m:sSup>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for individual </a:t>
                </a:r>
                <a:r>
                  <a:rPr lang="mk-MK" sz="1600" dirty="0" smtClean="0">
                    <a:latin typeface="Times New Roman" panose="02020603050405020304" pitchFamily="18" charset="0"/>
                    <a:ea typeface="Calibri" panose="020F0502020204030204" pitchFamily="34" charset="0"/>
                    <a:cs typeface="Times New Roman" panose="02020603050405020304" pitchFamily="18" charset="0"/>
                  </a:rPr>
                  <a:t>groups,</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p>
              <a:p>
                <a:pPr marL="342900" lvl="0" indent="-342900" algn="just">
                  <a:lnSpc>
                    <a:spcPct val="115000"/>
                  </a:lnSpc>
                  <a:spcAft>
                    <a:spcPts val="1000"/>
                  </a:spcAft>
                  <a:buFont typeface="+mj-lt"/>
                  <a:buAutoNum type="alphaLcParenR"/>
                </a:pPr>
                <a:r>
                  <a:rPr lang="en-US" sz="1600" dirty="0" smtClean="0">
                    <a:latin typeface="Times New Roman" panose="02020603050405020304" pitchFamily="18" charset="0"/>
                    <a:ea typeface="Calibri" panose="020F0502020204030204" pitchFamily="34" charset="0"/>
                  </a:rPr>
                  <a:t>the </a:t>
                </a:r>
                <a:r>
                  <a:rPr lang="en-US" sz="1600" dirty="0">
                    <a:latin typeface="Times New Roman" panose="02020603050405020304" pitchFamily="18" charset="0"/>
                    <a:ea typeface="Calibri" panose="020F0502020204030204" pitchFamily="34" charset="0"/>
                  </a:rPr>
                  <a:t>maneuvers with the guide vane should have the same conditions and characteristics for all turbines</a:t>
                </a:r>
                <a:r>
                  <a:rPr lang="mk-MK" sz="1600" dirty="0">
                    <a:latin typeface="Times New Roman" panose="02020603050405020304" pitchFamily="18" charset="0"/>
                    <a:ea typeface="Calibri" panose="020F0502020204030204" pitchFamily="34" charset="0"/>
                  </a:rPr>
                  <a:t>. </a:t>
                </a:r>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812799" y="2199720"/>
                <a:ext cx="10576784" cy="2047740"/>
              </a:xfrm>
              <a:prstGeom prst="rect">
                <a:avLst/>
              </a:prstGeom>
              <a:blipFill>
                <a:blip r:embed="rId5"/>
                <a:stretch>
                  <a:fillRect l="-288" r="-346" b="-1786"/>
                </a:stretch>
              </a:blipFill>
            </p:spPr>
            <p:txBody>
              <a:bodyPr/>
              <a:lstStyle/>
              <a:p>
                <a:r>
                  <a:rPr lang="en-US">
                    <a:noFill/>
                  </a:rPr>
                  <a:t> </a:t>
                </a:r>
              </a:p>
            </p:txBody>
          </p:sp>
        </mc:Fallback>
      </mc:AlternateContent>
    </p:spTree>
    <p:extLst>
      <p:ext uri="{BB962C8B-B14F-4D97-AF65-F5344CB8AC3E}">
        <p14:creationId xmlns:p14="http://schemas.microsoft.com/office/powerpoint/2010/main" val="36632375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20" y="1691412"/>
            <a:ext cx="4520789" cy="340093"/>
          </a:xfrm>
          <a:prstGeom prst="rect">
            <a:avLst/>
          </a:prstGeom>
        </p:spPr>
        <p:txBody>
          <a:bodyPr wrap="none">
            <a:spAutoFit/>
          </a:bodyPr>
          <a:lstStyle/>
          <a:p>
            <a:pPr indent="457200" algn="just">
              <a:lnSpc>
                <a:spcPct val="115000"/>
              </a:lnSpc>
              <a:spcAft>
                <a:spcPts val="1000"/>
              </a:spcAft>
            </a:pPr>
            <a:r>
              <a:rPr lang="mk-MK" b="1" i="1" dirty="0">
                <a:latin typeface="TimesNewRomanPSMT"/>
                <a:ea typeface="Calibri" panose="020F0502020204030204" pitchFamily="34" charset="0"/>
                <a:cs typeface="Times New Roman" panose="02020603050405020304" pitchFamily="18" charset="0"/>
              </a:rPr>
              <a:t>Cases of Sudden Changes in Operating Mode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Rectangle 7"/>
              <p:cNvSpPr/>
              <p:nvPr/>
            </p:nvSpPr>
            <p:spPr>
              <a:xfrm>
                <a:off x="609599" y="2031505"/>
                <a:ext cx="11196260" cy="1242391"/>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mk-MK" sz="1600" i="1" dirty="0">
                    <a:latin typeface="TimesNewRomanPSMT"/>
                    <a:ea typeface="Calibri" panose="020F0502020204030204" pitchFamily="34" charset="0"/>
                    <a:cs typeface="Times New Roman" panose="02020603050405020304" pitchFamily="18" charset="0"/>
                  </a:rPr>
                  <a:t>Slow Linear Changes in Operating Mode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mk-MK" sz="1600" dirty="0">
                    <a:latin typeface="Times New Roman" panose="02020603050405020304" pitchFamily="18" charset="0"/>
                    <a:ea typeface="Calibri" panose="020F0502020204030204" pitchFamily="34" charset="0"/>
                  </a:rPr>
                  <a:t>If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[s] represents the </a:t>
                </a:r>
                <a:r>
                  <a:rPr lang="en-US" sz="1600" i="1" dirty="0">
                    <a:latin typeface="Times New Roman" panose="02020603050405020304" pitchFamily="18" charset="0"/>
                    <a:ea typeface="Calibri" panose="020F0502020204030204" pitchFamily="34" charset="0"/>
                  </a:rPr>
                  <a:t>shortest time for closing</a:t>
                </a:r>
                <a:r>
                  <a:rPr lang="en-US" sz="1600" dirty="0">
                    <a:latin typeface="Times New Roman" panose="02020603050405020304" pitchFamily="18" charset="0"/>
                    <a:ea typeface="Calibri" panose="020F0502020204030204" pitchFamily="34" charset="0"/>
                  </a:rPr>
                  <a:t> the water conveyance system (distributor) from </a:t>
                </a:r>
                <a:r>
                  <a:rPr lang="mk-MK" sz="1600" dirty="0">
                    <a:latin typeface="Times New Roman" panose="02020603050405020304" pitchFamily="18" charset="0"/>
                    <a:ea typeface="Calibri" panose="020F0502020204030204" pitchFamily="34" charset="0"/>
                  </a:rPr>
                  <a:t>100 </a:t>
                </a:r>
                <a:r>
                  <a:rPr lang="en-US" sz="1600" dirty="0">
                    <a:latin typeface="Times New Roman" panose="02020603050405020304" pitchFamily="18" charset="0"/>
                    <a:ea typeface="Calibri" panose="020F0502020204030204" pitchFamily="34" charset="0"/>
                  </a:rPr>
                  <a:t>to</a:t>
                </a:r>
                <a:r>
                  <a:rPr lang="mk-MK" sz="1600" dirty="0">
                    <a:latin typeface="Times New Roman" panose="02020603050405020304" pitchFamily="18" charset="0"/>
                    <a:ea typeface="Calibri" panose="020F0502020204030204" pitchFamily="34" charset="0"/>
                  </a:rPr>
                  <a:t> 0, and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sub>
                    </m:sSub>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[s] </a:t>
                </a:r>
                <a:r>
                  <a:rPr lang="mk-MK" sz="1600" dirty="0">
                    <a:latin typeface="Times New Roman" panose="02020603050405020304" pitchFamily="18" charset="0"/>
                    <a:ea typeface="Calibri" panose="020F0502020204030204" pitchFamily="34" charset="0"/>
                  </a:rPr>
                  <a:t>represents the </a:t>
                </a:r>
                <a:r>
                  <a:rPr lang="mk-MK" sz="1600" i="1" dirty="0">
                    <a:latin typeface="Times New Roman" panose="02020603050405020304" pitchFamily="18" charset="0"/>
                    <a:ea typeface="Calibri" panose="020F0502020204030204" pitchFamily="34" charset="0"/>
                  </a:rPr>
                  <a:t>shortest time for opening</a:t>
                </a:r>
                <a:r>
                  <a:rPr lang="mk-MK" sz="1600" dirty="0">
                    <a:latin typeface="Times New Roman" panose="02020603050405020304" pitchFamily="18" charset="0"/>
                    <a:ea typeface="Calibri" panose="020F0502020204030204" pitchFamily="34" charset="0"/>
                  </a:rPr>
                  <a:t> the </a:t>
                </a:r>
                <a:r>
                  <a:rPr lang="en-US" sz="1600" dirty="0">
                    <a:latin typeface="Times New Roman" panose="02020603050405020304" pitchFamily="18" charset="0"/>
                    <a:ea typeface="Calibri" panose="020F0502020204030204" pitchFamily="34" charset="0"/>
                  </a:rPr>
                  <a:t>water conveyance system </a:t>
                </a:r>
                <a:r>
                  <a:rPr lang="mk-MK" sz="1600" dirty="0">
                    <a:latin typeface="Times New Roman" panose="02020603050405020304" pitchFamily="18" charset="0"/>
                    <a:ea typeface="Calibri" panose="020F0502020204030204" pitchFamily="34" charset="0"/>
                  </a:rPr>
                  <a:t>(distributor) from 0 </a:t>
                </a:r>
                <a:r>
                  <a:rPr lang="en-US" sz="1600" dirty="0">
                    <a:latin typeface="Times New Roman" panose="02020603050405020304" pitchFamily="18" charset="0"/>
                    <a:ea typeface="Calibri" panose="020F0502020204030204" pitchFamily="34" charset="0"/>
                  </a:rPr>
                  <a:t>to 10</a:t>
                </a:r>
                <a:r>
                  <a:rPr lang="mk-MK" sz="1600" dirty="0">
                    <a:latin typeface="Times New Roman" panose="02020603050405020304" pitchFamily="18" charset="0"/>
                    <a:ea typeface="Calibri" panose="020F0502020204030204" pitchFamily="34" charset="0"/>
                  </a:rPr>
                  <a:t>0</a:t>
                </a:r>
                <a:r>
                  <a:rPr lang="en-US" sz="1600" dirty="0">
                    <a:latin typeface="Times New Roman" panose="02020603050405020304" pitchFamily="18" charset="0"/>
                    <a:ea typeface="Calibri" panose="020F0502020204030204" pitchFamily="34" charset="0"/>
                  </a:rPr>
                  <a:t>, then all possible linear changes in the operating mode (maneuvers) of the conveyance system can be defined as 'slow' if the following condition is met:</a:t>
                </a:r>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609599" y="2031505"/>
                <a:ext cx="11196260" cy="1242391"/>
              </a:xfrm>
              <a:prstGeom prst="rect">
                <a:avLst/>
              </a:prstGeom>
              <a:blipFill>
                <a:blip r:embed="rId5"/>
                <a:stretch>
                  <a:fillRect l="-272" t="-490" b="-53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445482" y="3313892"/>
                <a:ext cx="1295035" cy="5549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a:latin typeface="Cambria Math" panose="02040503050406030204" pitchFamily="18" charset="0"/>
                            </a:rPr>
                            <m:t>2</m:t>
                          </m:r>
                          <m:r>
                            <a:rPr lang="en-US" sz="1600" i="1">
                              <a:latin typeface="Cambria Math" panose="02040503050406030204" pitchFamily="18" charset="0"/>
                            </a:rPr>
                            <m:t>𝐿</m:t>
                          </m:r>
                        </m:num>
                        <m:den>
                          <m:r>
                            <a:rPr lang="en-US" sz="1600" i="1">
                              <a:latin typeface="Cambria Math" panose="02040503050406030204" pitchFamily="18" charset="0"/>
                            </a:rPr>
                            <m:t>𝑎</m:t>
                          </m:r>
                        </m:den>
                      </m:f>
                      <m:r>
                        <a:rPr lang="en-US" sz="1600">
                          <a:latin typeface="Cambria Math" panose="02040503050406030204" pitchFamily="18" charset="0"/>
                        </a:rPr>
                        <m:t>&lt;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𝑐</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a:latin typeface="Cambria Math" panose="02040503050406030204" pitchFamily="18" charset="0"/>
                            </a:rPr>
                            <m:t> </m:t>
                          </m:r>
                          <m:r>
                            <a:rPr lang="en-US" sz="1600" i="1">
                              <a:latin typeface="Cambria Math" panose="02040503050406030204" pitchFamily="18" charset="0"/>
                            </a:rPr>
                            <m:t>𝑇</m:t>
                          </m:r>
                        </m:e>
                        <m:sub>
                          <m:r>
                            <a:rPr lang="en-US" sz="1600" i="1">
                              <a:latin typeface="Cambria Math" panose="02040503050406030204" pitchFamily="18" charset="0"/>
                            </a:rPr>
                            <m:t>𝑎</m:t>
                          </m:r>
                        </m:sub>
                      </m:sSub>
                      <m:r>
                        <a:rPr lang="en-US" sz="1600">
                          <a:latin typeface="Cambria Math" panose="02040503050406030204" pitchFamily="18" charset="0"/>
                        </a:rPr>
                        <m:t> </m:t>
                      </m:r>
                    </m:oMath>
                  </m:oMathPara>
                </a14:m>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1445482" y="3313892"/>
                <a:ext cx="1295035" cy="55496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725715" y="3912394"/>
                <a:ext cx="10784114" cy="640688"/>
              </a:xfrm>
              <a:prstGeom prst="rect">
                <a:avLst/>
              </a:prstGeom>
            </p:spPr>
            <p:txBody>
              <a:bodyPr wrap="square">
                <a:spAutoFit/>
              </a:bodyPr>
              <a:lstStyle/>
              <a:p>
                <a:pPr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In the most critical cases during </a:t>
                </a:r>
                <a:r>
                  <a:rPr lang="en-US" sz="1600" i="1" dirty="0">
                    <a:latin typeface="Times New Roman" panose="02020603050405020304" pitchFamily="18" charset="0"/>
                    <a:ea typeface="Calibri" panose="020F0502020204030204" pitchFamily="34" charset="0"/>
                    <a:cs typeface="Times New Roman" panose="02020603050405020304" pitchFamily="18" charset="0"/>
                  </a:rPr>
                  <a:t>closure</a:t>
                </a:r>
                <a:r>
                  <a:rPr lang="en-US" sz="1600" dirty="0">
                    <a:latin typeface="Times New Roman" panose="02020603050405020304" pitchFamily="18" charset="0"/>
                    <a:ea typeface="Calibri" panose="020F0502020204030204" pitchFamily="34" charset="0"/>
                    <a:cs typeface="Times New Roman" panose="02020603050405020304" pitchFamily="18" charset="0"/>
                  </a:rPr>
                  <a:t>, with sufficient approximation, the largest direct </a:t>
                </a:r>
                <a:r>
                  <a:rPr lang="en-US" sz="1600" i="1" dirty="0">
                    <a:latin typeface="Times New Roman" panose="02020603050405020304" pitchFamily="18" charset="0"/>
                    <a:ea typeface="Calibri" panose="020F0502020204030204" pitchFamily="34" charset="0"/>
                    <a:cs typeface="Times New Roman" panose="02020603050405020304" pitchFamily="18" charset="0"/>
                  </a:rPr>
                  <a:t>increase in pressure</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in percentage of the dynamic pressure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[m] at the </a:t>
                </a:r>
                <a:r>
                  <a:rPr lang="en-US" sz="1600" i="1" dirty="0">
                    <a:latin typeface="Times New Roman" panose="02020603050405020304" pitchFamily="18" charset="0"/>
                    <a:ea typeface="Calibri" panose="020F0502020204030204" pitchFamily="34" charset="0"/>
                    <a:cs typeface="Times New Roman" panose="02020603050405020304" pitchFamily="18" charset="0"/>
                  </a:rPr>
                  <a:t>end of the lower part of the conduit</a:t>
                </a:r>
                <a:r>
                  <a:rPr lang="en-US" sz="1600" dirty="0">
                    <a:latin typeface="Times New Roman" panose="02020603050405020304" pitchFamily="18" charset="0"/>
                    <a:ea typeface="Calibri" panose="020F0502020204030204" pitchFamily="34" charset="0"/>
                    <a:cs typeface="Times New Roman" panose="02020603050405020304" pitchFamily="18" charset="0"/>
                  </a:rPr>
                  <a:t> can be determined using the expression (MICHAUD):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725715" y="3912394"/>
                <a:ext cx="10784114" cy="640688"/>
              </a:xfrm>
              <a:prstGeom prst="rect">
                <a:avLst/>
              </a:prstGeom>
              <a:blipFill>
                <a:blip r:embed="rId7"/>
                <a:stretch>
                  <a:fillRect l="-283" r="-339" b="-1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1252236" y="4698057"/>
                <a:ext cx="3944734" cy="598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mk-MK" sz="1600" i="1">
                              <a:latin typeface="Cambria Math" panose="02040503050406030204" pitchFamily="18" charset="0"/>
                            </a:rPr>
                            <m:t>∆</m:t>
                          </m:r>
                          <m:r>
                            <a:rPr lang="mk-MK" sz="1600" i="1">
                              <a:latin typeface="Cambria Math" panose="02040503050406030204" pitchFamily="18" charset="0"/>
                            </a:rPr>
                            <m:t>𝐻</m:t>
                          </m:r>
                        </m:num>
                        <m:den>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den>
                      </m:f>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2∙</m:t>
                          </m:r>
                          <m:r>
                            <a:rPr lang="mk-MK" sz="1600" i="1">
                              <a:latin typeface="Cambria Math" panose="02040503050406030204" pitchFamily="18" charset="0"/>
                            </a:rPr>
                            <m:t>𝐿</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𝑣</m:t>
                              </m:r>
                            </m:e>
                            <m:sub>
                              <m:r>
                                <a:rPr lang="mk-MK" sz="1600" i="1">
                                  <a:latin typeface="Cambria Math" panose="02040503050406030204" pitchFamily="18" charset="0"/>
                                </a:rPr>
                                <m:t>0</m:t>
                              </m:r>
                            </m:sub>
                          </m:sSub>
                        </m:num>
                        <m:den>
                          <m:r>
                            <a:rPr lang="mk-MK" sz="1600" i="1">
                              <a:latin typeface="Cambria Math" panose="02040503050406030204" pitchFamily="18" charset="0"/>
                            </a:rPr>
                            <m:t>𝑔</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𝑐</m:t>
                              </m:r>
                            </m:sub>
                          </m:sSub>
                        </m:den>
                      </m:f>
                      <m:r>
                        <a:rPr lang="mk-MK" sz="1600">
                          <a:latin typeface="Cambria Math" panose="02040503050406030204" pitchFamily="18" charset="0"/>
                        </a:rPr>
                        <m:t>∙100=</m:t>
                      </m:r>
                      <m:f>
                        <m:fPr>
                          <m:ctrlPr>
                            <a:rPr lang="en-US" sz="1600" i="1">
                              <a:latin typeface="Cambria Math" panose="02040503050406030204" pitchFamily="18" charset="0"/>
                            </a:rPr>
                          </m:ctrlPr>
                        </m:fPr>
                        <m:num>
                          <m:r>
                            <a:rPr lang="mk-MK" sz="1600" i="1">
                              <a:latin typeface="Cambria Math" panose="02040503050406030204" pitchFamily="18" charset="0"/>
                            </a:rPr>
                            <m:t>2∙</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𝑐</m:t>
                              </m:r>
                            </m:sub>
                          </m:sSub>
                        </m:den>
                      </m:f>
                      <m:r>
                        <a:rPr lang="mk-MK" sz="1600">
                          <a:latin typeface="Cambria Math" panose="02040503050406030204" pitchFamily="18" charset="0"/>
                        </a:rPr>
                        <m:t>∙100        [%]</m:t>
                      </m:r>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1252236" y="4698057"/>
                <a:ext cx="3944734" cy="598177"/>
              </a:xfrm>
              <a:prstGeom prst="rect">
                <a:avLst/>
              </a:prstGeom>
              <a:blipFill>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332397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20" y="1691412"/>
            <a:ext cx="4520789" cy="340093"/>
          </a:xfrm>
          <a:prstGeom prst="rect">
            <a:avLst/>
          </a:prstGeom>
        </p:spPr>
        <p:txBody>
          <a:bodyPr wrap="none">
            <a:spAutoFit/>
          </a:bodyPr>
          <a:lstStyle/>
          <a:p>
            <a:pPr indent="457200" algn="just">
              <a:lnSpc>
                <a:spcPct val="115000"/>
              </a:lnSpc>
              <a:spcAft>
                <a:spcPts val="1000"/>
              </a:spcAft>
            </a:pPr>
            <a:r>
              <a:rPr lang="mk-MK" b="1" i="1" dirty="0">
                <a:latin typeface="TimesNewRomanPSMT"/>
                <a:ea typeface="Calibri" panose="020F0502020204030204" pitchFamily="34" charset="0"/>
                <a:cs typeface="Times New Roman" panose="02020603050405020304" pitchFamily="18" charset="0"/>
              </a:rPr>
              <a:t>Cases of Sudden Changes in Operating Mode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609599" y="2031505"/>
            <a:ext cx="11196260" cy="357214"/>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mk-MK" sz="1600" i="1" dirty="0">
                <a:latin typeface="TimesNewRomanPSMT"/>
                <a:ea typeface="Calibri" panose="020F0502020204030204" pitchFamily="34" charset="0"/>
                <a:cs typeface="Times New Roman" panose="02020603050405020304" pitchFamily="18" charset="0"/>
              </a:rPr>
              <a:t>Slow Linear Changes in Operating </a:t>
            </a:r>
            <a:r>
              <a:rPr lang="mk-MK" sz="1600" i="1" dirty="0" smtClean="0">
                <a:latin typeface="TimesNewRomanPSMT"/>
                <a:ea typeface="Calibri" panose="020F0502020204030204" pitchFamily="34" charset="0"/>
                <a:cs typeface="Times New Roman" panose="02020603050405020304" pitchFamily="18" charset="0"/>
              </a:rPr>
              <a:t>Mode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Rectangle 1"/>
              <p:cNvSpPr/>
              <p:nvPr/>
            </p:nvSpPr>
            <p:spPr>
              <a:xfrm>
                <a:off x="796617" y="2477987"/>
                <a:ext cx="10814812"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When </a:t>
                </a:r>
                <a:r>
                  <a:rPr lang="en-US" sz="1600" i="1" dirty="0">
                    <a:latin typeface="Times New Roman" panose="02020603050405020304" pitchFamily="18" charset="0"/>
                    <a:ea typeface="Calibri" panose="020F0502020204030204" pitchFamily="34" charset="0"/>
                  </a:rPr>
                  <a:t>opening</a:t>
                </a:r>
                <a:r>
                  <a:rPr lang="en-US" sz="1600" dirty="0">
                    <a:latin typeface="Times New Roman" panose="02020603050405020304" pitchFamily="18" charset="0"/>
                    <a:ea typeface="Calibri" panose="020F0502020204030204" pitchFamily="34" charset="0"/>
                  </a:rPr>
                  <a:t>, it can be assumed that in the most unfavorable (critical) case, there is a </a:t>
                </a:r>
                <a:r>
                  <a:rPr lang="en-US" sz="1600" i="1" dirty="0">
                    <a:latin typeface="Times New Roman" panose="02020603050405020304" pitchFamily="18" charset="0"/>
                    <a:ea typeface="Calibri" panose="020F0502020204030204" pitchFamily="34" charset="0"/>
                  </a:rPr>
                  <a:t>direct decrease in pressure</a:t>
                </a:r>
                <a:r>
                  <a:rPr lang="en-US" sz="1600" dirty="0">
                    <a:latin typeface="Times New Roman" panose="02020603050405020304" pitchFamily="18" charset="0"/>
                    <a:ea typeface="Calibri" panose="020F0502020204030204" pitchFamily="34" charset="0"/>
                  </a:rPr>
                  <a:t> </a:t>
                </a:r>
                <a14:m>
                  <m:oMath xmlns:m="http://schemas.openxmlformats.org/officeDocument/2006/math">
                    <m:r>
                      <a:rPr lang="mk-MK" sz="1600" i="1">
                        <a:latin typeface="Cambria Math" panose="02040503050406030204" pitchFamily="18" charset="0"/>
                        <a:ea typeface="Calibri" panose="020F0502020204030204" pitchFamily="34" charset="0"/>
                        <a:cs typeface="Times New Roman" panose="02020603050405020304" pitchFamily="18" charset="0"/>
                      </a:rPr>
                      <m:t>−</m:t>
                    </m:r>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en-US" sz="1600" dirty="0">
                    <a:latin typeface="Times New Roman" panose="02020603050405020304" pitchFamily="18" charset="0"/>
                    <a:ea typeface="Calibri" panose="020F0502020204030204" pitchFamily="34" charset="0"/>
                  </a:rPr>
                  <a:t> in percentage of the dynamic pressure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rPr>
                  <a:t> [m] at the end of the lower part of the conduit, can be determined using the expression</a:t>
                </a:r>
                <a:r>
                  <a:rPr lang="mk-MK" sz="1600" dirty="0">
                    <a:latin typeface="Times New Roman" panose="02020603050405020304" pitchFamily="18" charset="0"/>
                    <a:ea typeface="Calibri" panose="020F0502020204030204" pitchFamily="34" charset="0"/>
                  </a:rPr>
                  <a:t>:</a:t>
                </a:r>
                <a:endParaRPr lang="en-US" sz="1600" dirty="0"/>
              </a:p>
            </p:txBody>
          </p:sp>
        </mc:Choice>
        <mc:Fallback xmlns="">
          <p:sp>
            <p:nvSpPr>
              <p:cNvPr id="2" name="Rectangle 1"/>
              <p:cNvSpPr>
                <a:spLocks noRot="1" noChangeAspect="1" noMove="1" noResize="1" noEditPoints="1" noAdjustHandles="1" noChangeArrowheads="1" noChangeShapeType="1" noTextEdit="1"/>
              </p:cNvSpPr>
              <p:nvPr/>
            </p:nvSpPr>
            <p:spPr>
              <a:xfrm>
                <a:off x="796617" y="2477987"/>
                <a:ext cx="10814812" cy="584775"/>
              </a:xfrm>
              <a:prstGeom prst="rect">
                <a:avLst/>
              </a:prstGeom>
              <a:blipFill>
                <a:blip r:embed="rId5"/>
                <a:stretch>
                  <a:fillRect l="-338"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1215523" y="3115211"/>
                <a:ext cx="4522264" cy="598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m:t>
                          </m:r>
                          <m:r>
                            <a:rPr lang="mk-MK" sz="1600" i="1">
                              <a:latin typeface="Cambria Math" panose="02040503050406030204" pitchFamily="18" charset="0"/>
                            </a:rPr>
                            <m:t>𝐻</m:t>
                          </m:r>
                        </m:num>
                        <m:den>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den>
                      </m:f>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2∙</m:t>
                          </m:r>
                          <m:r>
                            <a:rPr lang="mk-MK" sz="1600" i="1">
                              <a:latin typeface="Cambria Math" panose="02040503050406030204" pitchFamily="18" charset="0"/>
                            </a:rPr>
                            <m:t>𝐿</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𝑣</m:t>
                              </m:r>
                            </m:e>
                            <m:sub>
                              <m:r>
                                <a:rPr lang="mk-MK" sz="1600" i="1">
                                  <a:latin typeface="Cambria Math" panose="02040503050406030204" pitchFamily="18" charset="0"/>
                                </a:rPr>
                                <m:t>0</m:t>
                              </m:r>
                            </m:sub>
                          </m:sSub>
                        </m:num>
                        <m:den>
                          <m:r>
                            <a:rPr lang="mk-MK" sz="1600" i="1">
                              <a:latin typeface="Cambria Math" panose="02040503050406030204" pitchFamily="18" charset="0"/>
                            </a:rPr>
                            <m:t>𝑔</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𝑎</m:t>
                              </m:r>
                            </m:sub>
                          </m:sSub>
                        </m:den>
                      </m:f>
                      <m:r>
                        <a:rPr lang="mk-MK" sz="1600">
                          <a:latin typeface="Cambria Math" panose="02040503050406030204" pitchFamily="18" charset="0"/>
                        </a:rPr>
                        <m:t>∙100=</m:t>
                      </m:r>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2∙</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𝑎</m:t>
                              </m:r>
                            </m:sub>
                          </m:sSub>
                        </m:den>
                      </m:f>
                      <m:r>
                        <a:rPr lang="mk-MK" sz="1600">
                          <a:latin typeface="Cambria Math" panose="02040503050406030204" pitchFamily="18" charset="0"/>
                        </a:rPr>
                        <m:t>∙100        [%]</m:t>
                      </m:r>
                    </m:oMath>
                  </m:oMathPara>
                </a14:m>
                <a:endParaRPr lang="en-US" sz="1600" dirty="0"/>
              </a:p>
            </p:txBody>
          </p:sp>
        </mc:Choice>
        <mc:Fallback xmlns="">
          <p:sp>
            <p:nvSpPr>
              <p:cNvPr id="14" name="Rectangle 13"/>
              <p:cNvSpPr>
                <a:spLocks noRot="1" noChangeAspect="1" noMove="1" noResize="1" noEditPoints="1" noAdjustHandles="1" noChangeArrowheads="1" noChangeShapeType="1" noTextEdit="1"/>
              </p:cNvSpPr>
              <p:nvPr/>
            </p:nvSpPr>
            <p:spPr>
              <a:xfrm>
                <a:off x="1215523" y="3115211"/>
                <a:ext cx="4522264" cy="59817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341571" y="3840565"/>
                <a:ext cx="5522200" cy="2175980"/>
              </a:xfrm>
              <a:prstGeom prst="rect">
                <a:avLst/>
              </a:prstGeom>
            </p:spPr>
            <p:txBody>
              <a:bodyPr wrap="square">
                <a:spAutoFit/>
              </a:bodyPr>
              <a:lstStyle/>
              <a:p>
                <a:pPr marL="1170305" indent="-713105" algn="just">
                  <a:lnSpc>
                    <a:spcPct val="115000"/>
                  </a:lnSpc>
                  <a:spcAft>
                    <a:spcPts val="1000"/>
                  </a:spcAft>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[m] –maximum direct pressure increase at the beginning of the lower part of the conduit</a:t>
                </a:r>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[m] – dynamic head in the operating mode;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[m] – total length of the penstock;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1170305" indent="-713105"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[m/s]  – maximum water flow velocity in the pipeline at head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in the operating mode;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41571" y="3840565"/>
                <a:ext cx="5522200" cy="2175980"/>
              </a:xfrm>
              <a:prstGeom prst="rect">
                <a:avLst/>
              </a:prstGeom>
              <a:blipFill>
                <a:blip r:embed="rId7"/>
                <a:stretch>
                  <a:fillRect r="-662" b="-1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6128893" y="3579551"/>
                <a:ext cx="5676966" cy="2459135"/>
              </a:xfrm>
              <a:prstGeom prst="rect">
                <a:avLst/>
              </a:prstGeom>
            </p:spPr>
            <p:txBody>
              <a:bodyPr wrap="square">
                <a:spAutoFit/>
              </a:bodyPr>
              <a:lstStyle/>
              <a:p>
                <a:pPr marL="1170305" indent="-713105"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[s] – shortest total closing time of the conveyance system (distributor) from 100 to 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1170305" indent="-713105"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[s] – shortest total opening time of the conveyance system (distributor) from 0 to 100;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1170305" indent="-713105"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𝑡</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𝑔</m:t>
                    </m:r>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[s] – characteristic time of the conduit (startup time, i.e., time of conduit inertia</a:t>
                </a:r>
                <a:r>
                  <a:rPr lang="en-US" sz="1600" dirty="0" smtClean="0">
                    <a:latin typeface="Times New Roman" panose="02020603050405020304" pitchFamily="18" charset="0"/>
                    <a:ea typeface="Calibri" panose="020F0502020204030204" pitchFamily="34" charset="0"/>
                    <a:cs typeface="Times New Roman" panose="02020603050405020304" pitchFamily="18" charset="0"/>
                  </a:rPr>
                  <a:t>);</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p>
              <a:p>
                <a:pPr marL="1170305" indent="-713105" algn="just">
                  <a:lnSpc>
                    <a:spcPct val="115000"/>
                  </a:lnSpc>
                  <a:spcAft>
                    <a:spcPts val="1000"/>
                  </a:spcAft>
                </a:pPr>
                <a:r>
                  <a:rPr lang="en-US" sz="1600" dirty="0" smtClean="0">
                    <a:latin typeface="Times New Roman" panose="02020603050405020304" pitchFamily="18" charset="0"/>
                    <a:ea typeface="Calibri" panose="020F0502020204030204" pitchFamily="34"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600" dirty="0">
                    <a:latin typeface="Times New Roman" panose="02020603050405020304" pitchFamily="18" charset="0"/>
                    <a:ea typeface="Calibri" panose="020F0502020204030204" pitchFamily="34" charset="0"/>
                  </a:rPr>
                  <a:t> [m/s] – velocity of pressure wave propagation</a:t>
                </a:r>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6128893" y="3579551"/>
                <a:ext cx="5676966" cy="2459135"/>
              </a:xfrm>
              <a:prstGeom prst="rect">
                <a:avLst/>
              </a:prstGeom>
              <a:blipFill>
                <a:blip r:embed="rId8"/>
                <a:stretch>
                  <a:fillRect r="-536" b="-1238"/>
                </a:stretch>
              </a:blipFill>
            </p:spPr>
            <p:txBody>
              <a:bodyPr/>
              <a:lstStyle/>
              <a:p>
                <a:r>
                  <a:rPr lang="en-US">
                    <a:noFill/>
                  </a:rPr>
                  <a:t> </a:t>
                </a:r>
              </a:p>
            </p:txBody>
          </p:sp>
        </mc:Fallback>
      </mc:AlternateContent>
    </p:spTree>
    <p:extLst>
      <p:ext uri="{BB962C8B-B14F-4D97-AF65-F5344CB8AC3E}">
        <p14:creationId xmlns:p14="http://schemas.microsoft.com/office/powerpoint/2010/main" val="30221707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20" y="1691412"/>
            <a:ext cx="4520789" cy="340093"/>
          </a:xfrm>
          <a:prstGeom prst="rect">
            <a:avLst/>
          </a:prstGeom>
        </p:spPr>
        <p:txBody>
          <a:bodyPr wrap="none">
            <a:spAutoFit/>
          </a:bodyPr>
          <a:lstStyle/>
          <a:p>
            <a:pPr indent="457200" algn="just">
              <a:lnSpc>
                <a:spcPct val="115000"/>
              </a:lnSpc>
              <a:spcAft>
                <a:spcPts val="1000"/>
              </a:spcAft>
            </a:pPr>
            <a:r>
              <a:rPr lang="mk-MK" b="1" i="1" dirty="0">
                <a:latin typeface="TimesNewRomanPSMT"/>
                <a:ea typeface="Calibri" panose="020F0502020204030204" pitchFamily="34" charset="0"/>
                <a:cs typeface="Times New Roman" panose="02020603050405020304" pitchFamily="18" charset="0"/>
              </a:rPr>
              <a:t>Cases of Sudden Changes in Operating Mode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Rectangle 8"/>
              <p:cNvSpPr/>
              <p:nvPr/>
            </p:nvSpPr>
            <p:spPr>
              <a:xfrm>
                <a:off x="711200" y="2031505"/>
                <a:ext cx="5631543" cy="2585195"/>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mk-MK" sz="1600" i="1" dirty="0">
                    <a:latin typeface="TimesNewRomanPSMT"/>
                    <a:ea typeface="Calibri" panose="020F0502020204030204" pitchFamily="34" charset="0"/>
                    <a:cs typeface="Times New Roman" panose="02020603050405020304" pitchFamily="18" charset="0"/>
                  </a:rPr>
                  <a:t>Sudden Linear Changes in Operating </a:t>
                </a:r>
                <a:r>
                  <a:rPr lang="mk-MK" sz="1600" i="1" dirty="0" smtClean="0">
                    <a:latin typeface="TimesNewRomanPSMT"/>
                    <a:ea typeface="Calibri" panose="020F0502020204030204" pitchFamily="34" charset="0"/>
                    <a:cs typeface="Times New Roman" panose="02020603050405020304" pitchFamily="18" charset="0"/>
                  </a:rPr>
                  <a:t>Mode</a:t>
                </a:r>
                <a:endParaRPr lang="en-US"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58738"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If  </a:t>
                </a:r>
                <a14:m>
                  <m:oMath xmlns:m="http://schemas.openxmlformats.org/officeDocument/2006/math">
                    <m:f>
                      <m:f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fPr>
                      <m:num>
                        <m:r>
                          <a:rPr lang="mk-MK" sz="1600" i="1">
                            <a:latin typeface="Cambria Math" panose="02040503050406030204" pitchFamily="18" charset="0"/>
                            <a:ea typeface="Times New Roman" panose="02020603050405020304" pitchFamily="18" charset="0"/>
                            <a:cs typeface="Times New Roman" panose="02020603050405020304" pitchFamily="18" charset="0"/>
                          </a:rPr>
                          <m:t>2</m:t>
                        </m:r>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num>
                      <m:den>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den>
                    </m:f>
                    <m:r>
                      <a:rPr lang="mk-MK" sz="1600" i="1">
                        <a:latin typeface="Cambria Math" panose="02040503050406030204" pitchFamily="18" charset="0"/>
                        <a:ea typeface="Times New Roman" panose="02020603050405020304" pitchFamily="18" charset="0"/>
                        <a:cs typeface="Times New Roman" panose="02020603050405020304" pitchFamily="18" charset="0"/>
                      </a:rPr>
                      <m:t>&gt;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 </m:t>
                        </m:r>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 then all possible linear changes in the operating mode (maneuvers) of the water conveyance system can be defined as 'sudden.'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600" dirty="0">
                    <a:latin typeface="Times New Roman" panose="02020603050405020304" pitchFamily="18" charset="0"/>
                    <a:ea typeface="Calibri" panose="020F0502020204030204" pitchFamily="34" charset="0"/>
                  </a:rPr>
                  <a:t>In the most critical cases of opening and closing, with an appropriate increase or decrease in pressure, </a:t>
                </a:r>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en-US" sz="1600" dirty="0">
                    <a:latin typeface="Times New Roman" panose="02020603050405020304" pitchFamily="18" charset="0"/>
                    <a:ea typeface="Calibri" panose="020F0502020204030204" pitchFamily="34" charset="0"/>
                  </a:rPr>
                  <a:t> in percentage of the dynamic pressure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rPr>
                  <a:t> [m] at the end of the lower part of the conduit can be determined using the expression (ALLIEVI):</a:t>
                </a:r>
                <a:endParaRPr lang="en-US" sz="1600" dirty="0"/>
              </a:p>
            </p:txBody>
          </p:sp>
        </mc:Choice>
        <mc:Fallback xmlns="">
          <p:sp>
            <p:nvSpPr>
              <p:cNvPr id="9" name="Rectangle 8"/>
              <p:cNvSpPr>
                <a:spLocks noRot="1" noChangeAspect="1" noMove="1" noResize="1" noEditPoints="1" noAdjustHandles="1" noChangeArrowheads="1" noChangeShapeType="1" noTextEdit="1"/>
              </p:cNvSpPr>
              <p:nvPr/>
            </p:nvSpPr>
            <p:spPr>
              <a:xfrm>
                <a:off x="711200" y="2031505"/>
                <a:ext cx="5631543" cy="2585195"/>
              </a:xfrm>
              <a:prstGeom prst="rect">
                <a:avLst/>
              </a:prstGeom>
              <a:blipFill>
                <a:blip r:embed="rId5"/>
                <a:stretch>
                  <a:fillRect l="-650" t="-236" r="-650" b="-21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1685228" y="4616700"/>
                <a:ext cx="3282181" cy="598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m:t>
                          </m:r>
                          <m:r>
                            <a:rPr lang="mk-MK" sz="1600" i="1">
                              <a:latin typeface="Cambria Math" panose="02040503050406030204" pitchFamily="18" charset="0"/>
                            </a:rPr>
                            <m:t>𝐻</m:t>
                          </m:r>
                        </m:num>
                        <m:den>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den>
                      </m:f>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𝑎</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𝑣</m:t>
                              </m:r>
                            </m:e>
                            <m:sub>
                              <m:r>
                                <a:rPr lang="mk-MK" sz="1600" i="1">
                                  <a:latin typeface="Cambria Math" panose="02040503050406030204" pitchFamily="18" charset="0"/>
                                </a:rPr>
                                <m:t>0</m:t>
                              </m:r>
                            </m:sub>
                          </m:sSub>
                        </m:num>
                        <m:den>
                          <m:r>
                            <a:rPr lang="mk-MK" sz="1600" i="1">
                              <a:latin typeface="Cambria Math" panose="02040503050406030204" pitchFamily="18" charset="0"/>
                            </a:rPr>
                            <m:t>𝑔</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𝐻</m:t>
                              </m:r>
                            </m:e>
                            <m:sub>
                              <m:r>
                                <a:rPr lang="mk-MK" sz="1600" i="1">
                                  <a:latin typeface="Cambria Math" panose="02040503050406030204" pitchFamily="18" charset="0"/>
                                </a:rPr>
                                <m:t>0</m:t>
                              </m:r>
                            </m:sub>
                          </m:sSub>
                        </m:den>
                      </m:f>
                      <m:r>
                        <a:rPr lang="mk-MK" sz="1600">
                          <a:latin typeface="Cambria Math" panose="02040503050406030204" pitchFamily="18" charset="0"/>
                        </a:rPr>
                        <m:t>∙100                  [%]</m:t>
                      </m:r>
                    </m:oMath>
                  </m:oMathPara>
                </a14:m>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1685228" y="4616700"/>
                <a:ext cx="3282181" cy="59817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711200" y="5282741"/>
                <a:ext cx="5631543" cy="584775"/>
              </a:xfrm>
              <a:prstGeom prst="rect">
                <a:avLst/>
              </a:prstGeom>
            </p:spPr>
            <p:txBody>
              <a:bodyPr wrap="square">
                <a:spAutoFit/>
              </a:bodyPr>
              <a:lstStyle/>
              <a:p>
                <a14:m>
                  <m:oMath xmlns:m="http://schemas.openxmlformats.org/officeDocument/2006/math">
                    <m:r>
                      <a:rPr lang="en-US"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𝐻</m:t>
                    </m:r>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is the maximum value of pressure increase or decrease at the beginning of the lower part of the conduit</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711200" y="5282741"/>
                <a:ext cx="5631543" cy="584775"/>
              </a:xfrm>
              <a:prstGeom prst="rect">
                <a:avLst/>
              </a:prstGeom>
              <a:blipFill>
                <a:blip r:embed="rId7"/>
                <a:stretch>
                  <a:fillRect l="-650" t="-3125" r="-1083"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6530327" y="2155864"/>
                <a:ext cx="4733860" cy="375487"/>
              </a:xfrm>
              <a:prstGeom prst="rect">
                <a:avLst/>
              </a:prstGeom>
            </p:spPr>
            <p:txBody>
              <a:bodyPr wrap="non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The times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and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 </m:t>
                        </m:r>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can be expressed as follows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2" name="Rectangle 11"/>
              <p:cNvSpPr>
                <a:spLocks noRot="1" noChangeAspect="1" noMove="1" noResize="1" noEditPoints="1" noAdjustHandles="1" noChangeArrowheads="1" noChangeShapeType="1" noTextEdit="1"/>
              </p:cNvSpPr>
              <p:nvPr/>
            </p:nvSpPr>
            <p:spPr>
              <a:xfrm>
                <a:off x="6530327" y="2155864"/>
                <a:ext cx="4733860" cy="375487"/>
              </a:xfrm>
              <a:prstGeom prst="rect">
                <a:avLst/>
              </a:prstGeom>
              <a:blipFill>
                <a:blip r:embed="rId8"/>
                <a:stretch>
                  <a:fillRect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7756678" y="2541100"/>
                <a:ext cx="1285224" cy="5952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𝑐</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1</m:t>
                          </m:r>
                        </m:num>
                        <m:den>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1</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2</m:t>
                          </m:r>
                          <m:r>
                            <a:rPr lang="en-US" sz="1600" i="1">
                              <a:latin typeface="Cambria Math" panose="02040503050406030204" pitchFamily="18" charset="0"/>
                            </a:rPr>
                            <m:t>𝐿</m:t>
                          </m:r>
                        </m:num>
                        <m:den>
                          <m:r>
                            <a:rPr lang="en-US" sz="1600" i="1">
                              <a:latin typeface="Cambria Math" panose="02040503050406030204" pitchFamily="18" charset="0"/>
                            </a:rPr>
                            <m:t>𝑎</m:t>
                          </m:r>
                        </m:den>
                      </m:f>
                    </m:oMath>
                  </m:oMathPara>
                </a14:m>
                <a:endParaRPr lang="en-US" sz="1600" dirty="0"/>
              </a:p>
            </p:txBody>
          </p:sp>
        </mc:Choice>
        <mc:Fallback xmlns="">
          <p:sp>
            <p:nvSpPr>
              <p:cNvPr id="17" name="Rectangle 16"/>
              <p:cNvSpPr>
                <a:spLocks noRot="1" noChangeAspect="1" noMove="1" noResize="1" noEditPoints="1" noAdjustHandles="1" noChangeArrowheads="1" noChangeShapeType="1" noTextEdit="1"/>
              </p:cNvSpPr>
              <p:nvPr/>
            </p:nvSpPr>
            <p:spPr>
              <a:xfrm>
                <a:off x="7756678" y="2541100"/>
                <a:ext cx="1285224" cy="595228"/>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9341503" y="2519023"/>
                <a:ext cx="1351396" cy="5952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𝑎</m:t>
                          </m:r>
                        </m:sub>
                      </m:sSub>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1</m:t>
                          </m:r>
                        </m:num>
                        <m:den>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2</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2</m:t>
                          </m:r>
                          <m:r>
                            <a:rPr lang="en-US" sz="1600" i="1">
                              <a:latin typeface="Cambria Math" panose="02040503050406030204" pitchFamily="18" charset="0"/>
                            </a:rPr>
                            <m:t>𝐿</m:t>
                          </m:r>
                        </m:num>
                        <m:den>
                          <m:r>
                            <a:rPr lang="en-US" sz="1600" i="1">
                              <a:latin typeface="Cambria Math" panose="02040503050406030204" pitchFamily="18" charset="0"/>
                            </a:rPr>
                            <m:t>𝑎</m:t>
                          </m:r>
                        </m:den>
                      </m:f>
                      <m:r>
                        <a:rPr lang="en-US" sz="1600">
                          <a:latin typeface="Cambria Math" panose="02040503050406030204" pitchFamily="18" charset="0"/>
                        </a:rPr>
                        <m:t> </m:t>
                      </m:r>
                    </m:oMath>
                  </m:oMathPara>
                </a14:m>
                <a:endParaRPr lang="en-US" sz="1600" dirty="0"/>
              </a:p>
            </p:txBody>
          </p:sp>
        </mc:Choice>
        <mc:Fallback xmlns="">
          <p:sp>
            <p:nvSpPr>
              <p:cNvPr id="18" name="Rectangle 17"/>
              <p:cNvSpPr>
                <a:spLocks noRot="1" noChangeAspect="1" noMove="1" noResize="1" noEditPoints="1" noAdjustHandles="1" noChangeArrowheads="1" noChangeShapeType="1" noTextEdit="1"/>
              </p:cNvSpPr>
              <p:nvPr/>
            </p:nvSpPr>
            <p:spPr>
              <a:xfrm>
                <a:off x="9341503" y="2519023"/>
                <a:ext cx="1351396" cy="59522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8766631" y="3182455"/>
                <a:ext cx="1106906"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mk-MK" sz="1600" dirty="0">
                    <a:latin typeface="Times New Roman" panose="02020603050405020304" pitchFamily="18" charset="0"/>
                    <a:ea typeface="Calibri" panose="020F0502020204030204" pitchFamily="34"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2</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&gt;1</m:t>
                    </m:r>
                  </m:oMath>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8766631" y="3182455"/>
                <a:ext cx="1106906" cy="338554"/>
              </a:xfrm>
              <a:prstGeom prst="rect">
                <a:avLst/>
              </a:prstGeom>
              <a:blipFill>
                <a:blip r:embed="rId11"/>
                <a:stretch>
                  <a:fillRect t="-5357" b="-21429"/>
                </a:stretch>
              </a:blipFill>
            </p:spPr>
            <p:txBody>
              <a:bodyPr/>
              <a:lstStyle/>
              <a:p>
                <a:r>
                  <a:rPr lang="en-US">
                    <a:noFill/>
                  </a:rPr>
                  <a:t> </a:t>
                </a:r>
              </a:p>
            </p:txBody>
          </p:sp>
        </mc:Fallback>
      </mc:AlternateContent>
      <p:sp>
        <p:nvSpPr>
          <p:cNvPr id="13" name="Rectangle 12"/>
          <p:cNvSpPr/>
          <p:nvPr/>
        </p:nvSpPr>
        <p:spPr>
          <a:xfrm>
            <a:off x="7098586" y="3477410"/>
            <a:ext cx="4599927" cy="830997"/>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The largest values of </a:t>
            </a:r>
            <a:r>
              <a:rPr lang="en-US" sz="1600" i="1" dirty="0">
                <a:latin typeface="Times New Roman" panose="02020603050405020304" pitchFamily="18" charset="0"/>
                <a:ea typeface="Calibri" panose="020F0502020204030204" pitchFamily="34" charset="0"/>
              </a:rPr>
              <a:t>pressure increase</a:t>
            </a:r>
            <a:r>
              <a:rPr lang="en-US" sz="1600" dirty="0">
                <a:latin typeface="Times New Roman" panose="02020603050405020304" pitchFamily="18" charset="0"/>
                <a:ea typeface="Calibri" panose="020F0502020204030204" pitchFamily="34" charset="0"/>
              </a:rPr>
              <a:t> or </a:t>
            </a:r>
            <a:r>
              <a:rPr lang="en-US" sz="1600" i="1" dirty="0">
                <a:latin typeface="Times New Roman" panose="02020603050405020304" pitchFamily="18" charset="0"/>
                <a:ea typeface="Calibri" panose="020F0502020204030204" pitchFamily="34" charset="0"/>
              </a:rPr>
              <a:t>decrease</a:t>
            </a:r>
            <a:r>
              <a:rPr lang="en-US" sz="1600" dirty="0">
                <a:latin typeface="Times New Roman" panose="02020603050405020304" pitchFamily="18" charset="0"/>
                <a:ea typeface="Calibri" panose="020F0502020204030204" pitchFamily="34" charset="0"/>
              </a:rPr>
              <a:t> occur starting from the lower part of the conduit at distances:</a:t>
            </a:r>
            <a:endParaRPr lang="en-US" sz="1600" dirty="0"/>
          </a:p>
        </p:txBody>
      </p:sp>
      <mc:AlternateContent xmlns:mc="http://schemas.openxmlformats.org/markup-compatibility/2006" xmlns:a14="http://schemas.microsoft.com/office/drawing/2010/main">
        <mc:Choice Requires="a14">
          <p:sp>
            <p:nvSpPr>
              <p:cNvPr id="16" name="Rectangle 15"/>
              <p:cNvSpPr/>
              <p:nvPr/>
            </p:nvSpPr>
            <p:spPr>
              <a:xfrm>
                <a:off x="7098586" y="4351323"/>
                <a:ext cx="4257063" cy="375487"/>
              </a:xfrm>
              <a:prstGeom prst="rect">
                <a:avLst/>
              </a:prstGeom>
            </p:spPr>
            <p:txBody>
              <a:bodyPr wrap="none">
                <a:spAutoFit/>
              </a:bodyPr>
              <a:lstStyle/>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sub>
                    </m:sSub>
                    <m:r>
                      <a:rPr lang="mk-MK"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d>
                      <m:d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e>
                    </m:d>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for pressure increase;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6" name="Rectangle 15"/>
              <p:cNvSpPr>
                <a:spLocks noRot="1" noChangeAspect="1" noMove="1" noResize="1" noEditPoints="1" noAdjustHandles="1" noChangeArrowheads="1" noChangeShapeType="1" noTextEdit="1"/>
              </p:cNvSpPr>
              <p:nvPr/>
            </p:nvSpPr>
            <p:spPr>
              <a:xfrm>
                <a:off x="7098586" y="4351323"/>
                <a:ext cx="4257063" cy="375487"/>
              </a:xfrm>
              <a:prstGeom prst="rect">
                <a:avLst/>
              </a:prstGeom>
              <a:blipFill>
                <a:blip r:embed="rId12"/>
                <a:stretch>
                  <a:fillRect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7630968" y="4782695"/>
                <a:ext cx="3836884"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2</m:t>
                        </m:r>
                      </m:sub>
                    </m:sSub>
                    <m:r>
                      <a:rPr lang="mk-MK" sz="1600" i="1">
                        <a:latin typeface="Cambria Math" panose="02040503050406030204" pitchFamily="18" charset="0"/>
                        <a:ea typeface="Calibri" panose="020F0502020204030204" pitchFamily="34"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d>
                      <m:dPr>
                        <m:ctrlPr>
                          <a:rPr lang="en-US" sz="1600" i="1">
                            <a:latin typeface="Cambria Math" panose="02040503050406030204" pitchFamily="18" charset="0"/>
                            <a:ea typeface="Times New Roman" panose="02020603050405020304" pitchFamily="18" charset="0"/>
                          </a:rPr>
                        </m:ctrlPr>
                      </m:dPr>
                      <m:e>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2</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−1</m:t>
                        </m:r>
                      </m:e>
                    </m:d>
                    <m:r>
                      <a:rPr lang="mk-MK"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2</m:t>
                        </m:r>
                      </m:sub>
                    </m:sSub>
                  </m:oMath>
                </a14:m>
                <a:r>
                  <a:rPr lang="en-US" sz="1600" dirty="0">
                    <a:latin typeface="Times New Roman" panose="02020603050405020304" pitchFamily="18" charset="0"/>
                    <a:ea typeface="Calibri" panose="020F0502020204030204" pitchFamily="34" charset="0"/>
                  </a:rPr>
                  <a:t>  , for pressure decrease.</a:t>
                </a:r>
                <a:endParaRPr lang="en-US" sz="1600" dirty="0"/>
              </a:p>
            </p:txBody>
          </p:sp>
        </mc:Choice>
        <mc:Fallback xmlns="">
          <p:sp>
            <p:nvSpPr>
              <p:cNvPr id="20" name="Rectangle 19"/>
              <p:cNvSpPr>
                <a:spLocks noRot="1" noChangeAspect="1" noMove="1" noResize="1" noEditPoints="1" noAdjustHandles="1" noChangeArrowheads="1" noChangeShapeType="1" noTextEdit="1"/>
              </p:cNvSpPr>
              <p:nvPr/>
            </p:nvSpPr>
            <p:spPr>
              <a:xfrm>
                <a:off x="7630968" y="4782695"/>
                <a:ext cx="3836884" cy="338554"/>
              </a:xfrm>
              <a:prstGeom prst="rect">
                <a:avLst/>
              </a:prstGeom>
              <a:blipFill>
                <a:blip r:embed="rId13"/>
                <a:stretch>
                  <a:fillRect t="-5455" b="-23636"/>
                </a:stretch>
              </a:blipFill>
            </p:spPr>
            <p:txBody>
              <a:bodyPr/>
              <a:lstStyle/>
              <a:p>
                <a:r>
                  <a:rPr lang="en-US">
                    <a:noFill/>
                  </a:rPr>
                  <a:t> </a:t>
                </a:r>
              </a:p>
            </p:txBody>
          </p:sp>
        </mc:Fallback>
      </mc:AlternateContent>
    </p:spTree>
    <p:extLst>
      <p:ext uri="{BB962C8B-B14F-4D97-AF65-F5344CB8AC3E}">
        <p14:creationId xmlns:p14="http://schemas.microsoft.com/office/powerpoint/2010/main" val="3073219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20" y="1691412"/>
            <a:ext cx="4520789" cy="340093"/>
          </a:xfrm>
          <a:prstGeom prst="rect">
            <a:avLst/>
          </a:prstGeom>
        </p:spPr>
        <p:txBody>
          <a:bodyPr wrap="none">
            <a:spAutoFit/>
          </a:bodyPr>
          <a:lstStyle/>
          <a:p>
            <a:pPr indent="457200" algn="just">
              <a:lnSpc>
                <a:spcPct val="115000"/>
              </a:lnSpc>
              <a:spcAft>
                <a:spcPts val="1000"/>
              </a:spcAft>
            </a:pPr>
            <a:r>
              <a:rPr lang="mk-MK" b="1" i="1" dirty="0">
                <a:latin typeface="TimesNewRomanPSMT"/>
                <a:ea typeface="Calibri" panose="020F0502020204030204" pitchFamily="34" charset="0"/>
                <a:cs typeface="Times New Roman" panose="02020603050405020304" pitchFamily="18" charset="0"/>
              </a:rPr>
              <a:t>Cases of Sudden Changes in Operating Mode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Rectangle 1"/>
              <p:cNvSpPr/>
              <p:nvPr/>
            </p:nvSpPr>
            <p:spPr>
              <a:xfrm>
                <a:off x="827313" y="2031505"/>
                <a:ext cx="10562269" cy="1070037"/>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mk-MK" sz="1600" i="1" dirty="0">
                    <a:latin typeface="TimesNewRomanPSMT"/>
                    <a:ea typeface="Calibri" panose="020F0502020204030204" pitchFamily="34" charset="0"/>
                    <a:cs typeface="Times New Roman" panose="02020603050405020304" pitchFamily="18" charset="0"/>
                  </a:rPr>
                  <a:t>Sudden Closure of Pelton Turbine Nozzles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If there is a sudden closure of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𝑛</m:t>
                    </m:r>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𝑖</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nozzles on the penstock with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𝑛</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Pelton turbines, a critical pressure increase occurs in all segments of the penstock in the amount of: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827313" y="2031505"/>
                <a:ext cx="10562269" cy="1070037"/>
              </a:xfrm>
              <a:prstGeom prst="rect">
                <a:avLst/>
              </a:prstGeom>
              <a:blipFill>
                <a:blip r:embed="rId5"/>
                <a:stretch>
                  <a:fillRect l="-346" t="-568" r="-346" b="-39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1693459" y="3101542"/>
                <a:ext cx="2592697" cy="5577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a:latin typeface="Cambria Math" panose="02040503050406030204" pitchFamily="18" charset="0"/>
                        </a:rPr>
                        <m:t>∆</m:t>
                      </m:r>
                      <m:r>
                        <a:rPr lang="en-US" sz="1600" i="1">
                          <a:latin typeface="Cambria Math" panose="02040503050406030204" pitchFamily="18" charset="0"/>
                        </a:rPr>
                        <m:t>𝐻</m:t>
                      </m:r>
                      <m:r>
                        <a:rPr lang="en-US" sz="1600">
                          <a:latin typeface="Cambria Math" panose="02040503050406030204" pitchFamily="18" charset="0"/>
                        </a:rPr>
                        <m:t>=</m:t>
                      </m:r>
                      <m:r>
                        <a:rPr lang="en-US" sz="1600" i="1">
                          <a:latin typeface="Cambria Math" panose="02040503050406030204" pitchFamily="18" charset="0"/>
                        </a:rPr>
                        <m:t>𝐾</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𝑎</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sub>
                          </m:sSub>
                        </m:num>
                        <m:den>
                          <m:r>
                            <a:rPr lang="en-US" sz="1600" i="1">
                              <a:latin typeface="Cambria Math" panose="02040503050406030204" pitchFamily="18" charset="0"/>
                            </a:rPr>
                            <m:t>𝑔</m:t>
                          </m:r>
                          <m:r>
                            <a:rPr lang="en-US" sz="1600">
                              <a:latin typeface="Cambria Math" panose="02040503050406030204" pitchFamily="18" charset="0"/>
                            </a:rPr>
                            <m:t>∙</m:t>
                          </m:r>
                          <m:r>
                            <a:rPr lang="en-US" sz="1600" i="1">
                              <a:latin typeface="Cambria Math" panose="02040503050406030204" pitchFamily="18" charset="0"/>
                            </a:rPr>
                            <m:t>𝑛</m:t>
                          </m:r>
                          <m:r>
                            <a:rPr lang="en-US" sz="1600">
                              <a:latin typeface="Cambria Math" panose="02040503050406030204" pitchFamily="18" charset="0"/>
                            </a:rPr>
                            <m:t>∙</m:t>
                          </m:r>
                          <m:r>
                            <a:rPr lang="en-US" sz="1600" i="1">
                              <a:latin typeface="Cambria Math" panose="02040503050406030204" pitchFamily="18" charset="0"/>
                            </a:rPr>
                            <m:t>𝑖</m:t>
                          </m:r>
                        </m:den>
                      </m:f>
                      <m:r>
                        <a:rPr lang="en-US" sz="1600">
                          <a:latin typeface="Cambria Math" panose="02040503050406030204" pitchFamily="18" charset="0"/>
                        </a:rPr>
                        <m:t>           [</m:t>
                      </m:r>
                      <m:r>
                        <m:rPr>
                          <m:sty m:val="p"/>
                        </m:rPr>
                        <a:rPr lang="en-US" sz="1600">
                          <a:latin typeface="Cambria Math" panose="02040503050406030204" pitchFamily="18" charset="0"/>
                        </a:rPr>
                        <m:t>m</m:t>
                      </m:r>
                      <m:r>
                        <a:rPr lang="en-US" sz="1600">
                          <a:latin typeface="Cambria Math" panose="02040503050406030204" pitchFamily="18" charset="0"/>
                        </a:rPr>
                        <m:t>] </m:t>
                      </m:r>
                    </m:oMath>
                  </m:oMathPara>
                </a14:m>
                <a:endParaRPr lang="en-US" sz="1600" dirty="0"/>
              </a:p>
            </p:txBody>
          </p:sp>
        </mc:Choice>
        <mc:Fallback xmlns="">
          <p:sp>
            <p:nvSpPr>
              <p:cNvPr id="21" name="Rectangle 20"/>
              <p:cNvSpPr>
                <a:spLocks noRot="1" noChangeAspect="1" noMove="1" noResize="1" noEditPoints="1" noAdjustHandles="1" noChangeArrowheads="1" noChangeShapeType="1" noTextEdit="1"/>
              </p:cNvSpPr>
              <p:nvPr/>
            </p:nvSpPr>
            <p:spPr>
              <a:xfrm>
                <a:off x="1693459" y="3101542"/>
                <a:ext cx="2592697" cy="557717"/>
              </a:xfrm>
              <a:prstGeom prst="rect">
                <a:avLst/>
              </a:prstGeom>
              <a:blipFill>
                <a:blip r:embed="rId6"/>
                <a:stretch>
                  <a:fillRect b="-32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986972" y="3780036"/>
                <a:ext cx="10402610" cy="584775"/>
              </a:xfrm>
              <a:prstGeom prst="rect">
                <a:avLst/>
              </a:prstGeom>
            </p:spPr>
            <p:txBody>
              <a:bodyPr wrap="square">
                <a:spAutoFit/>
              </a:bodyPr>
              <a:lstStyle/>
              <a:p>
                <a:r>
                  <a:rPr lang="en-US" sz="1600" dirty="0" smtClean="0">
                    <a:latin typeface="Times New Roman" panose="02020603050405020304" pitchFamily="18" charset="0"/>
                    <a:ea typeface="Calibri" panose="020F0502020204030204" pitchFamily="34" charset="0"/>
                  </a:rPr>
                  <a:t>where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r>
                      <a:rPr lang="mk-MK" sz="1600" i="1">
                        <a:latin typeface="Cambria Math" panose="02040503050406030204" pitchFamily="18" charset="0"/>
                        <a:ea typeface="Times New Roman" panose="02020603050405020304" pitchFamily="18" charset="0"/>
                        <a:cs typeface="Times New Roman" panose="02020603050405020304" pitchFamily="18" charset="0"/>
                      </a:rPr>
                      <m:t>=1,75</m:t>
                    </m:r>
                  </m:oMath>
                </a14:m>
                <a:r>
                  <a:rPr lang="mk-MK" sz="1600" dirty="0">
                    <a:latin typeface="Times New Roman" panose="02020603050405020304" pitchFamily="18" charset="0"/>
                    <a:ea typeface="Calibri" panose="020F0502020204030204" pitchFamily="34" charset="0"/>
                  </a:rPr>
                  <a:t> </a:t>
                </a:r>
                <a:r>
                  <a:rPr lang="en-US" sz="1600" dirty="0">
                    <a:latin typeface="Times New Roman" panose="02020603050405020304" pitchFamily="18" charset="0"/>
                    <a:ea typeface="Calibri" panose="020F0502020204030204" pitchFamily="34" charset="0"/>
                  </a:rPr>
                  <a:t>is the coefficient from the </a:t>
                </a:r>
                <a:r>
                  <a:rPr lang="en-US" sz="1600" dirty="0" err="1">
                    <a:latin typeface="Times New Roman" panose="02020603050405020304" pitchFamily="18" charset="0"/>
                    <a:ea typeface="Calibri" panose="020F0502020204030204" pitchFamily="34" charset="0"/>
                  </a:rPr>
                  <a:t>Allievi</a:t>
                </a:r>
                <a:r>
                  <a:rPr lang="en-US" sz="1600" dirty="0">
                    <a:latin typeface="Times New Roman" panose="02020603050405020304" pitchFamily="18" charset="0"/>
                    <a:ea typeface="Calibri" panose="020F0502020204030204" pitchFamily="34" charset="0"/>
                  </a:rPr>
                  <a:t> expression, and the other symbols have the same meanings as in the previous equations</a:t>
                </a:r>
                <a:r>
                  <a:rPr lang="mk-MK" sz="1600" dirty="0">
                    <a:latin typeface="Times New Roman" panose="02020603050405020304" pitchFamily="18" charset="0"/>
                    <a:ea typeface="Calibri" panose="020F0502020204030204" pitchFamily="34" charset="0"/>
                  </a:rPr>
                  <a:t>.</a:t>
                </a:r>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986972" y="3780036"/>
                <a:ext cx="10402610" cy="584775"/>
              </a:xfrm>
              <a:prstGeom prst="rect">
                <a:avLst/>
              </a:prstGeom>
              <a:blipFill>
                <a:blip r:embed="rId7"/>
                <a:stretch>
                  <a:fillRect l="-352" t="-3125" b="-12500"/>
                </a:stretch>
              </a:blipFill>
            </p:spPr>
            <p:txBody>
              <a:bodyPr/>
              <a:lstStyle/>
              <a:p>
                <a:r>
                  <a:rPr lang="en-US">
                    <a:noFill/>
                  </a:rPr>
                  <a:t> </a:t>
                </a:r>
              </a:p>
            </p:txBody>
          </p:sp>
        </mc:Fallback>
      </mc:AlternateContent>
      <p:sp>
        <p:nvSpPr>
          <p:cNvPr id="8" name="Rectangle 7"/>
          <p:cNvSpPr/>
          <p:nvPr/>
        </p:nvSpPr>
        <p:spPr>
          <a:xfrm>
            <a:off x="942518" y="4553630"/>
            <a:ext cx="10654395" cy="1353191"/>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mk-MK" sz="1600" i="1" dirty="0">
                <a:latin typeface="TimesNewRomanPSMT"/>
                <a:ea typeface="Calibri" panose="020F0502020204030204" pitchFamily="34" charset="0"/>
                <a:cs typeface="Times New Roman" panose="02020603050405020304" pitchFamily="18" charset="0"/>
              </a:rPr>
              <a:t>Shutdown of Generating Units (Aggregates) from the Grid</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For Pelton turbines, as well as for Francis turbines equipped with "parallel discharge" (flow control) regulators, there are no specific issues because in case of a unit outage, the water supply is immediately closed. In the case of Pelton turbines, this is done by deflecting the jet, and in the case of Francis turbines, the parallel discharge assumes the full flow</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547079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57" name="Google Shape;57;p2"/>
          <p:cNvSpPr txBox="1">
            <a:spLocks noGrp="1"/>
          </p:cNvSpPr>
          <p:nvPr>
            <p:ph type="body" idx="1"/>
          </p:nvPr>
        </p:nvSpPr>
        <p:spPr>
          <a:xfrm>
            <a:off x="519366" y="1741166"/>
            <a:ext cx="11271745" cy="424457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accent6">
                    <a:lumMod val="50000"/>
                  </a:schemeClr>
                </a:solidFill>
              </a:rPr>
              <a:t>Main components of hydroelectric power plants and their </a:t>
            </a:r>
            <a:r>
              <a:rPr lang="en-US" sz="1800" dirty="0" smtClean="0">
                <a:solidFill>
                  <a:schemeClr val="accent6">
                    <a:lumMod val="50000"/>
                  </a:schemeClr>
                </a:solidFill>
              </a:rPr>
              <a:t>functions  </a:t>
            </a:r>
            <a:r>
              <a:rPr lang="ru-RU" sz="1800" dirty="0" smtClean="0"/>
              <a:t> </a:t>
            </a:r>
          </a:p>
          <a:p>
            <a:pPr marL="685800" lvl="1" indent="-228600">
              <a:buSzPts val="2800"/>
            </a:pPr>
            <a:r>
              <a:rPr lang="en-US" sz="1600" dirty="0"/>
              <a:t>Dam</a:t>
            </a:r>
            <a:r>
              <a:rPr lang="ru-RU" sz="1600" dirty="0" smtClean="0"/>
              <a:t> </a:t>
            </a:r>
          </a:p>
          <a:p>
            <a:pPr marL="685800" lvl="1" indent="-228600">
              <a:buSzPts val="2800"/>
            </a:pPr>
            <a:r>
              <a:rPr lang="en-US" sz="1600" dirty="0" smtClean="0"/>
              <a:t>Intake </a:t>
            </a:r>
          </a:p>
          <a:p>
            <a:pPr marL="685800" lvl="1" indent="-228600">
              <a:buSzPts val="2800"/>
            </a:pPr>
            <a:r>
              <a:rPr lang="en-US" sz="1600" dirty="0"/>
              <a:t>Supply </a:t>
            </a:r>
            <a:r>
              <a:rPr lang="en-US" sz="1600" dirty="0" smtClean="0"/>
              <a:t>works </a:t>
            </a:r>
          </a:p>
          <a:p>
            <a:pPr marL="685800" lvl="1" indent="-228600">
              <a:buSzPts val="2800"/>
            </a:pPr>
            <a:r>
              <a:rPr lang="en-US" sz="1600" dirty="0"/>
              <a:t>Surge chambers (water chambers</a:t>
            </a:r>
            <a:r>
              <a:rPr lang="en-US" sz="1600" dirty="0" smtClean="0"/>
              <a:t>) </a:t>
            </a:r>
          </a:p>
          <a:p>
            <a:pPr marL="685800" lvl="1" indent="-228600">
              <a:buSzPts val="2800"/>
            </a:pPr>
            <a:r>
              <a:rPr lang="en-US" sz="1600" dirty="0" smtClean="0"/>
              <a:t>Penstock </a:t>
            </a:r>
          </a:p>
          <a:p>
            <a:pPr marL="685800" lvl="1" indent="-228600">
              <a:buSzPts val="2800"/>
            </a:pPr>
            <a:r>
              <a:rPr lang="en-US" sz="1600" dirty="0"/>
              <a:t>Powerhouse</a:t>
            </a:r>
            <a:r>
              <a:rPr lang="ru-RU" sz="1600" dirty="0" smtClean="0"/>
              <a:t> </a:t>
            </a:r>
            <a:r>
              <a:rPr lang="en-US" sz="1600" dirty="0" smtClean="0"/>
              <a:t> </a:t>
            </a:r>
            <a:endParaRPr lang="ru-RU" sz="1600" dirty="0" smtClean="0"/>
          </a:p>
          <a:p>
            <a:pPr marL="685800" lvl="1" indent="-228600">
              <a:buSzPts val="2800"/>
            </a:pPr>
            <a:r>
              <a:rPr lang="en-US" sz="1600" dirty="0" smtClean="0"/>
              <a:t>Generators </a:t>
            </a:r>
            <a:r>
              <a:rPr lang="ru-RU" sz="1600" dirty="0" smtClean="0"/>
              <a:t> </a:t>
            </a:r>
          </a:p>
          <a:p>
            <a:pPr marL="685800" lvl="1" indent="-228600">
              <a:buSzPts val="2800"/>
            </a:pPr>
            <a:r>
              <a:rPr lang="en-US" sz="1600" dirty="0"/>
              <a:t>Water Discharge Systems – </a:t>
            </a:r>
            <a:r>
              <a:rPr lang="en-US" sz="1600" dirty="0" smtClean="0"/>
              <a:t>tailrace  </a:t>
            </a:r>
            <a:r>
              <a:rPr lang="ru-RU" sz="1600" dirty="0" smtClean="0"/>
              <a:t> </a:t>
            </a:r>
          </a:p>
          <a:p>
            <a:pPr marL="457200" lvl="1" indent="0">
              <a:buSzPts val="2800"/>
              <a:buNone/>
            </a:pPr>
            <a:endParaRPr lang="mk-MK" sz="1400" dirty="0" smtClean="0"/>
          </a:p>
          <a:p>
            <a:pPr marL="228600" lvl="0" indent="-228600">
              <a:buSzPts val="2800"/>
            </a:pPr>
            <a:r>
              <a:rPr lang="en-US" sz="1800" dirty="0" smtClean="0">
                <a:solidFill>
                  <a:schemeClr val="tx1"/>
                </a:solidFill>
              </a:rPr>
              <a:t> </a:t>
            </a:r>
            <a:r>
              <a:rPr lang="en-US" sz="1800" dirty="0" err="1">
                <a:solidFill>
                  <a:schemeClr val="tx1"/>
                </a:solidFill>
              </a:rPr>
              <a:t>Hydromechanical</a:t>
            </a:r>
            <a:r>
              <a:rPr lang="en-US" sz="1800" dirty="0">
                <a:solidFill>
                  <a:schemeClr val="tx1"/>
                </a:solidFill>
              </a:rPr>
              <a:t> </a:t>
            </a:r>
            <a:r>
              <a:rPr lang="en-US" sz="1800" dirty="0" smtClean="0">
                <a:solidFill>
                  <a:schemeClr val="tx1"/>
                </a:solidFill>
              </a:rPr>
              <a:t>Equipment </a:t>
            </a:r>
            <a:r>
              <a:rPr lang="ru-RU" sz="1800" dirty="0" smtClean="0">
                <a:solidFill>
                  <a:schemeClr val="tx1"/>
                </a:solidFill>
              </a:rPr>
              <a:t> </a:t>
            </a:r>
          </a:p>
          <a:p>
            <a:pPr marL="685800" lvl="1" indent="-228600">
              <a:buSzPts val="2800"/>
            </a:pPr>
            <a:r>
              <a:rPr lang="en-US" sz="1600" dirty="0">
                <a:solidFill>
                  <a:schemeClr val="tx1"/>
                </a:solidFill>
              </a:rPr>
              <a:t>Trash racks (Gratings</a:t>
            </a:r>
            <a:r>
              <a:rPr lang="en-US" sz="1600" dirty="0" smtClean="0">
                <a:solidFill>
                  <a:schemeClr val="tx1"/>
                </a:solidFill>
              </a:rPr>
              <a:t>) </a:t>
            </a:r>
            <a:r>
              <a:rPr lang="ru-RU" sz="1600" dirty="0" smtClean="0">
                <a:solidFill>
                  <a:schemeClr val="tx1"/>
                </a:solidFill>
              </a:rPr>
              <a:t> </a:t>
            </a:r>
          </a:p>
          <a:p>
            <a:pPr marL="685800" lvl="1" indent="-228600">
              <a:buSzPts val="2800"/>
            </a:pPr>
            <a:r>
              <a:rPr lang="en-US" sz="1600" dirty="0">
                <a:solidFill>
                  <a:schemeClr val="tx1"/>
                </a:solidFill>
              </a:rPr>
              <a:t>Gate </a:t>
            </a:r>
            <a:r>
              <a:rPr lang="en-US" sz="1600" dirty="0" smtClean="0">
                <a:solidFill>
                  <a:schemeClr val="tx1"/>
                </a:solidFill>
              </a:rPr>
              <a:t>Mechanisms  </a:t>
            </a:r>
            <a:r>
              <a:rPr lang="ru-RU" sz="1600" dirty="0" smtClean="0">
                <a:solidFill>
                  <a:schemeClr val="tx1"/>
                </a:solidFill>
              </a:rPr>
              <a:t> </a:t>
            </a:r>
          </a:p>
          <a:p>
            <a:pPr marL="685800" lvl="1" indent="-228600">
              <a:buSzPts val="2800"/>
            </a:pPr>
            <a:r>
              <a:rPr lang="en-US" sz="1600" dirty="0">
                <a:solidFill>
                  <a:schemeClr val="tx1"/>
                </a:solidFill>
              </a:rPr>
              <a:t>Equipment for Inlet Structure (Water Intake</a:t>
            </a:r>
            <a:r>
              <a:rPr lang="en-US" sz="1600" dirty="0" smtClean="0">
                <a:solidFill>
                  <a:schemeClr val="tx1"/>
                </a:solidFill>
              </a:rPr>
              <a:t>) </a:t>
            </a:r>
            <a:r>
              <a:rPr lang="ru-RU" sz="1600" dirty="0" smtClean="0">
                <a:solidFill>
                  <a:schemeClr val="tx1"/>
                </a:solidFill>
              </a:rPr>
              <a:t> </a:t>
            </a:r>
          </a:p>
          <a:p>
            <a:pPr marL="685800" lvl="1" indent="-228600">
              <a:buSzPts val="2800"/>
            </a:pPr>
            <a:r>
              <a:rPr lang="en-US" sz="1600" dirty="0">
                <a:solidFill>
                  <a:schemeClr val="tx1"/>
                </a:solidFill>
              </a:rPr>
              <a:t>Dam and Barrier </a:t>
            </a:r>
            <a:r>
              <a:rPr lang="en-US" sz="1600" dirty="0" smtClean="0">
                <a:solidFill>
                  <a:schemeClr val="tx1"/>
                </a:solidFill>
              </a:rPr>
              <a:t>Equipment </a:t>
            </a:r>
          </a:p>
          <a:p>
            <a:pPr marL="685800" lvl="1" indent="-228600">
              <a:buSzPts val="2800"/>
            </a:pPr>
            <a:r>
              <a:rPr lang="en-US" sz="1600" dirty="0">
                <a:solidFill>
                  <a:schemeClr val="tx1"/>
                </a:solidFill>
              </a:rPr>
              <a:t>Water Chamber </a:t>
            </a:r>
            <a:r>
              <a:rPr lang="en-US" sz="1600" dirty="0" smtClean="0">
                <a:solidFill>
                  <a:schemeClr val="tx1"/>
                </a:solidFill>
              </a:rPr>
              <a:t>Equipment </a:t>
            </a:r>
            <a:r>
              <a:rPr lang="ru-RU" sz="1600" dirty="0" smtClean="0">
                <a:solidFill>
                  <a:schemeClr val="tx1"/>
                </a:solidFill>
              </a:rPr>
              <a:t> </a:t>
            </a:r>
          </a:p>
          <a:p>
            <a:pPr marL="685800" lvl="1" indent="-228600">
              <a:buSzPts val="2800"/>
            </a:pPr>
            <a:r>
              <a:rPr lang="en-US" sz="1600" dirty="0">
                <a:solidFill>
                  <a:schemeClr val="tx1"/>
                </a:solidFill>
              </a:rPr>
              <a:t>Equipment for the Gate </a:t>
            </a:r>
            <a:r>
              <a:rPr lang="en-US" sz="1600" dirty="0" smtClean="0">
                <a:solidFill>
                  <a:schemeClr val="tx1"/>
                </a:solidFill>
              </a:rPr>
              <a:t>Chamber </a:t>
            </a:r>
            <a:r>
              <a:rPr lang="ru-RU" sz="1600" dirty="0" smtClean="0">
                <a:solidFill>
                  <a:schemeClr val="tx1"/>
                </a:solidFill>
              </a:rPr>
              <a:t> </a:t>
            </a:r>
          </a:p>
          <a:p>
            <a:pPr marL="685800" lvl="1" indent="-228600">
              <a:buSzPts val="2800"/>
            </a:pPr>
            <a:r>
              <a:rPr lang="en-US" sz="1600" dirty="0">
                <a:solidFill>
                  <a:schemeClr val="tx1"/>
                </a:solidFill>
              </a:rPr>
              <a:t>Guidelines for Equipment Selection and Sizing and Weight </a:t>
            </a:r>
            <a:r>
              <a:rPr lang="en-US" sz="1600" dirty="0" smtClean="0">
                <a:solidFill>
                  <a:schemeClr val="tx1"/>
                </a:solidFill>
              </a:rPr>
              <a:t>Estimation </a:t>
            </a:r>
            <a:r>
              <a:rPr lang="ru-RU" sz="1600" dirty="0" smtClean="0">
                <a:solidFill>
                  <a:schemeClr val="tx1"/>
                </a:solidFill>
              </a:rPr>
              <a:t> </a:t>
            </a:r>
          </a:p>
          <a:p>
            <a:pPr marL="457200" lvl="1" indent="0">
              <a:buSzPts val="2800"/>
              <a:buNone/>
            </a:pPr>
            <a:endParaRPr lang="ru-RU" sz="1400" dirty="0" smtClean="0">
              <a:solidFill>
                <a:schemeClr val="tx1"/>
              </a:solidFill>
            </a:endParaRPr>
          </a:p>
          <a:p>
            <a:pPr marL="228600" lvl="0" indent="-228600">
              <a:buSzPts val="2800"/>
            </a:pPr>
            <a:r>
              <a:rPr lang="en-US" sz="1800" b="1" dirty="0" smtClean="0">
                <a:solidFill>
                  <a:schemeClr val="accent6">
                    <a:lumMod val="50000"/>
                  </a:schemeClr>
                </a:solidFill>
              </a:rPr>
              <a:t>Penstocks </a:t>
            </a:r>
            <a:r>
              <a:rPr lang="ru-RU"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Types of </a:t>
            </a:r>
            <a:r>
              <a:rPr lang="en-US" sz="1600" b="1" dirty="0" smtClean="0">
                <a:solidFill>
                  <a:schemeClr val="accent6">
                    <a:lumMod val="50000"/>
                  </a:schemeClr>
                </a:solidFill>
              </a:rPr>
              <a:t>Penstocks </a:t>
            </a:r>
          </a:p>
          <a:p>
            <a:pPr marL="685800" lvl="1" indent="-228600">
              <a:buSzPts val="2800"/>
            </a:pPr>
            <a:r>
              <a:rPr lang="ru-RU" sz="1600" b="1" dirty="0" smtClean="0">
                <a:solidFill>
                  <a:schemeClr val="accent6">
                    <a:lumMod val="50000"/>
                  </a:schemeClr>
                </a:solidFill>
              </a:rPr>
              <a:t> </a:t>
            </a:r>
            <a:r>
              <a:rPr lang="en-US" sz="1600" b="1" dirty="0">
                <a:solidFill>
                  <a:schemeClr val="accent6">
                    <a:lumMod val="50000"/>
                  </a:schemeClr>
                </a:solidFill>
              </a:rPr>
              <a:t>The economical (optimal) diameter of the </a:t>
            </a:r>
            <a:r>
              <a:rPr lang="en-US" sz="1600" b="1" dirty="0" smtClean="0">
                <a:solidFill>
                  <a:schemeClr val="accent6">
                    <a:lumMod val="50000"/>
                  </a:schemeClr>
                </a:solidFill>
              </a:rPr>
              <a:t>penstock </a:t>
            </a:r>
          </a:p>
          <a:p>
            <a:pPr marL="685800" lvl="1" indent="-228600">
              <a:buSzPts val="2800"/>
            </a:pPr>
            <a:r>
              <a:rPr lang="en-US" sz="1600" b="1" dirty="0">
                <a:solidFill>
                  <a:schemeClr val="accent6">
                    <a:lumMod val="50000"/>
                  </a:schemeClr>
                </a:solidFill>
              </a:rPr>
              <a:t>Hydraulic Ratios and Sizing </a:t>
            </a:r>
            <a:r>
              <a:rPr lang="en-US" sz="1600" b="1" dirty="0" smtClean="0">
                <a:solidFill>
                  <a:schemeClr val="accent6">
                    <a:lumMod val="50000"/>
                  </a:schemeClr>
                </a:solidFill>
              </a:rPr>
              <a:t>Laws </a:t>
            </a:r>
            <a:endParaRPr lang="ru-RU" sz="1600" b="1" dirty="0" smtClean="0">
              <a:solidFill>
                <a:schemeClr val="accent6">
                  <a:lumMod val="50000"/>
                </a:schemeClr>
              </a:solidFill>
            </a:endParaRPr>
          </a:p>
          <a:p>
            <a:pPr marL="685800" lvl="1" indent="-228600">
              <a:buSzPts val="2800"/>
            </a:pPr>
            <a:r>
              <a:rPr lang="en-US" sz="1600" b="1" dirty="0">
                <a:solidFill>
                  <a:schemeClr val="accent6">
                    <a:lumMod val="50000"/>
                  </a:schemeClr>
                </a:solidFill>
              </a:rPr>
              <a:t>Guidelines for Dimensioning and Estimation of </a:t>
            </a:r>
            <a:r>
              <a:rPr lang="en-US" sz="1600" b="1" dirty="0" smtClean="0">
                <a:solidFill>
                  <a:schemeClr val="accent6">
                    <a:lumMod val="50000"/>
                  </a:schemeClr>
                </a:solidFill>
              </a:rPr>
              <a:t>Weight </a:t>
            </a:r>
            <a:r>
              <a:rPr lang="ru-RU" b="1" dirty="0" smtClean="0">
                <a:solidFill>
                  <a:schemeClr val="accent6">
                    <a:lumMod val="50000"/>
                  </a:schemeClr>
                </a:solidFill>
              </a:rPr>
              <a:t> </a:t>
            </a:r>
            <a:endParaRPr lang="ru-RU" sz="1600" b="1" dirty="0" smtClean="0">
              <a:solidFill>
                <a:schemeClr val="accent6">
                  <a:lumMod val="50000"/>
                </a:schemeClr>
              </a:solidFill>
            </a:endParaRPr>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3.3.3.	Hydraulic Ratios and Sizing Laws</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446620" y="1691412"/>
            <a:ext cx="4520789" cy="340093"/>
          </a:xfrm>
          <a:prstGeom prst="rect">
            <a:avLst/>
          </a:prstGeom>
        </p:spPr>
        <p:txBody>
          <a:bodyPr wrap="none">
            <a:spAutoFit/>
          </a:bodyPr>
          <a:lstStyle/>
          <a:p>
            <a:pPr indent="457200" algn="just">
              <a:lnSpc>
                <a:spcPct val="115000"/>
              </a:lnSpc>
              <a:spcAft>
                <a:spcPts val="1000"/>
              </a:spcAft>
            </a:pPr>
            <a:r>
              <a:rPr lang="mk-MK" b="1" i="1" dirty="0">
                <a:latin typeface="TimesNewRomanPSMT"/>
                <a:ea typeface="Calibri" panose="020F0502020204030204" pitchFamily="34" charset="0"/>
                <a:cs typeface="Times New Roman" panose="02020603050405020304" pitchFamily="18" charset="0"/>
              </a:rPr>
              <a:t>Cases of Sudden Changes in Operating Mode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Rectangle 8"/>
              <p:cNvSpPr/>
              <p:nvPr/>
            </p:nvSpPr>
            <p:spPr>
              <a:xfrm>
                <a:off x="805347" y="2079838"/>
                <a:ext cx="10584236" cy="1353191"/>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en-US" sz="1600" i="1" dirty="0">
                    <a:latin typeface="TimesNewRomanPSMT"/>
                    <a:ea typeface="Calibri" panose="020F0502020204030204" pitchFamily="34" charset="0"/>
                    <a:cs typeface="Times New Roman" panose="02020603050405020304" pitchFamily="18" charset="0"/>
                  </a:rPr>
                  <a:t>Francis Turbine without Parallel Discharge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In the event of a unit outage at full load from the electrical grid, the water conveyance system immediately undergoes a maneuver to completely close. In this case, there is a pressure increase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𝐻</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and an increase in the speed of the unit (group)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𝑛</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𝑛</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which can be accurately calculated using the following relationships: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805347" y="2079838"/>
                <a:ext cx="10584236" cy="1353191"/>
              </a:xfrm>
              <a:prstGeom prst="rect">
                <a:avLst/>
              </a:prstGeom>
              <a:blipFill>
                <a:blip r:embed="rId5"/>
                <a:stretch>
                  <a:fillRect l="-288" t="-450" r="-346" b="-31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025738" y="3434012"/>
                <a:ext cx="2528321" cy="59676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a:latin typeface="Cambria Math" panose="02040503050406030204" pitchFamily="18" charset="0"/>
                            </a:rPr>
                            <m:t>∆</m:t>
                          </m:r>
                          <m:r>
                            <a:rPr lang="en-US" sz="1600" i="1">
                              <a:latin typeface="Cambria Math" panose="02040503050406030204" pitchFamily="18" charset="0"/>
                            </a:rPr>
                            <m:t>𝐻</m:t>
                          </m:r>
                        </m:num>
                        <m:den>
                          <m:sSub>
                            <m:sSubPr>
                              <m:ctrlPr>
                                <a:rPr lang="en-US" sz="1600" i="1">
                                  <a:latin typeface="Cambria Math" panose="02040503050406030204" pitchFamily="18" charset="0"/>
                                </a:rPr>
                              </m:ctrlPr>
                            </m:sSubPr>
                            <m:e>
                              <m:r>
                                <a:rPr lang="en-US" sz="1600" i="1">
                                  <a:latin typeface="Cambria Math" panose="02040503050406030204" pitchFamily="18" charset="0"/>
                                </a:rPr>
                                <m:t>𝐻</m:t>
                              </m:r>
                            </m:e>
                            <m:sub>
                              <m:r>
                                <a:rPr lang="en-US" sz="1600">
                                  <a:latin typeface="Cambria Math" panose="02040503050406030204" pitchFamily="18" charset="0"/>
                                </a:rPr>
                                <m:t>0</m:t>
                              </m:r>
                            </m:sub>
                          </m:sSub>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2∙</m:t>
                          </m:r>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a:rPr lang="en-US"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𝑐</m:t>
                              </m:r>
                            </m:sub>
                          </m:sSub>
                        </m:den>
                      </m:f>
                      <m:r>
                        <a:rPr lang="en-US" sz="1600">
                          <a:latin typeface="Cambria Math" panose="02040503050406030204" pitchFamily="18" charset="0"/>
                        </a:rPr>
                        <m:t> ∙100         [%] </m:t>
                      </m:r>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2025738" y="3434012"/>
                <a:ext cx="2528321" cy="59676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054586" y="4030778"/>
                <a:ext cx="3595343" cy="375487"/>
              </a:xfrm>
              <a:prstGeom prst="rect">
                <a:avLst/>
              </a:prstGeom>
            </p:spPr>
            <p:txBody>
              <a:bodyPr wrap="none">
                <a:spAutoFit/>
              </a:bodyPr>
              <a:lstStyle/>
              <a:p>
                <a:pPr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under the condition that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𝑇</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&gt;</m:t>
                    </m:r>
                    <m:r>
                      <a:rPr lang="en-US" sz="1600" i="1">
                        <a:latin typeface="Cambria Math" panose="02040503050406030204" pitchFamily="18" charset="0"/>
                        <a:ea typeface="Times New Roman" panose="02020603050405020304" pitchFamily="18" charset="0"/>
                        <a:cs typeface="Times New Roman" panose="02020603050405020304" pitchFamily="18" charset="0"/>
                      </a:rPr>
                      <m:t>2</m:t>
                    </m:r>
                    <m:r>
                      <a:rPr lang="en-US" sz="1600" i="1">
                        <a:latin typeface="Cambria Math" panose="02040503050406030204" pitchFamily="18" charset="0"/>
                        <a:ea typeface="Times New Roman" panose="02020603050405020304" pitchFamily="18" charset="0"/>
                        <a:cs typeface="Times New Roman" panose="02020603050405020304" pitchFamily="18" charset="0"/>
                      </a:rPr>
                      <m:t>𝐿</m:t>
                    </m:r>
                    <m:r>
                      <a:rPr lang="en-US" sz="1600" i="1">
                        <a:latin typeface="Cambria Math" panose="02040503050406030204" pitchFamily="18" charset="0"/>
                        <a:ea typeface="Times New Roman" panose="02020603050405020304" pitchFamily="18" charset="0"/>
                        <a:cs typeface="Times New Roman" panose="02020603050405020304" pitchFamily="18" charset="0"/>
                      </a:rPr>
                      <m:t>/</m:t>
                    </m:r>
                    <m:r>
                      <a:rPr lang="en-US" sz="1600" i="1">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and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1054586" y="4030778"/>
                <a:ext cx="3595343" cy="375487"/>
              </a:xfrm>
              <a:prstGeom prst="rect">
                <a:avLst/>
              </a:prstGeom>
              <a:blipFill>
                <a:blip r:embed="rId7"/>
                <a:stretch>
                  <a:fillRect l="-1017" b="-145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1775605" y="4430561"/>
                <a:ext cx="3028586" cy="8198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mk-MK" sz="1600" i="1">
                              <a:latin typeface="Cambria Math" panose="02040503050406030204" pitchFamily="18" charset="0"/>
                            </a:rPr>
                            <m:t>∆</m:t>
                          </m:r>
                          <m:r>
                            <a:rPr lang="en-US" sz="1600" i="1">
                              <a:latin typeface="Cambria Math" panose="02040503050406030204" pitchFamily="18" charset="0"/>
                            </a:rPr>
                            <m:t>𝑛</m:t>
                          </m:r>
                        </m:num>
                        <m:den>
                          <m:sSub>
                            <m:sSubPr>
                              <m:ctrlPr>
                                <a:rPr lang="en-US" sz="1600" i="1">
                                  <a:latin typeface="Cambria Math" panose="02040503050406030204" pitchFamily="18" charset="0"/>
                                </a:rPr>
                              </m:ctrlPr>
                            </m:sSubPr>
                            <m:e>
                              <m:r>
                                <a:rPr lang="mk-MK" sz="1600" i="1">
                                  <a:latin typeface="Cambria Math" panose="02040503050406030204" pitchFamily="18" charset="0"/>
                                </a:rPr>
                                <m:t>𝑛</m:t>
                              </m:r>
                            </m:e>
                            <m:sub>
                              <m:r>
                                <a:rPr lang="mk-MK" sz="1600" i="1">
                                  <a:latin typeface="Cambria Math" panose="02040503050406030204" pitchFamily="18" charset="0"/>
                                </a:rPr>
                                <m:t>0</m:t>
                              </m:r>
                            </m:sub>
                          </m:sSub>
                        </m:den>
                      </m:f>
                      <m:r>
                        <a:rPr lang="mk-MK" sz="1600" i="1">
                          <a:latin typeface="Cambria Math" panose="02040503050406030204" pitchFamily="18" charset="0"/>
                        </a:rPr>
                        <m:t>=</m:t>
                      </m:r>
                      <m:rad>
                        <m:radPr>
                          <m:degHide m:val="on"/>
                          <m:ctrlPr>
                            <a:rPr lang="en-US" sz="1600" i="1">
                              <a:latin typeface="Cambria Math" panose="02040503050406030204" pitchFamily="18" charset="0"/>
                            </a:rPr>
                          </m:ctrlPr>
                        </m:radPr>
                        <m:deg/>
                        <m:e>
                          <m:r>
                            <a:rPr lang="mk-MK" sz="1600" i="1">
                              <a:latin typeface="Cambria Math" panose="02040503050406030204" pitchFamily="18" charset="0"/>
                            </a:rPr>
                            <m:t>1+</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mk-MK" sz="1600" i="1">
                                      <a:latin typeface="Cambria Math" panose="02040503050406030204" pitchFamily="18" charset="0"/>
                                    </a:rPr>
                                    <m:t>𝜂</m:t>
                                  </m:r>
                                </m:e>
                                <m:sub>
                                  <m:r>
                                    <a:rPr lang="mk-MK" sz="1600" i="1">
                                      <a:latin typeface="Cambria Math" panose="02040503050406030204" pitchFamily="18" charset="0"/>
                                    </a:rPr>
                                    <m:t>𝑀</m:t>
                                  </m:r>
                                </m:sub>
                              </m:sSub>
                              <m:r>
                                <a:rPr lang="mk-MK" sz="1600" i="1">
                                  <a:latin typeface="Cambria Math" panose="02040503050406030204" pitchFamily="18" charset="0"/>
                                </a:rPr>
                                <m:t>𝐾</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𝐴</m:t>
                                  </m:r>
                                </m:sub>
                              </m:sSub>
                            </m:den>
                          </m:f>
                        </m:e>
                      </m:rad>
                      <m:r>
                        <a:rPr lang="mk-MK" sz="1600">
                          <a:latin typeface="Cambria Math" panose="02040503050406030204" pitchFamily="18" charset="0"/>
                        </a:rPr>
                        <m:t> </m:t>
                      </m:r>
                      <m:r>
                        <a:rPr lang="mk-MK" sz="1600" i="1">
                          <a:latin typeface="Cambria Math" panose="02040503050406030204" pitchFamily="18" charset="0"/>
                        </a:rPr>
                        <m:t>−</m:t>
                      </m:r>
                      <m:r>
                        <a:rPr lang="mk-MK" sz="1600">
                          <a:latin typeface="Cambria Math" panose="02040503050406030204" pitchFamily="18" charset="0"/>
                        </a:rPr>
                        <m:t>1 </m:t>
                      </m:r>
                      <m:r>
                        <a:rPr lang="mk-MK" sz="1600" i="1">
                          <a:latin typeface="Cambria Math" panose="02040503050406030204" pitchFamily="18" charset="0"/>
                        </a:rPr>
                        <m:t>      </m:t>
                      </m:r>
                      <m:r>
                        <a:rPr lang="en-US" sz="1600" i="1">
                          <a:latin typeface="Cambria Math" panose="02040503050406030204" pitchFamily="18" charset="0"/>
                        </a:rPr>
                        <m:t>[%]</m:t>
                      </m:r>
                    </m:oMath>
                  </m:oMathPara>
                </a14:m>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1775605" y="4430561"/>
                <a:ext cx="3028586" cy="81984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1662881" y="5250401"/>
                <a:ext cx="3636188" cy="73686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𝜂</m:t>
                          </m:r>
                        </m:e>
                        <m:sub>
                          <m:r>
                            <a:rPr lang="en-US" sz="1600" i="1">
                              <a:latin typeface="Cambria Math" panose="02040503050406030204" pitchFamily="18" charset="0"/>
                            </a:rPr>
                            <m:t>𝑀</m:t>
                          </m:r>
                        </m:sub>
                      </m:sSub>
                      <m:r>
                        <a:rPr lang="en-US" sz="1600">
                          <a:latin typeface="Cambria Math" panose="02040503050406030204" pitchFamily="18" charset="0"/>
                        </a:rPr>
                        <m:t>∙</m:t>
                      </m:r>
                      <m:r>
                        <a:rPr lang="en-US" sz="1600" i="1">
                          <a:latin typeface="Cambria Math" panose="02040503050406030204" pitchFamily="18" charset="0"/>
                        </a:rPr>
                        <m:t>𝐾</m:t>
                      </m:r>
                      <m:r>
                        <a:rPr lang="en-US" sz="1600">
                          <a:latin typeface="Cambria Math" panose="02040503050406030204" pitchFamily="18" charset="0"/>
                        </a:rPr>
                        <m:t>=0,7</m:t>
                      </m:r>
                      <m:d>
                        <m:dPr>
                          <m:begChr m:val="["/>
                          <m:endChr m:val="]"/>
                          <m:ctrlPr>
                            <a:rPr lang="en-US" sz="1600" i="1">
                              <a:latin typeface="Cambria Math" panose="02040503050406030204" pitchFamily="18" charset="0"/>
                            </a:rPr>
                          </m:ctrlPr>
                        </m:dPr>
                        <m:e>
                          <m:r>
                            <a:rPr lang="en-US" sz="1600">
                              <a:latin typeface="Cambria Math" panose="02040503050406030204" pitchFamily="18" charset="0"/>
                            </a:rPr>
                            <m:t>1+1,5</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a:rPr lang="en-US"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𝑐</m:t>
                                  </m:r>
                                </m:sub>
                              </m:sSub>
                            </m:den>
                          </m:f>
                          <m:r>
                            <a:rPr lang="en-US" sz="1600">
                              <a:latin typeface="Cambria Math" panose="02040503050406030204" pitchFamily="18" charset="0"/>
                            </a:rPr>
                            <m:t>−0,25</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a:rPr lang="en-US" sz="1600" i="1">
                                              <a:latin typeface="Cambria Math" panose="02040503050406030204" pitchFamily="18" charset="0"/>
                                            </a:rPr>
                                            <m:t>𝑐</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𝑐</m:t>
                                          </m:r>
                                        </m:sub>
                                      </m:sSub>
                                    </m:den>
                                  </m:f>
                                </m:e>
                              </m:d>
                            </m:e>
                            <m:sup>
                              <m:r>
                                <a:rPr lang="en-US" sz="1600">
                                  <a:latin typeface="Cambria Math" panose="02040503050406030204" pitchFamily="18" charset="0"/>
                                </a:rPr>
                                <m:t>2</m:t>
                              </m:r>
                            </m:sup>
                          </m:sSup>
                          <m:r>
                            <a:rPr lang="en-US" sz="1600">
                              <a:latin typeface="Cambria Math" panose="02040503050406030204" pitchFamily="18" charset="0"/>
                            </a:rPr>
                            <m:t> </m:t>
                          </m:r>
                        </m:e>
                      </m:d>
                      <m:r>
                        <a:rPr lang="en-US" sz="1600">
                          <a:latin typeface="Cambria Math" panose="02040503050406030204" pitchFamily="18" charset="0"/>
                        </a:rPr>
                        <m:t> </m:t>
                      </m:r>
                    </m:oMath>
                  </m:oMathPara>
                </a14:m>
                <a:endParaRPr lang="en-US" sz="1600" dirty="0"/>
              </a:p>
            </p:txBody>
          </p:sp>
        </mc:Choice>
        <mc:Fallback xmlns="">
          <p:sp>
            <p:nvSpPr>
              <p:cNvPr id="16" name="Rectangle 15"/>
              <p:cNvSpPr>
                <a:spLocks noRot="1" noChangeAspect="1" noMove="1" noResize="1" noEditPoints="1" noAdjustHandles="1" noChangeArrowheads="1" noChangeShapeType="1" noTextEdit="1"/>
              </p:cNvSpPr>
              <p:nvPr/>
            </p:nvSpPr>
            <p:spPr>
              <a:xfrm>
                <a:off x="1662881" y="5250401"/>
                <a:ext cx="3636188" cy="736868"/>
              </a:xfrm>
              <a:prstGeom prst="rect">
                <a:avLst/>
              </a:prstGeom>
              <a:blipFill>
                <a:blip r:embed="rId9"/>
                <a:stretch>
                  <a:fillRect/>
                </a:stretch>
              </a:blipFill>
            </p:spPr>
            <p:txBody>
              <a:bodyPr/>
              <a:lstStyle/>
              <a:p>
                <a:r>
                  <a:rPr lang="en-US">
                    <a:noFill/>
                  </a:rPr>
                  <a:t> </a:t>
                </a:r>
              </a:p>
            </p:txBody>
          </p:sp>
        </mc:Fallback>
      </mc:AlternateContent>
      <p:sp>
        <p:nvSpPr>
          <p:cNvPr id="11" name="Rectangle 10"/>
          <p:cNvSpPr/>
          <p:nvPr/>
        </p:nvSpPr>
        <p:spPr>
          <a:xfrm>
            <a:off x="6634646" y="3817117"/>
            <a:ext cx="4754937" cy="941796"/>
          </a:xfrm>
          <a:prstGeom prst="rect">
            <a:avLst/>
          </a:prstGeom>
        </p:spPr>
        <p:txBody>
          <a:bodyPr wrap="square">
            <a:spAutoFit/>
          </a:bodyPr>
          <a:lstStyle/>
          <a:p>
            <a:pPr indent="11588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closure time of the conveyance system (distributor) of the turbine can be approximately determined using the expression: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 name="Rectangle 17"/>
              <p:cNvSpPr/>
              <p:nvPr/>
            </p:nvSpPr>
            <p:spPr>
              <a:xfrm>
                <a:off x="6470728" y="4813259"/>
                <a:ext cx="5428730" cy="645561"/>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𝑐</m:t>
                          </m:r>
                        </m:sub>
                      </m:sSub>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m:t>
                          </m:r>
                          <m:r>
                            <a:rPr lang="en-US" sz="1600" i="1">
                              <a:latin typeface="Cambria Math" panose="02040503050406030204" pitchFamily="18" charset="0"/>
                            </a:rPr>
                            <m:t>𝑛</m:t>
                          </m:r>
                        </m:num>
                        <m:den>
                          <m:sSub>
                            <m:sSubPr>
                              <m:ctrlPr>
                                <a:rPr lang="en-US" sz="1600" i="1">
                                  <a:latin typeface="Cambria Math" panose="02040503050406030204" pitchFamily="18" charset="0"/>
                                </a:rPr>
                              </m:ctrlPr>
                            </m:sSubPr>
                            <m:e>
                              <m:r>
                                <a:rPr lang="mk-MK" sz="1600" i="1">
                                  <a:latin typeface="Cambria Math" panose="02040503050406030204" pitchFamily="18" charset="0"/>
                                </a:rPr>
                                <m:t>𝑛</m:t>
                              </m:r>
                            </m:e>
                            <m:sub>
                              <m:r>
                                <a:rPr lang="mk-MK" sz="1600" i="1">
                                  <a:latin typeface="Cambria Math" panose="02040503050406030204" pitchFamily="18" charset="0"/>
                                </a:rPr>
                                <m:t>0</m:t>
                              </m:r>
                            </m:sub>
                          </m:sSub>
                        </m:den>
                      </m:f>
                      <m:d>
                        <m:dPr>
                          <m:begChr m:val="["/>
                          <m:endChr m:val="]"/>
                          <m:ctrlPr>
                            <a:rPr lang="en-US" sz="1600" i="1">
                              <a:latin typeface="Cambria Math" panose="02040503050406030204" pitchFamily="18" charset="0"/>
                            </a:rPr>
                          </m:ctrlPr>
                        </m:dPr>
                        <m:e>
                          <m:r>
                            <a:rPr lang="mk-MK" sz="1600">
                              <a:latin typeface="Cambria Math" panose="02040503050406030204" pitchFamily="18" charset="0"/>
                            </a:rPr>
                            <m:t> </m:t>
                          </m:r>
                          <m:r>
                            <a:rPr lang="mk-MK" sz="1600" i="1">
                              <a:latin typeface="Cambria Math" panose="02040503050406030204" pitchFamily="18" charset="0"/>
                            </a:rPr>
                            <m:t>𝐺</m:t>
                          </m:r>
                          <m:sSup>
                            <m:sSupPr>
                              <m:ctrlPr>
                                <a:rPr lang="en-US" sz="1600" i="1">
                                  <a:latin typeface="Cambria Math" panose="02040503050406030204" pitchFamily="18" charset="0"/>
                                </a:rPr>
                              </m:ctrlPr>
                            </m:sSupPr>
                            <m:e>
                              <m:r>
                                <a:rPr lang="mk-MK" sz="1600" i="1">
                                  <a:latin typeface="Cambria Math" panose="02040503050406030204" pitchFamily="18" charset="0"/>
                                </a:rPr>
                                <m:t>𝐷</m:t>
                              </m:r>
                            </m:e>
                            <m:sup>
                              <m:r>
                                <a:rPr lang="mk-MK" sz="1600" i="1">
                                  <a:latin typeface="Cambria Math" panose="02040503050406030204" pitchFamily="18" charset="0"/>
                                </a:rPr>
                                <m:t>2</m:t>
                              </m:r>
                            </m:sup>
                          </m:sSup>
                          <m:r>
                            <a:rPr lang="mk-MK" sz="1600" i="1">
                              <a:latin typeface="Cambria Math" panose="02040503050406030204" pitchFamily="18" charset="0"/>
                            </a:rPr>
                            <m:t>∙</m:t>
                          </m:r>
                          <m:sSup>
                            <m:sSupPr>
                              <m:ctrlPr>
                                <a:rPr lang="en-US" sz="1600" i="1">
                                  <a:latin typeface="Cambria Math" panose="02040503050406030204" pitchFamily="18" charset="0"/>
                                </a:rPr>
                              </m:ctrlPr>
                            </m:sSupPr>
                            <m:e>
                              <m:r>
                                <a:rPr lang="mk-MK" sz="1600" i="1">
                                  <a:latin typeface="Cambria Math" panose="02040503050406030204" pitchFamily="18" charset="0"/>
                                </a:rPr>
                                <m:t>10</m:t>
                              </m:r>
                            </m:e>
                            <m:sup>
                              <m:r>
                                <a:rPr lang="mk-MK" sz="1600" i="1">
                                  <a:latin typeface="Cambria Math" panose="02040503050406030204" pitchFamily="18" charset="0"/>
                                </a:rPr>
                                <m:t>−3</m:t>
                              </m:r>
                            </m:sup>
                          </m:sSup>
                          <m:r>
                            <a:rPr lang="mk-MK" sz="1600" i="1">
                              <a:latin typeface="Cambria Math" panose="02040503050406030204" pitchFamily="18" charset="0"/>
                            </a:rPr>
                            <m:t>∙</m:t>
                          </m:r>
                          <m:sSubSup>
                            <m:sSubSupPr>
                              <m:ctrlPr>
                                <a:rPr lang="en-US" sz="1600" i="1">
                                  <a:latin typeface="Cambria Math" panose="02040503050406030204" pitchFamily="18" charset="0"/>
                                </a:rPr>
                              </m:ctrlPr>
                            </m:sSubSupPr>
                            <m:e>
                              <m:r>
                                <a:rPr lang="mk-MK" sz="1600" i="1">
                                  <a:latin typeface="Cambria Math" panose="02040503050406030204" pitchFamily="18" charset="0"/>
                                </a:rPr>
                                <m:t>𝑛</m:t>
                              </m:r>
                            </m:e>
                            <m:sub>
                              <m:r>
                                <a:rPr lang="mk-MK" sz="1600" i="1">
                                  <a:latin typeface="Cambria Math" panose="02040503050406030204" pitchFamily="18" charset="0"/>
                                </a:rPr>
                                <m:t>0</m:t>
                              </m:r>
                            </m:sub>
                            <m:sup>
                              <m:r>
                                <a:rPr lang="mk-MK" sz="1600" i="1">
                                  <a:latin typeface="Cambria Math" panose="02040503050406030204" pitchFamily="18" charset="0"/>
                                </a:rPr>
                                <m:t>2</m:t>
                              </m:r>
                            </m:sup>
                          </m:sSubSup>
                          <m:r>
                            <a:rPr lang="mk-MK" sz="1600" i="1">
                              <a:latin typeface="Cambria Math" panose="02040503050406030204" pitchFamily="18" charset="0"/>
                            </a:rPr>
                            <m:t>∙</m:t>
                          </m:r>
                          <m:d>
                            <m:dPr>
                              <m:ctrlPr>
                                <a:rPr lang="en-US" sz="1600" i="1">
                                  <a:latin typeface="Cambria Math" panose="02040503050406030204" pitchFamily="18" charset="0"/>
                                </a:rPr>
                              </m:ctrlPr>
                            </m:dPr>
                            <m:e>
                              <m:r>
                                <a:rPr lang="mk-MK" sz="1600" i="1">
                                  <a:latin typeface="Cambria Math" panose="02040503050406030204" pitchFamily="18" charset="0"/>
                                </a:rPr>
                                <m:t>1+0,5</m:t>
                              </m:r>
                              <m:f>
                                <m:fPr>
                                  <m:ctrlPr>
                                    <a:rPr lang="en-US" sz="1600" i="1">
                                      <a:latin typeface="Cambria Math" panose="02040503050406030204" pitchFamily="18" charset="0"/>
                                    </a:rPr>
                                  </m:ctrlPr>
                                </m:fPr>
                                <m:num>
                                  <m:r>
                                    <a:rPr lang="mk-MK" sz="1600" i="1">
                                      <a:latin typeface="Cambria Math" panose="02040503050406030204" pitchFamily="18" charset="0"/>
                                    </a:rPr>
                                    <m:t>∆</m:t>
                                  </m:r>
                                  <m:r>
                                    <a:rPr lang="en-US" sz="1600" i="1">
                                      <a:latin typeface="Cambria Math" panose="02040503050406030204" pitchFamily="18" charset="0"/>
                                    </a:rPr>
                                    <m:t>𝑛</m:t>
                                  </m:r>
                                </m:num>
                                <m:den>
                                  <m:sSub>
                                    <m:sSubPr>
                                      <m:ctrlPr>
                                        <a:rPr lang="en-US" sz="1600" i="1">
                                          <a:latin typeface="Cambria Math" panose="02040503050406030204" pitchFamily="18" charset="0"/>
                                        </a:rPr>
                                      </m:ctrlPr>
                                    </m:sSubPr>
                                    <m:e>
                                      <m:r>
                                        <a:rPr lang="mk-MK" sz="1600" i="1">
                                          <a:latin typeface="Cambria Math" panose="02040503050406030204" pitchFamily="18" charset="0"/>
                                        </a:rPr>
                                        <m:t>𝑛</m:t>
                                      </m:r>
                                    </m:e>
                                    <m:sub>
                                      <m:r>
                                        <a:rPr lang="mk-MK" sz="1600" i="1">
                                          <a:latin typeface="Cambria Math" panose="02040503050406030204" pitchFamily="18" charset="0"/>
                                        </a:rPr>
                                        <m:t>0</m:t>
                                      </m:r>
                                    </m:sub>
                                  </m:sSub>
                                </m:den>
                              </m:f>
                            </m:e>
                          </m:d>
                        </m:e>
                      </m:d>
                      <m:r>
                        <a:rPr lang="mk-MK" sz="1600" i="1">
                          <a:latin typeface="Cambria Math" panose="02040503050406030204" pitchFamily="18" charset="0"/>
                        </a:rPr>
                        <m:t>∙</m:t>
                      </m:r>
                      <m:sSup>
                        <m:sSupPr>
                          <m:ctrlPr>
                            <a:rPr lang="en-US" sz="1600" i="1">
                              <a:latin typeface="Cambria Math" panose="02040503050406030204" pitchFamily="18" charset="0"/>
                            </a:rPr>
                          </m:ctrlPr>
                        </m:sSupPr>
                        <m:e>
                          <m:d>
                            <m:dPr>
                              <m:begChr m:val="["/>
                              <m:endChr m:val="]"/>
                              <m:ctrlPr>
                                <a:rPr lang="en-US" sz="1600" i="1">
                                  <a:latin typeface="Cambria Math" panose="02040503050406030204" pitchFamily="18" charset="0"/>
                                </a:rPr>
                              </m:ctrlPr>
                            </m:dPr>
                            <m:e>
                              <m:r>
                                <a:rPr lang="mk-MK" sz="1600" i="1">
                                  <a:latin typeface="Cambria Math" panose="02040503050406030204" pitchFamily="18" charset="0"/>
                                </a:rPr>
                                <m:t>182∙</m:t>
                              </m:r>
                              <m:sSub>
                                <m:sSubPr>
                                  <m:ctrlPr>
                                    <a:rPr lang="en-US" sz="1600" i="1">
                                      <a:latin typeface="Cambria Math" panose="02040503050406030204" pitchFamily="18" charset="0"/>
                                    </a:rPr>
                                  </m:ctrlPr>
                                </m:sSubPr>
                                <m:e>
                                  <m:r>
                                    <a:rPr lang="mk-MK" sz="1600" i="1">
                                      <a:latin typeface="Cambria Math" panose="02040503050406030204" pitchFamily="18" charset="0"/>
                                    </a:rPr>
                                    <m:t>𝑃</m:t>
                                  </m:r>
                                </m:e>
                                <m:sub>
                                  <m:r>
                                    <a:rPr lang="mk-MK" sz="1600" i="1">
                                      <a:latin typeface="Cambria Math" panose="02040503050406030204" pitchFamily="18" charset="0"/>
                                    </a:rPr>
                                    <m:t>0</m:t>
                                  </m:r>
                                </m:sub>
                              </m:sSub>
                            </m:e>
                          </m:d>
                        </m:e>
                        <m:sup>
                          <m:r>
                            <a:rPr lang="mk-MK" sz="1600" i="1">
                              <a:latin typeface="Cambria Math" panose="02040503050406030204" pitchFamily="18" charset="0"/>
                            </a:rPr>
                            <m:t>−1</m:t>
                          </m:r>
                        </m:sup>
                      </m:sSup>
                      <m:r>
                        <a:rPr lang="mk-MK" sz="1600" i="1">
                          <a:latin typeface="Cambria Math" panose="02040503050406030204" pitchFamily="18" charset="0"/>
                        </a:rPr>
                        <m:t>      </m:t>
                      </m:r>
                      <m:r>
                        <a:rPr lang="mk-MK" sz="1600">
                          <a:latin typeface="Cambria Math" panose="02040503050406030204" pitchFamily="18" charset="0"/>
                        </a:rPr>
                        <m:t>[</m:t>
                      </m:r>
                      <m:r>
                        <m:rPr>
                          <m:sty m:val="p"/>
                        </m:rPr>
                        <a:rPr lang="mk-MK" sz="1600">
                          <a:latin typeface="Cambria Math" panose="02040503050406030204" pitchFamily="18" charset="0"/>
                        </a:rPr>
                        <m:t>s</m:t>
                      </m:r>
                      <m:r>
                        <a:rPr lang="mk-MK" sz="1600">
                          <a:latin typeface="Cambria Math" panose="02040503050406030204" pitchFamily="18" charset="0"/>
                        </a:rPr>
                        <m:t>]</m:t>
                      </m:r>
                    </m:oMath>
                  </m:oMathPara>
                </a14:m>
                <a:endParaRPr lang="en-US" sz="1600" dirty="0"/>
              </a:p>
            </p:txBody>
          </p:sp>
        </mc:Choice>
        <mc:Fallback xmlns="">
          <p:sp>
            <p:nvSpPr>
              <p:cNvPr id="18" name="Rectangle 17"/>
              <p:cNvSpPr>
                <a:spLocks noRot="1" noChangeAspect="1" noMove="1" noResize="1" noEditPoints="1" noAdjustHandles="1" noChangeArrowheads="1" noChangeShapeType="1" noTextEdit="1"/>
              </p:cNvSpPr>
              <p:nvPr/>
            </p:nvSpPr>
            <p:spPr>
              <a:xfrm>
                <a:off x="6470728" y="4813259"/>
                <a:ext cx="5428730" cy="645561"/>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90722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53142" y="1688932"/>
            <a:ext cx="11152717" cy="1407565"/>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Forces and 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mk-MK" sz="1600" dirty="0">
                <a:latin typeface="TimesNewRomanPSMT"/>
                <a:ea typeface="Calibri" panose="020F0502020204030204" pitchFamily="34" charset="0"/>
                <a:cs typeface="Times New Roman" panose="02020603050405020304" pitchFamily="18" charset="0"/>
              </a:rPr>
              <a:t>The main forces acting on the penstocks are due to internal pressure, weight, and temperature.</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latin typeface="TimesNewRomanPSMT"/>
                <a:ea typeface="Calibri" panose="020F0502020204030204" pitchFamily="34" charset="0"/>
                <a:cs typeface="Times New Roman" panose="02020603050405020304" pitchFamily="18" charset="0"/>
              </a:rPr>
              <a:t>The most unfavorable conditions should be considered comprehensively for each characteristic location in the system. The forces acting on the penstock can be classified into the following groups:</a:t>
            </a:r>
            <a:endParaRPr lang="en-US" sz="1600" dirty="0"/>
          </a:p>
        </p:txBody>
      </p:sp>
      <p:sp>
        <p:nvSpPr>
          <p:cNvPr id="3" name="Rectangle 2"/>
          <p:cNvSpPr/>
          <p:nvPr/>
        </p:nvSpPr>
        <p:spPr>
          <a:xfrm>
            <a:off x="653141" y="3067469"/>
            <a:ext cx="6516915" cy="1508105"/>
          </a:xfrm>
          <a:prstGeom prst="rect">
            <a:avLst/>
          </a:prstGeom>
        </p:spPr>
        <p:txBody>
          <a:bodyPr wrap="square">
            <a:spAutoFit/>
          </a:bodyPr>
          <a:lstStyle/>
          <a:p>
            <a:pPr marL="342900" lvl="0" indent="-342900" algn="just">
              <a:lnSpc>
                <a:spcPct val="115000"/>
              </a:lnSpc>
              <a:buFont typeface="TimesNewRomanPSMT"/>
              <a:buAutoNum type="arabicParenBoth"/>
            </a:pPr>
            <a:r>
              <a:rPr lang="en-US" sz="1600" dirty="0">
                <a:latin typeface="Times New Roman" panose="02020603050405020304" pitchFamily="18" charset="0"/>
                <a:ea typeface="Calibri" panose="020F0502020204030204" pitchFamily="34" charset="0"/>
                <a:cs typeface="Times New Roman" panose="02020603050405020304" pitchFamily="18" charset="0"/>
              </a:rPr>
              <a:t>Forces that are constantly acting, and their action is caused by:</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en-US" sz="1600" dirty="0">
                <a:latin typeface="Times New Roman" panose="02020603050405020304" pitchFamily="18" charset="0"/>
                <a:ea typeface="Calibri" panose="020F0502020204030204" pitchFamily="34" charset="0"/>
                <a:cs typeface="Times New Roman" panose="02020603050405020304" pitchFamily="18" charset="0"/>
              </a:rPr>
              <a:t>- the internal pressure, including pressure shocks during a maneuver;</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mk-MK" sz="1600" dirty="0">
                <a:latin typeface="Times New Roman" panose="02020603050405020304" pitchFamily="18" charset="0"/>
                <a:ea typeface="Calibri" panose="020F0502020204030204" pitchFamily="34" charset="0"/>
                <a:cs typeface="Times New Roman" panose="02020603050405020304" pitchFamily="18" charset="0"/>
              </a:rPr>
              <a:t>- their own weight and the weight of the water mass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cs typeface="Times New Roman" panose="02020603050405020304" pitchFamily="18" charset="0"/>
              </a:rPr>
              <a:t>temperature changes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3895"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 pressure from the ground.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653141" y="4534176"/>
            <a:ext cx="6371773" cy="1508105"/>
          </a:xfrm>
          <a:prstGeom prst="rect">
            <a:avLst/>
          </a:prstGeom>
        </p:spPr>
        <p:txBody>
          <a:bodyPr wrap="square">
            <a:spAutoFit/>
          </a:bodyPr>
          <a:lstStyle/>
          <a:p>
            <a:pPr lvl="0" algn="just">
              <a:lnSpc>
                <a:spcPct val="115000"/>
              </a:lnSpc>
              <a:spcBef>
                <a:spcPts val="600"/>
              </a:spcBef>
            </a:pPr>
            <a:r>
              <a:rPr lang="en-US" sz="1600" dirty="0" smtClean="0">
                <a:latin typeface="Times New Roman" panose="02020603050405020304" pitchFamily="18" charset="0"/>
                <a:ea typeface="Calibri" panose="020F0502020204030204" pitchFamily="34" charset="0"/>
                <a:cs typeface="Times New Roman" panose="02020603050405020304" pitchFamily="18" charset="0"/>
              </a:rPr>
              <a:t>(2)   </a:t>
            </a:r>
            <a:r>
              <a:rPr lang="mk-MK" sz="1600" dirty="0" smtClean="0">
                <a:latin typeface="Times New Roman" panose="02020603050405020304" pitchFamily="18" charset="0"/>
                <a:ea typeface="Calibri" panose="020F0502020204030204" pitchFamily="34" charset="0"/>
                <a:cs typeface="Times New Roman" panose="02020603050405020304" pitchFamily="18" charset="0"/>
              </a:rPr>
              <a:t>Transient </a:t>
            </a:r>
            <a:r>
              <a:rPr lang="mk-MK" sz="1600" dirty="0">
                <a:latin typeface="Times New Roman" panose="02020603050405020304" pitchFamily="18" charset="0"/>
                <a:ea typeface="Calibri" panose="020F0502020204030204" pitchFamily="34" charset="0"/>
                <a:cs typeface="Times New Roman" panose="02020603050405020304" pitchFamily="18" charset="0"/>
              </a:rPr>
              <a:t>forces, which occur as a result of</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cs typeface="Times New Roman" panose="02020603050405020304" pitchFamily="18" charset="0"/>
              </a:rPr>
              <a:t>filling and emptying</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latin typeface="Times New Roman" panose="02020603050405020304" pitchFamily="18" charset="0"/>
                <a:ea typeface="Calibri" panose="020F0502020204030204" pitchFamily="34" charset="0"/>
                <a:cs typeface="Times New Roman" panose="02020603050405020304" pitchFamily="18" charset="0"/>
              </a:rPr>
              <a:t>underpressure</a:t>
            </a:r>
            <a:r>
              <a:rPr lang="en-US" sz="1600" dirty="0">
                <a:latin typeface="Times New Roman" panose="02020603050405020304" pitchFamily="18" charset="0"/>
                <a:ea typeface="Calibri" panose="020F0502020204030204" pitchFamily="34" charset="0"/>
                <a:cs typeface="Times New Roman" panose="02020603050405020304" pitchFamily="18" charset="0"/>
              </a:rPr>
              <a:t> during operational (drive) maneuvers (pumped hydro power plants);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3895"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 wind and snow loading.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p:cNvSpPr/>
          <p:nvPr/>
        </p:nvSpPr>
        <p:spPr>
          <a:xfrm>
            <a:off x="7024914" y="3938006"/>
            <a:ext cx="4780945" cy="1508105"/>
          </a:xfrm>
          <a:prstGeom prst="rect">
            <a:avLst/>
          </a:prstGeom>
        </p:spPr>
        <p:txBody>
          <a:bodyPr wrap="square">
            <a:spAutoFit/>
          </a:bodyPr>
          <a:lstStyle/>
          <a:p>
            <a:pPr lvl="0" algn="just">
              <a:lnSpc>
                <a:spcPct val="115000"/>
              </a:lnSpc>
            </a:pPr>
            <a:r>
              <a:rPr lang="en-US" sz="1600" dirty="0" smtClean="0">
                <a:latin typeface="Times New Roman" panose="02020603050405020304" pitchFamily="18" charset="0"/>
                <a:ea typeface="Calibri" panose="020F0502020204030204" pitchFamily="34" charset="0"/>
                <a:cs typeface="Times New Roman" panose="02020603050405020304" pitchFamily="18" charset="0"/>
              </a:rPr>
              <a:t>(3)  Special </a:t>
            </a:r>
            <a:r>
              <a:rPr lang="en-US" sz="1600" dirty="0">
                <a:latin typeface="Times New Roman" panose="02020603050405020304" pitchFamily="18" charset="0"/>
                <a:ea typeface="Calibri" panose="020F0502020204030204" pitchFamily="34" charset="0"/>
                <a:cs typeface="Times New Roman" panose="02020603050405020304" pitchFamily="18" charset="0"/>
              </a:rPr>
              <a:t>forces, which occur in cases such as: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en-US" sz="1600" dirty="0">
                <a:latin typeface="Times New Roman" panose="02020603050405020304" pitchFamily="18" charset="0"/>
                <a:ea typeface="Calibri" panose="020F0502020204030204" pitchFamily="34" charset="0"/>
                <a:cs typeface="Times New Roman" panose="02020603050405020304" pitchFamily="18" charset="0"/>
              </a:rPr>
              <a:t>- pressure tests in factories or after installation;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mk-MK" sz="1600" dirty="0">
                <a:latin typeface="Times New Roman" panose="02020603050405020304" pitchFamily="18" charset="0"/>
                <a:ea typeface="Calibri" panose="020F0502020204030204" pitchFamily="34" charset="0"/>
                <a:cs typeface="Times New Roman" panose="02020603050405020304" pitchFamily="18" charset="0"/>
              </a:rPr>
              <a:t>- failure of safety devices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pPr>
            <a:r>
              <a:rPr lang="mk-MK" sz="1600" dirty="0">
                <a:latin typeface="Times New Roman" panose="02020603050405020304" pitchFamily="18" charset="0"/>
                <a:ea typeface="Calibri" panose="020F0502020204030204" pitchFamily="34" charset="0"/>
                <a:cs typeface="Times New Roman" panose="02020603050405020304" pitchFamily="18" charset="0"/>
              </a:rPr>
              <a:t>- earthquakes</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landslides, snow avalanches, </a:t>
            </a:r>
            <a:r>
              <a:rPr lang="en-US" sz="1600" dirty="0" smtClean="0">
                <a:latin typeface="Times New Roman" panose="02020603050405020304" pitchFamily="18" charset="0"/>
                <a:ea typeface="Calibri" panose="020F0502020204030204" pitchFamily="34" charset="0"/>
                <a:cs typeface="Times New Roman" panose="02020603050405020304" pitchFamily="18" charset="0"/>
              </a:rPr>
              <a:t>etc.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19049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53142" y="1688932"/>
            <a:ext cx="11152717"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Forces and </a:t>
            </a:r>
            <a:r>
              <a:rPr lang="en-US" sz="1600" b="1" i="1" dirty="0" smtClean="0">
                <a:latin typeface="TimesNewRomanPSMT"/>
                <a:ea typeface="Calibri" panose="020F0502020204030204" pitchFamily="34" charset="0"/>
                <a:cs typeface="Times New Roman" panose="02020603050405020304" pitchFamily="18" charset="0"/>
              </a:rPr>
              <a:t>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653142" y="2078995"/>
            <a:ext cx="5210629" cy="1353191"/>
          </a:xfrm>
          <a:prstGeom prst="rect">
            <a:avLst/>
          </a:prstGeom>
        </p:spPr>
        <p:txBody>
          <a:bodyPr wrap="square">
            <a:spAutoFit/>
          </a:bodyPr>
          <a:lstStyle/>
          <a:p>
            <a:pPr indent="5873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The mentioned forces lead to the following 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Tangential stresses (hoop 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Radial 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en-US" sz="1600" dirty="0">
                <a:latin typeface="Times New Roman" panose="02020603050405020304" pitchFamily="18" charset="0"/>
                <a:ea typeface="Calibri" panose="020F0502020204030204" pitchFamily="34" charset="0"/>
                <a:cs typeface="Times New Roman" panose="02020603050405020304" pitchFamily="18" charset="0"/>
              </a:rPr>
              <a:t>Longitudinal stresses</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653141" y="3465035"/>
            <a:ext cx="10736441" cy="584775"/>
          </a:xfrm>
          <a:prstGeom prst="rect">
            <a:avLst/>
          </a:prstGeom>
        </p:spPr>
        <p:txBody>
          <a:bodyPr wrap="square">
            <a:spAutoFit/>
          </a:bodyPr>
          <a:lstStyle/>
          <a:p>
            <a:r>
              <a:rPr lang="en-US" sz="1600" i="1" dirty="0">
                <a:latin typeface="Times New Roman" panose="02020603050405020304" pitchFamily="18" charset="0"/>
                <a:ea typeface="Calibri" panose="020F0502020204030204" pitchFamily="34" charset="0"/>
              </a:rPr>
              <a:t>Tangential Stresses</a:t>
            </a:r>
            <a:r>
              <a:rPr lang="en-US" sz="1600" dirty="0">
                <a:latin typeface="Times New Roman" panose="02020603050405020304" pitchFamily="18" charset="0"/>
                <a:ea typeface="Calibri" panose="020F0502020204030204" pitchFamily="34" charset="0"/>
              </a:rPr>
              <a:t>. To dimension pipes under the load of internal pressure for tangential stress, the following equations are used:</a:t>
            </a:r>
            <a:endParaRPr lang="en-US" sz="1600" dirty="0"/>
          </a:p>
        </p:txBody>
      </p:sp>
      <mc:AlternateContent xmlns:mc="http://schemas.openxmlformats.org/markup-compatibility/2006" xmlns:a14="http://schemas.microsoft.com/office/drawing/2010/main">
        <mc:Choice Requires="a14">
          <p:sp>
            <p:nvSpPr>
              <p:cNvPr id="13" name="Rectangle 12"/>
              <p:cNvSpPr/>
              <p:nvPr/>
            </p:nvSpPr>
            <p:spPr>
              <a:xfrm>
                <a:off x="1499118" y="3851724"/>
                <a:ext cx="1321516" cy="51411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i="1">
                                  <a:latin typeface="Cambria Math" panose="02040503050406030204" pitchFamily="18" charset="0"/>
                                </a:rPr>
                                <m:t>𝑚</m:t>
                              </m:r>
                            </m:sub>
                          </m:sSub>
                        </m:num>
                        <m:den>
                          <m:r>
                            <a:rPr lang="en-US" sz="1600" i="1">
                              <a:latin typeface="Cambria Math" panose="02040503050406030204" pitchFamily="18" charset="0"/>
                            </a:rPr>
                            <m:t>𝑠</m:t>
                          </m:r>
                        </m:den>
                      </m:f>
                      <m:r>
                        <a:rPr lang="en-US" sz="1600">
                          <a:latin typeface="Cambria Math" panose="02040503050406030204" pitchFamily="18" charset="0"/>
                        </a:rPr>
                        <m:t> </m:t>
                      </m:r>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1499118" y="3851724"/>
                <a:ext cx="1321516" cy="514115"/>
              </a:xfrm>
              <a:prstGeom prst="rect">
                <a:avLst/>
              </a:prstGeom>
              <a:blipFill>
                <a:blip r:embed="rId5"/>
                <a:stretch>
                  <a:fillRect/>
                </a:stretch>
              </a:blipFill>
            </p:spPr>
            <p:txBody>
              <a:bodyPr/>
              <a:lstStyle/>
              <a:p>
                <a:r>
                  <a:rPr lang="en-US">
                    <a:noFill/>
                  </a:rPr>
                  <a:t> </a:t>
                </a:r>
              </a:p>
            </p:txBody>
          </p:sp>
        </mc:Fallback>
      </mc:AlternateContent>
      <p:sp>
        <p:nvSpPr>
          <p:cNvPr id="10" name="Rectangle 9"/>
          <p:cNvSpPr/>
          <p:nvPr/>
        </p:nvSpPr>
        <p:spPr>
          <a:xfrm>
            <a:off x="827316" y="4368624"/>
            <a:ext cx="5631542"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For pipes with large wall thicknesses, the calculation should be performed using the </a:t>
            </a:r>
            <a:r>
              <a:rPr lang="en-US" sz="1600" dirty="0" err="1">
                <a:latin typeface="Times New Roman" panose="02020603050405020304" pitchFamily="18" charset="0"/>
                <a:ea typeface="Calibri" panose="020F0502020204030204" pitchFamily="34" charset="0"/>
              </a:rPr>
              <a:t>Lamé</a:t>
            </a:r>
            <a:r>
              <a:rPr lang="en-US" sz="1600" dirty="0">
                <a:latin typeface="Times New Roman" panose="02020603050405020304" pitchFamily="18" charset="0"/>
                <a:ea typeface="Calibri" panose="020F0502020204030204" pitchFamily="34" charset="0"/>
              </a:rPr>
              <a:t> equation:</a:t>
            </a:r>
            <a:endParaRPr lang="en-US" sz="1600" dirty="0"/>
          </a:p>
        </p:txBody>
      </p:sp>
      <mc:AlternateContent xmlns:mc="http://schemas.openxmlformats.org/markup-compatibility/2006" xmlns:a14="http://schemas.microsoft.com/office/drawing/2010/main">
        <mc:Choice Requires="a14">
          <p:sp>
            <p:nvSpPr>
              <p:cNvPr id="15" name="Rectangle 14"/>
              <p:cNvSpPr/>
              <p:nvPr/>
            </p:nvSpPr>
            <p:spPr>
              <a:xfrm>
                <a:off x="1500411" y="5010700"/>
                <a:ext cx="1758045" cy="6593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𝑖</m:t>
                          </m:r>
                        </m:sub>
                      </m:sSub>
                      <m:r>
                        <a:rPr lang="en-US" sz="1600">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𝑟</m:t>
                              </m:r>
                            </m:e>
                            <m:sub>
                              <m:r>
                                <a:rPr lang="en-US" sz="1600" i="1">
                                  <a:latin typeface="Cambria Math" panose="02040503050406030204" pitchFamily="18" charset="0"/>
                                </a:rPr>
                                <m:t>𝑎</m:t>
                              </m:r>
                            </m:sub>
                            <m:sup>
                              <m:r>
                                <a:rPr lang="en-US" sz="1600">
                                  <a:latin typeface="Cambria Math" panose="02040503050406030204" pitchFamily="18" charset="0"/>
                                </a:rPr>
                                <m:t>2</m:t>
                              </m:r>
                            </m:sup>
                          </m:sSubSup>
                          <m:r>
                            <a:rPr lang="en-US" sz="1600">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𝑟</m:t>
                              </m:r>
                            </m:e>
                            <m:sub>
                              <m:r>
                                <a:rPr lang="en-US" sz="1600" i="1">
                                  <a:latin typeface="Cambria Math" panose="02040503050406030204" pitchFamily="18" charset="0"/>
                                </a:rPr>
                                <m:t>𝑖</m:t>
                              </m:r>
                            </m:sub>
                            <m:sup>
                              <m:r>
                                <a:rPr lang="en-US" sz="1600">
                                  <a:latin typeface="Cambria Math" panose="02040503050406030204" pitchFamily="18" charset="0"/>
                                </a:rPr>
                                <m:t>2</m:t>
                              </m:r>
                            </m:sup>
                          </m:sSubSup>
                        </m:num>
                        <m:den>
                          <m:sSubSup>
                            <m:sSubSupPr>
                              <m:ctrlPr>
                                <a:rPr lang="en-US" sz="1600" i="1">
                                  <a:latin typeface="Cambria Math" panose="02040503050406030204" pitchFamily="18" charset="0"/>
                                </a:rPr>
                              </m:ctrlPr>
                            </m:sSubSupPr>
                            <m:e>
                              <m:r>
                                <a:rPr lang="en-US" sz="1600" i="1">
                                  <a:latin typeface="Cambria Math" panose="02040503050406030204" pitchFamily="18" charset="0"/>
                                </a:rPr>
                                <m:t>𝑟</m:t>
                              </m:r>
                            </m:e>
                            <m:sub>
                              <m:r>
                                <a:rPr lang="en-US" sz="1600" i="1">
                                  <a:latin typeface="Cambria Math" panose="02040503050406030204" pitchFamily="18" charset="0"/>
                                </a:rPr>
                                <m:t>𝑎</m:t>
                              </m:r>
                            </m:sub>
                            <m:sup>
                              <m:r>
                                <a:rPr lang="en-US" sz="1600">
                                  <a:latin typeface="Cambria Math" panose="02040503050406030204" pitchFamily="18" charset="0"/>
                                </a:rPr>
                                <m:t>2</m:t>
                              </m:r>
                            </m:sup>
                          </m:sSubSup>
                          <m:r>
                            <a:rPr lang="en-US" sz="1600">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𝑟</m:t>
                              </m:r>
                            </m:e>
                            <m:sub>
                              <m:r>
                                <a:rPr lang="en-US" sz="1600" i="1">
                                  <a:latin typeface="Cambria Math" panose="02040503050406030204" pitchFamily="18" charset="0"/>
                                </a:rPr>
                                <m:t>𝑖</m:t>
                              </m:r>
                            </m:sub>
                            <m:sup>
                              <m:r>
                                <a:rPr lang="en-US" sz="1600">
                                  <a:latin typeface="Cambria Math" panose="02040503050406030204" pitchFamily="18" charset="0"/>
                                </a:rPr>
                                <m:t>2</m:t>
                              </m:r>
                            </m:sup>
                          </m:sSubSup>
                        </m:den>
                      </m:f>
                      <m:r>
                        <a:rPr lang="en-US" sz="1600">
                          <a:latin typeface="Cambria Math" panose="02040503050406030204" pitchFamily="18" charset="0"/>
                        </a:rPr>
                        <m:t> </m:t>
                      </m:r>
                    </m:oMath>
                  </m:oMathPara>
                </a14:m>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1500411" y="5010700"/>
                <a:ext cx="1758045" cy="659348"/>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6506908" y="3971541"/>
                <a:ext cx="4507429" cy="2021066"/>
              </a:xfrm>
              <a:prstGeom prst="rect">
                <a:avLst/>
              </a:prstGeom>
            </p:spPr>
            <p:txBody>
              <a:bodyPr wrap="square">
                <a:spAutoFit/>
              </a:bodyPr>
              <a:lstStyle/>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𝑡</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tangential stress </a:t>
                </a:r>
                <a:r>
                  <a:rPr lang="en-US" sz="1600" dirty="0">
                    <a:latin typeface="Times New Roman" panose="02020603050405020304" pitchFamily="18" charset="0"/>
                    <a:ea typeface="Calibri" panose="020F0502020204030204" pitchFamily="34" charset="0"/>
                    <a:cs typeface="Times New Roman" panose="02020603050405020304" pitchFamily="18" charset="0"/>
                  </a:rPr>
                  <a:t>[Pa=N/m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𝑝</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internal pressure </a:t>
                </a:r>
                <a:r>
                  <a:rPr lang="en-US" sz="1600" dirty="0">
                    <a:latin typeface="Times New Roman" panose="02020603050405020304" pitchFamily="18" charset="0"/>
                    <a:ea typeface="Calibri" panose="020F0502020204030204" pitchFamily="34" charset="0"/>
                    <a:cs typeface="Times New Roman" panose="02020603050405020304" pitchFamily="18" charset="0"/>
                  </a:rPr>
                  <a:t>[Pa=N/m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𝑟</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𝑎</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 ,  </m:t>
                        </m:r>
                        <m:r>
                          <a:rPr lang="mk-MK" sz="1600" i="1">
                            <a:latin typeface="Cambria Math" panose="02040503050406030204" pitchFamily="18" charset="0"/>
                            <a:ea typeface="Times New Roman" panose="02020603050405020304" pitchFamily="18" charset="0"/>
                            <a:cs typeface="Times New Roman" panose="02020603050405020304" pitchFamily="18" charset="0"/>
                          </a:rPr>
                          <m:t>𝑟</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outer and inner diameter </a:t>
                </a:r>
                <a:r>
                  <a:rPr lang="en-US" sz="1600" dirty="0">
                    <a:latin typeface="Times New Roman" panose="02020603050405020304" pitchFamily="18" charset="0"/>
                    <a:ea typeface="Calibri" panose="020F0502020204030204" pitchFamily="34" charset="0"/>
                    <a:cs typeface="Times New Roman" panose="02020603050405020304" pitchFamily="18" charset="0"/>
                  </a:rPr>
                  <a:t>[m];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𝑟</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𝑚</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 </m:t>
                        </m:r>
                        <m:r>
                          <a:rPr lang="mk-MK" sz="1600" i="1">
                            <a:latin typeface="Cambria Math" panose="02040503050406030204" pitchFamily="18" charset="0"/>
                            <a:ea typeface="Times New Roman" panose="02020603050405020304" pitchFamily="18" charset="0"/>
                            <a:cs typeface="Times New Roman" panose="02020603050405020304" pitchFamily="18" charset="0"/>
                          </a:rPr>
                          <m:t>𝑟</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m:t>
                    </m:r>
                    <m:r>
                      <a:rPr lang="mk-MK" sz="1600" i="1">
                        <a:latin typeface="Cambria Math" panose="02040503050406030204" pitchFamily="18" charset="0"/>
                        <a:ea typeface="Times New Roman" panose="02020603050405020304" pitchFamily="18" charset="0"/>
                        <a:cs typeface="Times New Roman" panose="02020603050405020304" pitchFamily="18" charset="0"/>
                      </a:rPr>
                      <m:t>𝑠</m:t>
                    </m:r>
                    <m:r>
                      <a:rPr lang="mk-MK" sz="1600" i="1">
                        <a:latin typeface="Cambria Math" panose="02040503050406030204" pitchFamily="18" charset="0"/>
                        <a:ea typeface="Times New Roman" panose="02020603050405020304" pitchFamily="18" charset="0"/>
                        <a:cs typeface="Times New Roman" panose="02020603050405020304" pitchFamily="18" charset="0"/>
                      </a:rPr>
                      <m:t>/2</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m</a:t>
                </a:r>
                <a:r>
                  <a:rPr lang="mk-MK" sz="1600" dirty="0">
                    <a:latin typeface="Times New Roman" panose="02020603050405020304" pitchFamily="18" charset="0"/>
                    <a:ea typeface="Calibri" panose="020F0502020204030204" pitchFamily="34" charset="0"/>
                    <a:cs typeface="Times New Roman" panose="02020603050405020304" pitchFamily="18" charset="0"/>
                  </a:rPr>
                  <a:t>ean radius </a:t>
                </a:r>
                <a:r>
                  <a:rPr lang="en-US" sz="1600" dirty="0">
                    <a:latin typeface="Times New Roman" panose="02020603050405020304" pitchFamily="18" charset="0"/>
                    <a:ea typeface="Calibri" panose="020F0502020204030204" pitchFamily="34" charset="0"/>
                    <a:cs typeface="Times New Roman" panose="02020603050405020304" pitchFamily="18" charset="0"/>
                  </a:rPr>
                  <a:t>[m];</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p>
              <a:p>
                <a:pPr indent="457200" algn="just">
                  <a:lnSpc>
                    <a:spcPct val="115000"/>
                  </a:lnSpc>
                  <a:spcAft>
                    <a:spcPts val="1000"/>
                  </a:spcAft>
                </a:pPr>
                <a14:m>
                  <m:oMath xmlns:m="http://schemas.openxmlformats.org/officeDocument/2006/math">
                    <m:r>
                      <m:rPr>
                        <m:sty m:val="p"/>
                      </m:rPr>
                      <a:rPr lang="mk-MK" sz="1600">
                        <a:latin typeface="Cambria Math" panose="02040503050406030204" pitchFamily="18" charset="0"/>
                        <a:ea typeface="Times New Roman" panose="02020603050405020304" pitchFamily="18" charset="0"/>
                        <a:cs typeface="Times New Roman" panose="02020603050405020304" pitchFamily="18" charset="0"/>
                      </a:rPr>
                      <m:t>s</m:t>
                    </m:r>
                  </m:oMath>
                </a14:m>
                <a:r>
                  <a:rPr lang="en-US" sz="1600" dirty="0">
                    <a:latin typeface="Times New Roman" panose="02020603050405020304" pitchFamily="18" charset="0"/>
                    <a:ea typeface="Calibri" panose="020F0502020204030204" pitchFamily="34" charset="0"/>
                  </a:rPr>
                  <a:t> – </a:t>
                </a:r>
                <a:r>
                  <a:rPr lang="mk-MK" sz="1600" dirty="0">
                    <a:latin typeface="Times New Roman" panose="02020603050405020304" pitchFamily="18" charset="0"/>
                    <a:ea typeface="Calibri" panose="020F0502020204030204" pitchFamily="34" charset="0"/>
                  </a:rPr>
                  <a:t>wall thickness </a:t>
                </a:r>
                <a:r>
                  <a:rPr lang="en-US" sz="1600" dirty="0">
                    <a:latin typeface="Times New Roman" panose="02020603050405020304" pitchFamily="18" charset="0"/>
                    <a:ea typeface="Calibri" panose="020F0502020204030204" pitchFamily="34" charset="0"/>
                  </a:rPr>
                  <a:t>[m].</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6506908" y="3971541"/>
                <a:ext cx="4507429" cy="2021066"/>
              </a:xfrm>
              <a:prstGeom prst="rect">
                <a:avLst/>
              </a:prstGeom>
              <a:blipFill>
                <a:blip r:embed="rId7"/>
                <a:stretch>
                  <a:fillRect b="-1807"/>
                </a:stretch>
              </a:blipFill>
            </p:spPr>
            <p:txBody>
              <a:bodyPr/>
              <a:lstStyle/>
              <a:p>
                <a:r>
                  <a:rPr lang="en-US">
                    <a:noFill/>
                  </a:rPr>
                  <a:t> </a:t>
                </a:r>
              </a:p>
            </p:txBody>
          </p:sp>
        </mc:Fallback>
      </mc:AlternateContent>
    </p:spTree>
    <p:extLst>
      <p:ext uri="{BB962C8B-B14F-4D97-AF65-F5344CB8AC3E}">
        <p14:creationId xmlns:p14="http://schemas.microsoft.com/office/powerpoint/2010/main" val="2901903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653142" y="1688932"/>
            <a:ext cx="11152717" cy="35721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Forces and </a:t>
            </a:r>
            <a:r>
              <a:rPr lang="en-US" sz="1600" b="1" i="1" dirty="0" smtClean="0">
                <a:latin typeface="TimesNewRomanPSMT"/>
                <a:ea typeface="Calibri" panose="020F0502020204030204" pitchFamily="34" charset="0"/>
                <a:cs typeface="Times New Roman" panose="02020603050405020304" pitchFamily="18" charset="0"/>
              </a:rPr>
              <a:t>Stresses</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758775" y="2134634"/>
                <a:ext cx="10794596" cy="584775"/>
              </a:xfrm>
              <a:prstGeom prst="rect">
                <a:avLst/>
              </a:prstGeom>
            </p:spPr>
            <p:txBody>
              <a:bodyPr wrap="square">
                <a:spAutoFit/>
              </a:bodyPr>
              <a:lstStyle/>
              <a:p>
                <a:r>
                  <a:rPr lang="en-US" sz="1600" i="1" dirty="0">
                    <a:latin typeface="Times New Roman" panose="02020603050405020304" pitchFamily="18" charset="0"/>
                    <a:ea typeface="Calibri" panose="020F0502020204030204" pitchFamily="34" charset="0"/>
                  </a:rPr>
                  <a:t>Radial Stresses</a:t>
                </a:r>
                <a:r>
                  <a:rPr lang="en-US" sz="1600" dirty="0">
                    <a:latin typeface="Times New Roman" panose="02020603050405020304" pitchFamily="18" charset="0"/>
                    <a:ea typeface="Calibri" panose="020F0502020204030204" pitchFamily="34" charset="0"/>
                  </a:rPr>
                  <a:t>. Depending on the loading conditions (external pressure, internal pressure, earth pressure, etc.), radial stress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oMath>
                </a14:m>
                <a:r>
                  <a:rPr lang="en-US" sz="1600" dirty="0">
                    <a:latin typeface="Times New Roman" panose="02020603050405020304" pitchFamily="18" charset="0"/>
                    <a:ea typeface="Calibri" panose="020F0502020204030204" pitchFamily="34" charset="0"/>
                  </a:rPr>
                  <a:t> reaches its maximum value at the location of the load application and then rapidly decreases to zero through the wall thickness</a:t>
                </a:r>
                <a:r>
                  <a:rPr lang="mk-MK" sz="1600" dirty="0">
                    <a:latin typeface="Times New Roman" panose="02020603050405020304" pitchFamily="18" charset="0"/>
                    <a:ea typeface="Calibri" panose="020F0502020204030204" pitchFamily="34" charset="0"/>
                  </a:rPr>
                  <a:t>. </a:t>
                </a:r>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758775" y="2134634"/>
                <a:ext cx="10794596" cy="584775"/>
              </a:xfrm>
              <a:prstGeom prst="rect">
                <a:avLst/>
              </a:prstGeom>
              <a:blipFill>
                <a:blip r:embed="rId5"/>
                <a:stretch>
                  <a:fillRect l="-282"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758775" y="2763433"/>
                <a:ext cx="10630807" cy="941796"/>
              </a:xfrm>
              <a:prstGeom prst="rect">
                <a:avLst/>
              </a:prstGeom>
            </p:spPr>
            <p:txBody>
              <a:bodyPr wrap="square">
                <a:spAutoFit/>
              </a:bodyPr>
              <a:lstStyle/>
              <a:p>
                <a:pPr algn="just">
                  <a:lnSpc>
                    <a:spcPct val="115000"/>
                  </a:lnSpc>
                  <a:spcAft>
                    <a:spcPts val="1000"/>
                  </a:spcAft>
                </a:pPr>
                <a:r>
                  <a:rPr lang="mk-MK" sz="1600" i="1" dirty="0">
                    <a:latin typeface="Times New Roman" panose="02020603050405020304" pitchFamily="18" charset="0"/>
                    <a:ea typeface="Calibri" panose="020F0502020204030204" pitchFamily="34" charset="0"/>
                    <a:cs typeface="Times New Roman" panose="02020603050405020304" pitchFamily="18" charset="0"/>
                  </a:rPr>
                  <a:t>Longitudinal Stresses</a:t>
                </a:r>
                <a:r>
                  <a:rPr lang="mk-MK" sz="1600" dirty="0">
                    <a:latin typeface="Times New Roman" panose="02020603050405020304" pitchFamily="18" charset="0"/>
                    <a:ea typeface="Calibri" panose="020F0502020204030204" pitchFamily="34" charset="0"/>
                    <a:cs typeface="Times New Roman" panose="02020603050405020304" pitchFamily="18" charset="0"/>
                  </a:rPr>
                  <a:t>. The forces acting in the longitudinal direction and the resulting stresses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𝑢</m:t>
                        </m:r>
                      </m:sub>
                    </m:sSub>
                  </m:oMath>
                </a14:m>
                <a:r>
                  <a:rPr lang="mk-MK" sz="1600" dirty="0">
                    <a:latin typeface="Times New Roman" panose="02020603050405020304" pitchFamily="18" charset="0"/>
                    <a:ea typeface="Calibri" panose="020F0502020204030204" pitchFamily="34" charset="0"/>
                    <a:cs typeface="Times New Roman" panose="02020603050405020304" pitchFamily="18" charset="0"/>
                  </a:rPr>
                  <a:t> consist of the self-weight of the pipe, cross-sectional contraction, friction in the bearings, and expansion joints, hydrostatic pressure from dilation, forces at curvature locations, longitudinal stresses from bending, and thermal forces.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758775" y="2763433"/>
                <a:ext cx="10630807" cy="941796"/>
              </a:xfrm>
              <a:prstGeom prst="rect">
                <a:avLst/>
              </a:prstGeom>
              <a:blipFill>
                <a:blip r:embed="rId6"/>
                <a:stretch>
                  <a:fillRect l="-287" r="-344" b="-5161"/>
                </a:stretch>
              </a:blipFill>
            </p:spPr>
            <p:txBody>
              <a:bodyPr/>
              <a:lstStyle/>
              <a:p>
                <a:r>
                  <a:rPr lang="en-US">
                    <a:noFill/>
                  </a:rPr>
                  <a:t> </a:t>
                </a:r>
              </a:p>
            </p:txBody>
          </p:sp>
        </mc:Fallback>
      </mc:AlternateContent>
      <p:sp>
        <p:nvSpPr>
          <p:cNvPr id="12" name="Rectangle 11"/>
          <p:cNvSpPr/>
          <p:nvPr/>
        </p:nvSpPr>
        <p:spPr>
          <a:xfrm>
            <a:off x="787802" y="3670964"/>
            <a:ext cx="10630807" cy="584775"/>
          </a:xfrm>
          <a:prstGeom prst="rect">
            <a:avLst/>
          </a:prstGeom>
        </p:spPr>
        <p:txBody>
          <a:bodyPr wrap="square">
            <a:spAutoFit/>
          </a:bodyPr>
          <a:lstStyle/>
          <a:p>
            <a:r>
              <a:rPr lang="en-US" sz="1600" dirty="0">
                <a:latin typeface="Times New Roman" panose="02020603050405020304" pitchFamily="18" charset="0"/>
                <a:ea typeface="Calibri" panose="020F0502020204030204" pitchFamily="34" charset="0"/>
              </a:rPr>
              <a:t>According to the three principal stresses, dimensioning can be carried out using the 'equivalent' stress based on the hypothesis of a state change. This stress is given by the expression:</a:t>
            </a:r>
            <a:endParaRPr lang="en-US" sz="1600" dirty="0"/>
          </a:p>
        </p:txBody>
      </p:sp>
      <mc:AlternateContent xmlns:mc="http://schemas.openxmlformats.org/markup-compatibility/2006" xmlns:a14="http://schemas.microsoft.com/office/drawing/2010/main">
        <mc:Choice Requires="a14">
          <p:sp>
            <p:nvSpPr>
              <p:cNvPr id="17" name="Rectangle 16"/>
              <p:cNvSpPr/>
              <p:nvPr/>
            </p:nvSpPr>
            <p:spPr>
              <a:xfrm>
                <a:off x="1702725" y="4365109"/>
                <a:ext cx="4371453" cy="55335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𝜎</m:t>
                          </m:r>
                        </m:e>
                        <m:sub>
                          <m:r>
                            <a:rPr lang="en-US" sz="1600" i="1">
                              <a:latin typeface="Cambria Math" panose="02040503050406030204" pitchFamily="18" charset="0"/>
                            </a:rPr>
                            <m:t>𝑣</m:t>
                          </m:r>
                        </m:sub>
                        <m:sup>
                          <m:r>
                            <a:rPr lang="en-US" sz="1600">
                              <a:latin typeface="Cambria Math" panose="02040503050406030204" pitchFamily="18" charset="0"/>
                            </a:rPr>
                            <m:t>2</m:t>
                          </m:r>
                        </m:sup>
                      </m:sSubSup>
                      <m:r>
                        <a:rPr lang="en-US" sz="1600">
                          <a:latin typeface="Cambria Math" panose="02040503050406030204" pitchFamily="18" charset="0"/>
                        </a:rPr>
                        <m:t>= </m:t>
                      </m:r>
                      <m:f>
                        <m:fPr>
                          <m:ctrlPr>
                            <a:rPr lang="en-US" sz="1600" i="1">
                              <a:latin typeface="Cambria Math" panose="02040503050406030204" pitchFamily="18" charset="0"/>
                            </a:rPr>
                          </m:ctrlPr>
                        </m:fPr>
                        <m:num>
                          <m:r>
                            <a:rPr lang="en-US" sz="1600">
                              <a:latin typeface="Cambria Math" panose="02040503050406030204" pitchFamily="18" charset="0"/>
                            </a:rPr>
                            <m:t>1</m:t>
                          </m:r>
                        </m:num>
                        <m:den>
                          <m:r>
                            <a:rPr lang="en-US" sz="1600">
                              <a:latin typeface="Cambria Math" panose="02040503050406030204" pitchFamily="18" charset="0"/>
                            </a:rPr>
                            <m:t>2</m:t>
                          </m:r>
                        </m:den>
                      </m:f>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𝑟</m:t>
                                  </m:r>
                                </m:sub>
                              </m:sSub>
                            </m:e>
                          </m:d>
                        </m:e>
                        <m:sup>
                          <m:r>
                            <a:rPr lang="en-US" sz="1600">
                              <a:latin typeface="Cambria Math" panose="02040503050406030204" pitchFamily="18" charset="0"/>
                            </a:rPr>
                            <m:t>2</m:t>
                          </m:r>
                        </m:sup>
                      </m:sSup>
                      <m:r>
                        <a:rPr lang="en-US" sz="1600">
                          <a:latin typeface="Cambria Math" panose="02040503050406030204" pitchFamily="18" charset="0"/>
                        </a:rPr>
                        <m:t>+    </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𝑟</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𝑢</m:t>
                                  </m:r>
                                </m:sub>
                              </m:sSub>
                            </m:e>
                          </m:d>
                        </m:e>
                        <m:sup>
                          <m:r>
                            <a:rPr lang="en-US" sz="1600">
                              <a:latin typeface="Cambria Math" panose="02040503050406030204" pitchFamily="18" charset="0"/>
                            </a:rPr>
                            <m:t>2</m:t>
                          </m:r>
                        </m:sup>
                      </m:sSup>
                      <m:r>
                        <a:rPr lang="en-US" sz="1600">
                          <a:latin typeface="Cambria Math" panose="02040503050406030204" pitchFamily="18" charset="0"/>
                        </a:rPr>
                        <m:t>+</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𝑢</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e>
                          </m:d>
                        </m:e>
                        <m:sup>
                          <m:r>
                            <a:rPr lang="en-US" sz="1600">
                              <a:latin typeface="Cambria Math" panose="02040503050406030204" pitchFamily="18" charset="0"/>
                            </a:rPr>
                            <m:t>2</m:t>
                          </m:r>
                        </m:sup>
                      </m:sSup>
                      <m:r>
                        <a:rPr lang="en-US" sz="1600">
                          <a:latin typeface="Cambria Math" panose="02040503050406030204" pitchFamily="18" charset="0"/>
                        </a:rPr>
                        <m:t> </m:t>
                      </m:r>
                    </m:oMath>
                  </m:oMathPara>
                </a14:m>
                <a:endParaRPr lang="en-US" sz="1600" dirty="0"/>
              </a:p>
            </p:txBody>
          </p:sp>
        </mc:Choice>
        <mc:Fallback xmlns="">
          <p:sp>
            <p:nvSpPr>
              <p:cNvPr id="17" name="Rectangle 16"/>
              <p:cNvSpPr>
                <a:spLocks noRot="1" noChangeAspect="1" noMove="1" noResize="1" noEditPoints="1" noAdjustHandles="1" noChangeArrowheads="1" noChangeShapeType="1" noTextEdit="1"/>
              </p:cNvSpPr>
              <p:nvPr/>
            </p:nvSpPr>
            <p:spPr>
              <a:xfrm>
                <a:off x="1702725" y="4365109"/>
                <a:ext cx="4371453" cy="553357"/>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1030898" y="5105214"/>
                <a:ext cx="3792448"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For penstocks where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𝑟</m:t>
                        </m:r>
                      </m:sub>
                    </m:s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oMath>
                </a14:m>
                <a:r>
                  <a:rPr lang="mk-MK" sz="1600" dirty="0">
                    <a:latin typeface="Times New Roman" panose="02020603050405020304" pitchFamily="18" charset="0"/>
                    <a:ea typeface="Calibri" panose="020F0502020204030204" pitchFamily="34" charset="0"/>
                  </a:rPr>
                  <a:t> , </a:t>
                </a:r>
                <a:r>
                  <a:rPr lang="en-US" sz="1600" dirty="0">
                    <a:latin typeface="Times New Roman" panose="02020603050405020304" pitchFamily="18" charset="0"/>
                    <a:ea typeface="Calibri" panose="020F0502020204030204" pitchFamily="34" charset="0"/>
                  </a:rPr>
                  <a:t>it is obtained:</a:t>
                </a:r>
                <a:endParaRPr lang="en-US" sz="1600" dirty="0"/>
              </a:p>
            </p:txBody>
          </p:sp>
        </mc:Choice>
        <mc:Fallback xmlns="">
          <p:sp>
            <p:nvSpPr>
              <p:cNvPr id="14" name="Rectangle 13"/>
              <p:cNvSpPr>
                <a:spLocks noRot="1" noChangeAspect="1" noMove="1" noResize="1" noEditPoints="1" noAdjustHandles="1" noChangeArrowheads="1" noChangeShapeType="1" noTextEdit="1"/>
              </p:cNvSpPr>
              <p:nvPr/>
            </p:nvSpPr>
            <p:spPr>
              <a:xfrm>
                <a:off x="1030898" y="5105214"/>
                <a:ext cx="3792448" cy="338554"/>
              </a:xfrm>
              <a:prstGeom prst="rect">
                <a:avLst/>
              </a:prstGeom>
              <a:blipFill>
                <a:blip r:embed="rId8"/>
                <a:stretch>
                  <a:fillRect l="-804"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4975621" y="4977775"/>
                <a:ext cx="2360903" cy="5934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𝑣</m:t>
                          </m:r>
                        </m:sub>
                      </m:sSub>
                      <m:r>
                        <a:rPr lang="en-US" sz="1600">
                          <a:latin typeface="Cambria Math" panose="02040503050406030204" pitchFamily="18" charset="0"/>
                        </a:rPr>
                        <m:t>=</m:t>
                      </m:r>
                      <m:rad>
                        <m:radPr>
                          <m:degHide m:val="on"/>
                          <m:ctrlPr>
                            <a:rPr lang="en-US" sz="1600" i="1">
                              <a:latin typeface="Cambria Math" panose="02040503050406030204" pitchFamily="18" charset="0"/>
                            </a:rPr>
                          </m:ctrlPr>
                        </m:radPr>
                        <m:deg/>
                        <m:e>
                          <m:sSubSup>
                            <m:sSubSupPr>
                              <m:ctrlPr>
                                <a:rPr lang="en-US" sz="1600" i="1">
                                  <a:latin typeface="Cambria Math" panose="02040503050406030204" pitchFamily="18" charset="0"/>
                                </a:rPr>
                              </m:ctrlPr>
                            </m:sSubSupPr>
                            <m:e>
                              <m:r>
                                <a:rPr lang="en-US" sz="1600" i="1">
                                  <a:latin typeface="Cambria Math" panose="02040503050406030204" pitchFamily="18" charset="0"/>
                                </a:rPr>
                                <m:t>𝜎</m:t>
                              </m:r>
                            </m:e>
                            <m:sub>
                              <m:r>
                                <a:rPr lang="en-US" sz="1600" i="1">
                                  <a:latin typeface="Cambria Math" panose="02040503050406030204" pitchFamily="18" charset="0"/>
                                </a:rPr>
                                <m:t>𝑡</m:t>
                              </m:r>
                            </m:sub>
                            <m:sup>
                              <m:r>
                                <a:rPr lang="en-US" sz="1600">
                                  <a:latin typeface="Cambria Math" panose="02040503050406030204" pitchFamily="18" charset="0"/>
                                </a:rPr>
                                <m:t>2</m:t>
                              </m:r>
                            </m:sup>
                          </m:sSubSup>
                          <m:r>
                            <a:rPr lang="en-US" sz="1600">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𝜎</m:t>
                              </m:r>
                            </m:e>
                            <m:sub>
                              <m:r>
                                <a:rPr lang="en-US" sz="1600" i="1">
                                  <a:latin typeface="Cambria Math" panose="02040503050406030204" pitchFamily="18" charset="0"/>
                                </a:rPr>
                                <m:t>𝑢</m:t>
                              </m:r>
                            </m:sub>
                            <m:sup>
                              <m:r>
                                <a:rPr lang="en-US" sz="1600">
                                  <a:latin typeface="Cambria Math" panose="02040503050406030204" pitchFamily="18" charset="0"/>
                                </a:rPr>
                                <m:t>2</m:t>
                              </m:r>
                            </m:sup>
                          </m:sSubSup>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𝑢</m:t>
                              </m:r>
                            </m:sub>
                          </m:sSub>
                        </m:e>
                      </m:rad>
                    </m:oMath>
                  </m:oMathPara>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4975621" y="4977775"/>
                <a:ext cx="2360903" cy="593432"/>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279481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mc:AlternateContent xmlns:mc="http://schemas.openxmlformats.org/markup-compatibility/2006" xmlns:a14="http://schemas.microsoft.com/office/drawing/2010/main">
        <mc:Choice Requires="a14">
          <p:sp>
            <p:nvSpPr>
              <p:cNvPr id="4" name="Rectangle 3"/>
              <p:cNvSpPr/>
              <p:nvPr/>
            </p:nvSpPr>
            <p:spPr>
              <a:xfrm>
                <a:off x="624115" y="1717226"/>
                <a:ext cx="10522856" cy="996170"/>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Allowable Stresses and Safety Factors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mk-MK" sz="1600" dirty="0">
                    <a:latin typeface="Times New Roman" panose="02020603050405020304" pitchFamily="18" charset="0"/>
                    <a:ea typeface="Calibri" panose="020F0502020204030204" pitchFamily="34" charset="0"/>
                  </a:rPr>
                  <a:t>The allowable stress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𝑑</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is usually expressed as a fraction of the stress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𝑠</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corresponding to the yield strength, or the stress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𝐿</m:t>
                        </m:r>
                      </m:sub>
                    </m:sSub>
                  </m:oMath>
                </a14:m>
                <a:r>
                  <a:rPr lang="en-US" sz="1600" dirty="0">
                    <a:latin typeface="Times New Roman" panose="02020603050405020304" pitchFamily="18" charset="0"/>
                    <a:ea typeface="Calibri" panose="020F0502020204030204" pitchFamily="34" charset="0"/>
                  </a:rPr>
                  <a:t> </a:t>
                </a:r>
                <a:r>
                  <a:rPr lang="mk-MK" sz="1600" dirty="0">
                    <a:latin typeface="Times New Roman" panose="02020603050405020304" pitchFamily="18" charset="0"/>
                    <a:ea typeface="Calibri" panose="020F0502020204030204" pitchFamily="34" charset="0"/>
                  </a:rPr>
                  <a:t>corresponding to the limits of damage, i.e.</a:t>
                </a:r>
                <a:r>
                  <a:rPr lang="en-US" sz="1600" dirty="0">
                    <a:latin typeface="Times New Roman" panose="02020603050405020304" pitchFamily="18" charset="0"/>
                    <a:ea typeface="Calibri" panose="020F0502020204030204" pitchFamily="34" charset="0"/>
                  </a:rPr>
                  <a:t>, </a:t>
                </a:r>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624115" y="1717226"/>
                <a:ext cx="10522856" cy="996170"/>
              </a:xfrm>
              <a:prstGeom prst="rect">
                <a:avLst/>
              </a:prstGeom>
              <a:blipFill>
                <a:blip r:embed="rId5"/>
                <a:stretch>
                  <a:fillRect l="-290" b="-73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384621" y="2691710"/>
                <a:ext cx="3417923"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𝑑</m:t>
                          </m:r>
                        </m:sub>
                      </m:sSub>
                      <m:r>
                        <a:rPr lang="en-US" sz="1600">
                          <a:latin typeface="Cambria Math" panose="02040503050406030204" pitchFamily="18" charset="0"/>
                        </a:rPr>
                        <m:t>=</m:t>
                      </m:r>
                      <m:f>
                        <m:fPr>
                          <m:type m:val="lin"/>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𝑠</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𝑠</m:t>
                              </m:r>
                            </m:sub>
                          </m:sSub>
                        </m:den>
                      </m:f>
                      <m:r>
                        <a:rPr lang="en-US" sz="1600">
                          <a:latin typeface="Cambria Math" panose="02040503050406030204" pitchFamily="18" charset="0"/>
                        </a:rPr>
                        <m:t>           </m:t>
                      </m:r>
                      <m:r>
                        <m:rPr>
                          <m:sty m:val="p"/>
                        </m:rPr>
                        <a:rPr lang="en-US" sz="1600">
                          <a:latin typeface="Cambria Math" panose="02040503050406030204" pitchFamily="18" charset="0"/>
                        </a:rPr>
                        <m:t>or</m:t>
                      </m:r>
                      <m:r>
                        <a:rPr lang="en-US" sz="1600">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𝑑</m:t>
                          </m:r>
                        </m:sub>
                      </m:sSub>
                      <m:r>
                        <a:rPr lang="en-US" sz="1600">
                          <a:latin typeface="Cambria Math" panose="02040503050406030204" pitchFamily="18" charset="0"/>
                        </a:rPr>
                        <m:t>=</m:t>
                      </m:r>
                      <m:f>
                        <m:fPr>
                          <m:type m:val="lin"/>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𝐿</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𝐿</m:t>
                              </m:r>
                            </m:sub>
                          </m:sSub>
                        </m:den>
                      </m:f>
                      <m:r>
                        <a:rPr lang="en-US" sz="1600">
                          <a:latin typeface="Cambria Math" panose="02040503050406030204" pitchFamily="18" charset="0"/>
                        </a:rPr>
                        <m:t> </m:t>
                      </m:r>
                    </m:oMath>
                  </m:oMathPara>
                </a14:m>
                <a:endParaRPr lang="en-US" sz="1600" dirty="0"/>
              </a:p>
            </p:txBody>
          </p:sp>
        </mc:Choice>
        <mc:Fallback xmlns="">
          <p:sp>
            <p:nvSpPr>
              <p:cNvPr id="9" name="Rectangle 8"/>
              <p:cNvSpPr>
                <a:spLocks noRot="1" noChangeAspect="1" noMove="1" noResize="1" noEditPoints="1" noAdjustHandles="1" noChangeArrowheads="1" noChangeShapeType="1" noTextEdit="1"/>
              </p:cNvSpPr>
              <p:nvPr/>
            </p:nvSpPr>
            <p:spPr>
              <a:xfrm>
                <a:off x="1384621" y="2691710"/>
                <a:ext cx="3417923" cy="338554"/>
              </a:xfrm>
              <a:prstGeom prst="rect">
                <a:avLst/>
              </a:prstGeom>
              <a:blipFill>
                <a:blip r:embed="rId6"/>
                <a:stretch>
                  <a:fillRect t="-101818" r="-8378" b="-16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624115" y="3035284"/>
                <a:ext cx="3538276"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where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𝑠</m:t>
                        </m:r>
                      </m:sub>
                    </m:sSub>
                  </m:oMath>
                </a14:m>
                <a:r>
                  <a:rPr lang="mk-MK" sz="1600" dirty="0">
                    <a:latin typeface="Times New Roman" panose="02020603050405020304" pitchFamily="18" charset="0"/>
                    <a:ea typeface="Calibri" panose="020F0502020204030204" pitchFamily="34" charset="0"/>
                  </a:rPr>
                  <a:t>  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𝐿</m:t>
                        </m:r>
                      </m:sub>
                    </m:sSub>
                  </m:oMath>
                </a14:m>
                <a:r>
                  <a:rPr lang="mk-MK" sz="1600" dirty="0">
                    <a:latin typeface="Times New Roman" panose="02020603050405020304" pitchFamily="18" charset="0"/>
                    <a:ea typeface="Calibri" panose="020F0502020204030204" pitchFamily="34" charset="0"/>
                  </a:rPr>
                  <a:t> represents safety factors.</a:t>
                </a:r>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624115" y="3035284"/>
                <a:ext cx="3538276" cy="338554"/>
              </a:xfrm>
              <a:prstGeom prst="rect">
                <a:avLst/>
              </a:prstGeom>
              <a:blipFill>
                <a:blip r:embed="rId7"/>
                <a:stretch>
                  <a:fillRect l="-861"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694784" y="3411461"/>
                <a:ext cx="5468869"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The term 'allowable stress'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𝑑</m:t>
                        </m:r>
                      </m:sub>
                    </m:sSub>
                  </m:oMath>
                </a14:m>
                <a:r>
                  <a:rPr lang="en-US" sz="1600" dirty="0">
                    <a:latin typeface="Times New Roman" panose="02020603050405020304" pitchFamily="18" charset="0"/>
                    <a:ea typeface="Calibri" panose="020F0502020204030204" pitchFamily="34" charset="0"/>
                  </a:rPr>
                  <a:t> refers to the 'equivalent' stress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en-US"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𝑣</m:t>
                        </m:r>
                      </m:sub>
                    </m:sSub>
                  </m:oMath>
                </a14:m>
                <a:r>
                  <a:rPr lang="en-US" sz="1600" dirty="0">
                    <a:latin typeface="Times New Roman" panose="02020603050405020304" pitchFamily="18" charset="0"/>
                    <a:ea typeface="Calibri" panose="020F0502020204030204" pitchFamily="34" charset="0"/>
                  </a:rPr>
                  <a:t> </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694784" y="3411461"/>
                <a:ext cx="5468869" cy="338554"/>
              </a:xfrm>
              <a:prstGeom prst="rect">
                <a:avLst/>
              </a:prstGeom>
              <a:blipFill>
                <a:blip r:embed="rId8"/>
                <a:stretch>
                  <a:fillRect l="-669"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624115" y="3787638"/>
                <a:ext cx="6096000" cy="1941301"/>
              </a:xfrm>
              <a:prstGeom prst="rect">
                <a:avLst/>
              </a:prstGeom>
            </p:spPr>
            <p:txBody>
              <a:bodyPr>
                <a:spAutoFit/>
              </a:bodyPr>
              <a:lstStyle/>
              <a:p>
                <a:pPr indent="457200"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Different safety factors are distinguished: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Basic safety factor</a:t>
                </a:r>
                <a:r>
                  <a:rPr lang="en-US" sz="16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Material quality safety factor,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Manufacturing quality safety factor,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mk-MK" sz="1600" dirty="0">
                    <a:latin typeface="Times New Roman" panose="02020603050405020304" pitchFamily="18" charset="0"/>
                    <a:ea typeface="Calibri" panose="020F0502020204030204" pitchFamily="34" charset="0"/>
                    <a:cs typeface="Times New Roman" panose="02020603050405020304" pitchFamily="18" charset="0"/>
                  </a:rPr>
                  <a:t>Calculation safety factor,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𝑝</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1600" dirty="0" smtClean="0">
                    <a:latin typeface="Times New Roman" panose="02020603050405020304" pitchFamily="18" charset="0"/>
                    <a:ea typeface="Calibri" panose="020F0502020204030204" pitchFamily="34" charset="0"/>
                    <a:cs typeface="Times New Roman" panose="02020603050405020304" pitchFamily="18" charset="0"/>
                  </a:rPr>
                  <a:t>;</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p>
              <a:p>
                <a:pPr marL="342900" lvl="0" indent="-342900" algn="just">
                  <a:lnSpc>
                    <a:spcPct val="115000"/>
                  </a:lnSpc>
                  <a:spcAft>
                    <a:spcPts val="1000"/>
                  </a:spcAft>
                  <a:buFont typeface="Symbol" panose="05050102010706020507" pitchFamily="18" charset="2"/>
                  <a:buChar char=""/>
                </a:pPr>
                <a:r>
                  <a:rPr lang="mk-MK" sz="1600" dirty="0" smtClean="0">
                    <a:latin typeface="Times New Roman" panose="02020603050405020304" pitchFamily="18" charset="0"/>
                    <a:ea typeface="Calibri" panose="020F0502020204030204" pitchFamily="34" charset="0"/>
                  </a:rPr>
                  <a:t>Environmental </a:t>
                </a:r>
                <a:r>
                  <a:rPr lang="mk-MK" sz="1600" dirty="0">
                    <a:latin typeface="Times New Roman" panose="02020603050405020304" pitchFamily="18" charset="0"/>
                    <a:ea typeface="Calibri" panose="020F0502020204030204" pitchFamily="34" charset="0"/>
                  </a:rPr>
                  <a:t>hazard and other factors safety factor,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𝐾</m:t>
                        </m:r>
                      </m:sub>
                    </m:sSub>
                  </m:oMath>
                </a14:m>
                <a:r>
                  <a:rPr lang="mk-MK" sz="1600" dirty="0">
                    <a:latin typeface="Times New Roman" panose="02020603050405020304" pitchFamily="18" charset="0"/>
                    <a:ea typeface="Calibri" panose="020F0502020204030204" pitchFamily="34" charset="0"/>
                  </a:rPr>
                  <a:t> </a:t>
                </a:r>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624115" y="3787638"/>
                <a:ext cx="6096000" cy="1941301"/>
              </a:xfrm>
              <a:prstGeom prst="rect">
                <a:avLst/>
              </a:prstGeom>
              <a:blipFill>
                <a:blip r:embed="rId9"/>
                <a:stretch>
                  <a:fillRect l="-500" b="-18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6852977" y="4773407"/>
                <a:ext cx="3996672" cy="375487"/>
              </a:xfrm>
              <a:prstGeom prst="rect">
                <a:avLst/>
              </a:prstGeom>
            </p:spPr>
            <p:txBody>
              <a:bodyPr wrap="non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The total safety factor, </a:t>
                </a: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𝑓</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𝑣𝑘</m:t>
                        </m:r>
                      </m:sub>
                    </m:sSub>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is given by</a:t>
                </a:r>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6852977" y="4773407"/>
                <a:ext cx="3996672" cy="375487"/>
              </a:xfrm>
              <a:prstGeom prst="rect">
                <a:avLst/>
              </a:prstGeom>
              <a:blipFill>
                <a:blip r:embed="rId10"/>
                <a:stretch>
                  <a:fillRect b="-145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7953440" y="5204030"/>
                <a:ext cx="2342373" cy="357534"/>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𝑣𝑘</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a:latin typeface="Cambria Math" panose="02040503050406030204" pitchFamily="18" charset="0"/>
                            </a:rPr>
                            <m:t>0</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𝑚</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𝑖</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𝑝</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𝐾</m:t>
                          </m:r>
                        </m:sub>
                      </m:sSub>
                      <m:r>
                        <a:rPr lang="en-US" sz="1600">
                          <a:latin typeface="Cambria Math" panose="02040503050406030204" pitchFamily="18" charset="0"/>
                        </a:rPr>
                        <m:t> </m:t>
                      </m:r>
                    </m:oMath>
                  </m:oMathPara>
                </a14:m>
                <a:endParaRPr lang="en-US" sz="1600" dirty="0"/>
              </a:p>
            </p:txBody>
          </p:sp>
        </mc:Choice>
        <mc:Fallback xmlns="">
          <p:sp>
            <p:nvSpPr>
              <p:cNvPr id="20" name="Rectangle 19"/>
              <p:cNvSpPr>
                <a:spLocks noRot="1" noChangeAspect="1" noMove="1" noResize="1" noEditPoints="1" noAdjustHandles="1" noChangeArrowheads="1" noChangeShapeType="1" noTextEdit="1"/>
              </p:cNvSpPr>
              <p:nvPr/>
            </p:nvSpPr>
            <p:spPr>
              <a:xfrm>
                <a:off x="7953440" y="5204030"/>
                <a:ext cx="2342373" cy="357534"/>
              </a:xfrm>
              <a:prstGeom prst="rect">
                <a:avLst/>
              </a:prstGeom>
              <a:blipFill>
                <a:blip r:embed="rId11"/>
                <a:stretch>
                  <a:fillRect b="-6897"/>
                </a:stretch>
              </a:blipFill>
            </p:spPr>
            <p:txBody>
              <a:bodyPr/>
              <a:lstStyle/>
              <a:p>
                <a:r>
                  <a:rPr lang="en-US">
                    <a:noFill/>
                  </a:rPr>
                  <a:t> </a:t>
                </a:r>
              </a:p>
            </p:txBody>
          </p:sp>
        </mc:Fallback>
      </mc:AlternateContent>
    </p:spTree>
    <p:extLst>
      <p:ext uri="{BB962C8B-B14F-4D97-AF65-F5344CB8AC3E}">
        <p14:creationId xmlns:p14="http://schemas.microsoft.com/office/powerpoint/2010/main" val="1927269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458802" y="1720440"/>
            <a:ext cx="2449710" cy="357214"/>
          </a:xfrm>
          <a:prstGeom prst="rect">
            <a:avLst/>
          </a:prstGeom>
        </p:spPr>
        <p:txBody>
          <a:bodyPr wrap="non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Static calculations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748531" y="2077654"/>
            <a:ext cx="5363969" cy="338554"/>
          </a:xfrm>
          <a:prstGeom prst="rect">
            <a:avLst/>
          </a:prstGeom>
        </p:spPr>
        <p:txBody>
          <a:bodyPr wrap="none">
            <a:spAutoFit/>
          </a:bodyPr>
          <a:lstStyle/>
          <a:p>
            <a:r>
              <a:rPr lang="mk-MK" sz="1600" dirty="0">
                <a:latin typeface="Times New Roman" panose="02020603050405020304" pitchFamily="18" charset="0"/>
                <a:ea typeface="Calibri" panose="020F0502020204030204" pitchFamily="34" charset="0"/>
              </a:rPr>
              <a:t>Expressions for all types of stresses are given for smooth pipes</a:t>
            </a:r>
            <a:endParaRPr lang="en-US" sz="1600" dirty="0"/>
          </a:p>
        </p:txBody>
      </p:sp>
      <p:pic>
        <p:nvPicPr>
          <p:cNvPr id="16" name="Picture 15"/>
          <p:cNvPicPr/>
          <p:nvPr/>
        </p:nvPicPr>
        <p:blipFill>
          <a:blip r:embed="rId5"/>
          <a:stretch>
            <a:fillRect/>
          </a:stretch>
        </p:blipFill>
        <p:spPr>
          <a:xfrm>
            <a:off x="9362091" y="1642608"/>
            <a:ext cx="2039881" cy="1753737"/>
          </a:xfrm>
          <a:prstGeom prst="rect">
            <a:avLst/>
          </a:prstGeom>
        </p:spPr>
      </p:pic>
      <p:sp>
        <p:nvSpPr>
          <p:cNvPr id="8" name="Rectangle 7"/>
          <p:cNvSpPr/>
          <p:nvPr/>
        </p:nvSpPr>
        <p:spPr>
          <a:xfrm>
            <a:off x="638629" y="2434868"/>
            <a:ext cx="8723462" cy="1224951"/>
          </a:xfrm>
          <a:prstGeom prst="rect">
            <a:avLst/>
          </a:prstGeom>
        </p:spPr>
        <p:txBody>
          <a:bodyPr wrap="square">
            <a:spAutoFit/>
          </a:bodyPr>
          <a:lstStyle/>
          <a:p>
            <a:pPr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For concrete-coated steel pipes, the conditions are somewhat different. There are three structural elements involved: steel sheets, concrete layer, and coatings, so the conditions are similar to pipes with three layers. Here, the influence of concrete and coatings is crucial, as their participation in force transmission relieves the steel sheet of the </a:t>
            </a:r>
            <a:r>
              <a:rPr lang="en-US" sz="1600" dirty="0">
                <a:latin typeface="Times New Roman" panose="02020603050405020304" pitchFamily="18" charset="0"/>
                <a:ea typeface="Calibri" panose="020F0502020204030204" pitchFamily="34" charset="0"/>
                <a:cs typeface="Times New Roman" panose="02020603050405020304" pitchFamily="18" charset="0"/>
              </a:rPr>
              <a:t>penstocks</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Rectangle 11"/>
              <p:cNvSpPr/>
              <p:nvPr/>
            </p:nvSpPr>
            <p:spPr>
              <a:xfrm>
                <a:off x="638629" y="3659819"/>
                <a:ext cx="10363200" cy="658642"/>
              </a:xfrm>
              <a:prstGeom prst="rect">
                <a:avLst/>
              </a:prstGeom>
            </p:spPr>
            <p:txBody>
              <a:bodyPr wrap="square">
                <a:spAutoFit/>
              </a:bodyPr>
              <a:lstStyle/>
              <a:p>
                <a:pPr indent="58738" algn="just">
                  <a:lnSpc>
                    <a:spcPct val="115000"/>
                  </a:lnSpc>
                  <a:spcAft>
                    <a:spcPts val="100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In calculations, a concrete-coated pipe can be approximated in relation to a freely placed pipe by taking the factor </a:t>
                </a:r>
                <a14:m>
                  <m:oMath xmlns:m="http://schemas.openxmlformats.org/officeDocument/2006/math">
                    <m:r>
                      <a:rPr lang="en-US" sz="1600" i="1">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resulting in:</a:t>
                </a:r>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2" name="Rectangle 11"/>
              <p:cNvSpPr>
                <a:spLocks noRot="1" noChangeAspect="1" noMove="1" noResize="1" noEditPoints="1" noAdjustHandles="1" noChangeArrowheads="1" noChangeShapeType="1" noTextEdit="1"/>
              </p:cNvSpPr>
              <p:nvPr/>
            </p:nvSpPr>
            <p:spPr>
              <a:xfrm>
                <a:off x="638629" y="3659819"/>
                <a:ext cx="10363200" cy="658642"/>
              </a:xfrm>
              <a:prstGeom prst="rect">
                <a:avLst/>
              </a:prstGeom>
              <a:blipFill>
                <a:blip r:embed="rId6"/>
                <a:stretch>
                  <a:fillRect l="-353" r="-294"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2180683" y="4103587"/>
                <a:ext cx="3249351" cy="5534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𝑡</m:t>
                          </m:r>
                        </m:sub>
                      </m:sSub>
                      <m:r>
                        <a:rPr lang="en-US" sz="1600">
                          <a:latin typeface="Cambria Math" panose="02040503050406030204" pitchFamily="18" charset="0"/>
                        </a:rPr>
                        <m:t>= </m:t>
                      </m:r>
                      <m:r>
                        <a:rPr lang="en-US" sz="1600" i="1">
                          <a:latin typeface="Cambria Math" panose="02040503050406030204" pitchFamily="18" charset="0"/>
                        </a:rPr>
                        <m:t>𝑎</m:t>
                      </m:r>
                      <m:r>
                        <a:rPr lang="en-US" sz="1600">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𝑖</m:t>
                              </m:r>
                            </m:sub>
                          </m:sSub>
                          <m:r>
                            <a:rPr lang="en-US" sz="1600">
                              <a:latin typeface="Cambria Math" panose="02040503050406030204" pitchFamily="18" charset="0"/>
                            </a:rPr>
                            <m:t>∙</m:t>
                          </m:r>
                          <m:r>
                            <a:rPr lang="en-US" sz="1600" i="1">
                              <a:latin typeface="Cambria Math" panose="02040503050406030204" pitchFamily="18" charset="0"/>
                            </a:rPr>
                            <m:t>𝐷</m:t>
                          </m:r>
                        </m:num>
                        <m:den>
                          <m:r>
                            <a:rPr lang="en-US" sz="1600">
                              <a:latin typeface="Cambria Math" panose="02040503050406030204" pitchFamily="18" charset="0"/>
                            </a:rPr>
                            <m:t>2∙</m:t>
                          </m:r>
                          <m:r>
                            <a:rPr lang="en-US" sz="1600" i="1">
                              <a:latin typeface="Cambria Math" panose="02040503050406030204" pitchFamily="18" charset="0"/>
                            </a:rPr>
                            <m:t>𝑠</m:t>
                          </m:r>
                        </m:den>
                      </m:f>
                      <m:r>
                        <a:rPr lang="en-US" sz="1600">
                          <a:latin typeface="Cambria Math" panose="02040503050406030204" pitchFamily="18" charset="0"/>
                        </a:rPr>
                        <m:t>    ,           </m:t>
                      </m:r>
                      <m:r>
                        <a:rPr lang="en-US" sz="1600" i="1">
                          <a:latin typeface="Cambria Math" panose="02040503050406030204" pitchFamily="18" charset="0"/>
                        </a:rPr>
                        <m:t>𝑎</m:t>
                      </m:r>
                      <m:r>
                        <a:rPr lang="en-US" sz="1600">
                          <a:latin typeface="Cambria Math" panose="02040503050406030204" pitchFamily="18" charset="0"/>
                        </a:rPr>
                        <m:t>≤1,0 </m:t>
                      </m:r>
                    </m:oMath>
                  </m:oMathPara>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2180683" y="4103587"/>
                <a:ext cx="3249351" cy="553421"/>
              </a:xfrm>
              <a:prstGeom prst="rect">
                <a:avLst/>
              </a:prstGeom>
              <a:blipFill>
                <a:blip r:embed="rId7"/>
                <a:stretch>
                  <a:fillRect/>
                </a:stretch>
              </a:blipFill>
            </p:spPr>
            <p:txBody>
              <a:bodyPr/>
              <a:lstStyle/>
              <a:p>
                <a:r>
                  <a:rPr lang="en-US">
                    <a:noFill/>
                  </a:rPr>
                  <a:t> </a:t>
                </a:r>
              </a:p>
            </p:txBody>
          </p:sp>
        </mc:Fallback>
      </mc:AlternateContent>
      <p:sp>
        <p:nvSpPr>
          <p:cNvPr id="14" name="Rectangle 13"/>
          <p:cNvSpPr/>
          <p:nvPr/>
        </p:nvSpPr>
        <p:spPr>
          <a:xfrm>
            <a:off x="544610" y="4940265"/>
            <a:ext cx="11135780" cy="963854"/>
          </a:xfrm>
          <a:prstGeom prst="rect">
            <a:avLst/>
          </a:prstGeom>
        </p:spPr>
        <p:txBody>
          <a:bodyPr wrap="square">
            <a:spAutoFit/>
          </a:bodyPr>
          <a:lstStyle/>
          <a:p>
            <a:pPr indent="457200" algn="just">
              <a:lnSpc>
                <a:spcPct val="115000"/>
              </a:lnSpc>
              <a:spcAft>
                <a:spcPts val="1000"/>
              </a:spcAft>
            </a:pPr>
            <a:r>
              <a:rPr lang="en-US" dirty="0">
                <a:latin typeface="Times New Roman" panose="02020603050405020304" pitchFamily="18" charset="0"/>
                <a:ea typeface="Calibri" panose="020F0502020204030204" pitchFamily="34" charset="0"/>
                <a:cs typeface="Times New Roman" panose="02020603050405020304" pitchFamily="18" charset="0"/>
              </a:rPr>
              <a:t>However, it should be emphasized that there is a rule for dimensioning concrete-coated pipelines.</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1000"/>
              </a:spcAft>
            </a:pPr>
            <a:r>
              <a:rPr lang="en-US" i="1" dirty="0">
                <a:latin typeface="Times New Roman" panose="02020603050405020304" pitchFamily="18" charset="0"/>
                <a:ea typeface="Calibri" panose="020F0502020204030204" pitchFamily="34" charset="0"/>
                <a:cs typeface="Times New Roman" panose="02020603050405020304" pitchFamily="18" charset="0"/>
              </a:rPr>
              <a:t>While the full load from internal pressure can be carried by the steel pipe alone, without the involvement of concrete and coatings, the allowable tangential stress can reach up to 80-90% of the yield strength in the steel</a:t>
            </a:r>
            <a:r>
              <a:rPr lang="en-US" dirty="0">
                <a:latin typeface="Times New Roman" panose="02020603050405020304" pitchFamily="18" charset="0"/>
                <a:ea typeface="Calibri" panose="020F0502020204030204" pitchFamily="34" charset="0"/>
                <a:cs typeface="Times New Roman" panose="02020603050405020304" pitchFamily="18" charset="0"/>
              </a:rPr>
              <a:t> (in some cases, even up to 100% in extreme cases).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4513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48961"/>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3.3.4.	Guidelines for Dimensioning and Estimation of </a:t>
            </a:r>
            <a:r>
              <a:rPr lang="en-US" sz="2000" dirty="0" smtClean="0"/>
              <a:t>Weight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4" name="Rectangle 3"/>
          <p:cNvSpPr/>
          <p:nvPr/>
        </p:nvSpPr>
        <p:spPr>
          <a:xfrm>
            <a:off x="660308" y="1824300"/>
            <a:ext cx="10907578" cy="1734834"/>
          </a:xfrm>
          <a:prstGeom prst="rect">
            <a:avLst/>
          </a:prstGeom>
        </p:spPr>
        <p:txBody>
          <a:bodyPr wrap="square">
            <a:spAutoFit/>
          </a:bodyPr>
          <a:lstStyle/>
          <a:p>
            <a:pPr indent="457200" algn="just">
              <a:lnSpc>
                <a:spcPct val="115000"/>
              </a:lnSpc>
              <a:spcAft>
                <a:spcPts val="1000"/>
              </a:spcAft>
            </a:pPr>
            <a:r>
              <a:rPr lang="en-US" sz="1600" b="1" i="1" dirty="0">
                <a:latin typeface="TimesNewRomanPSMT"/>
                <a:ea typeface="Calibri" panose="020F0502020204030204" pitchFamily="34" charset="0"/>
                <a:cs typeface="Times New Roman" panose="02020603050405020304" pitchFamily="18" charset="0"/>
              </a:rPr>
              <a:t>Estimating the Mass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mk-MK" sz="1600" dirty="0">
                <a:latin typeface="Times New Roman" panose="02020603050405020304" pitchFamily="18" charset="0"/>
                <a:ea typeface="Calibri" panose="020F0502020204030204" pitchFamily="34" charset="0"/>
              </a:rPr>
              <a:t>When determining the key parameters of hydro</a:t>
            </a:r>
            <a:r>
              <a:rPr lang="en-US" sz="1600" dirty="0">
                <a:latin typeface="Times New Roman" panose="02020603050405020304" pitchFamily="18" charset="0"/>
                <a:ea typeface="Calibri" panose="020F0502020204030204" pitchFamily="34" charset="0"/>
              </a:rPr>
              <a:t>power</a:t>
            </a:r>
            <a:r>
              <a:rPr lang="mk-MK" sz="1600" dirty="0">
                <a:latin typeface="Times New Roman" panose="02020603050405020304" pitchFamily="18" charset="0"/>
                <a:ea typeface="Calibri" panose="020F0502020204030204" pitchFamily="34" charset="0"/>
              </a:rPr>
              <a:t> plants or assessing the mass of individual components of the equipment, it is often necessary in practice to determine the order of magnitudes of the costs for the equipment with a tolerance of ±(5÷10)%. These estimates are necessary in the initial phases of hydroelectric project development, for example, when determining the construction sizes of the hydroelectric power plant. In this case, it's necessary to calculate the investment costs as a function of the installed flow rate, i.e., </a:t>
            </a:r>
            <a:endParaRPr lang="en-US" sz="1600" dirty="0"/>
          </a:p>
        </p:txBody>
      </p:sp>
      <mc:AlternateContent xmlns:mc="http://schemas.openxmlformats.org/markup-compatibility/2006" xmlns:a14="http://schemas.microsoft.com/office/drawing/2010/main">
        <mc:Choice Requires="a14">
          <p:sp>
            <p:nvSpPr>
              <p:cNvPr id="15" name="Rectangle 14"/>
              <p:cNvSpPr/>
              <p:nvPr/>
            </p:nvSpPr>
            <p:spPr>
              <a:xfrm>
                <a:off x="2701961" y="3559892"/>
                <a:ext cx="129355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𝐵</m:t>
                          </m:r>
                        </m:e>
                        <m:sub>
                          <m:r>
                            <a:rPr lang="en-US" sz="1600" i="1">
                              <a:latin typeface="Cambria Math" panose="02040503050406030204" pitchFamily="18" charset="0"/>
                            </a:rPr>
                            <m:t>𝐻</m:t>
                          </m:r>
                        </m:sub>
                      </m:sSub>
                      <m:r>
                        <a:rPr lang="en-US" sz="1600">
                          <a:latin typeface="Cambria Math" panose="02040503050406030204" pitchFamily="18" charset="0"/>
                        </a:rPr>
                        <m:t>=</m:t>
                      </m:r>
                      <m:r>
                        <a:rPr lang="en-US" sz="1600" i="1">
                          <a:latin typeface="Cambria Math" panose="02040503050406030204" pitchFamily="18" charset="0"/>
                        </a:rPr>
                        <m:t>𝑓</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𝑄</m:t>
                              </m:r>
                            </m:e>
                            <m:sub>
                              <m:r>
                                <a:rPr lang="en-US" sz="1600" i="1">
                                  <a:latin typeface="Cambria Math" panose="02040503050406030204" pitchFamily="18" charset="0"/>
                                </a:rPr>
                                <m:t>𝑖</m:t>
                              </m:r>
                            </m:sub>
                          </m:sSub>
                        </m:e>
                      </m:d>
                      <m:r>
                        <a:rPr lang="en-US" sz="1600">
                          <a:latin typeface="Cambria Math" panose="02040503050406030204" pitchFamily="18" charset="0"/>
                        </a:rPr>
                        <m:t> </m:t>
                      </m:r>
                    </m:oMath>
                  </m:oMathPara>
                </a14:m>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2701961" y="3559892"/>
                <a:ext cx="1293559" cy="338554"/>
              </a:xfrm>
              <a:prstGeom prst="rect">
                <a:avLst/>
              </a:prstGeom>
              <a:blipFill>
                <a:blip r:embed="rId5"/>
                <a:stretch>
                  <a:fillRect b="-10714"/>
                </a:stretch>
              </a:blipFill>
            </p:spPr>
            <p:txBody>
              <a:bodyPr/>
              <a:lstStyle/>
              <a:p>
                <a:r>
                  <a:rPr lang="en-US">
                    <a:noFill/>
                  </a:rPr>
                  <a:t> </a:t>
                </a:r>
              </a:p>
            </p:txBody>
          </p:sp>
        </mc:Fallback>
      </mc:AlternateContent>
      <p:sp>
        <p:nvSpPr>
          <p:cNvPr id="9" name="Rectangle 8"/>
          <p:cNvSpPr/>
          <p:nvPr/>
        </p:nvSpPr>
        <p:spPr>
          <a:xfrm>
            <a:off x="446620" y="3978464"/>
            <a:ext cx="9434512" cy="375487"/>
          </a:xfrm>
          <a:prstGeom prst="rect">
            <a:avLst/>
          </a:prstGeom>
        </p:spPr>
        <p:txBody>
          <a:bodyPr wrap="square">
            <a:spAutoFit/>
          </a:bodyPr>
          <a:lstStyle/>
          <a:p>
            <a:pPr indent="457200"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To achieve this, statistical data on mass obtained from a series of specific cases are also utilized.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0506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3.3.1.	Types of </a:t>
            </a:r>
            <a:r>
              <a:rPr lang="en-US" sz="2000" dirty="0" smtClean="0"/>
              <a:t>Penstocks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01407" y="1808957"/>
            <a:ext cx="10991376" cy="3812750"/>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With today's technological capabilities and in accordance with field conditions, including geological and topographical factors, the following types of pressure pipelines (penstocks) are constructed:</a:t>
            </a:r>
            <a:endParaRPr lang="ru-RU" sz="1600" dirty="0"/>
          </a:p>
          <a:p>
            <a:pPr marL="285750" indent="-285750">
              <a:lnSpc>
                <a:spcPct val="120000"/>
              </a:lnSpc>
              <a:spcBef>
                <a:spcPts val="0"/>
              </a:spcBef>
              <a:buSzPts val="2800"/>
            </a:pPr>
            <a:r>
              <a:rPr lang="en-US" sz="1600" dirty="0" smtClean="0"/>
              <a:t>Openly </a:t>
            </a:r>
            <a:r>
              <a:rPr lang="en-US" sz="1600" dirty="0"/>
              <a:t>placed,</a:t>
            </a:r>
            <a:r>
              <a:rPr lang="ru-RU" sz="1600" dirty="0" smtClean="0"/>
              <a:t> </a:t>
            </a:r>
            <a:r>
              <a:rPr lang="en-US" sz="1600" dirty="0" smtClean="0"/>
              <a:t> </a:t>
            </a:r>
          </a:p>
          <a:p>
            <a:pPr marL="285750" indent="-285750">
              <a:lnSpc>
                <a:spcPct val="120000"/>
              </a:lnSpc>
              <a:spcBef>
                <a:spcPts val="0"/>
              </a:spcBef>
              <a:buSzPts val="2800"/>
            </a:pPr>
            <a:r>
              <a:rPr lang="en-US" sz="1600" dirty="0" smtClean="0"/>
              <a:t>Freely </a:t>
            </a:r>
            <a:r>
              <a:rPr lang="en-US" sz="1600" dirty="0"/>
              <a:t>laid in trenches,</a:t>
            </a:r>
            <a:endParaRPr lang="en-US" sz="1600" dirty="0" smtClean="0"/>
          </a:p>
          <a:p>
            <a:pPr marL="285750" indent="-285750">
              <a:lnSpc>
                <a:spcPct val="120000"/>
              </a:lnSpc>
              <a:spcBef>
                <a:spcPts val="0"/>
              </a:spcBef>
              <a:buSzPts val="2800"/>
            </a:pPr>
            <a:r>
              <a:rPr lang="en-US" sz="1600" dirty="0" smtClean="0"/>
              <a:t>Placed </a:t>
            </a:r>
            <a:r>
              <a:rPr lang="en-US" sz="1600" dirty="0"/>
              <a:t>in surface excavations and backfilled with soil or material obtained from excavation,</a:t>
            </a:r>
            <a:r>
              <a:rPr lang="en-US" sz="1600" dirty="0" smtClean="0"/>
              <a:t> </a:t>
            </a:r>
          </a:p>
          <a:p>
            <a:pPr marL="285750" indent="-285750">
              <a:lnSpc>
                <a:spcPct val="120000"/>
              </a:lnSpc>
              <a:spcBef>
                <a:spcPts val="0"/>
              </a:spcBef>
              <a:buSzPts val="2800"/>
            </a:pPr>
            <a:r>
              <a:rPr lang="en-US" sz="1600" dirty="0" smtClean="0"/>
              <a:t>Concrete-lined </a:t>
            </a:r>
            <a:r>
              <a:rPr lang="en-US" sz="1600" dirty="0"/>
              <a:t>trenches or channels</a:t>
            </a:r>
            <a:r>
              <a:rPr lang="ru-RU" sz="1600" dirty="0" smtClean="0"/>
              <a:t>. </a:t>
            </a:r>
            <a:endParaRPr lang="ru-RU" sz="1600" dirty="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Penstocks terminate with distribution pipelines, which are primarily constructed as freely laid in trenches or as concrete-lined trenches or </a:t>
            </a:r>
            <a:r>
              <a:rPr lang="en-US" sz="1600" dirty="0" smtClean="0"/>
              <a:t>channels</a:t>
            </a:r>
            <a:r>
              <a:rPr lang="ru-RU" sz="1600" dirty="0" smtClean="0"/>
              <a:t>.</a:t>
            </a:r>
            <a:r>
              <a:rPr lang="en-US" sz="1600" dirty="0"/>
              <a:t> In the case of pipelines concreted in channels, this can be used for partial absorption of internal forces</a:t>
            </a:r>
            <a:r>
              <a:rPr lang="ru-RU" sz="1600" dirty="0" smtClean="0"/>
              <a:t>.</a:t>
            </a:r>
            <a:r>
              <a:rPr lang="en-US" sz="1600" dirty="0" smtClean="0"/>
              <a:t>  </a:t>
            </a:r>
            <a:endParaRPr lang="ru-RU"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3.3.1.	Types of </a:t>
            </a:r>
            <a:r>
              <a:rPr lang="en-US" sz="2000" dirty="0" smtClean="0"/>
              <a:t>Penstocks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0" name="Picture 9"/>
          <p:cNvPicPr/>
          <p:nvPr/>
        </p:nvPicPr>
        <p:blipFill>
          <a:blip r:embed="rId5"/>
          <a:stretch>
            <a:fillRect/>
          </a:stretch>
        </p:blipFill>
        <p:spPr>
          <a:xfrm>
            <a:off x="3124199" y="1644484"/>
            <a:ext cx="8681660" cy="4438446"/>
          </a:xfrm>
          <a:prstGeom prst="rect">
            <a:avLst/>
          </a:prstGeom>
        </p:spPr>
      </p:pic>
      <p:sp>
        <p:nvSpPr>
          <p:cNvPr id="3" name="Rectangle 2"/>
          <p:cNvSpPr/>
          <p:nvPr/>
        </p:nvSpPr>
        <p:spPr>
          <a:xfrm>
            <a:off x="1532447" y="5313957"/>
            <a:ext cx="1936467" cy="542145"/>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Example of an Open Steel Pressure Pipeline</a:t>
            </a:r>
            <a:endParaRPr lang="en-US" dirty="0"/>
          </a:p>
        </p:txBody>
      </p:sp>
    </p:spTree>
    <p:extLst>
      <p:ext uri="{BB962C8B-B14F-4D97-AF65-F5344CB8AC3E}">
        <p14:creationId xmlns:p14="http://schemas.microsoft.com/office/powerpoint/2010/main" val="24889002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3.3.1.	Types of </a:t>
            </a:r>
            <a:r>
              <a:rPr lang="en-US" sz="2000" dirty="0" smtClean="0"/>
              <a:t>Penstocks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3164115" y="5312228"/>
            <a:ext cx="3439887"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Example of a vertically installed concrete-lined steel pressure pipeline in a trench</a:t>
            </a:r>
            <a:endParaRPr lang="en-US" dirty="0"/>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6363020" y="881482"/>
            <a:ext cx="3602736" cy="5833872"/>
          </a:xfrm>
          <a:prstGeom prst="rect">
            <a:avLst/>
          </a:prstGeom>
          <a:noFill/>
          <a:ln>
            <a:noFill/>
          </a:ln>
        </p:spPr>
      </p:pic>
    </p:spTree>
    <p:extLst>
      <p:ext uri="{BB962C8B-B14F-4D97-AF65-F5344CB8AC3E}">
        <p14:creationId xmlns:p14="http://schemas.microsoft.com/office/powerpoint/2010/main" val="38790885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3.3.2.	The economical (optimal) diameter of the penstock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580571" y="1644483"/>
            <a:ext cx="11074401" cy="830997"/>
          </a:xfrm>
          <a:prstGeom prst="rect">
            <a:avLst/>
          </a:prstGeom>
        </p:spPr>
        <p:txBody>
          <a:bodyPr wrap="square">
            <a:spAutoFit/>
          </a:bodyPr>
          <a:lstStyle/>
          <a:p>
            <a:r>
              <a:rPr lang="en-US" sz="1600" dirty="0">
                <a:latin typeface="TimesNewRomanPSMT"/>
                <a:ea typeface="Calibri" panose="020F0502020204030204" pitchFamily="34" charset="0"/>
                <a:cs typeface="Times New Roman" panose="02020603050405020304" pitchFamily="18" charset="0"/>
              </a:rPr>
              <a:t>After selecting the general concept of the hydroelectric power plant (or pumping hydro plant or pumping station) and defining the installed flow rate, the choice of the pipeline type is made. For this purpose, extensive technical-economic analyses are required, with the most important being the selection of the economical diameter.</a:t>
            </a:r>
            <a:endParaRPr lang="en-US" sz="1600" dirty="0"/>
          </a:p>
        </p:txBody>
      </p:sp>
      <p:sp>
        <p:nvSpPr>
          <p:cNvPr id="4" name="Rectangle 3"/>
          <p:cNvSpPr/>
          <p:nvPr/>
        </p:nvSpPr>
        <p:spPr>
          <a:xfrm>
            <a:off x="746199" y="2422511"/>
            <a:ext cx="3514104"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The working pressure in the penstock is </a:t>
            </a:r>
            <a:endParaRPr lang="en-US" sz="1600" dirty="0"/>
          </a:p>
        </p:txBody>
      </p:sp>
      <mc:AlternateContent xmlns:mc="http://schemas.openxmlformats.org/markup-compatibility/2006" xmlns:a14="http://schemas.microsoft.com/office/drawing/2010/main">
        <mc:Choice Requires="a14">
          <p:sp>
            <p:nvSpPr>
              <p:cNvPr id="8" name="Rectangle 7"/>
              <p:cNvSpPr/>
              <p:nvPr/>
            </p:nvSpPr>
            <p:spPr>
              <a:xfrm>
                <a:off x="2459815" y="2746551"/>
                <a:ext cx="221560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r>
                            <a:rPr lang="en-US" sz="1600" i="1">
                              <a:latin typeface="Cambria Math" panose="02040503050406030204" pitchFamily="18" charset="0"/>
                            </a:rPr>
                            <m:t>𝑝</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𝑠𝑡</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𝑑𝑖𝑛</m:t>
                              </m:r>
                            </m:sub>
                          </m:sSub>
                          <m:r>
                            <a:rPr lang="en-US" sz="1600">
                              <a:latin typeface="Cambria Math" panose="02040503050406030204" pitchFamily="18" charset="0"/>
                            </a:rPr>
                            <m:t>        [</m:t>
                          </m:r>
                          <m:r>
                            <m:rPr>
                              <m:sty m:val="p"/>
                            </m:rPr>
                            <a:rPr lang="en-US" sz="1600">
                              <a:latin typeface="Cambria Math" panose="02040503050406030204" pitchFamily="18" charset="0"/>
                            </a:rPr>
                            <m:t>Pa</m:t>
                          </m:r>
                        </m:e>
                      </m:d>
                    </m:oMath>
                  </m:oMathPara>
                </a14:m>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2459815" y="2746551"/>
                <a:ext cx="2215607" cy="338554"/>
              </a:xfrm>
              <a:prstGeom prst="rect">
                <a:avLst/>
              </a:prstGeom>
              <a:blipFill>
                <a:blip r:embed="rId5"/>
                <a:stretch>
                  <a:fillRect t="-109091" r="-16253" b="-174545"/>
                </a:stretch>
              </a:blipFill>
            </p:spPr>
            <p:txBody>
              <a:bodyPr/>
              <a:lstStyle/>
              <a:p>
                <a:r>
                  <a:rPr lang="en-US">
                    <a:noFill/>
                  </a:rPr>
                  <a:t> </a:t>
                </a:r>
              </a:p>
            </p:txBody>
          </p:sp>
        </mc:Fallback>
      </mc:AlternateContent>
      <p:sp>
        <p:nvSpPr>
          <p:cNvPr id="10" name="Rectangle 9"/>
          <p:cNvSpPr/>
          <p:nvPr/>
        </p:nvSpPr>
        <p:spPr>
          <a:xfrm>
            <a:off x="746198" y="3121286"/>
            <a:ext cx="10749115" cy="658642"/>
          </a:xfrm>
          <a:prstGeom prst="rect">
            <a:avLst/>
          </a:prstGeom>
        </p:spPr>
        <p:txBody>
          <a:bodyPr wrap="square">
            <a:spAutoFit/>
          </a:bodyPr>
          <a:lstStyle/>
          <a:p>
            <a:pPr indent="457200" algn="just">
              <a:lnSpc>
                <a:spcPct val="115000"/>
              </a:lnSpc>
              <a:spcAft>
                <a:spcPts val="1000"/>
              </a:spcAft>
            </a:pPr>
            <a:r>
              <a:rPr lang="mk-MK" sz="1600" dirty="0" smtClean="0">
                <a:latin typeface="Times New Roman" panose="02020603050405020304" pitchFamily="18" charset="0"/>
                <a:ea typeface="Calibri" panose="020F0502020204030204" pitchFamily="34" charset="0"/>
                <a:cs typeface="Times New Roman" panose="02020603050405020304" pitchFamily="18" charset="0"/>
              </a:rPr>
              <a:t>Investment </a:t>
            </a:r>
            <a:r>
              <a:rPr lang="mk-MK" sz="1600" dirty="0">
                <a:latin typeface="Times New Roman" panose="02020603050405020304" pitchFamily="18" charset="0"/>
                <a:ea typeface="Calibri" panose="020F0502020204030204" pitchFamily="34" charset="0"/>
                <a:cs typeface="Times New Roman" panose="02020603050405020304" pitchFamily="18" charset="0"/>
              </a:rPr>
              <a:t>costs, and consequently annual costs, increase with the increase in diameter, while annual costs due to energy losses decrease with the increase in diameter.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828727" y="3776144"/>
            <a:ext cx="5477782" cy="338554"/>
          </a:xfrm>
          <a:prstGeom prst="rect">
            <a:avLst/>
          </a:prstGeom>
        </p:spPr>
        <p:txBody>
          <a:bodyPr wrap="none">
            <a:spAutoFit/>
          </a:bodyPr>
          <a:lstStyle/>
          <a:p>
            <a:r>
              <a:rPr lang="en-US" sz="1600" dirty="0">
                <a:latin typeface="TimesNewRomanPSMT"/>
                <a:ea typeface="Calibri" panose="020F0502020204030204" pitchFamily="34" charset="0"/>
                <a:cs typeface="Times New Roman" panose="02020603050405020304" pitchFamily="18" charset="0"/>
              </a:rPr>
              <a:t>The energy losses consist mainly of losses due to friction. </a:t>
            </a:r>
            <a:endParaRPr lang="en-US" sz="1600" dirty="0"/>
          </a:p>
        </p:txBody>
      </p:sp>
      <mc:AlternateContent xmlns:mc="http://schemas.openxmlformats.org/markup-compatibility/2006" xmlns:a14="http://schemas.microsoft.com/office/drawing/2010/main">
        <mc:Choice Requires="a14">
          <p:sp>
            <p:nvSpPr>
              <p:cNvPr id="13" name="Rectangle 12"/>
              <p:cNvSpPr/>
              <p:nvPr/>
            </p:nvSpPr>
            <p:spPr>
              <a:xfrm>
                <a:off x="1523484" y="4120139"/>
                <a:ext cx="1425775" cy="6296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h</m:t>
                      </m:r>
                      <m:r>
                        <a:rPr lang="en-US" sz="1600">
                          <a:latin typeface="Cambria Math" panose="02040503050406030204" pitchFamily="18" charset="0"/>
                        </a:rPr>
                        <m:t>=</m:t>
                      </m:r>
                      <m:r>
                        <a:rPr lang="en-US" sz="1600" i="1">
                          <a:latin typeface="Cambria Math" panose="02040503050406030204" pitchFamily="18" charset="0"/>
                        </a:rPr>
                        <m:t>𝜆</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a:latin typeface="Cambria Math" panose="02040503050406030204" pitchFamily="18" charset="0"/>
                            </a:rPr>
                            <m:t>1</m:t>
                          </m:r>
                        </m:num>
                        <m:den>
                          <m:r>
                            <a:rPr lang="en-US" sz="1600" i="1">
                              <a:latin typeface="Cambria Math" panose="02040503050406030204" pitchFamily="18" charset="0"/>
                            </a:rPr>
                            <m:t>𝐷</m:t>
                          </m:r>
                        </m:den>
                      </m:f>
                      <m:r>
                        <a:rPr lang="en-US" sz="1600">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𝑣</m:t>
                              </m:r>
                            </m:e>
                            <m:sup>
                              <m:r>
                                <a:rPr lang="en-US" sz="1600">
                                  <a:latin typeface="Cambria Math" panose="02040503050406030204" pitchFamily="18" charset="0"/>
                                </a:rPr>
                                <m:t>2</m:t>
                              </m:r>
                            </m:sup>
                          </m:sSup>
                        </m:num>
                        <m:den>
                          <m:r>
                            <a:rPr lang="en-US" sz="1600">
                              <a:latin typeface="Cambria Math" panose="02040503050406030204" pitchFamily="18" charset="0"/>
                            </a:rPr>
                            <m:t>2</m:t>
                          </m:r>
                          <m:r>
                            <a:rPr lang="en-US" sz="1600" i="1">
                              <a:latin typeface="Cambria Math" panose="02040503050406030204" pitchFamily="18" charset="0"/>
                            </a:rPr>
                            <m:t>𝑔</m:t>
                          </m:r>
                        </m:den>
                      </m:f>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1523484" y="4120139"/>
                <a:ext cx="1425775" cy="62966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3335907" y="4271845"/>
                <a:ext cx="4307911" cy="338554"/>
              </a:xfrm>
              <a:prstGeom prst="rect">
                <a:avLst/>
              </a:prstGeom>
            </p:spPr>
            <p:txBody>
              <a:bodyPr wrap="none">
                <a:spAutoFit/>
              </a:bodyPr>
              <a:lstStyle/>
              <a:p>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h</m:t>
                    </m:r>
                  </m:oMath>
                </a14:m>
                <a:r>
                  <a:rPr lang="en-US" sz="1600" dirty="0">
                    <a:latin typeface="TimesNewRomanPSMT"/>
                    <a:ea typeface="Calibri" panose="020F0502020204030204" pitchFamily="34" charset="0"/>
                    <a:cs typeface="Times New Roman" panose="02020603050405020304" pitchFamily="18" charset="0"/>
                  </a:rPr>
                  <a:t> [m/m] – head losses in the pipeline </a:t>
                </a:r>
                <a:r>
                  <a:rPr lang="mk-MK" sz="1600" dirty="0">
                    <a:latin typeface="TimesNewRomanPSMT"/>
                    <a:ea typeface="Calibri" panose="020F0502020204030204" pitchFamily="34" charset="0"/>
                    <a:cs typeface="Times New Roman" panose="02020603050405020304" pitchFamily="18" charset="0"/>
                  </a:rPr>
                  <a:t>(Darcy)</a:t>
                </a:r>
                <a:r>
                  <a:rPr lang="en-US" sz="1600" dirty="0">
                    <a:latin typeface="TimesNewRomanPSMT"/>
                    <a:ea typeface="Calibri" panose="020F0502020204030204" pitchFamily="34" charset="0"/>
                    <a:cs typeface="Times New Roman" panose="02020603050405020304" pitchFamily="18" charset="0"/>
                  </a:rPr>
                  <a:t>;</a:t>
                </a:r>
                <a:endParaRPr lang="en-US" sz="1600" dirty="0"/>
              </a:p>
            </p:txBody>
          </p:sp>
        </mc:Choice>
        <mc:Fallback xmlns="">
          <p:sp>
            <p:nvSpPr>
              <p:cNvPr id="14" name="Rectangle 13"/>
              <p:cNvSpPr>
                <a:spLocks noRot="1" noChangeAspect="1" noMove="1" noResize="1" noEditPoints="1" noAdjustHandles="1" noChangeArrowheads="1" noChangeShapeType="1" noTextEdit="1"/>
              </p:cNvSpPr>
              <p:nvPr/>
            </p:nvSpPr>
            <p:spPr>
              <a:xfrm>
                <a:off x="3335907" y="4271845"/>
                <a:ext cx="4307911" cy="338554"/>
              </a:xfrm>
              <a:prstGeom prst="rect">
                <a:avLst/>
              </a:prstGeom>
              <a:blipFill>
                <a:blip r:embed="rId8"/>
                <a:stretch>
                  <a:fillRect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3358023" y="4615023"/>
                <a:ext cx="2486899"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 </a:t>
                </a: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𝜆</m:t>
                    </m:r>
                  </m:oMath>
                </a14:m>
                <a:r>
                  <a:rPr lang="mk-MK" sz="1600" dirty="0">
                    <a:latin typeface="Times New Roman" panose="02020603050405020304" pitchFamily="18" charset="0"/>
                    <a:ea typeface="Calibri" panose="020F0502020204030204" pitchFamily="34" charset="0"/>
                  </a:rPr>
                  <a:t> is the friction coefficient</a:t>
                </a:r>
                <a:r>
                  <a:rPr lang="en-US" sz="1600" dirty="0">
                    <a:latin typeface="Times New Roman" panose="02020603050405020304" pitchFamily="18" charset="0"/>
                    <a:ea typeface="Calibri" panose="020F0502020204030204" pitchFamily="34" charset="0"/>
                  </a:rPr>
                  <a:t>;</a:t>
                </a:r>
                <a:endParaRPr lang="en-US" sz="1600" dirty="0"/>
              </a:p>
            </p:txBody>
          </p:sp>
        </mc:Choice>
        <mc:Fallback xmlns="">
          <p:sp>
            <p:nvSpPr>
              <p:cNvPr id="15" name="Rectangle 14"/>
              <p:cNvSpPr>
                <a:spLocks noRot="1" noChangeAspect="1" noMove="1" noResize="1" noEditPoints="1" noAdjustHandles="1" noChangeArrowheads="1" noChangeShapeType="1" noTextEdit="1"/>
              </p:cNvSpPr>
              <p:nvPr/>
            </p:nvSpPr>
            <p:spPr>
              <a:xfrm>
                <a:off x="3358023" y="4615023"/>
                <a:ext cx="2486899" cy="338554"/>
              </a:xfrm>
              <a:prstGeom prst="rect">
                <a:avLst/>
              </a:prstGeom>
              <a:blipFill>
                <a:blip r:embed="rId9"/>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828727" y="4958517"/>
                <a:ext cx="4820166" cy="338554"/>
              </a:xfrm>
              <a:prstGeom prst="rect">
                <a:avLst/>
              </a:prstGeom>
            </p:spPr>
            <p:txBody>
              <a:bodyPr wrap="none">
                <a:spAutoFit/>
              </a:bodyPr>
              <a:lstStyle/>
              <a:p>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𝑣</m:t>
                    </m:r>
                  </m:oMath>
                </a14:m>
                <a:r>
                  <a:rPr lang="en-US" sz="1600" dirty="0">
                    <a:latin typeface="TimesNewRomanPSMT"/>
                    <a:ea typeface="Calibri" panose="020F0502020204030204" pitchFamily="34" charset="0"/>
                    <a:cs typeface="Times New Roman" panose="02020603050405020304" pitchFamily="18" charset="0"/>
                  </a:rPr>
                  <a:t> [m/s] – </a:t>
                </a:r>
                <a:r>
                  <a:rPr lang="mk-MK" sz="1600" dirty="0">
                    <a:latin typeface="TimesNewRomanPSMT"/>
                    <a:ea typeface="Calibri" panose="020F0502020204030204" pitchFamily="34" charset="0"/>
                    <a:cs typeface="Times New Roman" panose="02020603050405020304" pitchFamily="18" charset="0"/>
                  </a:rPr>
                  <a:t>average water flow velocity in the pipeline</a:t>
                </a:r>
                <a:endParaRPr lang="en-US" sz="1600" dirty="0"/>
              </a:p>
            </p:txBody>
          </p:sp>
        </mc:Choice>
        <mc:Fallback xmlns="">
          <p:sp>
            <p:nvSpPr>
              <p:cNvPr id="16" name="Rectangle 15"/>
              <p:cNvSpPr>
                <a:spLocks noRot="1" noChangeAspect="1" noMove="1" noResize="1" noEditPoints="1" noAdjustHandles="1" noChangeArrowheads="1" noChangeShapeType="1" noTextEdit="1"/>
              </p:cNvSpPr>
              <p:nvPr/>
            </p:nvSpPr>
            <p:spPr>
              <a:xfrm>
                <a:off x="828727" y="4958517"/>
                <a:ext cx="4820166" cy="338554"/>
              </a:xfrm>
              <a:prstGeom prst="rect">
                <a:avLst/>
              </a:prstGeom>
              <a:blipFill>
                <a:blip r:embed="rId10"/>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1744871" y="5289066"/>
                <a:ext cx="2797369" cy="5549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mk-MK" sz="1600" i="1">
                          <a:latin typeface="Cambria Math" panose="02040503050406030204" pitchFamily="18" charset="0"/>
                        </a:rPr>
                        <m:t>𝑣</m:t>
                      </m:r>
                      <m:r>
                        <a:rPr lang="mk-MK" sz="1600" i="1">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mk-MK" sz="1600" i="1">
                                  <a:latin typeface="Cambria Math" panose="02040503050406030204" pitchFamily="18" charset="0"/>
                                </a:rPr>
                                <m:t>𝑄</m:t>
                              </m:r>
                            </m:e>
                            <m:sub>
                              <m:r>
                                <a:rPr lang="mk-MK" sz="1600" i="1">
                                  <a:latin typeface="Cambria Math" panose="02040503050406030204" pitchFamily="18" charset="0"/>
                                </a:rPr>
                                <m:t>𝑚</m:t>
                              </m:r>
                            </m:sub>
                          </m:sSub>
                        </m:num>
                        <m:den>
                          <m:r>
                            <a:rPr lang="en-US" sz="1600" i="1">
                              <a:latin typeface="Cambria Math" panose="02040503050406030204" pitchFamily="18" charset="0"/>
                            </a:rPr>
                            <m:t>𝐴</m:t>
                          </m:r>
                        </m:den>
                      </m:f>
                      <m:r>
                        <a:rPr lang="mk-MK" sz="1600" i="1">
                          <a:latin typeface="Cambria Math" panose="02040503050406030204" pitchFamily="18" charset="0"/>
                        </a:rPr>
                        <m:t>=</m:t>
                      </m:r>
                      <m:f>
                        <m:fPr>
                          <m:ctrlPr>
                            <a:rPr lang="en-US" sz="1600" i="1">
                              <a:latin typeface="Cambria Math" panose="02040503050406030204" pitchFamily="18" charset="0"/>
                            </a:rPr>
                          </m:ctrlPr>
                        </m:fPr>
                        <m:num>
                          <m:r>
                            <a:rPr lang="mk-MK" sz="1600" i="1">
                              <a:latin typeface="Cambria Math" panose="02040503050406030204" pitchFamily="18" charset="0"/>
                            </a:rPr>
                            <m:t>4</m:t>
                          </m:r>
                          <m:sSub>
                            <m:sSubPr>
                              <m:ctrlPr>
                                <a:rPr lang="en-US" sz="1600" i="1">
                                  <a:latin typeface="Cambria Math" panose="02040503050406030204" pitchFamily="18" charset="0"/>
                                </a:rPr>
                              </m:ctrlPr>
                            </m:sSubPr>
                            <m:e>
                              <m:r>
                                <a:rPr lang="mk-MK" sz="1600" i="1">
                                  <a:latin typeface="Cambria Math" panose="02040503050406030204" pitchFamily="18" charset="0"/>
                                </a:rPr>
                                <m:t>𝑄</m:t>
                              </m:r>
                            </m:e>
                            <m:sub>
                              <m:r>
                                <a:rPr lang="mk-MK" sz="1600" i="1">
                                  <a:latin typeface="Cambria Math" panose="02040503050406030204" pitchFamily="18" charset="0"/>
                                </a:rPr>
                                <m:t>𝑚</m:t>
                              </m:r>
                            </m:sub>
                          </m:sSub>
                        </m:num>
                        <m:den>
                          <m:r>
                            <a:rPr lang="mk-MK" sz="1600" i="1">
                              <a:latin typeface="Cambria Math" panose="02040503050406030204" pitchFamily="18" charset="0"/>
                            </a:rPr>
                            <m:t>𝜋</m:t>
                          </m:r>
                          <m:r>
                            <a:rPr lang="mk-MK" sz="1600" i="1">
                              <a:latin typeface="Cambria Math" panose="02040503050406030204" pitchFamily="18" charset="0"/>
                            </a:rPr>
                            <m:t>∙</m:t>
                          </m:r>
                          <m:sSup>
                            <m:sSupPr>
                              <m:ctrlPr>
                                <a:rPr lang="en-US" sz="1600" i="1">
                                  <a:latin typeface="Cambria Math" panose="02040503050406030204" pitchFamily="18" charset="0"/>
                                </a:rPr>
                              </m:ctrlPr>
                            </m:sSupPr>
                            <m:e>
                              <m:r>
                                <a:rPr lang="mk-MK" sz="1600" i="1">
                                  <a:latin typeface="Cambria Math" panose="02040503050406030204" pitchFamily="18" charset="0"/>
                                </a:rPr>
                                <m:t>𝐷</m:t>
                              </m:r>
                            </m:e>
                            <m:sup>
                              <m:r>
                                <a:rPr lang="mk-MK" sz="1600" i="1">
                                  <a:latin typeface="Cambria Math" panose="02040503050406030204" pitchFamily="18" charset="0"/>
                                </a:rPr>
                                <m:t>2</m:t>
                              </m:r>
                            </m:sup>
                          </m:sSup>
                        </m:den>
                      </m:f>
                      <m:r>
                        <a:rPr lang="mk-MK" sz="1600" i="1">
                          <a:latin typeface="Cambria Math" panose="02040503050406030204" pitchFamily="18" charset="0"/>
                        </a:rPr>
                        <m:t>             </m:t>
                      </m:r>
                      <m:r>
                        <a:rPr lang="mk-MK" sz="1600">
                          <a:latin typeface="Cambria Math" panose="02040503050406030204" pitchFamily="18" charset="0"/>
                        </a:rPr>
                        <m:t>[</m:t>
                      </m:r>
                      <m:r>
                        <m:rPr>
                          <m:sty m:val="p"/>
                        </m:rPr>
                        <a:rPr lang="mk-MK" sz="1600">
                          <a:latin typeface="Cambria Math" panose="02040503050406030204" pitchFamily="18" charset="0"/>
                        </a:rPr>
                        <m:t>m</m:t>
                      </m:r>
                      <m:r>
                        <a:rPr lang="mk-MK" sz="1600">
                          <a:latin typeface="Cambria Math" panose="02040503050406030204" pitchFamily="18" charset="0"/>
                        </a:rPr>
                        <m:t>/</m:t>
                      </m:r>
                      <m:r>
                        <m:rPr>
                          <m:sty m:val="p"/>
                        </m:rPr>
                        <a:rPr lang="mk-MK" sz="1600">
                          <a:latin typeface="Cambria Math" panose="02040503050406030204" pitchFamily="18" charset="0"/>
                        </a:rPr>
                        <m:t>s</m:t>
                      </m:r>
                      <m:r>
                        <a:rPr lang="mk-MK" sz="1600">
                          <a:latin typeface="Cambria Math" panose="02040503050406030204" pitchFamily="18" charset="0"/>
                        </a:rPr>
                        <m:t>]</m:t>
                      </m:r>
                    </m:oMath>
                  </m:oMathPara>
                </a14:m>
                <a:endParaRPr lang="en-US" sz="1600" dirty="0"/>
              </a:p>
            </p:txBody>
          </p:sp>
        </mc:Choice>
        <mc:Fallback xmlns="">
          <p:sp>
            <p:nvSpPr>
              <p:cNvPr id="17" name="Rectangle 16"/>
              <p:cNvSpPr>
                <a:spLocks noRot="1" noChangeAspect="1" noMove="1" noResize="1" noEditPoints="1" noAdjustHandles="1" noChangeArrowheads="1" noChangeShapeType="1" noTextEdit="1"/>
              </p:cNvSpPr>
              <p:nvPr/>
            </p:nvSpPr>
            <p:spPr>
              <a:xfrm>
                <a:off x="1744871" y="5289066"/>
                <a:ext cx="2797369" cy="554960"/>
              </a:xfrm>
              <a:prstGeom prst="rect">
                <a:avLst/>
              </a:prstGeom>
              <a:blipFill>
                <a:blip r:embed="rId11"/>
                <a:stretch>
                  <a:fillRect/>
                </a:stretch>
              </a:blipFill>
            </p:spPr>
            <p:txBody>
              <a:bodyPr/>
              <a:lstStyle/>
              <a:p>
                <a:r>
                  <a:rPr lang="en-US">
                    <a:noFill/>
                  </a:rPr>
                  <a:t> </a:t>
                </a:r>
              </a:p>
            </p:txBody>
          </p:sp>
        </mc:Fallback>
      </mc:AlternateContent>
      <p:pic>
        <p:nvPicPr>
          <p:cNvPr id="19" name="Picture 18"/>
          <p:cNvPicPr/>
          <p:nvPr/>
        </p:nvPicPr>
        <p:blipFill>
          <a:blip r:embed="rId12">
            <a:extLst>
              <a:ext uri="{28A0092B-C50C-407E-A947-70E740481C1C}">
                <a14:useLocalDpi xmlns:a14="http://schemas.microsoft.com/office/drawing/2010/main" val="0"/>
              </a:ext>
            </a:extLst>
          </a:blip>
          <a:srcRect/>
          <a:stretch>
            <a:fillRect/>
          </a:stretch>
        </p:blipFill>
        <p:spPr bwMode="auto">
          <a:xfrm>
            <a:off x="7643818" y="3690522"/>
            <a:ext cx="3547872" cy="2112264"/>
          </a:xfrm>
          <a:prstGeom prst="rect">
            <a:avLst/>
          </a:prstGeom>
          <a:noFill/>
          <a:ln>
            <a:noFill/>
          </a:ln>
        </p:spPr>
      </p:pic>
    </p:spTree>
    <p:extLst>
      <p:ext uri="{BB962C8B-B14F-4D97-AF65-F5344CB8AC3E}">
        <p14:creationId xmlns:p14="http://schemas.microsoft.com/office/powerpoint/2010/main" val="41733081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3.3.2.	The economical (optimal) diameter of the penstock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8" name="Picture 17"/>
          <p:cNvPicPr/>
          <p:nvPr/>
        </p:nvPicPr>
        <p:blipFill>
          <a:blip r:embed="rId5"/>
          <a:stretch>
            <a:fillRect/>
          </a:stretch>
        </p:blipFill>
        <p:spPr>
          <a:xfrm>
            <a:off x="551544" y="1620089"/>
            <a:ext cx="3672114" cy="1979453"/>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176607" y="3585027"/>
                <a:ext cx="5583323" cy="375487"/>
              </a:xfrm>
              <a:prstGeom prst="rect">
                <a:avLst/>
              </a:prstGeom>
            </p:spPr>
            <p:txBody>
              <a:bodyPr wrap="none">
                <a:spAutoFit/>
              </a:bodyPr>
              <a:lstStyle/>
              <a:p>
                <a:pPr indent="457200" algn="just">
                  <a:lnSpc>
                    <a:spcPct val="115000"/>
                  </a:lnSpc>
                  <a:spcAft>
                    <a:spcPts val="1000"/>
                  </a:spcAft>
                </a:pPr>
                <a14:m>
                  <m:oMath xmlns:m="http://schemas.openxmlformats.org/officeDocument/2006/math">
                    <m:sSub>
                      <m:sSubPr>
                        <m:ctrlPr>
                          <a:rPr lang="en-US" sz="1600" i="1">
                            <a:latin typeface="Cambria Math" panose="02040503050406030204" pitchFamily="18" charset="0"/>
                            <a:ea typeface="Times New Roman" panose="02020603050405020304" pitchFamily="18" charset="0"/>
                            <a:cs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𝑄</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en-US" sz="1600" dirty="0">
                    <a:latin typeface="TimesNewRomanPSMT"/>
                    <a:ea typeface="Calibri" panose="020F0502020204030204" pitchFamily="34" charset="0"/>
                    <a:cs typeface="Times New Roman" panose="02020603050405020304" pitchFamily="18" charset="0"/>
                  </a:rPr>
                  <a:t> [m</a:t>
                </a:r>
                <a:r>
                  <a:rPr lang="en-US" sz="1600" baseline="30000" dirty="0">
                    <a:latin typeface="TimesNewRomanPSMT"/>
                    <a:ea typeface="Calibri" panose="020F0502020204030204" pitchFamily="34" charset="0"/>
                    <a:cs typeface="Times New Roman" panose="02020603050405020304" pitchFamily="18" charset="0"/>
                  </a:rPr>
                  <a:t>3</a:t>
                </a:r>
                <a:r>
                  <a:rPr lang="en-US" sz="1600" dirty="0">
                    <a:latin typeface="TimesNewRomanPSMT"/>
                    <a:ea typeface="Calibri" panose="020F0502020204030204" pitchFamily="34" charset="0"/>
                    <a:cs typeface="Times New Roman" panose="02020603050405020304" pitchFamily="18" charset="0"/>
                  </a:rPr>
                  <a:t>/s] –relevant flow rate, flow rate at nominal load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76607" y="3585027"/>
                <a:ext cx="5583323" cy="375487"/>
              </a:xfrm>
              <a:prstGeom prst="rect">
                <a:avLst/>
              </a:prstGeom>
              <a:blipFill>
                <a:blip r:embed="rId7"/>
                <a:stretch>
                  <a:fillRect b="-14516"/>
                </a:stretch>
              </a:blipFill>
            </p:spPr>
            <p:txBody>
              <a:bodyPr/>
              <a:lstStyle/>
              <a:p>
                <a:r>
                  <a:rPr lang="en-US">
                    <a:noFill/>
                  </a:rPr>
                  <a:t> </a:t>
                </a:r>
              </a:p>
            </p:txBody>
          </p:sp>
        </mc:Fallback>
      </mc:AlternateContent>
      <p:sp>
        <p:nvSpPr>
          <p:cNvPr id="9" name="Rectangle 8"/>
          <p:cNvSpPr/>
          <p:nvPr/>
        </p:nvSpPr>
        <p:spPr>
          <a:xfrm>
            <a:off x="697859" y="3945999"/>
            <a:ext cx="6593472" cy="338554"/>
          </a:xfrm>
          <a:prstGeom prst="rect">
            <a:avLst/>
          </a:prstGeom>
        </p:spPr>
        <p:txBody>
          <a:bodyPr wrap="none">
            <a:spAutoFit/>
          </a:bodyPr>
          <a:lstStyle/>
          <a:p>
            <a:r>
              <a:rPr lang="mk-MK" sz="1600" dirty="0">
                <a:latin typeface="TimesNewRomanPSMT"/>
                <a:ea typeface="Calibri" panose="020F0502020204030204" pitchFamily="34" charset="0"/>
                <a:cs typeface="Times New Roman" panose="02020603050405020304" pitchFamily="18" charset="0"/>
              </a:rPr>
              <a:t>Considering the working water duration curve, there is the relationship:</a:t>
            </a:r>
            <a:endParaRPr lang="en-US" sz="1600" dirty="0"/>
          </a:p>
        </p:txBody>
      </p:sp>
      <mc:AlternateContent xmlns:mc="http://schemas.openxmlformats.org/markup-compatibility/2006" xmlns:a14="http://schemas.microsoft.com/office/drawing/2010/main">
        <mc:Choice Requires="a14">
          <p:sp>
            <p:nvSpPr>
              <p:cNvPr id="19" name="Rectangle 18"/>
              <p:cNvSpPr/>
              <p:nvPr/>
            </p:nvSpPr>
            <p:spPr>
              <a:xfrm>
                <a:off x="1322245" y="4306972"/>
                <a:ext cx="1630511" cy="62799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𝑄</m:t>
                          </m:r>
                        </m:e>
                        <m:sub>
                          <m:r>
                            <a:rPr lang="en-US" sz="1600" i="1">
                              <a:latin typeface="Cambria Math" panose="02040503050406030204" pitchFamily="18" charset="0"/>
                            </a:rPr>
                            <m:t>𝑚</m:t>
                          </m:r>
                        </m:sub>
                        <m:sup>
                          <m:r>
                            <a:rPr lang="en-US" sz="1600">
                              <a:latin typeface="Cambria Math" panose="02040503050406030204" pitchFamily="18" charset="0"/>
                            </a:rPr>
                            <m:t>3</m:t>
                          </m:r>
                        </m:sup>
                      </m:sSubSup>
                      <m:r>
                        <a:rPr lang="en-US" sz="1600">
                          <a:latin typeface="Cambria Math" panose="02040503050406030204" pitchFamily="18" charset="0"/>
                        </a:rPr>
                        <m:t>=</m:t>
                      </m:r>
                      <m:f>
                        <m:fPr>
                          <m:ctrlPr>
                            <a:rPr lang="en-US" sz="1600" i="1">
                              <a:latin typeface="Cambria Math" panose="02040503050406030204" pitchFamily="18" charset="0"/>
                            </a:rPr>
                          </m:ctrlPr>
                        </m:fPr>
                        <m:num>
                          <m:nary>
                            <m:naryPr>
                              <m:chr m:val="∑"/>
                              <m:subHide m:val="on"/>
                              <m:supHide m:val="on"/>
                              <m:ctrlPr>
                                <a:rPr lang="en-US" sz="1600" i="1">
                                  <a:latin typeface="Cambria Math" panose="02040503050406030204" pitchFamily="18" charset="0"/>
                                </a:rPr>
                              </m:ctrlPr>
                            </m:naryPr>
                            <m:sub/>
                            <m:sup/>
                            <m:e>
                              <m:d>
                                <m:dPr>
                                  <m:ctrlPr>
                                    <a:rPr lang="en-US" sz="1600" i="1">
                                      <a:latin typeface="Cambria Math" panose="02040503050406030204" pitchFamily="18" charset="0"/>
                                    </a:rPr>
                                  </m:ctrlPr>
                                </m:dPr>
                                <m:e>
                                  <m:sSup>
                                    <m:sSupPr>
                                      <m:ctrlPr>
                                        <a:rPr lang="en-US" sz="1600" i="1">
                                          <a:latin typeface="Cambria Math" panose="02040503050406030204" pitchFamily="18" charset="0"/>
                                        </a:rPr>
                                      </m:ctrlPr>
                                    </m:sSupPr>
                                    <m:e>
                                      <m:r>
                                        <a:rPr lang="en-US" sz="1600" i="1">
                                          <a:latin typeface="Cambria Math" panose="02040503050406030204" pitchFamily="18" charset="0"/>
                                        </a:rPr>
                                        <m:t>𝑄</m:t>
                                      </m:r>
                                    </m:e>
                                    <m:sup>
                                      <m:r>
                                        <a:rPr lang="en-US" sz="1600">
                                          <a:latin typeface="Cambria Math" panose="02040503050406030204" pitchFamily="18" charset="0"/>
                                        </a:rPr>
                                        <m:t>3</m:t>
                                      </m:r>
                                    </m:sup>
                                  </m:sSup>
                                  <m:r>
                                    <a:rPr lang="en-US" sz="1600">
                                      <a:latin typeface="Cambria Math" panose="02040503050406030204" pitchFamily="18" charset="0"/>
                                    </a:rPr>
                                    <m:t>∙</m:t>
                                  </m:r>
                                  <m:r>
                                    <a:rPr lang="en-US" sz="1600" i="1">
                                      <a:latin typeface="Cambria Math" panose="02040503050406030204" pitchFamily="18" charset="0"/>
                                    </a:rPr>
                                    <m:t>𝑡</m:t>
                                  </m:r>
                                </m:e>
                              </m:d>
                            </m:e>
                          </m:nary>
                        </m:num>
                        <m:den>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a:rPr lang="en-US" sz="1600" i="1">
                                  <a:latin typeface="Cambria Math" panose="02040503050406030204" pitchFamily="18" charset="0"/>
                                </a:rPr>
                                <m:t>𝑚</m:t>
                              </m:r>
                            </m:sub>
                          </m:sSub>
                        </m:den>
                      </m:f>
                      <m:r>
                        <a:rPr lang="en-US" sz="1600">
                          <a:latin typeface="Cambria Math" panose="02040503050406030204" pitchFamily="18" charset="0"/>
                        </a:rPr>
                        <m:t> </m:t>
                      </m:r>
                    </m:oMath>
                  </m:oMathPara>
                </a14:m>
                <a:endParaRPr lang="en-US" sz="1600" dirty="0"/>
              </a:p>
            </p:txBody>
          </p:sp>
        </mc:Choice>
        <mc:Fallback xmlns="">
          <p:sp>
            <p:nvSpPr>
              <p:cNvPr id="19" name="Rectangle 18"/>
              <p:cNvSpPr>
                <a:spLocks noRot="1" noChangeAspect="1" noMove="1" noResize="1" noEditPoints="1" noAdjustHandles="1" noChangeArrowheads="1" noChangeShapeType="1" noTextEdit="1"/>
              </p:cNvSpPr>
              <p:nvPr/>
            </p:nvSpPr>
            <p:spPr>
              <a:xfrm>
                <a:off x="1322245" y="4306972"/>
                <a:ext cx="1630511" cy="62799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812800" y="4934964"/>
                <a:ext cx="6096000" cy="584775"/>
              </a:xfrm>
              <a:prstGeom prst="rect">
                <a:avLst/>
              </a:prstGeom>
            </p:spPr>
            <p:txBody>
              <a:bodyPr>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𝑡</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en-US" sz="1600" dirty="0">
                    <a:latin typeface="TimesNewRomanPSMT"/>
                    <a:ea typeface="Calibri" panose="020F0502020204030204" pitchFamily="34" charset="0"/>
                    <a:cs typeface="Times New Roman" panose="02020603050405020304" pitchFamily="18" charset="0"/>
                  </a:rPr>
                  <a:t> [h] –  </a:t>
                </a:r>
                <a:r>
                  <a:rPr lang="en-US" sz="1600" dirty="0">
                    <a:latin typeface="Times New Roman" panose="02020603050405020304" pitchFamily="18" charset="0"/>
                    <a:ea typeface="Calibri" panose="020F0502020204030204" pitchFamily="34" charset="0"/>
                  </a:rPr>
                  <a:t>time of application of the relevant flow rate or annual number of working hours reduced to the relevant flow rate</a:t>
                </a:r>
                <a:r>
                  <a:rPr lang="en-US" sz="1600" dirty="0">
                    <a:latin typeface="TimesNewRomanPSMT"/>
                    <a:ea typeface="Calibri" panose="020F0502020204030204" pitchFamily="34" charset="0"/>
                    <a:cs typeface="Times New Roman" panose="02020603050405020304" pitchFamily="18" charset="0"/>
                  </a:rPr>
                  <a:t>;</a:t>
                </a:r>
                <a:endParaRPr lang="en-US" sz="1600" dirty="0"/>
              </a:p>
            </p:txBody>
          </p:sp>
        </mc:Choice>
        <mc:Fallback xmlns="">
          <p:sp>
            <p:nvSpPr>
              <p:cNvPr id="20" name="Rectangle 19"/>
              <p:cNvSpPr>
                <a:spLocks noRot="1" noChangeAspect="1" noMove="1" noResize="1" noEditPoints="1" noAdjustHandles="1" noChangeArrowheads="1" noChangeShapeType="1" noTextEdit="1"/>
              </p:cNvSpPr>
              <p:nvPr/>
            </p:nvSpPr>
            <p:spPr>
              <a:xfrm>
                <a:off x="812800" y="4934964"/>
                <a:ext cx="6096000" cy="584775"/>
              </a:xfrm>
              <a:prstGeom prst="rect">
                <a:avLst/>
              </a:prstGeom>
              <a:blipFill>
                <a:blip r:embed="rId9"/>
                <a:stretch>
                  <a:fillRect l="-500" t="-3158" r="-100" b="-13684"/>
                </a:stretch>
              </a:blipFill>
            </p:spPr>
            <p:txBody>
              <a:bodyPr/>
              <a:lstStyle/>
              <a:p>
                <a:r>
                  <a:rPr lang="en-US">
                    <a:noFill/>
                  </a:rPr>
                  <a:t> </a:t>
                </a:r>
              </a:p>
            </p:txBody>
          </p:sp>
        </mc:Fallback>
      </mc:AlternateContent>
      <p:sp>
        <p:nvSpPr>
          <p:cNvPr id="22" name="Rectangle 21"/>
          <p:cNvSpPr/>
          <p:nvPr/>
        </p:nvSpPr>
        <p:spPr>
          <a:xfrm>
            <a:off x="7377519" y="4282121"/>
            <a:ext cx="3047629" cy="338554"/>
          </a:xfrm>
          <a:prstGeom prst="rect">
            <a:avLst/>
          </a:prstGeom>
        </p:spPr>
        <p:txBody>
          <a:bodyPr wrap="none">
            <a:spAutoFit/>
          </a:bodyPr>
          <a:lstStyle/>
          <a:p>
            <a:r>
              <a:rPr lang="en-US" sz="1600" dirty="0" smtClean="0">
                <a:latin typeface="Times New Roman" panose="02020603050405020304" pitchFamily="18" charset="0"/>
                <a:ea typeface="Calibri" panose="020F0502020204030204" pitchFamily="34" charset="0"/>
              </a:rPr>
              <a:t>The </a:t>
            </a:r>
            <a:r>
              <a:rPr lang="en-US" sz="1600" dirty="0">
                <a:latin typeface="Times New Roman" panose="02020603050405020304" pitchFamily="18" charset="0"/>
                <a:ea typeface="Calibri" panose="020F0502020204030204" pitchFamily="34" charset="0"/>
              </a:rPr>
              <a:t>thickness of the pipeline walls</a:t>
            </a:r>
            <a:endParaRPr lang="en-US" sz="1600" dirty="0"/>
          </a:p>
        </p:txBody>
      </p:sp>
      <mc:AlternateContent xmlns:mc="http://schemas.openxmlformats.org/markup-compatibility/2006" xmlns:a14="http://schemas.microsoft.com/office/drawing/2010/main">
        <mc:Choice Requires="a14">
          <p:sp>
            <p:nvSpPr>
              <p:cNvPr id="23" name="Rectangle 22"/>
              <p:cNvSpPr/>
              <p:nvPr/>
            </p:nvSpPr>
            <p:spPr>
              <a:xfrm>
                <a:off x="7880047" y="4651804"/>
                <a:ext cx="1087414" cy="594906"/>
              </a:xfrm>
              <a:prstGeom prst="rect">
                <a:avLst/>
              </a:prstGeom>
              <a:noFill/>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𝑠</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𝐷</m:t>
                          </m:r>
                          <m:r>
                            <a:rPr lang="en-US" sz="1600">
                              <a:latin typeface="Cambria Math" panose="02040503050406030204" pitchFamily="18" charset="0"/>
                            </a:rPr>
                            <m:t>∙</m:t>
                          </m:r>
                          <m:r>
                            <a:rPr lang="en-US" sz="1600" i="1">
                              <a:latin typeface="Cambria Math" panose="02040503050406030204" pitchFamily="18" charset="0"/>
                            </a:rPr>
                            <m:t>𝑝</m:t>
                          </m:r>
                        </m:num>
                        <m:den>
                          <m:r>
                            <a:rPr lang="en-US" sz="1600">
                              <a:latin typeface="Cambria Math" panose="02040503050406030204" pitchFamily="18" charset="0"/>
                            </a:rPr>
                            <m:t>2∙</m:t>
                          </m:r>
                          <m:sSub>
                            <m:sSubPr>
                              <m:ctrlPr>
                                <a:rPr lang="en-US" sz="1600" i="1">
                                  <a:latin typeface="Cambria Math" panose="02040503050406030204" pitchFamily="18" charset="0"/>
                                </a:rPr>
                              </m:ctrlPr>
                            </m:sSubPr>
                            <m:e>
                              <m:r>
                                <a:rPr lang="en-US" sz="1600" i="1">
                                  <a:latin typeface="Cambria Math" panose="02040503050406030204" pitchFamily="18" charset="0"/>
                                </a:rPr>
                                <m:t>𝜎</m:t>
                              </m:r>
                            </m:e>
                            <m:sub>
                              <m:r>
                                <a:rPr lang="en-US" sz="1600" i="1">
                                  <a:latin typeface="Cambria Math" panose="02040503050406030204" pitchFamily="18" charset="0"/>
                                </a:rPr>
                                <m:t>𝑑</m:t>
                              </m:r>
                            </m:sub>
                          </m:sSub>
                        </m:den>
                      </m:f>
                    </m:oMath>
                  </m:oMathPara>
                </a14:m>
                <a:endParaRPr lang="en-US" sz="1600" dirty="0"/>
              </a:p>
            </p:txBody>
          </p:sp>
        </mc:Choice>
        <mc:Fallback xmlns="">
          <p:sp>
            <p:nvSpPr>
              <p:cNvPr id="23" name="Rectangle 22"/>
              <p:cNvSpPr>
                <a:spLocks noRot="1" noChangeAspect="1" noMove="1" noResize="1" noEditPoints="1" noAdjustHandles="1" noChangeArrowheads="1" noChangeShapeType="1" noTextEdit="1"/>
              </p:cNvSpPr>
              <p:nvPr/>
            </p:nvSpPr>
            <p:spPr>
              <a:xfrm>
                <a:off x="7880047" y="4651804"/>
                <a:ext cx="1087414" cy="594906"/>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Rectangle 23"/>
              <p:cNvSpPr/>
              <p:nvPr/>
            </p:nvSpPr>
            <p:spPr>
              <a:xfrm>
                <a:off x="7588361" y="5337357"/>
                <a:ext cx="3125546" cy="584775"/>
              </a:xfrm>
              <a:prstGeom prst="rect">
                <a:avLst/>
              </a:prstGeom>
            </p:spPr>
            <p:txBody>
              <a:bodyPr wrap="squar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𝜎</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𝑑</m:t>
                        </m:r>
                      </m:sub>
                    </m:sSub>
                  </m:oMath>
                </a14:m>
                <a:r>
                  <a:rPr lang="en-US" sz="1600" dirty="0">
                    <a:latin typeface="TimesNewRomanPSMT"/>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[Pa=N/m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600" dirty="0">
                    <a:latin typeface="Times New Roman" panose="02020603050405020304" pitchFamily="18" charset="0"/>
                    <a:ea typeface="Calibri" panose="020F0502020204030204" pitchFamily="34" charset="0"/>
                    <a:cs typeface="Times New Roman" panose="02020603050405020304" pitchFamily="18" charset="0"/>
                  </a:rPr>
                  <a:t>] – allowable stress of the steel of the pipeline</a:t>
                </a:r>
                <a:endParaRPr lang="en-US" sz="1600" dirty="0">
                  <a:latin typeface="Times New Roman" panose="02020603050405020304" pitchFamily="18" charset="0"/>
                  <a:cs typeface="Times New Roman" panose="02020603050405020304" pitchFamily="18" charset="0"/>
                </a:endParaRPr>
              </a:p>
            </p:txBody>
          </p:sp>
        </mc:Choice>
        <mc:Fallback>
          <p:sp>
            <p:nvSpPr>
              <p:cNvPr id="24" name="Rectangle 23"/>
              <p:cNvSpPr>
                <a:spLocks noRot="1" noChangeAspect="1" noMove="1" noResize="1" noEditPoints="1" noAdjustHandles="1" noChangeArrowheads="1" noChangeShapeType="1" noTextEdit="1"/>
              </p:cNvSpPr>
              <p:nvPr/>
            </p:nvSpPr>
            <p:spPr>
              <a:xfrm>
                <a:off x="7588361" y="5337357"/>
                <a:ext cx="3125546" cy="584775"/>
              </a:xfrm>
              <a:prstGeom prst="rect">
                <a:avLst/>
              </a:prstGeom>
              <a:blipFill>
                <a:blip r:embed="rId11"/>
                <a:stretch>
                  <a:fillRect l="-1170" t="-3158" r="-390" b="-13684"/>
                </a:stretch>
              </a:blipFill>
            </p:spPr>
            <p:txBody>
              <a:bodyPr/>
              <a:lstStyle/>
              <a:p>
                <a:r>
                  <a:rPr lang="en-US">
                    <a:noFill/>
                  </a:rPr>
                  <a:t> </a:t>
                </a:r>
              </a:p>
            </p:txBody>
          </p:sp>
        </mc:Fallback>
      </mc:AlternateContent>
      <p:pic>
        <p:nvPicPr>
          <p:cNvPr id="16" name="Picture 15"/>
          <p:cNvPicPr/>
          <p:nvPr/>
        </p:nvPicPr>
        <p:blipFill>
          <a:blip r:embed="rId12">
            <a:extLst>
              <a:ext uri="{28A0092B-C50C-407E-A947-70E740481C1C}">
                <a14:useLocalDpi xmlns:a14="http://schemas.microsoft.com/office/drawing/2010/main" val="0"/>
              </a:ext>
            </a:extLst>
          </a:blip>
          <a:srcRect/>
          <a:stretch>
            <a:fillRect/>
          </a:stretch>
        </p:blipFill>
        <p:spPr bwMode="auto">
          <a:xfrm>
            <a:off x="7841711" y="1484647"/>
            <a:ext cx="3547872" cy="2112264"/>
          </a:xfrm>
          <a:prstGeom prst="rect">
            <a:avLst/>
          </a:prstGeom>
          <a:noFill/>
          <a:ln>
            <a:noFill/>
          </a:ln>
        </p:spPr>
      </p:pic>
    </p:spTree>
    <p:extLst>
      <p:ext uri="{BB962C8B-B14F-4D97-AF65-F5344CB8AC3E}">
        <p14:creationId xmlns:p14="http://schemas.microsoft.com/office/powerpoint/2010/main" val="752633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3.3.2.	The economical (optimal) diameter of the penstock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1057782" y="1722083"/>
            <a:ext cx="4993675" cy="338554"/>
          </a:xfrm>
          <a:prstGeom prst="rect">
            <a:avLst/>
          </a:prstGeom>
        </p:spPr>
        <p:txBody>
          <a:bodyPr wrap="none">
            <a:spAutoFit/>
          </a:bodyPr>
          <a:lstStyle/>
          <a:p>
            <a:r>
              <a:rPr lang="en-US" sz="1600" dirty="0" smtClean="0">
                <a:latin typeface="Times New Roman" panose="02020603050405020304" pitchFamily="18" charset="0"/>
                <a:ea typeface="Calibri" panose="020F0502020204030204" pitchFamily="34" charset="0"/>
              </a:rPr>
              <a:t>T</a:t>
            </a:r>
            <a:r>
              <a:rPr lang="mk-MK" sz="1600" dirty="0" smtClean="0">
                <a:latin typeface="Times New Roman" panose="02020603050405020304" pitchFamily="18" charset="0"/>
                <a:ea typeface="Calibri" panose="020F0502020204030204" pitchFamily="34" charset="0"/>
              </a:rPr>
              <a:t>the </a:t>
            </a:r>
            <a:r>
              <a:rPr lang="mk-MK" sz="1600" dirty="0">
                <a:latin typeface="Times New Roman" panose="02020603050405020304" pitchFamily="18" charset="0"/>
                <a:ea typeface="Calibri" panose="020F0502020204030204" pitchFamily="34" charset="0"/>
              </a:rPr>
              <a:t>investment costs per meter of pipeline length will be</a:t>
            </a:r>
            <a:r>
              <a:rPr lang="en-US" sz="1600" dirty="0">
                <a:latin typeface="Times New Roman" panose="02020603050405020304" pitchFamily="18" charset="0"/>
                <a:ea typeface="Calibri" panose="020F0502020204030204" pitchFamily="34" charset="0"/>
              </a:rPr>
              <a:t>:</a:t>
            </a:r>
            <a:endParaRPr lang="en-US" sz="1600" dirty="0"/>
          </a:p>
        </p:txBody>
      </p:sp>
      <mc:AlternateContent xmlns:mc="http://schemas.openxmlformats.org/markup-compatibility/2006">
        <mc:Choice xmlns:a14="http://schemas.microsoft.com/office/drawing/2010/main" Requires="a14">
          <p:sp>
            <p:nvSpPr>
              <p:cNvPr id="4" name="Rectangle 3"/>
              <p:cNvSpPr/>
              <p:nvPr/>
            </p:nvSpPr>
            <p:spPr>
              <a:xfrm>
                <a:off x="1552646" y="2117132"/>
                <a:ext cx="4465390" cy="62799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mk-MK" sz="1600" i="1">
                          <a:latin typeface="Cambria Math" panose="02040503050406030204" pitchFamily="18" charset="0"/>
                        </a:rPr>
                        <m:t>𝐽</m:t>
                      </m:r>
                      <m:r>
                        <a:rPr lang="mk-MK" sz="1600" i="1">
                          <a:latin typeface="Cambria Math" panose="02040503050406030204" pitchFamily="18" charset="0"/>
                        </a:rPr>
                        <m:t>=</m:t>
                      </m:r>
                      <m:r>
                        <a:rPr lang="mk-MK" sz="1600" i="1">
                          <a:latin typeface="Cambria Math" panose="02040503050406030204" pitchFamily="18" charset="0"/>
                        </a:rPr>
                        <m:t>𝐷</m:t>
                      </m:r>
                      <m:r>
                        <a:rPr lang="mk-MK" sz="1600" i="1">
                          <a:latin typeface="Cambria Math" panose="02040503050406030204" pitchFamily="18" charset="0"/>
                        </a:rPr>
                        <m:t>∙</m:t>
                      </m:r>
                      <m:r>
                        <a:rPr lang="mk-MK" sz="1600" i="1">
                          <a:latin typeface="Cambria Math" panose="02040503050406030204" pitchFamily="18" charset="0"/>
                        </a:rPr>
                        <m:t>𝜋</m:t>
                      </m:r>
                      <m:r>
                        <a:rPr lang="mk-MK" sz="1600" i="1">
                          <a:latin typeface="Cambria Math" panose="02040503050406030204" pitchFamily="18" charset="0"/>
                        </a:rPr>
                        <m:t>∙</m:t>
                      </m:r>
                      <m:r>
                        <a:rPr lang="mk-MK" sz="1600" i="1">
                          <a:latin typeface="Cambria Math" panose="02040503050406030204" pitchFamily="18" charset="0"/>
                        </a:rPr>
                        <m:t>𝑠</m:t>
                      </m:r>
                      <m:r>
                        <a:rPr lang="mk-MK" sz="1600" i="1">
                          <a:latin typeface="Cambria Math" panose="02040503050406030204" pitchFamily="18" charset="0"/>
                        </a:rPr>
                        <m:t>∙</m:t>
                      </m:r>
                      <m:r>
                        <a:rPr lang="mk-MK" sz="1600" i="1">
                          <a:latin typeface="Cambria Math" panose="02040503050406030204" pitchFamily="18" charset="0"/>
                        </a:rPr>
                        <m:t>𝑏</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𝜌</m:t>
                          </m:r>
                        </m:e>
                        <m:sub>
                          <m:r>
                            <a:rPr lang="en-US" sz="1600" i="1">
                              <a:latin typeface="Cambria Math" panose="02040503050406030204" pitchFamily="18" charset="0"/>
                            </a:rPr>
                            <m:t>𝑐</m:t>
                          </m:r>
                        </m:sub>
                      </m:sSub>
                      <m:r>
                        <a:rPr lang="mk-MK" sz="1600" i="1">
                          <a:latin typeface="Cambria Math" panose="02040503050406030204" pitchFamily="18" charset="0"/>
                        </a:rPr>
                        <m:t>∙</m:t>
                      </m:r>
                      <m:r>
                        <a:rPr lang="mk-MK" sz="1600" i="1">
                          <a:latin typeface="Cambria Math" panose="02040503050406030204" pitchFamily="18" charset="0"/>
                        </a:rPr>
                        <m:t>𝑐</m:t>
                      </m:r>
                      <m:r>
                        <a:rPr lang="mk-MK" sz="1600" i="1">
                          <a:latin typeface="Cambria Math" panose="02040503050406030204" pitchFamily="18" charset="0"/>
                        </a:rPr>
                        <m:t>=</m:t>
                      </m:r>
                      <m:r>
                        <a:rPr lang="mk-MK" sz="1600" i="1">
                          <a:latin typeface="Cambria Math" panose="02040503050406030204" pitchFamily="18" charset="0"/>
                        </a:rPr>
                        <m:t>𝜋</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𝜌</m:t>
                          </m:r>
                        </m:e>
                        <m:sub>
                          <m:r>
                            <a:rPr lang="en-US" sz="1600" i="1">
                              <a:latin typeface="Cambria Math" panose="02040503050406030204" pitchFamily="18" charset="0"/>
                            </a:rPr>
                            <m:t>𝑐</m:t>
                          </m:r>
                        </m:sub>
                      </m:sSub>
                      <m:r>
                        <a:rPr lang="mk-MK" sz="1600" i="1">
                          <a:latin typeface="Cambria Math" panose="02040503050406030204" pitchFamily="18" charset="0"/>
                        </a:rPr>
                        <m:t>∙</m:t>
                      </m:r>
                      <m:r>
                        <a:rPr lang="mk-MK" sz="1600" i="1">
                          <a:latin typeface="Cambria Math" panose="02040503050406030204" pitchFamily="18" charset="0"/>
                        </a:rPr>
                        <m:t>𝑐</m:t>
                      </m:r>
                      <m:r>
                        <a:rPr lang="mk-MK" sz="1600" i="1">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mk-MK" sz="1600" i="1">
                                  <a:latin typeface="Cambria Math" panose="02040503050406030204" pitchFamily="18" charset="0"/>
                                </a:rPr>
                                <m:t>𝐷</m:t>
                              </m:r>
                            </m:e>
                            <m:sup>
                              <m:r>
                                <a:rPr lang="mk-MK" sz="1600" i="1">
                                  <a:latin typeface="Cambria Math" panose="02040503050406030204" pitchFamily="18" charset="0"/>
                                </a:rPr>
                                <m:t>2</m:t>
                              </m:r>
                            </m:sup>
                          </m:sSup>
                          <m:r>
                            <a:rPr lang="mk-MK" sz="1600" i="1">
                              <a:latin typeface="Cambria Math" panose="02040503050406030204" pitchFamily="18" charset="0"/>
                            </a:rPr>
                            <m:t>∙</m:t>
                          </m:r>
                          <m:r>
                            <a:rPr lang="mk-MK" sz="1600" i="1">
                              <a:latin typeface="Cambria Math" panose="02040503050406030204" pitchFamily="18" charset="0"/>
                            </a:rPr>
                            <m:t>𝑝</m:t>
                          </m:r>
                        </m:num>
                        <m:den>
                          <m:r>
                            <a:rPr lang="mk-MK" sz="1600" i="1">
                              <a:latin typeface="Cambria Math" panose="02040503050406030204" pitchFamily="18" charset="0"/>
                            </a:rPr>
                            <m:t>2∙</m:t>
                          </m:r>
                          <m:sSub>
                            <m:sSubPr>
                              <m:ctrlPr>
                                <a:rPr lang="en-US" sz="1600" i="1">
                                  <a:latin typeface="Cambria Math" panose="02040503050406030204" pitchFamily="18" charset="0"/>
                                </a:rPr>
                              </m:ctrlPr>
                            </m:sSubPr>
                            <m:e>
                              <m:r>
                                <a:rPr lang="mk-MK" sz="1600" i="1">
                                  <a:latin typeface="Cambria Math" panose="02040503050406030204" pitchFamily="18" charset="0"/>
                                </a:rPr>
                                <m:t>𝜎</m:t>
                              </m:r>
                            </m:e>
                            <m:sub>
                              <m:r>
                                <a:rPr lang="mk-MK" sz="1600" i="1">
                                  <a:latin typeface="Cambria Math" panose="02040503050406030204" pitchFamily="18" charset="0"/>
                                </a:rPr>
                                <m:t>𝑑</m:t>
                              </m:r>
                            </m:sub>
                          </m:sSub>
                        </m:den>
                      </m:f>
                      <m:r>
                        <a:rPr lang="mk-MK" sz="1600" i="1">
                          <a:latin typeface="Cambria Math" panose="02040503050406030204" pitchFamily="18" charset="0"/>
                        </a:rPr>
                        <m:t>∙</m:t>
                      </m:r>
                      <m:r>
                        <a:rPr lang="mk-MK" sz="1600" i="1">
                          <a:latin typeface="Cambria Math" panose="02040503050406030204" pitchFamily="18" charset="0"/>
                        </a:rPr>
                        <m:t>𝑏</m:t>
                      </m:r>
                      <m:r>
                        <a:rPr lang="mk-MK" sz="1600" i="1">
                          <a:latin typeface="Cambria Math" panose="02040503050406030204" pitchFamily="18" charset="0"/>
                        </a:rPr>
                        <m:t>    </m:t>
                      </m:r>
                      <m:r>
                        <a:rPr lang="mk-MK" sz="1600">
                          <a:latin typeface="Cambria Math" panose="02040503050406030204" pitchFamily="18" charset="0"/>
                        </a:rPr>
                        <m:t>    </m:t>
                      </m:r>
                    </m:oMath>
                  </m:oMathPara>
                </a14:m>
                <a:endParaRPr lang="en-US" sz="1600" dirty="0"/>
              </a:p>
            </p:txBody>
          </p:sp>
        </mc:Choice>
        <mc:Fallback>
          <p:sp>
            <p:nvSpPr>
              <p:cNvPr id="4" name="Rectangle 3"/>
              <p:cNvSpPr>
                <a:spLocks noRot="1" noChangeAspect="1" noMove="1" noResize="1" noEditPoints="1" noAdjustHandles="1" noChangeArrowheads="1" noChangeShapeType="1" noTextEdit="1"/>
              </p:cNvSpPr>
              <p:nvPr/>
            </p:nvSpPr>
            <p:spPr>
              <a:xfrm>
                <a:off x="1552646" y="2117132"/>
                <a:ext cx="4465390" cy="62799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Rectangle 7"/>
              <p:cNvSpPr/>
              <p:nvPr/>
            </p:nvSpPr>
            <p:spPr>
              <a:xfrm>
                <a:off x="1057782" y="2751280"/>
                <a:ext cx="4122090" cy="338554"/>
              </a:xfrm>
              <a:prstGeom prst="rect">
                <a:avLst/>
              </a:prstGeom>
            </p:spPr>
            <p:txBody>
              <a:bodyPr wrap="non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𝜌</m:t>
                        </m:r>
                      </m:e>
                      <m:sub>
                        <m:r>
                          <a:rPr lang="en-US" sz="1600" i="1">
                            <a:latin typeface="Cambria Math" panose="02040503050406030204" pitchFamily="18" charset="0"/>
                            <a:ea typeface="Times New Roman" panose="02020603050405020304" pitchFamily="18" charset="0"/>
                            <a:cs typeface="Times New Roman" panose="02020603050405020304" pitchFamily="18" charset="0"/>
                          </a:rPr>
                          <m:t>𝑐</m:t>
                        </m:r>
                      </m:sub>
                    </m:sSub>
                  </m:oMath>
                </a14:m>
                <a:r>
                  <a:rPr lang="en-US" sz="1600" dirty="0">
                    <a:latin typeface="TimesNewRomanPSMT"/>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cs typeface="Times New Roman" panose="02020603050405020304" pitchFamily="18" charset="0"/>
                  </a:rPr>
                  <a:t>[kg/m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3</a:t>
                </a:r>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density of the steel of the pipeline</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mc:Choice>
        <mc:Fallback>
          <p:sp>
            <p:nvSpPr>
              <p:cNvPr id="8" name="Rectangle 7"/>
              <p:cNvSpPr>
                <a:spLocks noRot="1" noChangeAspect="1" noMove="1" noResize="1" noEditPoints="1" noAdjustHandles="1" noChangeArrowheads="1" noChangeShapeType="1" noTextEdit="1"/>
              </p:cNvSpPr>
              <p:nvPr/>
            </p:nvSpPr>
            <p:spPr>
              <a:xfrm>
                <a:off x="1057782" y="2751280"/>
                <a:ext cx="4122090" cy="338554"/>
              </a:xfrm>
              <a:prstGeom prst="rect">
                <a:avLst/>
              </a:prstGeom>
              <a:blipFill>
                <a:blip r:embed="rId6"/>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083382" y="3152992"/>
                <a:ext cx="3010889" cy="338554"/>
              </a:xfrm>
              <a:prstGeom prst="rect">
                <a:avLst/>
              </a:prstGeom>
            </p:spPr>
            <p:txBody>
              <a:bodyPr wrap="none">
                <a:spAutoFit/>
              </a:bodyPr>
              <a:lstStyle/>
              <a:p>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𝑐</m:t>
                    </m:r>
                  </m:oMath>
                </a14:m>
                <a:r>
                  <a:rPr lang="en-US" sz="1600" dirty="0">
                    <a:latin typeface="TimesNewRomanPSMT"/>
                    <a:ea typeface="Calibri" panose="020F0502020204030204" pitchFamily="34" charset="0"/>
                    <a:cs typeface="Times New Roman" panose="02020603050405020304" pitchFamily="18" charset="0"/>
                  </a:rPr>
                  <a:t> </a:t>
                </a:r>
                <a:r>
                  <a:rPr lang="en-US" sz="1600" dirty="0" smtClean="0">
                    <a:latin typeface="TimesNewRomanPSMT"/>
                    <a:ea typeface="Calibri" panose="020F0502020204030204" pitchFamily="34" charset="0"/>
                    <a:cs typeface="Times New Roman" panose="02020603050405020304" pitchFamily="18" charset="0"/>
                  </a:rPr>
                  <a:t> </a:t>
                </a:r>
                <a:r>
                  <a:rPr lang="en-US" sz="1600" dirty="0">
                    <a:latin typeface="TimesNewRomanPSMT"/>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rPr>
                  <a:t>cost of the installed pipeline</a:t>
                </a:r>
                <a:r>
                  <a:rPr lang="en-US" sz="1600" dirty="0">
                    <a:latin typeface="TimesNewRomanPSMT"/>
                    <a:ea typeface="Calibri" panose="020F0502020204030204" pitchFamily="34" charset="0"/>
                    <a:cs typeface="Times New Roman" panose="02020603050405020304" pitchFamily="18" charset="0"/>
                  </a:rPr>
                  <a:t>;</a:t>
                </a:r>
                <a:endParaRPr lang="en-US" sz="1600" dirty="0"/>
              </a:p>
            </p:txBody>
          </p:sp>
        </mc:Choice>
        <mc:Fallback xmlns="">
          <p:sp>
            <p:nvSpPr>
              <p:cNvPr id="10" name="Rectangle 9"/>
              <p:cNvSpPr>
                <a:spLocks noRot="1" noChangeAspect="1" noMove="1" noResize="1" noEditPoints="1" noAdjustHandles="1" noChangeArrowheads="1" noChangeShapeType="1" noTextEdit="1"/>
              </p:cNvSpPr>
              <p:nvPr/>
            </p:nvSpPr>
            <p:spPr>
              <a:xfrm>
                <a:off x="1083382" y="3152992"/>
                <a:ext cx="3010889" cy="338554"/>
              </a:xfrm>
              <a:prstGeom prst="rect">
                <a:avLst/>
              </a:prstGeom>
              <a:blipFill>
                <a:blip r:embed="rId7"/>
                <a:stretch>
                  <a:fillRect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083382" y="3554705"/>
                <a:ext cx="5953746" cy="338554"/>
              </a:xfrm>
              <a:prstGeom prst="rect">
                <a:avLst/>
              </a:prstGeom>
            </p:spPr>
            <p:txBody>
              <a:bodyPr wrap="none">
                <a:spAutoFit/>
              </a:bodyPr>
              <a:lstStyle/>
              <a:p>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𝑏</m:t>
                    </m:r>
                    <m:r>
                      <a:rPr lang="mk-MK" sz="1600" i="1">
                        <a:latin typeface="Cambria Math" panose="02040503050406030204" pitchFamily="18" charset="0"/>
                        <a:ea typeface="Times New Roman" panose="02020603050405020304" pitchFamily="18" charset="0"/>
                        <a:cs typeface="Times New Roman" panose="02020603050405020304" pitchFamily="18" charset="0"/>
                      </a:rPr>
                      <m:t>&gt;1</m:t>
                    </m:r>
                  </m:oMath>
                </a14:m>
                <a:r>
                  <a:rPr lang="en-US" sz="1600" dirty="0">
                    <a:latin typeface="TimesNewRomanPSMT"/>
                    <a:ea typeface="Calibri" panose="020F0502020204030204" pitchFamily="34" charset="0"/>
                    <a:cs typeface="Times New Roman" panose="02020603050405020304" pitchFamily="18" charset="0"/>
                  </a:rPr>
                  <a:t>  –</a:t>
                </a:r>
                <a:r>
                  <a:rPr lang="en-US" sz="1600" dirty="0">
                    <a:latin typeface="Times New Roman" panose="02020603050405020304" pitchFamily="18" charset="0"/>
                    <a:ea typeface="Calibri" panose="020F0502020204030204" pitchFamily="34" charset="0"/>
                  </a:rPr>
                  <a:t>factor for smooth pipe accessories (connectors, aligners, etc.)</a:t>
                </a:r>
                <a:endParaRPr lang="en-US" sz="1600" dirty="0"/>
              </a:p>
            </p:txBody>
          </p:sp>
        </mc:Choice>
        <mc:Fallback xmlns="">
          <p:sp>
            <p:nvSpPr>
              <p:cNvPr id="11" name="Rectangle 10"/>
              <p:cNvSpPr>
                <a:spLocks noRot="1" noChangeAspect="1" noMove="1" noResize="1" noEditPoints="1" noAdjustHandles="1" noChangeArrowheads="1" noChangeShapeType="1" noTextEdit="1"/>
              </p:cNvSpPr>
              <p:nvPr/>
            </p:nvSpPr>
            <p:spPr>
              <a:xfrm>
                <a:off x="1083382" y="3554705"/>
                <a:ext cx="5953746" cy="338554"/>
              </a:xfrm>
              <a:prstGeom prst="rect">
                <a:avLst/>
              </a:prstGeom>
              <a:blipFill>
                <a:blip r:embed="rId8"/>
                <a:stretch>
                  <a:fillRect t="-5357" b="-21429"/>
                </a:stretch>
              </a:blipFill>
            </p:spPr>
            <p:txBody>
              <a:bodyPr/>
              <a:lstStyle/>
              <a:p>
                <a:r>
                  <a:rPr lang="en-US">
                    <a:noFill/>
                  </a:rPr>
                  <a:t> </a:t>
                </a:r>
              </a:p>
            </p:txBody>
          </p:sp>
        </mc:Fallback>
      </mc:AlternateContent>
      <p:sp>
        <p:nvSpPr>
          <p:cNvPr id="14" name="Rectangle 13"/>
          <p:cNvSpPr/>
          <p:nvPr/>
        </p:nvSpPr>
        <p:spPr>
          <a:xfrm>
            <a:off x="1077868" y="4043538"/>
            <a:ext cx="3446777" cy="375487"/>
          </a:xfrm>
          <a:prstGeom prst="rect">
            <a:avLst/>
          </a:prstGeom>
        </p:spPr>
        <p:txBody>
          <a:bodyPr wrap="none">
            <a:spAutoFit/>
          </a:bodyPr>
          <a:lstStyle/>
          <a:p>
            <a:pPr algn="just">
              <a:lnSpc>
                <a:spcPct val="115000"/>
              </a:lnSpc>
              <a:spcAft>
                <a:spcPts val="1000"/>
              </a:spcAft>
            </a:pPr>
            <a:r>
              <a:rPr lang="mk-MK" sz="1600" dirty="0">
                <a:latin typeface="Times New Roman" panose="02020603050405020304" pitchFamily="18" charset="0"/>
                <a:ea typeface="Calibri" panose="020F0502020204030204" pitchFamily="34" charset="0"/>
                <a:cs typeface="Times New Roman" panose="02020603050405020304" pitchFamily="18" charset="0"/>
              </a:rPr>
              <a:t>Annual construction costs are given by</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5" name="Rectangle 14"/>
              <p:cNvSpPr/>
              <p:nvPr/>
            </p:nvSpPr>
            <p:spPr>
              <a:xfrm>
                <a:off x="4685258" y="3914207"/>
                <a:ext cx="3590406" cy="62799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1</m:t>
                          </m:r>
                        </m:sub>
                      </m:sSub>
                      <m:r>
                        <a:rPr lang="mk-MK" sz="1600" i="1">
                          <a:latin typeface="Cambria Math" panose="02040503050406030204" pitchFamily="18" charset="0"/>
                        </a:rPr>
                        <m:t>=</m:t>
                      </m:r>
                      <m:r>
                        <a:rPr lang="mk-MK" sz="1600" i="1">
                          <a:latin typeface="Cambria Math" panose="02040503050406030204" pitchFamily="18" charset="0"/>
                        </a:rPr>
                        <m:t>𝑘</m:t>
                      </m:r>
                      <m:r>
                        <a:rPr lang="mk-MK" sz="1600" i="1">
                          <a:latin typeface="Cambria Math" panose="02040503050406030204" pitchFamily="18" charset="0"/>
                        </a:rPr>
                        <m:t>∙</m:t>
                      </m:r>
                      <m:r>
                        <a:rPr lang="mk-MK" sz="1600" i="1">
                          <a:latin typeface="Cambria Math" panose="02040503050406030204" pitchFamily="18" charset="0"/>
                        </a:rPr>
                        <m:t>𝐽</m:t>
                      </m:r>
                      <m:r>
                        <a:rPr lang="mk-MK" sz="1600" i="1">
                          <a:latin typeface="Cambria Math" panose="02040503050406030204" pitchFamily="18" charset="0"/>
                        </a:rPr>
                        <m:t>=</m:t>
                      </m:r>
                      <m:r>
                        <a:rPr lang="mk-MK" sz="1600" i="1">
                          <a:latin typeface="Cambria Math" panose="02040503050406030204" pitchFamily="18" charset="0"/>
                        </a:rPr>
                        <m:t>𝑘</m:t>
                      </m:r>
                      <m:r>
                        <a:rPr lang="mk-MK" sz="1600" i="1">
                          <a:latin typeface="Cambria Math" panose="02040503050406030204" pitchFamily="18" charset="0"/>
                        </a:rPr>
                        <m:t>∙</m:t>
                      </m:r>
                      <m:r>
                        <a:rPr lang="mk-MK" sz="1600" i="1">
                          <a:latin typeface="Cambria Math" panose="02040503050406030204" pitchFamily="18" charset="0"/>
                        </a:rPr>
                        <m:t>𝜋</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𝜌</m:t>
                          </m:r>
                        </m:e>
                        <m:sub>
                          <m:r>
                            <a:rPr lang="en-US" sz="1600" i="1">
                              <a:latin typeface="Cambria Math" panose="02040503050406030204" pitchFamily="18" charset="0"/>
                            </a:rPr>
                            <m:t>𝑐</m:t>
                          </m:r>
                        </m:sub>
                      </m:sSub>
                      <m:r>
                        <a:rPr lang="mk-MK" sz="1600" i="1">
                          <a:latin typeface="Cambria Math" panose="02040503050406030204" pitchFamily="18" charset="0"/>
                        </a:rPr>
                        <m:t>∙</m:t>
                      </m:r>
                      <m:r>
                        <a:rPr lang="mk-MK" sz="1600" i="1">
                          <a:latin typeface="Cambria Math" panose="02040503050406030204" pitchFamily="18" charset="0"/>
                        </a:rPr>
                        <m:t>𝑐</m:t>
                      </m:r>
                      <m:r>
                        <a:rPr lang="mk-MK" sz="1600" i="1">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mk-MK" sz="1600" i="1">
                                  <a:latin typeface="Cambria Math" panose="02040503050406030204" pitchFamily="18" charset="0"/>
                                </a:rPr>
                                <m:t>𝐷</m:t>
                              </m:r>
                            </m:e>
                            <m:sup>
                              <m:r>
                                <a:rPr lang="mk-MK" sz="1600" i="1">
                                  <a:latin typeface="Cambria Math" panose="02040503050406030204" pitchFamily="18" charset="0"/>
                                </a:rPr>
                                <m:t>2</m:t>
                              </m:r>
                            </m:sup>
                          </m:sSup>
                          <m:r>
                            <a:rPr lang="mk-MK" sz="1600" i="1">
                              <a:latin typeface="Cambria Math" panose="02040503050406030204" pitchFamily="18" charset="0"/>
                            </a:rPr>
                            <m:t>∙</m:t>
                          </m:r>
                          <m:r>
                            <a:rPr lang="mk-MK" sz="1600" i="1">
                              <a:latin typeface="Cambria Math" panose="02040503050406030204" pitchFamily="18" charset="0"/>
                            </a:rPr>
                            <m:t>𝑝</m:t>
                          </m:r>
                        </m:num>
                        <m:den>
                          <m:r>
                            <a:rPr lang="mk-MK" sz="1600" i="1">
                              <a:latin typeface="Cambria Math" panose="02040503050406030204" pitchFamily="18" charset="0"/>
                            </a:rPr>
                            <m:t>2∙</m:t>
                          </m:r>
                          <m:sSub>
                            <m:sSubPr>
                              <m:ctrlPr>
                                <a:rPr lang="en-US" sz="1600" i="1">
                                  <a:latin typeface="Cambria Math" panose="02040503050406030204" pitchFamily="18" charset="0"/>
                                </a:rPr>
                              </m:ctrlPr>
                            </m:sSubPr>
                            <m:e>
                              <m:r>
                                <a:rPr lang="mk-MK" sz="1600" i="1">
                                  <a:latin typeface="Cambria Math" panose="02040503050406030204" pitchFamily="18" charset="0"/>
                                </a:rPr>
                                <m:t>𝜎</m:t>
                              </m:r>
                            </m:e>
                            <m:sub>
                              <m:r>
                                <a:rPr lang="mk-MK" sz="1600" i="1">
                                  <a:latin typeface="Cambria Math" panose="02040503050406030204" pitchFamily="18" charset="0"/>
                                </a:rPr>
                                <m:t>𝑑</m:t>
                              </m:r>
                            </m:sub>
                          </m:sSub>
                        </m:den>
                      </m:f>
                      <m:r>
                        <a:rPr lang="mk-MK" sz="1600" i="1">
                          <a:latin typeface="Cambria Math" panose="02040503050406030204" pitchFamily="18" charset="0"/>
                        </a:rPr>
                        <m:t>∙</m:t>
                      </m:r>
                      <m:r>
                        <a:rPr lang="mk-MK" sz="1600" i="1">
                          <a:latin typeface="Cambria Math" panose="02040503050406030204" pitchFamily="18" charset="0"/>
                        </a:rPr>
                        <m:t>𝑏</m:t>
                      </m:r>
                      <m:r>
                        <a:rPr lang="mk-MK" sz="1600" i="1">
                          <a:latin typeface="Cambria Math" panose="02040503050406030204" pitchFamily="18" charset="0"/>
                        </a:rPr>
                        <m:t>    </m:t>
                      </m:r>
                      <m:r>
                        <a:rPr lang="mk-MK" sz="1600">
                          <a:latin typeface="Cambria Math" panose="02040503050406030204" pitchFamily="18" charset="0"/>
                        </a:rPr>
                        <m:t>    </m:t>
                      </m:r>
                    </m:oMath>
                  </m:oMathPara>
                </a14:m>
                <a:endParaRPr lang="en-US" sz="1600" dirty="0"/>
              </a:p>
            </p:txBody>
          </p:sp>
        </mc:Choice>
        <mc:Fallback>
          <p:sp>
            <p:nvSpPr>
              <p:cNvPr id="15" name="Rectangle 14"/>
              <p:cNvSpPr>
                <a:spLocks noRot="1" noChangeAspect="1" noMove="1" noResize="1" noEditPoints="1" noAdjustHandles="1" noChangeArrowheads="1" noChangeShapeType="1" noTextEdit="1"/>
              </p:cNvSpPr>
              <p:nvPr/>
            </p:nvSpPr>
            <p:spPr>
              <a:xfrm>
                <a:off x="4685258" y="3914207"/>
                <a:ext cx="3590406" cy="62799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Rectangle 15"/>
              <p:cNvSpPr/>
              <p:nvPr/>
            </p:nvSpPr>
            <p:spPr>
              <a:xfrm>
                <a:off x="4770666" y="4583414"/>
                <a:ext cx="4526817" cy="338554"/>
              </a:xfrm>
              <a:prstGeom prst="rect">
                <a:avLst/>
              </a:prstGeom>
            </p:spPr>
            <p:txBody>
              <a:bodyPr wrap="none">
                <a:spAutoFit/>
              </a:bodyPr>
              <a:lstStyle/>
              <a:p>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𝑘</m:t>
                    </m:r>
                  </m:oMath>
                </a14:m>
                <a:r>
                  <a:rPr lang="en-US" sz="1600" dirty="0">
                    <a:latin typeface="TimesNewRomanPSMT"/>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capital cost factor (relative or percentage value)</a:t>
                </a:r>
                <a:endParaRPr lang="en-US" sz="1600" dirty="0">
                  <a:latin typeface="Times New Roman" panose="02020603050405020304" pitchFamily="18" charset="0"/>
                  <a:cs typeface="Times New Roman" panose="02020603050405020304" pitchFamily="18" charset="0"/>
                </a:endParaRPr>
              </a:p>
            </p:txBody>
          </p:sp>
        </mc:Choice>
        <mc:Fallback>
          <p:sp>
            <p:nvSpPr>
              <p:cNvPr id="16" name="Rectangle 15"/>
              <p:cNvSpPr>
                <a:spLocks noRot="1" noChangeAspect="1" noMove="1" noResize="1" noEditPoints="1" noAdjustHandles="1" noChangeArrowheads="1" noChangeShapeType="1" noTextEdit="1"/>
              </p:cNvSpPr>
              <p:nvPr/>
            </p:nvSpPr>
            <p:spPr>
              <a:xfrm>
                <a:off x="4770666" y="4583414"/>
                <a:ext cx="4526817" cy="338554"/>
              </a:xfrm>
              <a:prstGeom prst="rect">
                <a:avLst/>
              </a:prstGeom>
              <a:blipFill>
                <a:blip r:embed="rId10"/>
                <a:stretch>
                  <a:fillRect t="-5455" b="-23636"/>
                </a:stretch>
              </a:blipFill>
            </p:spPr>
            <p:txBody>
              <a:bodyPr/>
              <a:lstStyle/>
              <a:p>
                <a:r>
                  <a:rPr lang="en-US">
                    <a:noFill/>
                  </a:rPr>
                  <a:t> </a:t>
                </a:r>
              </a:p>
            </p:txBody>
          </p:sp>
        </mc:Fallback>
      </mc:AlternateContent>
    </p:spTree>
    <p:extLst>
      <p:ext uri="{BB962C8B-B14F-4D97-AF65-F5344CB8AC3E}">
        <p14:creationId xmlns:p14="http://schemas.microsoft.com/office/powerpoint/2010/main" val="8973339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3.3.	Penstocks </a:t>
            </a:r>
            <a:br>
              <a:rPr lang="en-US" sz="2000" dirty="0"/>
            </a:br>
            <a:r>
              <a:rPr lang="en-US" sz="2000" dirty="0"/>
              <a:t>3.3.2.	The economical (optimal) diameter of the penstock </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1057782" y="1722083"/>
            <a:ext cx="1552028" cy="338554"/>
          </a:xfrm>
          <a:prstGeom prst="rect">
            <a:avLst/>
          </a:prstGeom>
        </p:spPr>
        <p:txBody>
          <a:bodyPr wrap="none">
            <a:spAutoFit/>
          </a:bodyPr>
          <a:lstStyle/>
          <a:p>
            <a:r>
              <a:rPr lang="mk-MK" sz="1600" dirty="0"/>
              <a:t>Friction losses </a:t>
            </a:r>
            <a:endParaRPr lang="en-US" sz="1600" dirty="0"/>
          </a:p>
        </p:txBody>
      </p:sp>
      <mc:AlternateContent xmlns:mc="http://schemas.openxmlformats.org/markup-compatibility/2006" xmlns:a14="http://schemas.microsoft.com/office/drawing/2010/main">
        <mc:Choice Requires="a14">
          <p:sp>
            <p:nvSpPr>
              <p:cNvPr id="2" name="Rectangle 1"/>
              <p:cNvSpPr/>
              <p:nvPr/>
            </p:nvSpPr>
            <p:spPr>
              <a:xfrm>
                <a:off x="1057782" y="2073590"/>
                <a:ext cx="3198183" cy="69416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h</m:t>
                      </m:r>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𝜆</m:t>
                          </m:r>
                        </m:num>
                        <m:den>
                          <m:r>
                            <a:rPr lang="en-US" sz="1600" i="1">
                              <a:latin typeface="Cambria Math" panose="02040503050406030204" pitchFamily="18" charset="0"/>
                            </a:rPr>
                            <m:t>𝐷</m:t>
                          </m:r>
                        </m:den>
                      </m:f>
                      <m:r>
                        <a:rPr lang="en-US" sz="1600">
                          <a:latin typeface="Cambria Math" panose="02040503050406030204" pitchFamily="18" charset="0"/>
                        </a:rPr>
                        <m:t>∙</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𝑣</m:t>
                              </m:r>
                            </m:e>
                            <m:sup>
                              <m:r>
                                <a:rPr lang="en-US" sz="1600">
                                  <a:latin typeface="Cambria Math" panose="02040503050406030204" pitchFamily="18" charset="0"/>
                                </a:rPr>
                                <m:t>2</m:t>
                              </m:r>
                            </m:sup>
                          </m:sSup>
                        </m:num>
                        <m:den>
                          <m:r>
                            <a:rPr lang="en-US" sz="1600">
                              <a:latin typeface="Cambria Math" panose="02040503050406030204" pitchFamily="18" charset="0"/>
                            </a:rPr>
                            <m:t>2</m:t>
                          </m:r>
                          <m:r>
                            <a:rPr lang="en-US" sz="1600" i="1">
                              <a:latin typeface="Cambria Math" panose="02040503050406030204" pitchFamily="18" charset="0"/>
                            </a:rPr>
                            <m:t>𝑔</m:t>
                          </m:r>
                        </m:den>
                      </m:f>
                      <m:r>
                        <a:rPr lang="en-US" sz="160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𝜆</m:t>
                          </m:r>
                        </m:num>
                        <m:den>
                          <m:r>
                            <a:rPr lang="en-US" sz="1600" i="1">
                              <a:latin typeface="Cambria Math" panose="02040503050406030204" pitchFamily="18" charset="0"/>
                            </a:rPr>
                            <m:t>𝐷</m:t>
                          </m:r>
                          <m:r>
                            <a:rPr lang="en-US" sz="1600">
                              <a:latin typeface="Cambria Math" panose="02040503050406030204" pitchFamily="18" charset="0"/>
                            </a:rPr>
                            <m:t>∙2</m:t>
                          </m:r>
                          <m:r>
                            <a:rPr lang="en-US" sz="1600" i="1">
                              <a:latin typeface="Cambria Math" panose="02040503050406030204" pitchFamily="18" charset="0"/>
                            </a:rPr>
                            <m:t>𝑔</m:t>
                          </m:r>
                        </m:den>
                      </m:f>
                      <m:r>
                        <a:rPr lang="en-US" sz="1600">
                          <a:latin typeface="Cambria Math" panose="02040503050406030204" pitchFamily="18" charset="0"/>
                        </a:rPr>
                        <m:t>∙    </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r>
                                    <a:rPr lang="en-US" sz="1600">
                                      <a:latin typeface="Cambria Math" panose="02040503050406030204" pitchFamily="18" charset="0"/>
                                    </a:rPr>
                                    <m:t>4</m:t>
                                  </m:r>
                                  <m:sSub>
                                    <m:sSubPr>
                                      <m:ctrlPr>
                                        <a:rPr lang="en-US" sz="1600" i="1">
                                          <a:latin typeface="Cambria Math" panose="02040503050406030204" pitchFamily="18" charset="0"/>
                                        </a:rPr>
                                      </m:ctrlPr>
                                    </m:sSubPr>
                                    <m:e>
                                      <m:r>
                                        <a:rPr lang="en-US" sz="1600" i="1">
                                          <a:latin typeface="Cambria Math" panose="02040503050406030204" pitchFamily="18" charset="0"/>
                                        </a:rPr>
                                        <m:t>𝑄</m:t>
                                      </m:r>
                                    </m:e>
                                    <m:sub>
                                      <m:r>
                                        <a:rPr lang="en-US" sz="1600" i="1">
                                          <a:latin typeface="Cambria Math" panose="02040503050406030204" pitchFamily="18" charset="0"/>
                                        </a:rPr>
                                        <m:t>𝑚</m:t>
                                      </m:r>
                                    </m:sub>
                                  </m:sSub>
                                </m:num>
                                <m:den>
                                  <m:r>
                                    <a:rPr lang="en-US" sz="1600" i="1">
                                      <a:latin typeface="Cambria Math" panose="02040503050406030204" pitchFamily="18" charset="0"/>
                                    </a:rPr>
                                    <m:t>𝜋</m:t>
                                  </m:r>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2</m:t>
                                      </m:r>
                                    </m:sup>
                                  </m:sSup>
                                </m:den>
                              </m:f>
                            </m:e>
                          </m:d>
                        </m:e>
                        <m:sup>
                          <m:r>
                            <a:rPr lang="en-US" sz="1600">
                              <a:latin typeface="Cambria Math" panose="02040503050406030204" pitchFamily="18" charset="0"/>
                            </a:rPr>
                            <m:t>2</m:t>
                          </m:r>
                        </m:sup>
                      </m:sSup>
                      <m:r>
                        <a:rPr lang="en-US" sz="1600">
                          <a:latin typeface="Cambria Math" panose="02040503050406030204" pitchFamily="18" charset="0"/>
                        </a:rPr>
                        <m:t> </m:t>
                      </m:r>
                    </m:oMath>
                  </m:oMathPara>
                </a14:m>
                <a:endParaRPr lang="en-US" sz="1600" dirty="0"/>
              </a:p>
            </p:txBody>
          </p:sp>
        </mc:Choice>
        <mc:Fallback xmlns="">
          <p:sp>
            <p:nvSpPr>
              <p:cNvPr id="2" name="Rectangle 1"/>
              <p:cNvSpPr>
                <a:spLocks noRot="1" noChangeAspect="1" noMove="1" noResize="1" noEditPoints="1" noAdjustHandles="1" noChangeArrowheads="1" noChangeShapeType="1" noTextEdit="1"/>
              </p:cNvSpPr>
              <p:nvPr/>
            </p:nvSpPr>
            <p:spPr>
              <a:xfrm>
                <a:off x="1057782" y="2073590"/>
                <a:ext cx="3198183" cy="69416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112283" y="2797861"/>
                <a:ext cx="3501471" cy="6296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h</m:t>
                      </m:r>
                      <m:r>
                        <a:rPr lang="en-US" sz="1600">
                          <a:latin typeface="Cambria Math" panose="02040503050406030204" pitchFamily="18" charset="0"/>
                        </a:rPr>
                        <m:t>=8∙</m:t>
                      </m:r>
                      <m:r>
                        <a:rPr lang="en-US" sz="1600" i="1">
                          <a:latin typeface="Cambria Math" panose="02040503050406030204" pitchFamily="18" charset="0"/>
                        </a:rPr>
                        <m:t>𝜆</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𝑄</m:t>
                              </m:r>
                            </m:e>
                            <m:sub>
                              <m:r>
                                <a:rPr lang="en-US" sz="1600" i="1">
                                  <a:latin typeface="Cambria Math" panose="02040503050406030204" pitchFamily="18" charset="0"/>
                                </a:rPr>
                                <m:t>𝑚</m:t>
                              </m:r>
                            </m:sub>
                            <m:sup>
                              <m:r>
                                <a:rPr lang="en-US" sz="1600">
                                  <a:latin typeface="Cambria Math" panose="02040503050406030204" pitchFamily="18" charset="0"/>
                                </a:rPr>
                                <m:t>2</m:t>
                              </m:r>
                            </m:sup>
                          </m:sSubSup>
                        </m:num>
                        <m:den>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5</m:t>
                              </m:r>
                            </m:sup>
                          </m:sSup>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i="1">
                                  <a:latin typeface="Cambria Math" panose="02040503050406030204" pitchFamily="18" charset="0"/>
                                </a:rPr>
                                <m:t>𝜋</m:t>
                              </m:r>
                            </m:e>
                            <m:sup>
                              <m:r>
                                <a:rPr lang="en-US" sz="1600">
                                  <a:latin typeface="Cambria Math" panose="02040503050406030204" pitchFamily="18" charset="0"/>
                                </a:rPr>
                                <m:t>2</m:t>
                              </m:r>
                            </m:sup>
                          </m:sSup>
                          <m:r>
                            <a:rPr lang="en-US" sz="1600">
                              <a:latin typeface="Cambria Math" panose="02040503050406030204" pitchFamily="18" charset="0"/>
                            </a:rPr>
                            <m:t>∙</m:t>
                          </m:r>
                          <m:r>
                            <a:rPr lang="en-US" sz="1600" i="1">
                              <a:latin typeface="Cambria Math" panose="02040503050406030204" pitchFamily="18" charset="0"/>
                            </a:rPr>
                            <m:t>𝑔</m:t>
                          </m:r>
                        </m:den>
                      </m:f>
                      <m:r>
                        <a:rPr lang="en-US" sz="1600">
                          <a:latin typeface="Cambria Math" panose="02040503050406030204" pitchFamily="18" charset="0"/>
                        </a:rPr>
                        <m:t>=0,0826∙</m:t>
                      </m:r>
                      <m:r>
                        <a:rPr lang="en-US" sz="1600" i="1">
                          <a:latin typeface="Cambria Math" panose="02040503050406030204" pitchFamily="18" charset="0"/>
                        </a:rPr>
                        <m:t>𝜆</m:t>
                      </m:r>
                      <m:r>
                        <a:rPr lang="en-US" sz="1600">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𝑄</m:t>
                              </m:r>
                            </m:e>
                            <m:sub>
                              <m:r>
                                <a:rPr lang="en-US" sz="1600" i="1">
                                  <a:latin typeface="Cambria Math" panose="02040503050406030204" pitchFamily="18" charset="0"/>
                                </a:rPr>
                                <m:t>𝑚</m:t>
                              </m:r>
                            </m:sub>
                            <m:sup>
                              <m:r>
                                <a:rPr lang="en-US" sz="1600">
                                  <a:latin typeface="Cambria Math" panose="02040503050406030204" pitchFamily="18" charset="0"/>
                                </a:rPr>
                                <m:t>2</m:t>
                              </m:r>
                            </m:sup>
                          </m:sSubSup>
                        </m:num>
                        <m:den>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5</m:t>
                              </m:r>
                            </m:sup>
                          </m:sSup>
                        </m:den>
                      </m:f>
                    </m:oMath>
                  </m:oMathPara>
                </a14:m>
                <a:endParaRPr lang="en-US" sz="1600" dirty="0"/>
              </a:p>
            </p:txBody>
          </p:sp>
        </mc:Choice>
        <mc:Fallback xmlns="">
          <p:sp>
            <p:nvSpPr>
              <p:cNvPr id="9" name="Rectangle 8"/>
              <p:cNvSpPr>
                <a:spLocks noRot="1" noChangeAspect="1" noMove="1" noResize="1" noEditPoints="1" noAdjustHandles="1" noChangeArrowheads="1" noChangeShapeType="1" noTextEdit="1"/>
              </p:cNvSpPr>
              <p:nvPr/>
            </p:nvSpPr>
            <p:spPr>
              <a:xfrm>
                <a:off x="1112283" y="2797861"/>
                <a:ext cx="3501471" cy="629660"/>
              </a:xfrm>
              <a:prstGeom prst="rect">
                <a:avLst/>
              </a:prstGeom>
              <a:blipFill>
                <a:blip r:embed="rId6"/>
                <a:stretch>
                  <a:fillRect/>
                </a:stretch>
              </a:blipFill>
            </p:spPr>
            <p:txBody>
              <a:bodyPr/>
              <a:lstStyle/>
              <a:p>
                <a:r>
                  <a:rPr lang="en-US">
                    <a:noFill/>
                  </a:rPr>
                  <a:t> </a:t>
                </a:r>
              </a:p>
            </p:txBody>
          </p:sp>
        </mc:Fallback>
      </mc:AlternateContent>
      <p:sp>
        <p:nvSpPr>
          <p:cNvPr id="12" name="Rectangle 11"/>
          <p:cNvSpPr/>
          <p:nvPr/>
        </p:nvSpPr>
        <p:spPr>
          <a:xfrm>
            <a:off x="820017" y="3610743"/>
            <a:ext cx="1846980"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Annual losses costs </a:t>
            </a:r>
            <a:endParaRPr lang="en-US" sz="1600" dirty="0"/>
          </a:p>
        </p:txBody>
      </p:sp>
      <mc:AlternateContent xmlns:mc="http://schemas.openxmlformats.org/markup-compatibility/2006">
        <mc:Choice xmlns:a14="http://schemas.microsoft.com/office/drawing/2010/main" Requires="a14">
          <p:sp>
            <p:nvSpPr>
              <p:cNvPr id="13" name="Rectangle 12"/>
              <p:cNvSpPr/>
              <p:nvPr/>
            </p:nvSpPr>
            <p:spPr>
              <a:xfrm>
                <a:off x="840067" y="3843337"/>
                <a:ext cx="5184111" cy="5848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𝑇</m:t>
                          </m:r>
                        </m:e>
                        <m:sub>
                          <m:r>
                            <a:rPr lang="mk-MK" sz="1600" i="1">
                              <a:latin typeface="Cambria Math" panose="02040503050406030204" pitchFamily="18" charset="0"/>
                            </a:rPr>
                            <m:t>2</m:t>
                          </m:r>
                        </m:sub>
                      </m:sSub>
                      <m:r>
                        <a:rPr lang="mk-MK" sz="1600" i="1">
                          <a:latin typeface="Cambria Math" panose="02040503050406030204" pitchFamily="18" charset="0"/>
                        </a:rPr>
                        <m:t>=8∙</m:t>
                      </m:r>
                      <m:sSub>
                        <m:sSubPr>
                          <m:ctrlPr>
                            <a:rPr lang="en-US" sz="1600" i="1">
                              <a:latin typeface="Cambria Math" panose="02040503050406030204" pitchFamily="18" charset="0"/>
                            </a:rPr>
                          </m:ctrlPr>
                        </m:sSubPr>
                        <m:e>
                          <m:r>
                            <a:rPr lang="mk-MK" sz="1600" i="1">
                              <a:latin typeface="Cambria Math" panose="02040503050406030204" pitchFamily="18" charset="0"/>
                            </a:rPr>
                            <m:t>𝑄</m:t>
                          </m:r>
                        </m:e>
                        <m:sub>
                          <m:r>
                            <a:rPr lang="mk-MK" sz="1600" i="1">
                              <a:latin typeface="Cambria Math" panose="02040503050406030204" pitchFamily="18" charset="0"/>
                            </a:rPr>
                            <m:t>𝑚</m:t>
                          </m:r>
                        </m:sub>
                      </m:sSub>
                      <m:r>
                        <a:rPr lang="mk-MK" sz="1600" i="1">
                          <a:latin typeface="Cambria Math" panose="02040503050406030204" pitchFamily="18" charset="0"/>
                        </a:rPr>
                        <m:t>∙</m:t>
                      </m:r>
                      <m:r>
                        <a:rPr lang="mk-MK" sz="1600" i="1">
                          <a:latin typeface="Cambria Math" panose="02040503050406030204" pitchFamily="18" charset="0"/>
                        </a:rPr>
                        <m:t>h</m:t>
                      </m:r>
                      <m:r>
                        <a:rPr lang="mk-MK" sz="1600" i="1">
                          <a:latin typeface="Cambria Math" panose="02040503050406030204" pitchFamily="18" charset="0"/>
                        </a:rPr>
                        <m:t>∙</m:t>
                      </m:r>
                      <m:r>
                        <a:rPr lang="mk-MK" sz="1600" i="1">
                          <a:latin typeface="Cambria Math" panose="02040503050406030204" pitchFamily="18" charset="0"/>
                        </a:rPr>
                        <m:t>𝜂</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𝑚</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𝐶</m:t>
                          </m:r>
                        </m:e>
                        <m:sub>
                          <m:r>
                            <a:rPr lang="en-US" sz="1600" i="1">
                              <a:latin typeface="Cambria Math" panose="02040503050406030204" pitchFamily="18" charset="0"/>
                            </a:rPr>
                            <m:t>𝑠</m:t>
                          </m:r>
                        </m:sub>
                      </m:sSub>
                      <m:r>
                        <a:rPr lang="mk-MK" sz="1600" i="1">
                          <a:latin typeface="Cambria Math" panose="02040503050406030204" pitchFamily="18" charset="0"/>
                        </a:rPr>
                        <m:t>=0,66∙</m:t>
                      </m:r>
                      <m:r>
                        <a:rPr lang="mk-MK" sz="1600" i="1">
                          <a:latin typeface="Cambria Math" panose="02040503050406030204" pitchFamily="18" charset="0"/>
                        </a:rPr>
                        <m:t>𝜂</m:t>
                      </m:r>
                      <m:r>
                        <a:rPr lang="mk-MK" sz="1600" i="1">
                          <a:latin typeface="Cambria Math" panose="02040503050406030204" pitchFamily="18" charset="0"/>
                        </a:rPr>
                        <m:t>∙</m:t>
                      </m:r>
                      <m:r>
                        <a:rPr lang="mk-MK" sz="1600" i="1">
                          <a:latin typeface="Cambria Math" panose="02040503050406030204" pitchFamily="18" charset="0"/>
                        </a:rPr>
                        <m:t>𝜆</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𝑚</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𝐶</m:t>
                          </m:r>
                        </m:e>
                        <m:sub>
                          <m:r>
                            <a:rPr lang="en-US" sz="1600" i="1">
                              <a:latin typeface="Cambria Math" panose="02040503050406030204" pitchFamily="18" charset="0"/>
                            </a:rPr>
                            <m:t>𝑠</m:t>
                          </m:r>
                        </m:sub>
                      </m:sSub>
                      <m:r>
                        <a:rPr lang="mk-MK" sz="1600" i="1">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mk-MK" sz="1600" i="1">
                                  <a:latin typeface="Cambria Math" panose="02040503050406030204" pitchFamily="18" charset="0"/>
                                </a:rPr>
                                <m:t>𝑄</m:t>
                              </m:r>
                            </m:e>
                            <m:sub>
                              <m:r>
                                <a:rPr lang="mk-MK" sz="1600" i="1">
                                  <a:latin typeface="Cambria Math" panose="02040503050406030204" pitchFamily="18" charset="0"/>
                                </a:rPr>
                                <m:t>𝑚</m:t>
                              </m:r>
                            </m:sub>
                            <m:sup>
                              <m:r>
                                <a:rPr lang="mk-MK" sz="1600" i="1">
                                  <a:latin typeface="Cambria Math" panose="02040503050406030204" pitchFamily="18" charset="0"/>
                                </a:rPr>
                                <m:t>3</m:t>
                              </m:r>
                            </m:sup>
                          </m:sSubSup>
                        </m:num>
                        <m:den>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i="1">
                                  <a:latin typeface="Cambria Math" panose="02040503050406030204" pitchFamily="18" charset="0"/>
                                </a:rPr>
                                <m:t>5</m:t>
                              </m:r>
                            </m:sup>
                          </m:sSup>
                        </m:den>
                      </m:f>
                      <m:r>
                        <a:rPr lang="mk-MK" sz="1600" i="1">
                          <a:latin typeface="Cambria Math" panose="02040503050406030204" pitchFamily="18" charset="0"/>
                        </a:rPr>
                        <m:t>    </m:t>
                      </m:r>
                      <m:r>
                        <a:rPr lang="mk-MK" sz="1600">
                          <a:latin typeface="Cambria Math" panose="02040503050406030204" pitchFamily="18" charset="0"/>
                        </a:rPr>
                        <m:t>    </m:t>
                      </m:r>
                    </m:oMath>
                  </m:oMathPara>
                </a14:m>
                <a:endParaRPr lang="en-US" sz="1600" dirty="0"/>
              </a:p>
            </p:txBody>
          </p:sp>
        </mc:Choice>
        <mc:Fallback>
          <p:sp>
            <p:nvSpPr>
              <p:cNvPr id="13" name="Rectangle 12"/>
              <p:cNvSpPr>
                <a:spLocks noRot="1" noChangeAspect="1" noMove="1" noResize="1" noEditPoints="1" noAdjustHandles="1" noChangeArrowheads="1" noChangeShapeType="1" noTextEdit="1"/>
              </p:cNvSpPr>
              <p:nvPr/>
            </p:nvSpPr>
            <p:spPr>
              <a:xfrm>
                <a:off x="840067" y="3843337"/>
                <a:ext cx="5184111" cy="58484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Rectangle 16"/>
              <p:cNvSpPr/>
              <p:nvPr/>
            </p:nvSpPr>
            <p:spPr>
              <a:xfrm>
                <a:off x="961081" y="4468921"/>
                <a:ext cx="5149433" cy="584775"/>
              </a:xfrm>
              <a:prstGeom prst="rect">
                <a:avLst/>
              </a:prstGeom>
            </p:spPr>
            <p:txBody>
              <a:bodyPr wrap="square">
                <a:spAutoFit/>
              </a:bodyPr>
              <a:lstStyle/>
              <a:p>
                <a14:m>
                  <m:oMath xmlns:m="http://schemas.openxmlformats.org/officeDocument/2006/math">
                    <m:sSub>
                      <m:sSubPr>
                        <m:ctrlPr>
                          <a:rPr lang="en-US" sz="1600" i="1">
                            <a:latin typeface="Cambria Math" panose="02040503050406030204" pitchFamily="18" charset="0"/>
                            <a:ea typeface="Times New Roman" panose="02020603050405020304" pitchFamily="18" charset="0"/>
                          </a:rPr>
                        </m:ctrlPr>
                      </m:sSubPr>
                      <m:e>
                        <m:r>
                          <a:rPr lang="mk-MK" sz="1600" i="1">
                            <a:latin typeface="Cambria Math" panose="02040503050406030204" pitchFamily="18" charset="0"/>
                            <a:ea typeface="Times New Roman" panose="02020603050405020304" pitchFamily="18" charset="0"/>
                            <a:cs typeface="Times New Roman" panose="02020603050405020304" pitchFamily="18" charset="0"/>
                          </a:rPr>
                          <m:t>𝐶</m:t>
                        </m:r>
                      </m:e>
                      <m:sub>
                        <m:r>
                          <a:rPr lang="mk-MK" sz="1600" i="1">
                            <a:latin typeface="Cambria Math" panose="02040503050406030204" pitchFamily="18" charset="0"/>
                            <a:ea typeface="Times New Roman" panose="02020603050405020304" pitchFamily="18" charset="0"/>
                            <a:cs typeface="Times New Roman" panose="02020603050405020304" pitchFamily="18" charset="0"/>
                          </a:rPr>
                          <m:t>𝑠</m:t>
                        </m:r>
                      </m:sub>
                    </m:sSub>
                  </m:oMath>
                </a14:m>
                <a:r>
                  <a:rPr lang="en-US" sz="1600" dirty="0">
                    <a:latin typeface="TimesNewRomanPSMT"/>
                    <a:ea typeface="Calibri" panose="020F0502020204030204" pitchFamily="34" charset="0"/>
                    <a:cs typeface="Times New Roman" panose="02020603050405020304" pitchFamily="18" charset="0"/>
                  </a:rPr>
                  <a:t> </a:t>
                </a:r>
                <a:r>
                  <a:rPr lang="en-US" sz="1600" dirty="0" smtClean="0">
                    <a:latin typeface="TimesNewRomanPSMT"/>
                    <a:ea typeface="Calibri" panose="020F0502020204030204" pitchFamily="34" charset="0"/>
                    <a:cs typeface="Times New Roman" panose="02020603050405020304" pitchFamily="18" charset="0"/>
                  </a:rPr>
                  <a:t> </a:t>
                </a:r>
                <a:r>
                  <a:rPr lang="en-US" sz="1600" dirty="0">
                    <a:latin typeface="TimesNewRomanPSMT"/>
                    <a:ea typeface="Calibri" panose="020F0502020204030204" pitchFamily="34" charset="0"/>
                    <a:cs typeface="Times New Roman" panose="02020603050405020304" pitchFamily="18" charset="0"/>
                  </a:rPr>
                  <a:t>–  </a:t>
                </a:r>
                <a:r>
                  <a:rPr lang="mk-MK" sz="1600" dirty="0">
                    <a:latin typeface="Times New Roman" panose="02020603050405020304" pitchFamily="18" charset="0"/>
                    <a:ea typeface="Calibri" panose="020F0502020204030204" pitchFamily="34" charset="0"/>
                  </a:rPr>
                  <a:t>cost </a:t>
                </a:r>
                <a:r>
                  <a:rPr lang="en-US" sz="1600" dirty="0" smtClean="0">
                    <a:latin typeface="Times New Roman" panose="02020603050405020304" pitchFamily="18" charset="0"/>
                    <a:ea typeface="Calibri" panose="020F0502020204030204" pitchFamily="34" charset="0"/>
                  </a:rPr>
                  <a:t>per kWh </a:t>
                </a:r>
                <a:r>
                  <a:rPr lang="mk-MK" sz="1600" dirty="0" smtClean="0">
                    <a:latin typeface="Times New Roman" panose="02020603050405020304" pitchFamily="18" charset="0"/>
                    <a:ea typeface="Calibri" panose="020F0502020204030204" pitchFamily="34" charset="0"/>
                  </a:rPr>
                  <a:t>of </a:t>
                </a:r>
                <a:r>
                  <a:rPr lang="mk-MK" sz="1600" dirty="0">
                    <a:latin typeface="Times New Roman" panose="02020603050405020304" pitchFamily="18" charset="0"/>
                    <a:ea typeface="Calibri" panose="020F0502020204030204" pitchFamily="34" charset="0"/>
                  </a:rPr>
                  <a:t>electric</a:t>
                </a:r>
                <a:r>
                  <a:rPr lang="en-US" sz="1600" dirty="0" err="1">
                    <a:latin typeface="Times New Roman" panose="02020603050405020304" pitchFamily="18" charset="0"/>
                    <a:ea typeface="Calibri" panose="020F0502020204030204" pitchFamily="34" charset="0"/>
                  </a:rPr>
                  <a:t>ity</a:t>
                </a:r>
                <a:r>
                  <a:rPr lang="mk-MK" sz="1600" dirty="0">
                    <a:latin typeface="Times New Roman" panose="02020603050405020304" pitchFamily="18" charset="0"/>
                    <a:ea typeface="Calibri" panose="020F0502020204030204" pitchFamily="34" charset="0"/>
                  </a:rPr>
                  <a:t>, i.e. lost energy (power × time = energy</a:t>
                </a:r>
                <a14:m>
                  <m:oMath xmlns:m="http://schemas.openxmlformats.org/officeDocument/2006/math">
                    <m:r>
                      <a:rPr lang="mk-MK" sz="1600">
                        <a:latin typeface="Cambria Math" panose="02040503050406030204" pitchFamily="18" charset="0"/>
                        <a:ea typeface="Calibri" panose="020F0502020204030204" pitchFamily="34" charset="0"/>
                        <a:cs typeface="Times New Roman" panose="02020603050405020304" pitchFamily="18" charset="0"/>
                      </a:rPr>
                      <m:t>  </m:t>
                    </m:r>
                    <m:r>
                      <a:rPr lang="en-US" sz="1600" i="1">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600">
                        <a:latin typeface="Cambria Math" panose="02040503050406030204" pitchFamily="18" charset="0"/>
                        <a:ea typeface="Calibri" panose="020F0502020204030204" pitchFamily="34" charset="0"/>
                        <a:cs typeface="Times New Roman" panose="02020603050405020304" pitchFamily="18" charset="0"/>
                      </a:rPr>
                      <m:t>kWh</m:t>
                    </m:r>
                    <m:r>
                      <a:rPr lang="en-US" sz="1600" i="1">
                        <a:latin typeface="Cambria Math" panose="02040503050406030204" pitchFamily="18" charset="0"/>
                        <a:ea typeface="Calibri" panose="020F0502020204030204" pitchFamily="34" charset="0"/>
                        <a:cs typeface="Times New Roman" panose="02020603050405020304" pitchFamily="18" charset="0"/>
                      </a:rPr>
                      <m:t>]</m:t>
                    </m:r>
                  </m:oMath>
                </a14:m>
                <a:r>
                  <a:rPr lang="en-US" sz="1600" dirty="0">
                    <a:latin typeface="Times New Roman" panose="02020603050405020304" pitchFamily="18" charset="0"/>
                    <a:ea typeface="Calibri" panose="020F0502020204030204" pitchFamily="34" charset="0"/>
                  </a:rPr>
                  <a:t>)</a:t>
                </a:r>
                <a:r>
                  <a:rPr lang="en-US" sz="1600" dirty="0">
                    <a:latin typeface="TimesNewRomanPSMT"/>
                    <a:ea typeface="Calibri" panose="020F0502020204030204" pitchFamily="34" charset="0"/>
                    <a:cs typeface="Times New Roman" panose="02020603050405020304" pitchFamily="18" charset="0"/>
                  </a:rPr>
                  <a:t>;</a:t>
                </a:r>
                <a:endParaRPr lang="en-US" sz="1600" dirty="0"/>
              </a:p>
            </p:txBody>
          </p:sp>
        </mc:Choice>
        <mc:Fallback>
          <p:sp>
            <p:nvSpPr>
              <p:cNvPr id="17" name="Rectangle 16"/>
              <p:cNvSpPr>
                <a:spLocks noRot="1" noChangeAspect="1" noMove="1" noResize="1" noEditPoints="1" noAdjustHandles="1" noChangeArrowheads="1" noChangeShapeType="1" noTextEdit="1"/>
              </p:cNvSpPr>
              <p:nvPr/>
            </p:nvSpPr>
            <p:spPr>
              <a:xfrm>
                <a:off x="961081" y="4468921"/>
                <a:ext cx="5149433" cy="584775"/>
              </a:xfrm>
              <a:prstGeom prst="rect">
                <a:avLst/>
              </a:prstGeom>
              <a:blipFill>
                <a:blip r:embed="rId8"/>
                <a:stretch>
                  <a:fillRect l="-711" t="-4167"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961081" y="5053696"/>
                <a:ext cx="2147960" cy="357214"/>
              </a:xfrm>
              <a:prstGeom prst="rect">
                <a:avLst/>
              </a:prstGeom>
            </p:spPr>
            <p:txBody>
              <a:bodyPr wrap="none">
                <a:spAutoFit/>
              </a:bodyPr>
              <a:lstStyle/>
              <a:p>
                <a:pPr algn="just">
                  <a:lnSpc>
                    <a:spcPct val="115000"/>
                  </a:lnSpc>
                  <a:spcAft>
                    <a:spcPts val="1000"/>
                  </a:spcAft>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𝜂</m:t>
                    </m:r>
                  </m:oMath>
                </a14:m>
                <a:r>
                  <a:rPr lang="en-US" sz="1600" dirty="0">
                    <a:latin typeface="TimesNewRomanPSMT"/>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system efficiency</a:t>
                </a:r>
                <a:r>
                  <a:rPr lang="en-US" sz="1600" dirty="0">
                    <a:latin typeface="TimesNewRomanPSMT"/>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8" name="Rectangle 17"/>
              <p:cNvSpPr>
                <a:spLocks noRot="1" noChangeAspect="1" noMove="1" noResize="1" noEditPoints="1" noAdjustHandles="1" noChangeArrowheads="1" noChangeShapeType="1" noTextEdit="1"/>
              </p:cNvSpPr>
              <p:nvPr/>
            </p:nvSpPr>
            <p:spPr>
              <a:xfrm>
                <a:off x="961081" y="5053696"/>
                <a:ext cx="2147960" cy="357214"/>
              </a:xfrm>
              <a:prstGeom prst="rect">
                <a:avLst/>
              </a:prstGeom>
              <a:blipFill>
                <a:blip r:embed="rId9"/>
                <a:stretch>
                  <a:fillRect b="-20339"/>
                </a:stretch>
              </a:blipFill>
            </p:spPr>
            <p:txBody>
              <a:bodyPr/>
              <a:lstStyle/>
              <a:p>
                <a:r>
                  <a:rPr lang="en-US">
                    <a:noFill/>
                  </a:rPr>
                  <a:t> </a:t>
                </a:r>
              </a:p>
            </p:txBody>
          </p:sp>
        </mc:Fallback>
      </mc:AlternateContent>
      <p:sp>
        <p:nvSpPr>
          <p:cNvPr id="19" name="Rectangle 18"/>
          <p:cNvSpPr/>
          <p:nvPr/>
        </p:nvSpPr>
        <p:spPr>
          <a:xfrm>
            <a:off x="7424723" y="2238000"/>
            <a:ext cx="2864887" cy="338554"/>
          </a:xfrm>
          <a:prstGeom prst="rect">
            <a:avLst/>
          </a:prstGeom>
        </p:spPr>
        <p:txBody>
          <a:bodyPr wrap="none">
            <a:spAutoFit/>
          </a:bodyPr>
          <a:lstStyle/>
          <a:p>
            <a:r>
              <a:rPr lang="en-US" sz="1600" dirty="0">
                <a:latin typeface="Times New Roman" panose="02020603050405020304" pitchFamily="18" charset="0"/>
                <a:ea typeface="Calibri" panose="020F0502020204030204" pitchFamily="34" charset="0"/>
              </a:rPr>
              <a:t>The total annual operating costs </a:t>
            </a:r>
            <a:endParaRPr lang="en-US" sz="1600" dirty="0"/>
          </a:p>
        </p:txBody>
      </p:sp>
      <mc:AlternateContent xmlns:mc="http://schemas.openxmlformats.org/markup-compatibility/2006" xmlns:a14="http://schemas.microsoft.com/office/drawing/2010/main">
        <mc:Choice Requires="a14">
          <p:sp>
            <p:nvSpPr>
              <p:cNvPr id="20" name="Rectangle 19"/>
              <p:cNvSpPr/>
              <p:nvPr/>
            </p:nvSpPr>
            <p:spPr>
              <a:xfrm>
                <a:off x="7724998" y="2643972"/>
                <a:ext cx="126662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𝑇</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1</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2</m:t>
                          </m:r>
                        </m:sub>
                      </m:sSub>
                    </m:oMath>
                  </m:oMathPara>
                </a14:m>
                <a:endParaRPr lang="en-US" sz="1600" dirty="0"/>
              </a:p>
            </p:txBody>
          </p:sp>
        </mc:Choice>
        <mc:Fallback xmlns="">
          <p:sp>
            <p:nvSpPr>
              <p:cNvPr id="20" name="Rectangle 19"/>
              <p:cNvSpPr>
                <a:spLocks noRot="1" noChangeAspect="1" noMove="1" noResize="1" noEditPoints="1" noAdjustHandles="1" noChangeArrowheads="1" noChangeShapeType="1" noTextEdit="1"/>
              </p:cNvSpPr>
              <p:nvPr/>
            </p:nvSpPr>
            <p:spPr>
              <a:xfrm>
                <a:off x="7724998" y="2643972"/>
                <a:ext cx="1266629" cy="338554"/>
              </a:xfrm>
              <a:prstGeom prst="rect">
                <a:avLst/>
              </a:prstGeom>
              <a:blipFill>
                <a:blip r:embed="rId10"/>
                <a:stretch>
                  <a:fillRect/>
                </a:stretch>
              </a:blipFill>
            </p:spPr>
            <p:txBody>
              <a:bodyPr/>
              <a:lstStyle/>
              <a:p>
                <a:r>
                  <a:rPr lang="en-US">
                    <a:noFill/>
                  </a:rPr>
                  <a:t> </a:t>
                </a:r>
              </a:p>
            </p:txBody>
          </p:sp>
        </mc:Fallback>
      </mc:AlternateContent>
      <p:sp>
        <p:nvSpPr>
          <p:cNvPr id="21" name="Rectangle 20"/>
          <p:cNvSpPr/>
          <p:nvPr/>
        </p:nvSpPr>
        <p:spPr>
          <a:xfrm>
            <a:off x="7442837" y="3049944"/>
            <a:ext cx="2138727" cy="338554"/>
          </a:xfrm>
          <a:prstGeom prst="rect">
            <a:avLst/>
          </a:prstGeom>
        </p:spPr>
        <p:txBody>
          <a:bodyPr wrap="none">
            <a:spAutoFit/>
          </a:bodyPr>
          <a:lstStyle/>
          <a:p>
            <a:r>
              <a:rPr lang="en-US" sz="1600" dirty="0" smtClean="0">
                <a:latin typeface="Times New Roman" panose="02020603050405020304" pitchFamily="18" charset="0"/>
                <a:ea typeface="Calibri" panose="020F0502020204030204" pitchFamily="34" charset="0"/>
              </a:rPr>
              <a:t>T</a:t>
            </a:r>
            <a:r>
              <a:rPr lang="mk-MK" sz="1600" dirty="0" smtClean="0">
                <a:latin typeface="Times New Roman" panose="02020603050405020304" pitchFamily="18" charset="0"/>
                <a:ea typeface="Calibri" panose="020F0502020204030204" pitchFamily="34" charset="0"/>
              </a:rPr>
              <a:t>he </a:t>
            </a:r>
            <a:r>
              <a:rPr lang="mk-MK" sz="1600" dirty="0">
                <a:latin typeface="Times New Roman" panose="02020603050405020304" pitchFamily="18" charset="0"/>
                <a:ea typeface="Calibri" panose="020F0502020204030204" pitchFamily="34" charset="0"/>
              </a:rPr>
              <a:t>minimum cost law </a:t>
            </a:r>
            <a:endParaRPr lang="en-US" sz="1600" dirty="0"/>
          </a:p>
        </p:txBody>
      </p:sp>
      <mc:AlternateContent xmlns:mc="http://schemas.openxmlformats.org/markup-compatibility/2006" xmlns:a14="http://schemas.microsoft.com/office/drawing/2010/main">
        <mc:Choice Requires="a14">
          <p:sp>
            <p:nvSpPr>
              <p:cNvPr id="22" name="Rectangle 21"/>
              <p:cNvSpPr/>
              <p:nvPr/>
            </p:nvSpPr>
            <p:spPr>
              <a:xfrm>
                <a:off x="7624379" y="3366150"/>
                <a:ext cx="2174570" cy="5702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r>
                            <a:rPr lang="en-US" sz="1600" i="1">
                              <a:latin typeface="Cambria Math" panose="02040503050406030204" pitchFamily="18" charset="0"/>
                            </a:rPr>
                            <m:t>𝑑𝑇</m:t>
                          </m:r>
                        </m:num>
                        <m:den>
                          <m:r>
                            <a:rPr lang="en-US" sz="1600" i="1">
                              <a:latin typeface="Cambria Math" panose="02040503050406030204" pitchFamily="18" charset="0"/>
                            </a:rPr>
                            <m:t>𝑑𝐷</m:t>
                          </m:r>
                        </m:den>
                      </m:f>
                      <m:r>
                        <a:rPr lang="en-US" sz="1600">
                          <a:latin typeface="Cambria Math" panose="02040503050406030204" pitchFamily="18" charset="0"/>
                        </a:rPr>
                        <m:t>= </m:t>
                      </m:r>
                      <m:f>
                        <m:fPr>
                          <m:ctrlPr>
                            <a:rPr lang="en-US" sz="1600" i="1">
                              <a:latin typeface="Cambria Math" panose="02040503050406030204" pitchFamily="18" charset="0"/>
                            </a:rPr>
                          </m:ctrlPr>
                        </m:fPr>
                        <m:num>
                          <m:r>
                            <a:rPr lang="en-US" sz="1600" i="1">
                              <a:latin typeface="Cambria Math" panose="02040503050406030204" pitchFamily="18" charset="0"/>
                            </a:rPr>
                            <m:t>𝑑</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1</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2</m:t>
                                  </m:r>
                                </m:sub>
                              </m:sSub>
                            </m:e>
                          </m:d>
                        </m:num>
                        <m:den>
                          <m:r>
                            <a:rPr lang="en-US" sz="1600" i="1">
                              <a:latin typeface="Cambria Math" panose="02040503050406030204" pitchFamily="18" charset="0"/>
                            </a:rPr>
                            <m:t>𝑑𝐷</m:t>
                          </m:r>
                        </m:den>
                      </m:f>
                      <m:r>
                        <a:rPr lang="en-US" sz="1600">
                          <a:latin typeface="Cambria Math" panose="02040503050406030204" pitchFamily="18" charset="0"/>
                        </a:rPr>
                        <m:t>=0 </m:t>
                      </m:r>
                    </m:oMath>
                  </m:oMathPara>
                </a14:m>
                <a:endParaRPr lang="en-US" sz="1600" dirty="0"/>
              </a:p>
            </p:txBody>
          </p:sp>
        </mc:Choice>
        <mc:Fallback xmlns="">
          <p:sp>
            <p:nvSpPr>
              <p:cNvPr id="22" name="Rectangle 21"/>
              <p:cNvSpPr>
                <a:spLocks noRot="1" noChangeAspect="1" noMove="1" noResize="1" noEditPoints="1" noAdjustHandles="1" noChangeArrowheads="1" noChangeShapeType="1" noTextEdit="1"/>
              </p:cNvSpPr>
              <p:nvPr/>
            </p:nvSpPr>
            <p:spPr>
              <a:xfrm>
                <a:off x="7624379" y="3366150"/>
                <a:ext cx="2174570" cy="570221"/>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p:cNvSpPr/>
              <p:nvPr/>
            </p:nvSpPr>
            <p:spPr>
              <a:xfrm>
                <a:off x="7402010" y="4083300"/>
                <a:ext cx="130965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1</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1</m:t>
                          </m:r>
                        </m:sub>
                      </m:sSub>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2</m:t>
                          </m:r>
                        </m:sup>
                      </m:sSup>
                    </m:oMath>
                  </m:oMathPara>
                </a14:m>
                <a:endParaRPr lang="en-US" sz="1600" dirty="0"/>
              </a:p>
            </p:txBody>
          </p:sp>
        </mc:Choice>
        <mc:Fallback xmlns="">
          <p:sp>
            <p:nvSpPr>
              <p:cNvPr id="23" name="Rectangle 22"/>
              <p:cNvSpPr>
                <a:spLocks noRot="1" noChangeAspect="1" noMove="1" noResize="1" noEditPoints="1" noAdjustHandles="1" noChangeArrowheads="1" noChangeShapeType="1" noTextEdit="1"/>
              </p:cNvSpPr>
              <p:nvPr/>
            </p:nvSpPr>
            <p:spPr>
              <a:xfrm>
                <a:off x="7402010" y="4083300"/>
                <a:ext cx="1309654" cy="338554"/>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9049855" y="4099265"/>
                <a:ext cx="1283878" cy="3413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a:latin typeface="Cambria Math" panose="02040503050406030204" pitchFamily="18" charset="0"/>
                            </a:rPr>
                            <m:t>2</m:t>
                          </m:r>
                        </m:sub>
                      </m:sSub>
                      <m:r>
                        <a:rPr lang="en-US" sz="1600">
                          <a:latin typeface="Cambria Math" panose="02040503050406030204" pitchFamily="18" charset="0"/>
                        </a:rPr>
                        <m:t>=</m:t>
                      </m:r>
                      <m:f>
                        <m:fPr>
                          <m:type m:val="lin"/>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2</m:t>
                              </m:r>
                            </m:sub>
                          </m:sSub>
                        </m:num>
                        <m:den>
                          <m:sSup>
                            <m:sSupPr>
                              <m:ctrlPr>
                                <a:rPr lang="en-US" sz="1600" i="1">
                                  <a:latin typeface="Cambria Math" panose="02040503050406030204" pitchFamily="18" charset="0"/>
                                </a:rPr>
                              </m:ctrlPr>
                            </m:sSupPr>
                            <m:e>
                              <m:r>
                                <a:rPr lang="en-US" sz="1600" i="1">
                                  <a:latin typeface="Cambria Math" panose="02040503050406030204" pitchFamily="18" charset="0"/>
                                </a:rPr>
                                <m:t>𝐷</m:t>
                              </m:r>
                            </m:e>
                            <m:sup>
                              <m:r>
                                <a:rPr lang="en-US" sz="1600">
                                  <a:latin typeface="Cambria Math" panose="02040503050406030204" pitchFamily="18" charset="0"/>
                                </a:rPr>
                                <m:t>5</m:t>
                              </m:r>
                            </m:sup>
                          </m:sSup>
                        </m:den>
                      </m:f>
                    </m:oMath>
                  </m:oMathPara>
                </a14:m>
                <a:endParaRPr lang="en-US" sz="1600" dirty="0"/>
              </a:p>
            </p:txBody>
          </p:sp>
        </mc:Choice>
        <mc:Fallback xmlns="">
          <p:sp>
            <p:nvSpPr>
              <p:cNvPr id="24" name="Rectangle 23"/>
              <p:cNvSpPr>
                <a:spLocks noRot="1" noChangeAspect="1" noMove="1" noResize="1" noEditPoints="1" noAdjustHandles="1" noChangeArrowheads="1" noChangeShapeType="1" noTextEdit="1"/>
              </p:cNvSpPr>
              <p:nvPr/>
            </p:nvSpPr>
            <p:spPr>
              <a:xfrm>
                <a:off x="9049855" y="4099265"/>
                <a:ext cx="1283878" cy="341376"/>
              </a:xfrm>
              <a:prstGeom prst="rect">
                <a:avLst/>
              </a:prstGeom>
              <a:blipFill>
                <a:blip r:embed="rId13"/>
                <a:stretch>
                  <a:fillRect t="-98214" r="-20952" b="-16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7832029" y="4593761"/>
                <a:ext cx="1969770" cy="40568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𝐷</m:t>
                          </m:r>
                        </m:e>
                        <m:sub>
                          <m:r>
                            <a:rPr lang="en-US" sz="1600" i="1">
                              <a:latin typeface="Cambria Math" panose="02040503050406030204" pitchFamily="18" charset="0"/>
                            </a:rPr>
                            <m:t>𝑜𝑝𝑡</m:t>
                          </m:r>
                        </m:sub>
                      </m:sSub>
                      <m:r>
                        <a:rPr lang="en-US" sz="1600">
                          <a:latin typeface="Cambria Math" panose="02040503050406030204" pitchFamily="18" charset="0"/>
                        </a:rPr>
                        <m:t>=</m:t>
                      </m:r>
                      <m:rad>
                        <m:radPr>
                          <m:ctrlPr>
                            <a:rPr lang="en-US" sz="1600" i="1">
                              <a:latin typeface="Cambria Math" panose="02040503050406030204" pitchFamily="18" charset="0"/>
                            </a:rPr>
                          </m:ctrlPr>
                        </m:radPr>
                        <m:deg>
                          <m:r>
                            <a:rPr lang="en-US" sz="1600">
                              <a:latin typeface="Cambria Math" panose="02040503050406030204" pitchFamily="18" charset="0"/>
                            </a:rPr>
                            <m:t>7</m:t>
                          </m:r>
                        </m:deg>
                        <m:e>
                          <m:r>
                            <a:rPr lang="en-US" sz="1600">
                              <a:latin typeface="Cambria Math" panose="02040503050406030204" pitchFamily="18" charset="0"/>
                            </a:rPr>
                            <m:t>5</m:t>
                          </m:r>
                          <m:f>
                            <m:fPr>
                              <m:type m:val="lin"/>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2</m:t>
                                  </m:r>
                                </m:sub>
                              </m:sSub>
                            </m:num>
                            <m:den>
                              <m:r>
                                <a:rPr lang="en-US" sz="1600">
                                  <a:latin typeface="Cambria Math" panose="02040503050406030204" pitchFamily="18" charset="0"/>
                                </a:rPr>
                                <m:t>2</m:t>
                              </m:r>
                            </m:den>
                          </m:f>
                          <m:sSub>
                            <m:sSubPr>
                              <m:ctrlPr>
                                <a:rPr lang="en-US" sz="1600" i="1">
                                  <a:latin typeface="Cambria Math" panose="02040503050406030204" pitchFamily="18" charset="0"/>
                                </a:rPr>
                              </m:ctrlPr>
                            </m:sSubPr>
                            <m:e>
                              <m:r>
                                <a:rPr lang="en-US" sz="1600" i="1">
                                  <a:latin typeface="Cambria Math" panose="02040503050406030204" pitchFamily="18" charset="0"/>
                                </a:rPr>
                                <m:t>𝐾</m:t>
                              </m:r>
                            </m:e>
                            <m:sub>
                              <m:r>
                                <a:rPr lang="en-US" sz="1600">
                                  <a:latin typeface="Cambria Math" panose="02040503050406030204" pitchFamily="18" charset="0"/>
                                </a:rPr>
                                <m:t>1</m:t>
                              </m:r>
                            </m:sub>
                          </m:sSub>
                        </m:e>
                      </m:rad>
                      <m:r>
                        <a:rPr lang="en-US" sz="1600">
                          <a:latin typeface="Cambria Math" panose="02040503050406030204" pitchFamily="18" charset="0"/>
                        </a:rPr>
                        <m:t> </m:t>
                      </m:r>
                    </m:oMath>
                  </m:oMathPara>
                </a14:m>
                <a:endParaRPr lang="en-US" sz="1600" dirty="0"/>
              </a:p>
            </p:txBody>
          </p:sp>
        </mc:Choice>
        <mc:Fallback xmlns="">
          <p:sp>
            <p:nvSpPr>
              <p:cNvPr id="25" name="Rectangle 24"/>
              <p:cNvSpPr>
                <a:spLocks noRot="1" noChangeAspect="1" noMove="1" noResize="1" noEditPoints="1" noAdjustHandles="1" noChangeArrowheads="1" noChangeShapeType="1" noTextEdit="1"/>
              </p:cNvSpPr>
              <p:nvPr/>
            </p:nvSpPr>
            <p:spPr>
              <a:xfrm>
                <a:off x="7832029" y="4593761"/>
                <a:ext cx="1969770" cy="405688"/>
              </a:xfrm>
              <a:prstGeom prst="rect">
                <a:avLst/>
              </a:prstGeom>
              <a:blipFill>
                <a:blip r:embed="rId14"/>
                <a:stretch>
                  <a:fillRect t="-72727" r="-4954" b="-136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7570148" y="5125144"/>
                <a:ext cx="4235711" cy="8198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mk-MK" sz="1600" i="1">
                              <a:latin typeface="Cambria Math" panose="02040503050406030204" pitchFamily="18" charset="0"/>
                            </a:rPr>
                            <m:t>𝐷</m:t>
                          </m:r>
                        </m:e>
                        <m:sub>
                          <m:r>
                            <a:rPr lang="mk-MK" sz="1600" i="1">
                              <a:latin typeface="Cambria Math" panose="02040503050406030204" pitchFamily="18" charset="0"/>
                            </a:rPr>
                            <m:t>𝑜𝑝𝑡</m:t>
                          </m:r>
                        </m:sub>
                      </m:sSub>
                      <m:r>
                        <a:rPr lang="mk-MK" sz="1600" i="1">
                          <a:latin typeface="Cambria Math" panose="02040503050406030204" pitchFamily="18" charset="0"/>
                        </a:rPr>
                        <m:t>= </m:t>
                      </m:r>
                      <m:rad>
                        <m:radPr>
                          <m:ctrlPr>
                            <a:rPr lang="en-US" sz="1600" i="1">
                              <a:latin typeface="Cambria Math" panose="02040503050406030204" pitchFamily="18" charset="0"/>
                            </a:rPr>
                          </m:ctrlPr>
                        </m:radPr>
                        <m:deg>
                          <m:r>
                            <a:rPr lang="mk-MK" sz="1600" i="1">
                              <a:latin typeface="Cambria Math" panose="02040503050406030204" pitchFamily="18" charset="0"/>
                            </a:rPr>
                            <m:t>7</m:t>
                          </m:r>
                        </m:deg>
                        <m:e>
                          <m:f>
                            <m:fPr>
                              <m:ctrlPr>
                                <a:rPr lang="en-US" sz="1600" i="1">
                                  <a:latin typeface="Cambria Math" panose="02040503050406030204" pitchFamily="18" charset="0"/>
                                </a:rPr>
                              </m:ctrlPr>
                            </m:fPr>
                            <m:num>
                              <m:r>
                                <a:rPr lang="mk-MK" sz="1600" i="1">
                                  <a:latin typeface="Cambria Math" panose="02040503050406030204" pitchFamily="18" charset="0"/>
                                </a:rPr>
                                <m:t>1,05∙</m:t>
                              </m:r>
                              <m:sSubSup>
                                <m:sSubSupPr>
                                  <m:ctrlPr>
                                    <a:rPr lang="en-US" sz="1600" i="1">
                                      <a:latin typeface="Cambria Math" panose="02040503050406030204" pitchFamily="18" charset="0"/>
                                    </a:rPr>
                                  </m:ctrlPr>
                                </m:sSubSupPr>
                                <m:e>
                                  <m:r>
                                    <a:rPr lang="mk-MK" sz="1600" i="1">
                                      <a:latin typeface="Cambria Math" panose="02040503050406030204" pitchFamily="18" charset="0"/>
                                    </a:rPr>
                                    <m:t>𝑄</m:t>
                                  </m:r>
                                </m:e>
                                <m:sub>
                                  <m:r>
                                    <a:rPr lang="mk-MK" sz="1600" i="1">
                                      <a:latin typeface="Cambria Math" panose="02040503050406030204" pitchFamily="18" charset="0"/>
                                    </a:rPr>
                                    <m:t>𝑚</m:t>
                                  </m:r>
                                </m:sub>
                                <m:sup>
                                  <m:r>
                                    <a:rPr lang="mk-MK" sz="1600" i="1">
                                      <a:latin typeface="Cambria Math" panose="02040503050406030204" pitchFamily="18" charset="0"/>
                                    </a:rPr>
                                    <m:t>3</m:t>
                                  </m:r>
                                </m:sup>
                              </m:sSubSup>
                              <m:r>
                                <a:rPr lang="mk-MK" sz="1600" i="1">
                                  <a:latin typeface="Cambria Math" panose="02040503050406030204" pitchFamily="18" charset="0"/>
                                </a:rPr>
                                <m:t>∙</m:t>
                              </m:r>
                              <m:r>
                                <a:rPr lang="mk-MK" sz="1600" i="1">
                                  <a:latin typeface="Cambria Math" panose="02040503050406030204" pitchFamily="18" charset="0"/>
                                </a:rPr>
                                <m:t>𝜆</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𝜎</m:t>
                                  </m:r>
                                </m:e>
                                <m:sub>
                                  <m:r>
                                    <a:rPr lang="mk-MK" sz="1600" i="1">
                                      <a:latin typeface="Cambria Math" panose="02040503050406030204" pitchFamily="18" charset="0"/>
                                    </a:rPr>
                                    <m:t>𝑑</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𝐶</m:t>
                                  </m:r>
                                </m:e>
                                <m:sub>
                                  <m:r>
                                    <a:rPr lang="mk-MK" sz="1600" i="1">
                                      <a:latin typeface="Cambria Math" panose="02040503050406030204" pitchFamily="18" charset="0"/>
                                    </a:rPr>
                                    <m:t>𝑠</m:t>
                                  </m:r>
                                </m:sub>
                              </m:sSub>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𝑡</m:t>
                                  </m:r>
                                </m:e>
                                <m:sub>
                                  <m:r>
                                    <a:rPr lang="mk-MK" sz="1600" i="1">
                                      <a:latin typeface="Cambria Math" panose="02040503050406030204" pitchFamily="18" charset="0"/>
                                    </a:rPr>
                                    <m:t>𝑚</m:t>
                                  </m:r>
                                </m:sub>
                              </m:sSub>
                              <m:r>
                                <a:rPr lang="mk-MK" sz="1600" i="1">
                                  <a:latin typeface="Cambria Math" panose="02040503050406030204" pitchFamily="18" charset="0"/>
                                </a:rPr>
                                <m:t>∙</m:t>
                              </m:r>
                              <m:r>
                                <a:rPr lang="mk-MK" sz="1600" i="1">
                                  <a:latin typeface="Cambria Math" panose="02040503050406030204" pitchFamily="18" charset="0"/>
                                </a:rPr>
                                <m:t>𝜂</m:t>
                              </m:r>
                            </m:num>
                            <m:den>
                              <m:r>
                                <a:rPr lang="mk-MK" sz="1600" i="1">
                                  <a:latin typeface="Cambria Math" panose="02040503050406030204" pitchFamily="18" charset="0"/>
                                </a:rPr>
                                <m:t>𝑘</m:t>
                              </m:r>
                              <m:r>
                                <a:rPr lang="mk-MK" sz="1600" i="1">
                                  <a:latin typeface="Cambria Math" panose="02040503050406030204" pitchFamily="18" charset="0"/>
                                </a:rPr>
                                <m:t>∙</m:t>
                              </m:r>
                              <m:sSub>
                                <m:sSubPr>
                                  <m:ctrlPr>
                                    <a:rPr lang="en-US" sz="1600" i="1">
                                      <a:latin typeface="Cambria Math" panose="02040503050406030204" pitchFamily="18" charset="0"/>
                                    </a:rPr>
                                  </m:ctrlPr>
                                </m:sSubPr>
                                <m:e>
                                  <m:r>
                                    <a:rPr lang="mk-MK" sz="1600" i="1">
                                      <a:latin typeface="Cambria Math" panose="02040503050406030204" pitchFamily="18" charset="0"/>
                                    </a:rPr>
                                    <m:t>𝜌</m:t>
                                  </m:r>
                                </m:e>
                                <m:sub>
                                  <m:r>
                                    <a:rPr lang="mk-MK" sz="1600" i="1">
                                      <a:latin typeface="Cambria Math" panose="02040503050406030204" pitchFamily="18" charset="0"/>
                                    </a:rPr>
                                    <m:t>𝑐</m:t>
                                  </m:r>
                                </m:sub>
                              </m:sSub>
                              <m:r>
                                <a:rPr lang="mk-MK" sz="1600" i="1">
                                  <a:latin typeface="Cambria Math" panose="02040503050406030204" pitchFamily="18" charset="0"/>
                                </a:rPr>
                                <m:t>∙</m:t>
                              </m:r>
                              <m:r>
                                <a:rPr lang="mk-MK" sz="1600" i="1">
                                  <a:latin typeface="Cambria Math" panose="02040503050406030204" pitchFamily="18" charset="0"/>
                                </a:rPr>
                                <m:t>𝑐</m:t>
                              </m:r>
                              <m:r>
                                <a:rPr lang="mk-MK" sz="1600" i="1">
                                  <a:latin typeface="Cambria Math" panose="02040503050406030204" pitchFamily="18" charset="0"/>
                                </a:rPr>
                                <m:t>∙</m:t>
                              </m:r>
                              <m:r>
                                <a:rPr lang="mk-MK" sz="1600" i="1">
                                  <a:latin typeface="Cambria Math" panose="02040503050406030204" pitchFamily="18" charset="0"/>
                                </a:rPr>
                                <m:t>𝑝</m:t>
                              </m:r>
                              <m:r>
                                <a:rPr lang="mk-MK" sz="1600" i="1">
                                  <a:latin typeface="Cambria Math" panose="02040503050406030204" pitchFamily="18" charset="0"/>
                                </a:rPr>
                                <m:t>∙</m:t>
                              </m:r>
                              <m:r>
                                <a:rPr lang="mk-MK" sz="1600" i="1">
                                  <a:latin typeface="Cambria Math" panose="02040503050406030204" pitchFamily="18" charset="0"/>
                                </a:rPr>
                                <m:t>𝑏</m:t>
                              </m:r>
                            </m:den>
                          </m:f>
                        </m:e>
                      </m:rad>
                      <m:r>
                        <a:rPr lang="mk-MK" sz="1600">
                          <a:latin typeface="Cambria Math" panose="02040503050406030204" pitchFamily="18" charset="0"/>
                        </a:rPr>
                        <m:t>          [</m:t>
                      </m:r>
                      <m:r>
                        <m:rPr>
                          <m:sty m:val="p"/>
                        </m:rPr>
                        <a:rPr lang="mk-MK" sz="1600">
                          <a:latin typeface="Cambria Math" panose="02040503050406030204" pitchFamily="18" charset="0"/>
                        </a:rPr>
                        <m:t>m</m:t>
                      </m:r>
                      <m:r>
                        <a:rPr lang="mk-MK" sz="1600">
                          <a:latin typeface="Cambria Math" panose="02040503050406030204" pitchFamily="18" charset="0"/>
                        </a:rPr>
                        <m:t>]</m:t>
                      </m:r>
                    </m:oMath>
                  </m:oMathPara>
                </a14:m>
                <a:endParaRPr lang="en-US" sz="1600" dirty="0"/>
              </a:p>
            </p:txBody>
          </p:sp>
        </mc:Choice>
        <mc:Fallback xmlns="">
          <p:sp>
            <p:nvSpPr>
              <p:cNvPr id="26" name="Rectangle 25"/>
              <p:cNvSpPr>
                <a:spLocks noRot="1" noChangeAspect="1" noMove="1" noResize="1" noEditPoints="1" noAdjustHandles="1" noChangeArrowheads="1" noChangeShapeType="1" noTextEdit="1"/>
              </p:cNvSpPr>
              <p:nvPr/>
            </p:nvSpPr>
            <p:spPr>
              <a:xfrm>
                <a:off x="7570148" y="5125144"/>
                <a:ext cx="4235711" cy="819840"/>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94374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869</TotalTime>
  <Words>2435</Words>
  <Application>Microsoft Office PowerPoint</Application>
  <PresentationFormat>Widescreen</PresentationFormat>
  <Paragraphs>307</Paragraphs>
  <Slides>26</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Calibri</vt:lpstr>
      <vt:lpstr>Exo 2</vt:lpstr>
      <vt:lpstr>Cambria Math</vt:lpstr>
      <vt:lpstr>Arial</vt:lpstr>
      <vt:lpstr>Times New Roman</vt:lpstr>
      <vt:lpstr>TimesNewRomanPSMT</vt:lpstr>
      <vt:lpstr>Symbol</vt:lpstr>
      <vt:lpstr>Office Theme</vt:lpstr>
      <vt:lpstr>Modern Hydro Power Plants</vt:lpstr>
      <vt:lpstr>Components of a hydroelectric power plant and Methods of hydraulic and structural calculation of elements in modern hydroenergy facilities</vt:lpstr>
      <vt:lpstr>3.3. Penstocks  3.3.1. Types of Penstocks </vt:lpstr>
      <vt:lpstr>3.3. Penstocks  3.3.1. Types of Penstocks </vt:lpstr>
      <vt:lpstr>3.3. Penstocks  3.3.1. Types of Penstocks </vt:lpstr>
      <vt:lpstr>3.3. Penstocks  3.3.2. The economical (optimal) diameter of the penstock  </vt:lpstr>
      <vt:lpstr>3.3. Penstocks  3.3.2. The economical (optimal) diameter of the penstock  </vt:lpstr>
      <vt:lpstr>3.3. Penstocks  3.3.2. The economical (optimal) diameter of the penstock  </vt:lpstr>
      <vt:lpstr>3.3. Penstocks  3.3.2. The economical (optimal) diameter of the penstock  </vt:lpstr>
      <vt:lpstr>3.3. Penstocks  3.3.2. The economical (optimal) diameter of the penstock  </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3.3.3. Hydraulic Ratios and Sizing Laws</vt:lpstr>
      <vt:lpstr>3.3. Penstocks  3.3.4. Guidelines for Dimensioning and Estimation of Weight </vt:lpstr>
      <vt:lpstr>3.3. Penstocks  3.3.4. Guidelines for Dimensioning and Estimation of Weight </vt:lpstr>
      <vt:lpstr>3.3. Penstocks  3.3.4. Guidelines for Dimensioning and Estimation of Weight </vt:lpstr>
      <vt:lpstr>3.3. Penstocks  3.3.4. Guidelines for Dimensioning and Estimation of Weight </vt:lpstr>
      <vt:lpstr>3.3. Penstocks  3.3.4. Guidelines for Dimensioning and Estimation of Weight </vt:lpstr>
      <vt:lpstr>3.3. Penstocks  3.3.4. Guidelines for Dimensioning and Estimation of Weight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108</cp:revision>
  <dcterms:created xsi:type="dcterms:W3CDTF">2022-10-28T13:12:53Z</dcterms:created>
  <dcterms:modified xsi:type="dcterms:W3CDTF">2024-02-10T22:10:05Z</dcterms:modified>
</cp:coreProperties>
</file>