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handoutMasterIdLst>
    <p:handoutMasterId r:id="rId17"/>
  </p:handoutMasterIdLst>
  <p:sldIdLst>
    <p:sldId id="257" r:id="rId2"/>
    <p:sldId id="376" r:id="rId3"/>
    <p:sldId id="346" r:id="rId4"/>
    <p:sldId id="347" r:id="rId5"/>
    <p:sldId id="377" r:id="rId6"/>
    <p:sldId id="348" r:id="rId7"/>
    <p:sldId id="378" r:id="rId8"/>
    <p:sldId id="338" r:id="rId9"/>
    <p:sldId id="360" r:id="rId10"/>
    <p:sldId id="361" r:id="rId11"/>
    <p:sldId id="336" r:id="rId12"/>
    <p:sldId id="283" r:id="rId13"/>
    <p:sldId id="335" r:id="rId14"/>
    <p:sldId id="287" r:id="rId15"/>
  </p:sldIdLst>
  <p:sldSz cx="12192000" cy="6858000"/>
  <p:notesSz cx="9926638" cy="6797675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386"/>
    <a:srgbClr val="006F8E"/>
    <a:srgbClr val="AEC944"/>
    <a:srgbClr val="006675"/>
    <a:srgbClr val="9FF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log 2 – poudarek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8" autoAdjust="0"/>
    <p:restoredTop sz="94660"/>
  </p:normalViewPr>
  <p:slideViewPr>
    <p:cSldViewPr>
      <p:cViewPr varScale="1">
        <p:scale>
          <a:sx n="82" d="100"/>
          <a:sy n="82" d="100"/>
        </p:scale>
        <p:origin x="62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15" d="100"/>
          <a:sy n="115" d="100"/>
        </p:scale>
        <p:origin x="2127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Text\UNI\Text\Filip\Simpoziji\2021-REC2021-Rimske_Terme\Nastali%20odpadki-SUR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Text\UNI\Text\Filip\Simpoziji\2021-REC2021-Rimske_Terme\Koli&#269;ina%20odpadkov%20in%20se&#382;ig-Eurostat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Text\UNI\Text\Filip\Simpoziji\2021-REC2021-Rimske_Terme\ENV_WASMUN$DEFAULTVIEW1632690049432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r-Latn-R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'[Nastali odpadki-SURS.xlsx]2700001S'!$A$4</c:f>
              <c:strCache>
                <c:ptCount val="1"/>
                <c:pt idx="0">
                  <c:v>Nastali komunalni odpadki [kg/prebivalca na leto]</c:v>
                </c:pt>
              </c:strCache>
            </c:strRef>
          </c:tx>
          <c:spPr>
            <a:ln w="28575" cap="rnd">
              <a:solidFill>
                <a:srgbClr val="002060"/>
              </a:solidFill>
              <a:round/>
            </a:ln>
            <a:effectLst/>
          </c:spPr>
          <c:marker>
            <c:symbol val="none"/>
          </c:marker>
          <c:cat>
            <c:strRef>
              <c:f>'[Nastali odpadki-SURS.xlsx]2700001S'!$B$3:$T$3</c:f>
              <c:strCache>
                <c:ptCount val="19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</c:strCache>
            </c:strRef>
          </c:cat>
          <c:val>
            <c:numRef>
              <c:f>'[Nastali odpadki-SURS.xlsx]2700001S'!$B$4:$T$4</c:f>
              <c:numCache>
                <c:formatCode>0</c:formatCode>
                <c:ptCount val="19"/>
                <c:pt idx="0">
                  <c:v>426</c:v>
                </c:pt>
                <c:pt idx="1">
                  <c:v>441</c:v>
                </c:pt>
                <c:pt idx="2">
                  <c:v>417</c:v>
                </c:pt>
                <c:pt idx="3">
                  <c:v>422</c:v>
                </c:pt>
                <c:pt idx="4">
                  <c:v>431</c:v>
                </c:pt>
                <c:pt idx="5">
                  <c:v>439</c:v>
                </c:pt>
                <c:pt idx="6">
                  <c:v>453</c:v>
                </c:pt>
                <c:pt idx="7">
                  <c:v>449</c:v>
                </c:pt>
                <c:pt idx="8">
                  <c:v>422</c:v>
                </c:pt>
                <c:pt idx="9">
                  <c:v>352</c:v>
                </c:pt>
                <c:pt idx="10">
                  <c:v>362</c:v>
                </c:pt>
                <c:pt idx="11">
                  <c:v>414</c:v>
                </c:pt>
                <c:pt idx="12">
                  <c:v>433</c:v>
                </c:pt>
                <c:pt idx="13">
                  <c:v>451</c:v>
                </c:pt>
                <c:pt idx="14">
                  <c:v>465</c:v>
                </c:pt>
                <c:pt idx="15">
                  <c:v>478</c:v>
                </c:pt>
                <c:pt idx="16">
                  <c:v>495</c:v>
                </c:pt>
                <c:pt idx="17">
                  <c:v>509</c:v>
                </c:pt>
                <c:pt idx="18">
                  <c:v>489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E59-44B2-A216-BC5BC038E793}"/>
            </c:ext>
          </c:extLst>
        </c:ser>
        <c:ser>
          <c:idx val="1"/>
          <c:order val="1"/>
          <c:tx>
            <c:strRef>
              <c:f>'[Nastali odpadki-SURS.xlsx]2700001S'!$A$5</c:f>
              <c:strCache>
                <c:ptCount val="1"/>
                <c:pt idx="0">
                  <c:v>Nastali nevarni komunalni odpadki [kg/prebivalca na leto]</c:v>
                </c:pt>
              </c:strCache>
            </c:strRef>
          </c:tx>
          <c:spPr>
            <a:ln w="12700" cap="rnd">
              <a:solidFill>
                <a:srgbClr val="002060"/>
              </a:solidFill>
              <a:prstDash val="lgDashDot"/>
              <a:round/>
            </a:ln>
            <a:effectLst/>
          </c:spPr>
          <c:marker>
            <c:symbol val="none"/>
          </c:marker>
          <c:cat>
            <c:strRef>
              <c:f>'[Nastali odpadki-SURS.xlsx]2700001S'!$B$3:$T$3</c:f>
              <c:strCache>
                <c:ptCount val="19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</c:strCache>
            </c:strRef>
          </c:cat>
          <c:val>
            <c:numRef>
              <c:f>'[Nastali odpadki-SURS.xlsx]2700001S'!$B$5:$T$5</c:f>
              <c:numCache>
                <c:formatCode>0.0</c:formatCode>
                <c:ptCount val="19"/>
                <c:pt idx="0">
                  <c:v>0.4</c:v>
                </c:pt>
                <c:pt idx="1">
                  <c:v>0.6</c:v>
                </c:pt>
                <c:pt idx="2">
                  <c:v>0.5</c:v>
                </c:pt>
                <c:pt idx="3">
                  <c:v>0.5</c:v>
                </c:pt>
                <c:pt idx="4">
                  <c:v>0.7</c:v>
                </c:pt>
                <c:pt idx="5">
                  <c:v>1.4</c:v>
                </c:pt>
                <c:pt idx="6">
                  <c:v>1.5</c:v>
                </c:pt>
                <c:pt idx="7">
                  <c:v>1.8</c:v>
                </c:pt>
                <c:pt idx="8">
                  <c:v>1.7</c:v>
                </c:pt>
                <c:pt idx="9">
                  <c:v>2</c:v>
                </c:pt>
                <c:pt idx="10">
                  <c:v>2.4</c:v>
                </c:pt>
                <c:pt idx="11">
                  <c:v>2.5</c:v>
                </c:pt>
                <c:pt idx="12">
                  <c:v>3.3</c:v>
                </c:pt>
                <c:pt idx="13">
                  <c:v>4</c:v>
                </c:pt>
                <c:pt idx="14">
                  <c:v>3.3</c:v>
                </c:pt>
                <c:pt idx="15">
                  <c:v>3.2</c:v>
                </c:pt>
                <c:pt idx="16">
                  <c:v>3.2</c:v>
                </c:pt>
                <c:pt idx="17">
                  <c:v>3.7</c:v>
                </c:pt>
                <c:pt idx="18">
                  <c:v>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E59-44B2-A216-BC5BC038E793}"/>
            </c:ext>
          </c:extLst>
        </c:ser>
        <c:ser>
          <c:idx val="3"/>
          <c:order val="3"/>
          <c:tx>
            <c:strRef>
              <c:f>'[Nastali odpadki-SURS.xlsx]2700001S'!$A$7</c:f>
              <c:strCache>
                <c:ptCount val="1"/>
                <c:pt idx="0">
                  <c:v>Odloženi odpadki na komunalnih odlagališčih [kg/prebivalca na leto]</c:v>
                </c:pt>
              </c:strCache>
            </c:strRef>
          </c:tx>
          <c:spPr>
            <a:ln w="28575" cap="rnd">
              <a:solidFill>
                <a:srgbClr val="002060"/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'[Nastali odpadki-SURS.xlsx]2700001S'!$B$3:$T$3</c:f>
              <c:strCache>
                <c:ptCount val="19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</c:strCache>
            </c:strRef>
          </c:cat>
          <c:val>
            <c:numRef>
              <c:f>'[Nastali odpadki-SURS.xlsx]2700001S'!$B$7:$T$7</c:f>
              <c:numCache>
                <c:formatCode>0</c:formatCode>
                <c:ptCount val="19"/>
                <c:pt idx="0">
                  <c:v>412</c:v>
                </c:pt>
                <c:pt idx="1">
                  <c:v>411</c:v>
                </c:pt>
                <c:pt idx="2">
                  <c:v>364</c:v>
                </c:pt>
                <c:pt idx="3">
                  <c:v>376</c:v>
                </c:pt>
                <c:pt idx="4">
                  <c:v>418</c:v>
                </c:pt>
                <c:pt idx="5">
                  <c:v>402</c:v>
                </c:pt>
                <c:pt idx="6">
                  <c:v>403</c:v>
                </c:pt>
                <c:pt idx="7">
                  <c:v>369</c:v>
                </c:pt>
                <c:pt idx="8">
                  <c:v>304</c:v>
                </c:pt>
                <c:pt idx="9">
                  <c:v>246</c:v>
                </c:pt>
                <c:pt idx="10">
                  <c:v>189</c:v>
                </c:pt>
                <c:pt idx="11">
                  <c:v>133</c:v>
                </c:pt>
                <c:pt idx="12">
                  <c:v>125</c:v>
                </c:pt>
                <c:pt idx="13">
                  <c:v>126</c:v>
                </c:pt>
                <c:pt idx="14">
                  <c:v>55</c:v>
                </c:pt>
                <c:pt idx="15">
                  <c:v>69</c:v>
                </c:pt>
                <c:pt idx="16">
                  <c:v>70</c:v>
                </c:pt>
                <c:pt idx="17">
                  <c:v>74</c:v>
                </c:pt>
                <c:pt idx="18">
                  <c:v>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E59-44B2-A216-BC5BC038E793}"/>
            </c:ext>
          </c:extLst>
        </c:ser>
        <c:ser>
          <c:idx val="4"/>
          <c:order val="4"/>
          <c:tx>
            <c:strRef>
              <c:f>'[Nastali odpadki-SURS.xlsx]2700001S'!$A$8</c:f>
              <c:strCache>
                <c:ptCount val="1"/>
                <c:pt idx="0">
                  <c:v>...od tega komunalni odpadki [kg/prebivalca na leto]</c:v>
                </c:pt>
              </c:strCache>
            </c:strRef>
          </c:tx>
          <c:spPr>
            <a:ln w="28575" cap="rnd">
              <a:solidFill>
                <a:srgbClr val="002060"/>
              </a:solidFill>
              <a:prstDash val="dash"/>
              <a:round/>
            </a:ln>
            <a:effectLst/>
          </c:spPr>
          <c:marker>
            <c:symbol val="none"/>
          </c:marker>
          <c:cat>
            <c:strRef>
              <c:f>'[Nastali odpadki-SURS.xlsx]2700001S'!$B$3:$T$3</c:f>
              <c:strCache>
                <c:ptCount val="19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</c:strCache>
            </c:strRef>
          </c:cat>
          <c:val>
            <c:numRef>
              <c:f>'[Nastali odpadki-SURS.xlsx]2700001S'!$B$8:$T$8</c:f>
              <c:numCache>
                <c:formatCode>0</c:formatCode>
                <c:ptCount val="19"/>
                <c:pt idx="0">
                  <c:v>357</c:v>
                </c:pt>
                <c:pt idx="1">
                  <c:v>347</c:v>
                </c:pt>
                <c:pt idx="2">
                  <c:v>313</c:v>
                </c:pt>
                <c:pt idx="3">
                  <c:v>329</c:v>
                </c:pt>
                <c:pt idx="4">
                  <c:v>361</c:v>
                </c:pt>
                <c:pt idx="5">
                  <c:v>341</c:v>
                </c:pt>
                <c:pt idx="6">
                  <c:v>336</c:v>
                </c:pt>
                <c:pt idx="7">
                  <c:v>309</c:v>
                </c:pt>
                <c:pt idx="8">
                  <c:v>275</c:v>
                </c:pt>
                <c:pt idx="9">
                  <c:v>204</c:v>
                </c:pt>
                <c:pt idx="10">
                  <c:v>153</c:v>
                </c:pt>
                <c:pt idx="11">
                  <c:v>109</c:v>
                </c:pt>
                <c:pt idx="12">
                  <c:v>101</c:v>
                </c:pt>
                <c:pt idx="13">
                  <c:v>101</c:v>
                </c:pt>
                <c:pt idx="14">
                  <c:v>27</c:v>
                </c:pt>
                <c:pt idx="15">
                  <c:v>32</c:v>
                </c:pt>
                <c:pt idx="16">
                  <c:v>28</c:v>
                </c:pt>
                <c:pt idx="17">
                  <c:v>32</c:v>
                </c:pt>
                <c:pt idx="18">
                  <c:v>31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E59-44B2-A216-BC5BC038E7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4788568"/>
        <c:axId val="274786272"/>
      </c:lineChart>
      <c:lineChart>
        <c:grouping val="standard"/>
        <c:varyColors val="0"/>
        <c:ser>
          <c:idx val="2"/>
          <c:order val="2"/>
          <c:tx>
            <c:strRef>
              <c:f>'[Nastali odpadki-SURS.xlsx]2700001S'!$A$6</c:f>
              <c:strCache>
                <c:ptCount val="1"/>
                <c:pt idx="0">
                  <c:v>Ločeno zbrani komunalni odpadki [% od vseh nastalih komunalnih odpadkov]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cat>
            <c:strRef>
              <c:f>'[Nastali odpadki-SURS.xlsx]2700001S'!$B$3:$T$3</c:f>
              <c:strCache>
                <c:ptCount val="19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</c:strCache>
            </c:strRef>
          </c:cat>
          <c:val>
            <c:numRef>
              <c:f>'[Nastali odpadki-SURS.xlsx]2700001S'!$B$6:$T$6</c:f>
              <c:numCache>
                <c:formatCode>0.0</c:formatCode>
                <c:ptCount val="19"/>
                <c:pt idx="0">
                  <c:v>8.6</c:v>
                </c:pt>
                <c:pt idx="1">
                  <c:v>12.8</c:v>
                </c:pt>
                <c:pt idx="2">
                  <c:v>10.5</c:v>
                </c:pt>
                <c:pt idx="3">
                  <c:v>11.1</c:v>
                </c:pt>
                <c:pt idx="4">
                  <c:v>12.9</c:v>
                </c:pt>
                <c:pt idx="5">
                  <c:v>14.7</c:v>
                </c:pt>
                <c:pt idx="6">
                  <c:v>16.5</c:v>
                </c:pt>
                <c:pt idx="7">
                  <c:v>18.399999999999999</c:v>
                </c:pt>
                <c:pt idx="8">
                  <c:v>22.4</c:v>
                </c:pt>
                <c:pt idx="9">
                  <c:v>32.5</c:v>
                </c:pt>
                <c:pt idx="10">
                  <c:v>51.5</c:v>
                </c:pt>
                <c:pt idx="11">
                  <c:v>62.7</c:v>
                </c:pt>
                <c:pt idx="12">
                  <c:v>64.7</c:v>
                </c:pt>
                <c:pt idx="13">
                  <c:v>68.599999999999994</c:v>
                </c:pt>
                <c:pt idx="14">
                  <c:v>67.900000000000006</c:v>
                </c:pt>
                <c:pt idx="15">
                  <c:v>70</c:v>
                </c:pt>
                <c:pt idx="16">
                  <c:v>70.8</c:v>
                </c:pt>
                <c:pt idx="17">
                  <c:v>72.8</c:v>
                </c:pt>
                <c:pt idx="18">
                  <c:v>72.2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6E59-44B2-A216-BC5BC038E793}"/>
            </c:ext>
          </c:extLst>
        </c:ser>
        <c:ser>
          <c:idx val="5"/>
          <c:order val="5"/>
          <c:tx>
            <c:strRef>
              <c:f>'[Nastali odpadki-SURS.xlsx]2700001S'!$A$9</c:f>
              <c:strCache>
                <c:ptCount val="1"/>
                <c:pt idx="0">
                  <c:v>Stopnja recikliranja komunalnih odpadkov [% od nastalih komunalnih odpadkov]</c:v>
                </c:pt>
              </c:strCache>
            </c:strRef>
          </c:tx>
          <c:spPr>
            <a:ln w="28575" cap="rnd">
              <a:solidFill>
                <a:srgbClr val="FFC000"/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'[Nastali odpadki-SURS.xlsx]2700001S'!$B$3:$T$3</c:f>
              <c:strCache>
                <c:ptCount val="19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</c:strCache>
            </c:strRef>
          </c:cat>
          <c:val>
            <c:numRef>
              <c:f>'[Nastali odpadki-SURS.xlsx]2700001S'!$B$9:$T$9</c:f>
              <c:numCache>
                <c:formatCode>General</c:formatCode>
                <c:ptCount val="19"/>
                <c:pt idx="8" formatCode="0.0">
                  <c:v>22.4</c:v>
                </c:pt>
                <c:pt idx="9" formatCode="0.0">
                  <c:v>35.6</c:v>
                </c:pt>
                <c:pt idx="10" formatCode="0.0">
                  <c:v>42</c:v>
                </c:pt>
                <c:pt idx="11" formatCode="0.0">
                  <c:v>34.9</c:v>
                </c:pt>
                <c:pt idx="12" formatCode="0.0">
                  <c:v>36</c:v>
                </c:pt>
                <c:pt idx="13" formatCode="0.0">
                  <c:v>54.1</c:v>
                </c:pt>
                <c:pt idx="14" formatCode="0.0">
                  <c:v>55.5</c:v>
                </c:pt>
                <c:pt idx="15" formatCode="0.0">
                  <c:v>57.8</c:v>
                </c:pt>
                <c:pt idx="16" formatCode="0.0">
                  <c:v>58.8</c:v>
                </c:pt>
                <c:pt idx="17" formatCode="0.0">
                  <c:v>59.2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6E59-44B2-A216-BC5BC038E7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5263024"/>
        <c:axId val="285264336"/>
      </c:lineChart>
      <c:catAx>
        <c:axId val="274788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sl-SI" sz="900" b="0" i="0" u="none" strike="noStrike" kern="120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274786272"/>
        <c:crosses val="autoZero"/>
        <c:auto val="1"/>
        <c:lblAlgn val="ctr"/>
        <c:lblOffset val="100"/>
        <c:noMultiLvlLbl val="0"/>
      </c:catAx>
      <c:valAx>
        <c:axId val="274786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sl-SI" sz="1000" b="0" i="0" u="none" strike="noStrike" kern="1200" baseline="0" noProof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l-SI"/>
                  <a:t>[kg/prebivalca]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sl-SI" sz="1000" b="0" i="0" u="none" strike="noStrike" kern="1200" baseline="0" noProof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sl-SI"/>
            </a:p>
          </c:txPr>
        </c:title>
        <c:numFmt formatCode="0" sourceLinked="1"/>
        <c:majorTickMark val="none"/>
        <c:minorTickMark val="none"/>
        <c:tickLblPos val="nextTo"/>
        <c:spPr>
          <a:noFill/>
          <a:ln>
            <a:solidFill>
              <a:srgbClr val="00206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sl-SI" sz="900" b="0" i="0" u="none" strike="noStrike" kern="120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274788568"/>
        <c:crosses val="autoZero"/>
        <c:crossBetween val="between"/>
      </c:valAx>
      <c:valAx>
        <c:axId val="285264336"/>
        <c:scaling>
          <c:orientation val="minMax"/>
          <c:max val="10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sl-SI" sz="1000" b="0" i="0" u="none" strike="noStrike" kern="1200" baseline="0" noProof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l-SI"/>
                  <a:t>[%]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sl-SI" sz="1000" b="0" i="0" u="none" strike="noStrike" kern="1200" baseline="0" noProof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sl-SI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rgbClr val="FFC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sl-SI" sz="900" b="0" i="0" u="none" strike="noStrike" kern="120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285263024"/>
        <c:crosses val="max"/>
        <c:crossBetween val="between"/>
      </c:valAx>
      <c:catAx>
        <c:axId val="2852630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8526433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sl-SI" sz="900" b="0" i="0" u="none" strike="noStrike" kern="1200" baseline="0" noProof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sl-SI" noProof="0"/>
      </a:pPr>
      <a:endParaRPr lang="sl-SI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r-Latn-R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1"/>
          <c:order val="1"/>
          <c:tx>
            <c:strRef>
              <c:f>Podatki!$B$4</c:f>
              <c:strCache>
                <c:ptCount val="1"/>
                <c:pt idx="0">
                  <c:v>Količina komunalnih odpadkov [kg/prebivalca]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Podatki!$C$2:$L$2</c:f>
              <c:strCach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</c:strCache>
            </c:strRef>
          </c:cat>
          <c:val>
            <c:numRef>
              <c:f>Podatki!$C$4:$L$4</c:f>
              <c:numCache>
                <c:formatCode>General</c:formatCode>
                <c:ptCount val="10"/>
                <c:pt idx="0">
                  <c:v>503</c:v>
                </c:pt>
                <c:pt idx="1">
                  <c:v>499</c:v>
                </c:pt>
                <c:pt idx="2">
                  <c:v>488</c:v>
                </c:pt>
                <c:pt idx="3">
                  <c:v>478</c:v>
                </c:pt>
                <c:pt idx="4">
                  <c:v>478</c:v>
                </c:pt>
                <c:pt idx="5">
                  <c:v>480</c:v>
                </c:pt>
                <c:pt idx="6">
                  <c:v>490</c:v>
                </c:pt>
                <c:pt idx="7">
                  <c:v>496</c:v>
                </c:pt>
                <c:pt idx="8">
                  <c:v>496</c:v>
                </c:pt>
                <c:pt idx="9">
                  <c:v>502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858-44DC-97A6-982A1CE921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30448328"/>
        <c:axId val="630449312"/>
      </c:lineChart>
      <c:lineChart>
        <c:grouping val="standard"/>
        <c:varyColors val="0"/>
        <c:ser>
          <c:idx val="0"/>
          <c:order val="0"/>
          <c:tx>
            <c:strRef>
              <c:f>Podatki!$B$3</c:f>
              <c:strCache>
                <c:ptCount val="1"/>
                <c:pt idx="0">
                  <c:v>Sežig (D10 &amp; R1) [kg/prebivalca]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Podatki!$C$2:$L$2</c:f>
              <c:strCach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</c:strCache>
            </c:strRef>
          </c:cat>
          <c:val>
            <c:numRef>
              <c:f>Podatki!$C$3:$L$3</c:f>
              <c:numCache>
                <c:formatCode>#,##0</c:formatCode>
                <c:ptCount val="10"/>
                <c:pt idx="0">
                  <c:v>121</c:v>
                </c:pt>
                <c:pt idx="1">
                  <c:v>125</c:v>
                </c:pt>
                <c:pt idx="2">
                  <c:v>122</c:v>
                </c:pt>
                <c:pt idx="3">
                  <c:v>127</c:v>
                </c:pt>
                <c:pt idx="4">
                  <c:v>128</c:v>
                </c:pt>
                <c:pt idx="5">
                  <c:v>128</c:v>
                </c:pt>
                <c:pt idx="6">
                  <c:v>131</c:v>
                </c:pt>
                <c:pt idx="7">
                  <c:v>133</c:v>
                </c:pt>
                <c:pt idx="8">
                  <c:v>132</c:v>
                </c:pt>
                <c:pt idx="9">
                  <c:v>134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858-44DC-97A6-982A1CE921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4902152"/>
        <c:axId val="274901496"/>
      </c:lineChart>
      <c:catAx>
        <c:axId val="630448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630449312"/>
        <c:crosses val="autoZero"/>
        <c:auto val="1"/>
        <c:lblAlgn val="ctr"/>
        <c:lblOffset val="100"/>
        <c:noMultiLvlLbl val="0"/>
      </c:catAx>
      <c:valAx>
        <c:axId val="630449312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accent2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  <a:cs typeface="+mn-cs"/>
              </a:defRPr>
            </a:pPr>
            <a:endParaRPr lang="sl-SI"/>
          </a:p>
        </c:txPr>
        <c:crossAx val="630448328"/>
        <c:crosses val="autoZero"/>
        <c:crossBetween val="between"/>
      </c:valAx>
      <c:valAx>
        <c:axId val="274901496"/>
        <c:scaling>
          <c:orientation val="minMax"/>
          <c:max val="240"/>
          <c:min val="0"/>
        </c:scaling>
        <c:delete val="0"/>
        <c:axPos val="r"/>
        <c:numFmt formatCode="#,##0" sourceLinked="1"/>
        <c:majorTickMark val="out"/>
        <c:minorTickMark val="none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  <a:cs typeface="+mn-cs"/>
              </a:defRPr>
            </a:pPr>
            <a:endParaRPr lang="sl-SI"/>
          </a:p>
        </c:txPr>
        <c:crossAx val="274902152"/>
        <c:crosses val="max"/>
        <c:crossBetween val="between"/>
        <c:majorUnit val="40"/>
      </c:valAx>
      <c:catAx>
        <c:axId val="2749021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7490149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r-Latn-R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706254401957228E-2"/>
          <c:y val="2.8342475686525013E-2"/>
          <c:w val="0.85034652487025819"/>
          <c:h val="0.707276091707031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Podatki!$C$2</c:f>
              <c:strCache>
                <c:ptCount val="1"/>
                <c:pt idx="0">
                  <c:v>Sežig (D10+R1) [kg/prebivalca]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chemeClr val="accent1"/>
              </a:solidFill>
            </a:ln>
            <a:effectLst/>
          </c:spPr>
          <c:invertIfNegative val="0"/>
          <c:cat>
            <c:strRef>
              <c:f>Podatki!$B$3:$B$40</c:f>
              <c:strCache>
                <c:ptCount val="37"/>
                <c:pt idx="0">
                  <c:v>Luxembourg</c:v>
                </c:pt>
                <c:pt idx="1">
                  <c:v>Norway</c:v>
                </c:pt>
                <c:pt idx="2">
                  <c:v>Switzerland</c:v>
                </c:pt>
                <c:pt idx="3">
                  <c:v>Ireland</c:v>
                </c:pt>
                <c:pt idx="4">
                  <c:v>Denmark</c:v>
                </c:pt>
                <c:pt idx="5">
                  <c:v>Sweden</c:v>
                </c:pt>
                <c:pt idx="6">
                  <c:v>Netherlands</c:v>
                </c:pt>
                <c:pt idx="7">
                  <c:v>Iceland</c:v>
                </c:pt>
                <c:pt idx="8">
                  <c:v>Austria</c:v>
                </c:pt>
                <c:pt idx="9">
                  <c:v>Finland</c:v>
                </c:pt>
                <c:pt idx="10">
                  <c:v>Germany</c:v>
                </c:pt>
                <c:pt idx="11">
                  <c:v>Belgium</c:v>
                </c:pt>
                <c:pt idx="12">
                  <c:v>France</c:v>
                </c:pt>
                <c:pt idx="13">
                  <c:v>United Kingdom</c:v>
                </c:pt>
                <c:pt idx="14">
                  <c:v>European Union - 28</c:v>
                </c:pt>
                <c:pt idx="15">
                  <c:v>European Union - 27</c:v>
                </c:pt>
                <c:pt idx="16">
                  <c:v>Italy</c:v>
                </c:pt>
                <c:pt idx="17">
                  <c:v>Spain</c:v>
                </c:pt>
                <c:pt idx="18">
                  <c:v>Cyprus</c:v>
                </c:pt>
                <c:pt idx="19">
                  <c:v>Malta</c:v>
                </c:pt>
                <c:pt idx="20">
                  <c:v>Slovenia</c:v>
                </c:pt>
                <c:pt idx="21">
                  <c:v>Portugal</c:v>
                </c:pt>
                <c:pt idx="22">
                  <c:v>Czechia</c:v>
                </c:pt>
                <c:pt idx="23">
                  <c:v>Greece</c:v>
                </c:pt>
                <c:pt idx="24">
                  <c:v>Slovakia</c:v>
                </c:pt>
                <c:pt idx="25">
                  <c:v>Estonia</c:v>
                </c:pt>
                <c:pt idx="26">
                  <c:v>Lithuania</c:v>
                </c:pt>
                <c:pt idx="27">
                  <c:v>Hungary</c:v>
                </c:pt>
                <c:pt idx="28">
                  <c:v>Poland</c:v>
                </c:pt>
                <c:pt idx="29">
                  <c:v>Latvia</c:v>
                </c:pt>
                <c:pt idx="30">
                  <c:v>Croatia</c:v>
                </c:pt>
                <c:pt idx="31">
                  <c:v>Turkey</c:v>
                </c:pt>
                <c:pt idx="32">
                  <c:v>Romania</c:v>
                </c:pt>
                <c:pt idx="33">
                  <c:v>Bulgaria</c:v>
                </c:pt>
                <c:pt idx="34">
                  <c:v>Montenegro</c:v>
                </c:pt>
                <c:pt idx="35">
                  <c:v>Serbia</c:v>
                </c:pt>
                <c:pt idx="36">
                  <c:v>North Macedonia</c:v>
                </c:pt>
              </c:strCache>
            </c:strRef>
          </c:cat>
          <c:val>
            <c:numRef>
              <c:f>Podatki!$C$3:$C$40</c:f>
              <c:numCache>
                <c:formatCode>General</c:formatCode>
                <c:ptCount val="38"/>
                <c:pt idx="0">
                  <c:v>375</c:v>
                </c:pt>
                <c:pt idx="1">
                  <c:v>378</c:v>
                </c:pt>
                <c:pt idx="2">
                  <c:v>335</c:v>
                </c:pt>
                <c:pt idx="3">
                  <c:v>255</c:v>
                </c:pt>
                <c:pt idx="4">
                  <c:v>397</c:v>
                </c:pt>
                <c:pt idx="5">
                  <c:v>232</c:v>
                </c:pt>
                <c:pt idx="6">
                  <c:v>218</c:v>
                </c:pt>
                <c:pt idx="7">
                  <c:v>33</c:v>
                </c:pt>
                <c:pt idx="8">
                  <c:v>224</c:v>
                </c:pt>
                <c:pt idx="9">
                  <c:v>314</c:v>
                </c:pt>
                <c:pt idx="10">
                  <c:v>195</c:v>
                </c:pt>
                <c:pt idx="11">
                  <c:v>177</c:v>
                </c:pt>
                <c:pt idx="12">
                  <c:v>184</c:v>
                </c:pt>
                <c:pt idx="13">
                  <c:v>190</c:v>
                </c:pt>
                <c:pt idx="14">
                  <c:v>140</c:v>
                </c:pt>
                <c:pt idx="15">
                  <c:v>132</c:v>
                </c:pt>
                <c:pt idx="16">
                  <c:v>95</c:v>
                </c:pt>
                <c:pt idx="17">
                  <c:v>55</c:v>
                </c:pt>
                <c:pt idx="18">
                  <c:v>5</c:v>
                </c:pt>
                <c:pt idx="19">
                  <c:v>0</c:v>
                </c:pt>
                <c:pt idx="20">
                  <c:v>50</c:v>
                </c:pt>
                <c:pt idx="21">
                  <c:v>92</c:v>
                </c:pt>
                <c:pt idx="22">
                  <c:v>83</c:v>
                </c:pt>
                <c:pt idx="23">
                  <c:v>8</c:v>
                </c:pt>
                <c:pt idx="24">
                  <c:v>34</c:v>
                </c:pt>
                <c:pt idx="25">
                  <c:v>167</c:v>
                </c:pt>
                <c:pt idx="26">
                  <c:v>58</c:v>
                </c:pt>
                <c:pt idx="27">
                  <c:v>51</c:v>
                </c:pt>
                <c:pt idx="28">
                  <c:v>79</c:v>
                </c:pt>
                <c:pt idx="29">
                  <c:v>8</c:v>
                </c:pt>
                <c:pt idx="30">
                  <c:v>0</c:v>
                </c:pt>
                <c:pt idx="31">
                  <c:v>0</c:v>
                </c:pt>
                <c:pt idx="32">
                  <c:v>12</c:v>
                </c:pt>
                <c:pt idx="33">
                  <c:v>30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A5A-4957-ADCA-2A614855F169}"/>
            </c:ext>
          </c:extLst>
        </c:ser>
        <c:ser>
          <c:idx val="2"/>
          <c:order val="2"/>
          <c:tx>
            <c:strRef>
              <c:f>Podatki!$F$2</c:f>
              <c:strCache>
                <c:ptCount val="1"/>
                <c:pt idx="0">
                  <c:v>Recikliranje [kg/prebivalca]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val>
            <c:numRef>
              <c:f>Podatki!$F$3:$F$39</c:f>
              <c:numCache>
                <c:formatCode>General</c:formatCode>
                <c:ptCount val="37"/>
                <c:pt idx="0">
                  <c:v>393</c:v>
                </c:pt>
                <c:pt idx="1">
                  <c:v>301</c:v>
                </c:pt>
                <c:pt idx="2">
                  <c:v>371</c:v>
                </c:pt>
                <c:pt idx="3">
                  <c:v>225</c:v>
                </c:pt>
                <c:pt idx="4">
                  <c:v>406</c:v>
                </c:pt>
                <c:pt idx="5">
                  <c:v>199</c:v>
                </c:pt>
                <c:pt idx="6">
                  <c:v>286</c:v>
                </c:pt>
                <c:pt idx="7">
                  <c:v>0</c:v>
                </c:pt>
                <c:pt idx="8">
                  <c:v>334</c:v>
                </c:pt>
                <c:pt idx="9">
                  <c:v>233</c:v>
                </c:pt>
                <c:pt idx="10">
                  <c:v>407</c:v>
                </c:pt>
                <c:pt idx="11">
                  <c:v>223</c:v>
                </c:pt>
                <c:pt idx="12">
                  <c:v>241</c:v>
                </c:pt>
                <c:pt idx="13">
                  <c:v>204</c:v>
                </c:pt>
                <c:pt idx="14">
                  <c:v>230</c:v>
                </c:pt>
                <c:pt idx="15">
                  <c:v>234</c:v>
                </c:pt>
                <c:pt idx="16">
                  <c:v>249</c:v>
                </c:pt>
                <c:pt idx="17">
                  <c:v>166</c:v>
                </c:pt>
                <c:pt idx="18">
                  <c:v>108</c:v>
                </c:pt>
                <c:pt idx="19">
                  <c:v>66</c:v>
                </c:pt>
                <c:pt idx="20">
                  <c:v>286</c:v>
                </c:pt>
                <c:pt idx="21">
                  <c:v>148</c:v>
                </c:pt>
                <c:pt idx="22">
                  <c:v>159</c:v>
                </c:pt>
                <c:pt idx="23">
                  <c:v>103</c:v>
                </c:pt>
                <c:pt idx="24">
                  <c:v>150</c:v>
                </c:pt>
                <c:pt idx="25">
                  <c:v>113</c:v>
                </c:pt>
                <c:pt idx="26">
                  <c:v>244</c:v>
                </c:pt>
                <c:pt idx="27">
                  <c:v>143</c:v>
                </c:pt>
                <c:pt idx="28">
                  <c:v>113</c:v>
                </c:pt>
                <c:pt idx="29">
                  <c:v>103</c:v>
                </c:pt>
                <c:pt idx="30">
                  <c:v>109</c:v>
                </c:pt>
                <c:pt idx="31">
                  <c:v>49</c:v>
                </c:pt>
                <c:pt idx="32">
                  <c:v>30</c:v>
                </c:pt>
                <c:pt idx="33">
                  <c:v>128</c:v>
                </c:pt>
                <c:pt idx="34">
                  <c:v>28</c:v>
                </c:pt>
                <c:pt idx="35">
                  <c:v>1</c:v>
                </c:pt>
                <c:pt idx="3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A5A-4957-ADCA-2A614855F1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4024608"/>
        <c:axId val="274029528"/>
      </c:barChart>
      <c:lineChart>
        <c:grouping val="standard"/>
        <c:varyColors val="0"/>
        <c:ser>
          <c:idx val="1"/>
          <c:order val="1"/>
          <c:tx>
            <c:strRef>
              <c:f>Podatki!$D$2</c:f>
              <c:strCache>
                <c:ptCount val="1"/>
                <c:pt idx="0">
                  <c:v>BDP na prebivalca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Podatki!$B$3:$B$40</c:f>
              <c:strCache>
                <c:ptCount val="37"/>
                <c:pt idx="0">
                  <c:v>Luxembourg</c:v>
                </c:pt>
                <c:pt idx="1">
                  <c:v>Norway</c:v>
                </c:pt>
                <c:pt idx="2">
                  <c:v>Switzerland</c:v>
                </c:pt>
                <c:pt idx="3">
                  <c:v>Ireland</c:v>
                </c:pt>
                <c:pt idx="4">
                  <c:v>Denmark</c:v>
                </c:pt>
                <c:pt idx="5">
                  <c:v>Sweden</c:v>
                </c:pt>
                <c:pt idx="6">
                  <c:v>Netherlands</c:v>
                </c:pt>
                <c:pt idx="7">
                  <c:v>Iceland</c:v>
                </c:pt>
                <c:pt idx="8">
                  <c:v>Austria</c:v>
                </c:pt>
                <c:pt idx="9">
                  <c:v>Finland</c:v>
                </c:pt>
                <c:pt idx="10">
                  <c:v>Germany</c:v>
                </c:pt>
                <c:pt idx="11">
                  <c:v>Belgium</c:v>
                </c:pt>
                <c:pt idx="12">
                  <c:v>France</c:v>
                </c:pt>
                <c:pt idx="13">
                  <c:v>United Kingdom</c:v>
                </c:pt>
                <c:pt idx="14">
                  <c:v>European Union - 28</c:v>
                </c:pt>
                <c:pt idx="15">
                  <c:v>European Union - 27</c:v>
                </c:pt>
                <c:pt idx="16">
                  <c:v>Italy</c:v>
                </c:pt>
                <c:pt idx="17">
                  <c:v>Spain</c:v>
                </c:pt>
                <c:pt idx="18">
                  <c:v>Cyprus</c:v>
                </c:pt>
                <c:pt idx="19">
                  <c:v>Malta</c:v>
                </c:pt>
                <c:pt idx="20">
                  <c:v>Slovenia</c:v>
                </c:pt>
                <c:pt idx="21">
                  <c:v>Portugal</c:v>
                </c:pt>
                <c:pt idx="22">
                  <c:v>Czechia</c:v>
                </c:pt>
                <c:pt idx="23">
                  <c:v>Greece</c:v>
                </c:pt>
                <c:pt idx="24">
                  <c:v>Slovakia</c:v>
                </c:pt>
                <c:pt idx="25">
                  <c:v>Estonia</c:v>
                </c:pt>
                <c:pt idx="26">
                  <c:v>Lithuania</c:v>
                </c:pt>
                <c:pt idx="27">
                  <c:v>Hungary</c:v>
                </c:pt>
                <c:pt idx="28">
                  <c:v>Poland</c:v>
                </c:pt>
                <c:pt idx="29">
                  <c:v>Latvia</c:v>
                </c:pt>
                <c:pt idx="30">
                  <c:v>Croatia</c:v>
                </c:pt>
                <c:pt idx="31">
                  <c:v>Turkey</c:v>
                </c:pt>
                <c:pt idx="32">
                  <c:v>Romania</c:v>
                </c:pt>
                <c:pt idx="33">
                  <c:v>Bulgaria</c:v>
                </c:pt>
                <c:pt idx="34">
                  <c:v>Montenegro</c:v>
                </c:pt>
                <c:pt idx="35">
                  <c:v>Serbia</c:v>
                </c:pt>
                <c:pt idx="36">
                  <c:v>North Macedonia</c:v>
                </c:pt>
              </c:strCache>
            </c:strRef>
          </c:cat>
          <c:val>
            <c:numRef>
              <c:f>Podatki!$D$3:$D$40</c:f>
              <c:numCache>
                <c:formatCode>General</c:formatCode>
                <c:ptCount val="38"/>
                <c:pt idx="0">
                  <c:v>83470</c:v>
                </c:pt>
                <c:pt idx="1">
                  <c:v>69440</c:v>
                </c:pt>
                <c:pt idx="2">
                  <c:v>62500</c:v>
                </c:pt>
                <c:pt idx="3">
                  <c:v>58100</c:v>
                </c:pt>
                <c:pt idx="4">
                  <c:v>48450</c:v>
                </c:pt>
                <c:pt idx="5">
                  <c:v>43760</c:v>
                </c:pt>
                <c:pt idx="6">
                  <c:v>41450</c:v>
                </c:pt>
                <c:pt idx="7">
                  <c:v>39090</c:v>
                </c:pt>
                <c:pt idx="8">
                  <c:v>37800</c:v>
                </c:pt>
                <c:pt idx="9">
                  <c:v>36740</c:v>
                </c:pt>
                <c:pt idx="10">
                  <c:v>35690</c:v>
                </c:pt>
                <c:pt idx="11">
                  <c:v>35510</c:v>
                </c:pt>
                <c:pt idx="12">
                  <c:v>32820</c:v>
                </c:pt>
                <c:pt idx="13">
                  <c:v>32640</c:v>
                </c:pt>
                <c:pt idx="14">
                  <c:v>28280</c:v>
                </c:pt>
                <c:pt idx="15">
                  <c:v>27630</c:v>
                </c:pt>
                <c:pt idx="16">
                  <c:v>27040</c:v>
                </c:pt>
                <c:pt idx="17">
                  <c:v>24880</c:v>
                </c:pt>
                <c:pt idx="18">
                  <c:v>24120</c:v>
                </c:pt>
                <c:pt idx="19">
                  <c:v>22350</c:v>
                </c:pt>
                <c:pt idx="20">
                  <c:v>20240</c:v>
                </c:pt>
                <c:pt idx="21">
                  <c:v>18190</c:v>
                </c:pt>
                <c:pt idx="22">
                  <c:v>17990</c:v>
                </c:pt>
                <c:pt idx="23">
                  <c:v>17400</c:v>
                </c:pt>
                <c:pt idx="24">
                  <c:v>15490</c:v>
                </c:pt>
                <c:pt idx="25">
                  <c:v>14970</c:v>
                </c:pt>
                <c:pt idx="26">
                  <c:v>13390</c:v>
                </c:pt>
                <c:pt idx="27">
                  <c:v>12680</c:v>
                </c:pt>
                <c:pt idx="28">
                  <c:v>12420</c:v>
                </c:pt>
                <c:pt idx="29">
                  <c:v>12180</c:v>
                </c:pt>
                <c:pt idx="30">
                  <c:v>12040</c:v>
                </c:pt>
                <c:pt idx="31">
                  <c:v>11560</c:v>
                </c:pt>
                <c:pt idx="32">
                  <c:v>8700</c:v>
                </c:pt>
                <c:pt idx="33">
                  <c:v>6550</c:v>
                </c:pt>
                <c:pt idx="34">
                  <c:v>6230</c:v>
                </c:pt>
                <c:pt idx="35">
                  <c:v>5200</c:v>
                </c:pt>
                <c:pt idx="36">
                  <c:v>4130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A5A-4957-ADCA-2A614855F1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34691688"/>
        <c:axId val="634692016"/>
      </c:lineChart>
      <c:catAx>
        <c:axId val="274024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274029528"/>
        <c:crosses val="autoZero"/>
        <c:auto val="1"/>
        <c:lblAlgn val="ctr"/>
        <c:lblOffset val="100"/>
        <c:noMultiLvlLbl val="0"/>
      </c:catAx>
      <c:valAx>
        <c:axId val="274029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70C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  <a:cs typeface="+mn-cs"/>
              </a:defRPr>
            </a:pPr>
            <a:endParaRPr lang="sl-SI"/>
          </a:p>
        </c:txPr>
        <c:crossAx val="274024608"/>
        <c:crosses val="autoZero"/>
        <c:crossBetween val="between"/>
      </c:valAx>
      <c:valAx>
        <c:axId val="634692016"/>
        <c:scaling>
          <c:orientation val="minMax"/>
        </c:scaling>
        <c:delete val="0"/>
        <c:axPos val="r"/>
        <c:numFmt formatCode="&quot;€&quot;#,##0_);[Red]\(&quot;€&quot;#,##0\)" sourceLinked="0"/>
        <c:majorTickMark val="out"/>
        <c:minorTickMark val="none"/>
        <c:tickLblPos val="nextTo"/>
        <c:spPr>
          <a:noFill/>
          <a:ln>
            <a:solidFill>
              <a:schemeClr val="accent2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  <a:cs typeface="+mn-cs"/>
              </a:defRPr>
            </a:pPr>
            <a:endParaRPr lang="sl-SI"/>
          </a:p>
        </c:txPr>
        <c:crossAx val="634691688"/>
        <c:crosses val="max"/>
        <c:crossBetween val="between"/>
      </c:valAx>
      <c:catAx>
        <c:axId val="6346916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3469201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glav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1543" cy="341064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r>
              <a:rPr lang="sl-SI"/>
              <a:t>Zgorevanje in kurilne naprave</a:t>
            </a:r>
          </a:p>
        </p:txBody>
      </p:sp>
      <p:sp>
        <p:nvSpPr>
          <p:cNvPr id="3" name="Označba mesta datuma 2"/>
          <p:cNvSpPr>
            <a:spLocks noGrp="1"/>
          </p:cNvSpPr>
          <p:nvPr>
            <p:ph type="dt" sz="quarter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r>
              <a:rPr lang="sl-SI" dirty="0"/>
              <a:t>2023/24</a:t>
            </a:r>
          </a:p>
        </p:txBody>
      </p:sp>
      <p:sp>
        <p:nvSpPr>
          <p:cNvPr id="4" name="Označba mesta noge 3"/>
          <p:cNvSpPr>
            <a:spLocks noGrp="1"/>
          </p:cNvSpPr>
          <p:nvPr>
            <p:ph type="ftr" sz="quarter" idx="2"/>
          </p:nvPr>
        </p:nvSpPr>
        <p:spPr>
          <a:xfrm>
            <a:off x="1" y="6286081"/>
            <a:ext cx="4301543" cy="341063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r>
              <a:rPr lang="sl-SI" dirty="0"/>
              <a:t>izr. prof. dr. Filip Kokalj</a:t>
            </a:r>
          </a:p>
        </p:txBody>
      </p:sp>
      <p:sp>
        <p:nvSpPr>
          <p:cNvPr id="5" name="Označba mesta številke diapozitiva 4"/>
          <p:cNvSpPr>
            <a:spLocks noGrp="1"/>
          </p:cNvSpPr>
          <p:nvPr>
            <p:ph type="sldNum" sz="quarter" idx="3"/>
          </p:nvPr>
        </p:nvSpPr>
        <p:spPr>
          <a:xfrm>
            <a:off x="5622797" y="6286080"/>
            <a:ext cx="4301543" cy="341063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E4636E3E-FB13-4186-97B1-CA9AA5C8888C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09111129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glav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r>
              <a:rPr lang="sl-SI"/>
              <a:t>Zgorevanje in kurilne naprave</a:t>
            </a:r>
          </a:p>
        </p:txBody>
      </p:sp>
      <p:sp>
        <p:nvSpPr>
          <p:cNvPr id="3" name="Ograda datuma 2"/>
          <p:cNvSpPr>
            <a:spLocks noGrp="1"/>
          </p:cNvSpPr>
          <p:nvPr>
            <p:ph type="dt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r>
              <a:rPr lang="sl-SI" dirty="0"/>
              <a:t>2022/23</a:t>
            </a:r>
          </a:p>
        </p:txBody>
      </p:sp>
      <p:sp>
        <p:nvSpPr>
          <p:cNvPr id="4" name="Ograd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6" tIns="45713" rIns="91426" bIns="45713" rtlCol="0" anchor="ctr"/>
          <a:lstStyle/>
          <a:p>
            <a:endParaRPr lang="sl-SI"/>
          </a:p>
        </p:txBody>
      </p:sp>
      <p:sp>
        <p:nvSpPr>
          <p:cNvPr id="5" name="Ograda opomb 4"/>
          <p:cNvSpPr>
            <a:spLocks noGrp="1"/>
          </p:cNvSpPr>
          <p:nvPr>
            <p:ph type="body" sz="quarter" idx="3"/>
          </p:nvPr>
        </p:nvSpPr>
        <p:spPr>
          <a:xfrm>
            <a:off x="992665" y="3228896"/>
            <a:ext cx="7941310" cy="3058954"/>
          </a:xfrm>
          <a:prstGeom prst="rect">
            <a:avLst/>
          </a:prstGeom>
        </p:spPr>
        <p:txBody>
          <a:bodyPr vert="horz" lIns="91426" tIns="45713" rIns="91426" bIns="45713" rtlCol="0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4"/>
          </p:nvPr>
        </p:nvSpPr>
        <p:spPr>
          <a:xfrm>
            <a:off x="1" y="6456612"/>
            <a:ext cx="4301543" cy="339884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r>
              <a:rPr lang="sl-SI"/>
              <a:t>doc. dr. Filip Kokalj</a:t>
            </a:r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80823625-56CF-4550-8812-9F9EB2171C8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28730102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D6036D-02E0-4238-AE85-5F2D0B0BBE87}" type="slidenum">
              <a:rPr lang="en-GB" altLang="sl-SI"/>
              <a:pPr/>
              <a:t>3</a:t>
            </a:fld>
            <a:endParaRPr lang="en-GB" altLang="sl-SI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sl-SI"/>
          </a:p>
        </p:txBody>
      </p:sp>
    </p:spTree>
    <p:extLst>
      <p:ext uri="{BB962C8B-B14F-4D97-AF65-F5344CB8AC3E}">
        <p14:creationId xmlns:p14="http://schemas.microsoft.com/office/powerpoint/2010/main" val="329018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D6036D-02E0-4238-AE85-5F2D0B0BBE87}" type="slidenum">
              <a:rPr lang="en-GB" altLang="sl-SI"/>
              <a:pPr/>
              <a:t>4</a:t>
            </a:fld>
            <a:endParaRPr lang="en-GB" altLang="sl-SI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sl-SI"/>
          </a:p>
        </p:txBody>
      </p:sp>
    </p:spTree>
    <p:extLst>
      <p:ext uri="{BB962C8B-B14F-4D97-AF65-F5344CB8AC3E}">
        <p14:creationId xmlns:p14="http://schemas.microsoft.com/office/powerpoint/2010/main" val="3841152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D6036D-02E0-4238-AE85-5F2D0B0BBE87}" type="slidenum">
              <a:rPr lang="en-GB" altLang="sl-SI"/>
              <a:pPr/>
              <a:t>6</a:t>
            </a:fld>
            <a:endParaRPr lang="en-GB" altLang="sl-SI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sl-SI"/>
          </a:p>
        </p:txBody>
      </p:sp>
    </p:spTree>
    <p:extLst>
      <p:ext uri="{BB962C8B-B14F-4D97-AF65-F5344CB8AC3E}">
        <p14:creationId xmlns:p14="http://schemas.microsoft.com/office/powerpoint/2010/main" val="26623143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D6036D-02E0-4238-AE85-5F2D0B0BBE87}" type="slidenum">
              <a:rPr lang="en-GB" altLang="sl-SI"/>
              <a:pPr/>
              <a:t>12</a:t>
            </a:fld>
            <a:endParaRPr lang="en-GB" altLang="sl-SI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sl-SI"/>
          </a:p>
        </p:txBody>
      </p:sp>
    </p:spTree>
    <p:extLst>
      <p:ext uri="{BB962C8B-B14F-4D97-AF65-F5344CB8AC3E}">
        <p14:creationId xmlns:p14="http://schemas.microsoft.com/office/powerpoint/2010/main" val="8968050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D6036D-02E0-4238-AE85-5F2D0B0BBE87}" type="slidenum">
              <a:rPr lang="en-GB" altLang="sl-SI"/>
              <a:pPr/>
              <a:t>14</a:t>
            </a:fld>
            <a:endParaRPr lang="en-GB" altLang="sl-SI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sl-SI"/>
          </a:p>
        </p:txBody>
      </p:sp>
    </p:spTree>
    <p:extLst>
      <p:ext uri="{BB962C8B-B14F-4D97-AF65-F5344CB8AC3E}">
        <p14:creationId xmlns:p14="http://schemas.microsoft.com/office/powerpoint/2010/main" val="604056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slovnica zaposl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značba mesta besedila 20"/>
          <p:cNvSpPr>
            <a:spLocks noGrp="1"/>
          </p:cNvSpPr>
          <p:nvPr>
            <p:ph type="body" sz="quarter" idx="17" hasCustomPrompt="1"/>
          </p:nvPr>
        </p:nvSpPr>
        <p:spPr>
          <a:xfrm>
            <a:off x="2321726" y="4572152"/>
            <a:ext cx="7662706" cy="338554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sl-SI" sz="1600" b="0" i="0" dirty="0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/>
            <a:r>
              <a:rPr lang="sl-SI" dirty="0"/>
              <a:t>Navedba avtorja(</a:t>
            </a:r>
            <a:r>
              <a:rPr lang="sl-SI" dirty="0" err="1"/>
              <a:t>ev</a:t>
            </a:r>
            <a:r>
              <a:rPr lang="sl-SI" dirty="0"/>
              <a:t>)</a:t>
            </a:r>
          </a:p>
        </p:txBody>
      </p:sp>
      <p:sp>
        <p:nvSpPr>
          <p:cNvPr id="23" name="Označba mesta besedila 20"/>
          <p:cNvSpPr>
            <a:spLocks noGrp="1"/>
          </p:cNvSpPr>
          <p:nvPr>
            <p:ph type="body" sz="quarter" idx="18" hasCustomPrompt="1"/>
          </p:nvPr>
        </p:nvSpPr>
        <p:spPr>
          <a:xfrm>
            <a:off x="2321726" y="3716167"/>
            <a:ext cx="7662706" cy="338554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sl-SI" sz="1600" i="1" baseline="0" dirty="0" smtClean="0">
                <a:solidFill>
                  <a:srgbClr val="006F8E"/>
                </a:solidFill>
              </a:defRPr>
            </a:lvl1pPr>
          </a:lstStyle>
          <a:p>
            <a:pPr marL="0" lvl="0"/>
            <a:r>
              <a:rPr lang="sl-SI" dirty="0"/>
              <a:t>Vpišite podnaslov predstavitve</a:t>
            </a:r>
          </a:p>
        </p:txBody>
      </p:sp>
      <p:sp>
        <p:nvSpPr>
          <p:cNvPr id="24" name="Pravokotnik 23"/>
          <p:cNvSpPr/>
          <p:nvPr userDrawn="1"/>
        </p:nvSpPr>
        <p:spPr>
          <a:xfrm>
            <a:off x="725531" y="1562771"/>
            <a:ext cx="1440000" cy="4260011"/>
          </a:xfrm>
          <a:prstGeom prst="rect">
            <a:avLst/>
          </a:prstGeom>
          <a:solidFill>
            <a:srgbClr val="0063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5" name="Pravokotnik 24"/>
          <p:cNvSpPr/>
          <p:nvPr userDrawn="1"/>
        </p:nvSpPr>
        <p:spPr>
          <a:xfrm>
            <a:off x="119336" y="-18200"/>
            <a:ext cx="450000" cy="6876200"/>
          </a:xfrm>
          <a:prstGeom prst="rect">
            <a:avLst/>
          </a:prstGeom>
          <a:solidFill>
            <a:srgbClr val="AEC9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26" name="Slika 2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31" y="92235"/>
            <a:ext cx="1440000" cy="1375620"/>
          </a:xfrm>
          <a:prstGeom prst="rect">
            <a:avLst/>
          </a:prstGeom>
        </p:spPr>
      </p:pic>
      <p:grpSp>
        <p:nvGrpSpPr>
          <p:cNvPr id="27" name="Group 4"/>
          <p:cNvGrpSpPr>
            <a:grpSpLocks noChangeAspect="1"/>
          </p:cNvGrpSpPr>
          <p:nvPr userDrawn="1"/>
        </p:nvGrpSpPr>
        <p:grpSpPr bwMode="auto">
          <a:xfrm>
            <a:off x="725531" y="5949280"/>
            <a:ext cx="1440000" cy="834573"/>
            <a:chOff x="3175" y="1987"/>
            <a:chExt cx="597" cy="346"/>
          </a:xfrm>
        </p:grpSpPr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3177" y="2284"/>
              <a:ext cx="33" cy="49"/>
            </a:xfrm>
            <a:custGeom>
              <a:avLst/>
              <a:gdLst>
                <a:gd name="T0" fmla="*/ 72 w 147"/>
                <a:gd name="T1" fmla="*/ 196 h 214"/>
                <a:gd name="T2" fmla="*/ 128 w 147"/>
                <a:gd name="T3" fmla="*/ 149 h 214"/>
                <a:gd name="T4" fmla="*/ 128 w 147"/>
                <a:gd name="T5" fmla="*/ 0 h 214"/>
                <a:gd name="T6" fmla="*/ 147 w 147"/>
                <a:gd name="T7" fmla="*/ 0 h 214"/>
                <a:gd name="T8" fmla="*/ 147 w 147"/>
                <a:gd name="T9" fmla="*/ 149 h 214"/>
                <a:gd name="T10" fmla="*/ 72 w 147"/>
                <a:gd name="T11" fmla="*/ 214 h 214"/>
                <a:gd name="T12" fmla="*/ 0 w 147"/>
                <a:gd name="T13" fmla="*/ 149 h 214"/>
                <a:gd name="T14" fmla="*/ 0 w 147"/>
                <a:gd name="T15" fmla="*/ 0 h 214"/>
                <a:gd name="T16" fmla="*/ 19 w 147"/>
                <a:gd name="T17" fmla="*/ 0 h 214"/>
                <a:gd name="T18" fmla="*/ 19 w 147"/>
                <a:gd name="T19" fmla="*/ 149 h 214"/>
                <a:gd name="T20" fmla="*/ 72 w 147"/>
                <a:gd name="T21" fmla="*/ 19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214">
                  <a:moveTo>
                    <a:pt x="72" y="196"/>
                  </a:moveTo>
                  <a:cubicBezTo>
                    <a:pt x="107" y="196"/>
                    <a:pt x="128" y="184"/>
                    <a:pt x="128" y="149"/>
                  </a:cubicBezTo>
                  <a:lnTo>
                    <a:pt x="128" y="0"/>
                  </a:lnTo>
                  <a:lnTo>
                    <a:pt x="147" y="0"/>
                  </a:lnTo>
                  <a:lnTo>
                    <a:pt x="147" y="149"/>
                  </a:lnTo>
                  <a:cubicBezTo>
                    <a:pt x="147" y="196"/>
                    <a:pt x="120" y="214"/>
                    <a:pt x="72" y="214"/>
                  </a:cubicBezTo>
                  <a:cubicBezTo>
                    <a:pt x="27" y="214"/>
                    <a:pt x="0" y="196"/>
                    <a:pt x="0" y="149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149"/>
                  </a:lnTo>
                  <a:cubicBezTo>
                    <a:pt x="19" y="184"/>
                    <a:pt x="39" y="196"/>
                    <a:pt x="72" y="19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3219" y="2297"/>
              <a:ext cx="28" cy="35"/>
            </a:xfrm>
            <a:custGeom>
              <a:avLst/>
              <a:gdLst>
                <a:gd name="T0" fmla="*/ 0 w 121"/>
                <a:gd name="T1" fmla="*/ 154 h 154"/>
                <a:gd name="T2" fmla="*/ 0 w 121"/>
                <a:gd name="T3" fmla="*/ 3 h 154"/>
                <a:gd name="T4" fmla="*/ 19 w 121"/>
                <a:gd name="T5" fmla="*/ 3 h 154"/>
                <a:gd name="T6" fmla="*/ 19 w 121"/>
                <a:gd name="T7" fmla="*/ 14 h 154"/>
                <a:gd name="T8" fmla="*/ 69 w 121"/>
                <a:gd name="T9" fmla="*/ 0 h 154"/>
                <a:gd name="T10" fmla="*/ 121 w 121"/>
                <a:gd name="T11" fmla="*/ 75 h 154"/>
                <a:gd name="T12" fmla="*/ 121 w 121"/>
                <a:gd name="T13" fmla="*/ 154 h 154"/>
                <a:gd name="T14" fmla="*/ 102 w 121"/>
                <a:gd name="T15" fmla="*/ 154 h 154"/>
                <a:gd name="T16" fmla="*/ 102 w 121"/>
                <a:gd name="T17" fmla="*/ 75 h 154"/>
                <a:gd name="T18" fmla="*/ 67 w 121"/>
                <a:gd name="T19" fmla="*/ 16 h 154"/>
                <a:gd name="T20" fmla="*/ 19 w 121"/>
                <a:gd name="T21" fmla="*/ 29 h 154"/>
                <a:gd name="T22" fmla="*/ 19 w 121"/>
                <a:gd name="T23" fmla="*/ 154 h 154"/>
                <a:gd name="T24" fmla="*/ 0 w 121"/>
                <a:gd name="T2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154">
                  <a:moveTo>
                    <a:pt x="0" y="154"/>
                  </a:moveTo>
                  <a:lnTo>
                    <a:pt x="0" y="3"/>
                  </a:lnTo>
                  <a:lnTo>
                    <a:pt x="19" y="3"/>
                  </a:lnTo>
                  <a:lnTo>
                    <a:pt x="19" y="14"/>
                  </a:lnTo>
                  <a:cubicBezTo>
                    <a:pt x="19" y="14"/>
                    <a:pt x="45" y="0"/>
                    <a:pt x="69" y="0"/>
                  </a:cubicBezTo>
                  <a:cubicBezTo>
                    <a:pt x="111" y="0"/>
                    <a:pt x="121" y="19"/>
                    <a:pt x="121" y="75"/>
                  </a:cubicBezTo>
                  <a:lnTo>
                    <a:pt x="121" y="154"/>
                  </a:lnTo>
                  <a:lnTo>
                    <a:pt x="102" y="154"/>
                  </a:lnTo>
                  <a:lnTo>
                    <a:pt x="102" y="75"/>
                  </a:lnTo>
                  <a:cubicBezTo>
                    <a:pt x="102" y="31"/>
                    <a:pt x="97" y="16"/>
                    <a:pt x="67" y="16"/>
                  </a:cubicBezTo>
                  <a:cubicBezTo>
                    <a:pt x="42" y="16"/>
                    <a:pt x="19" y="29"/>
                    <a:pt x="19" y="29"/>
                  </a:cubicBezTo>
                  <a:lnTo>
                    <a:pt x="19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3259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3271" y="2297"/>
              <a:ext cx="30" cy="35"/>
            </a:xfrm>
            <a:custGeom>
              <a:avLst/>
              <a:gdLst>
                <a:gd name="T0" fmla="*/ 20 w 132"/>
                <a:gd name="T1" fmla="*/ 0 h 151"/>
                <a:gd name="T2" fmla="*/ 60 w 132"/>
                <a:gd name="T3" fmla="*/ 135 h 151"/>
                <a:gd name="T4" fmla="*/ 72 w 132"/>
                <a:gd name="T5" fmla="*/ 135 h 151"/>
                <a:gd name="T6" fmla="*/ 112 w 132"/>
                <a:gd name="T7" fmla="*/ 0 h 151"/>
                <a:gd name="T8" fmla="*/ 132 w 132"/>
                <a:gd name="T9" fmla="*/ 0 h 151"/>
                <a:gd name="T10" fmla="*/ 86 w 132"/>
                <a:gd name="T11" fmla="*/ 151 h 151"/>
                <a:gd name="T12" fmla="*/ 45 w 132"/>
                <a:gd name="T13" fmla="*/ 151 h 151"/>
                <a:gd name="T14" fmla="*/ 0 w 132"/>
                <a:gd name="T15" fmla="*/ 0 h 151"/>
                <a:gd name="T16" fmla="*/ 20 w 132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51">
                  <a:moveTo>
                    <a:pt x="20" y="0"/>
                  </a:moveTo>
                  <a:lnTo>
                    <a:pt x="60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2" y="0"/>
                  </a:lnTo>
                  <a:lnTo>
                    <a:pt x="86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2" name="Freeform 12"/>
            <p:cNvSpPr>
              <a:spLocks noEditPoints="1"/>
            </p:cNvSpPr>
            <p:nvPr/>
          </p:nvSpPr>
          <p:spPr bwMode="auto">
            <a:xfrm>
              <a:off x="3307" y="2297"/>
              <a:ext cx="28" cy="36"/>
            </a:xfrm>
            <a:custGeom>
              <a:avLst/>
              <a:gdLst>
                <a:gd name="T0" fmla="*/ 118 w 124"/>
                <a:gd name="T1" fmla="*/ 138 h 157"/>
                <a:gd name="T2" fmla="*/ 119 w 124"/>
                <a:gd name="T3" fmla="*/ 153 h 157"/>
                <a:gd name="T4" fmla="*/ 60 w 124"/>
                <a:gd name="T5" fmla="*/ 157 h 157"/>
                <a:gd name="T6" fmla="*/ 0 w 124"/>
                <a:gd name="T7" fmla="*/ 79 h 157"/>
                <a:gd name="T8" fmla="*/ 64 w 124"/>
                <a:gd name="T9" fmla="*/ 0 h 157"/>
                <a:gd name="T10" fmla="*/ 124 w 124"/>
                <a:gd name="T11" fmla="*/ 71 h 157"/>
                <a:gd name="T12" fmla="*/ 124 w 124"/>
                <a:gd name="T13" fmla="*/ 86 h 157"/>
                <a:gd name="T14" fmla="*/ 19 w 124"/>
                <a:gd name="T15" fmla="*/ 86 h 157"/>
                <a:gd name="T16" fmla="*/ 62 w 124"/>
                <a:gd name="T17" fmla="*/ 140 h 157"/>
                <a:gd name="T18" fmla="*/ 118 w 124"/>
                <a:gd name="T19" fmla="*/ 138 h 157"/>
                <a:gd name="T20" fmla="*/ 106 w 124"/>
                <a:gd name="T21" fmla="*/ 71 h 157"/>
                <a:gd name="T22" fmla="*/ 106 w 124"/>
                <a:gd name="T23" fmla="*/ 71 h 157"/>
                <a:gd name="T24" fmla="*/ 64 w 124"/>
                <a:gd name="T25" fmla="*/ 16 h 157"/>
                <a:gd name="T26" fmla="*/ 19 w 124"/>
                <a:gd name="T27" fmla="*/ 71 h 157"/>
                <a:gd name="T28" fmla="*/ 106 w 124"/>
                <a:gd name="T29" fmla="*/ 7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57">
                  <a:moveTo>
                    <a:pt x="118" y="138"/>
                  </a:moveTo>
                  <a:lnTo>
                    <a:pt x="119" y="153"/>
                  </a:lnTo>
                  <a:cubicBezTo>
                    <a:pt x="119" y="153"/>
                    <a:pt x="84" y="157"/>
                    <a:pt x="60" y="157"/>
                  </a:cubicBezTo>
                  <a:cubicBezTo>
                    <a:pt x="14" y="157"/>
                    <a:pt x="0" y="129"/>
                    <a:pt x="0" y="79"/>
                  </a:cubicBezTo>
                  <a:cubicBezTo>
                    <a:pt x="0" y="21"/>
                    <a:pt x="26" y="0"/>
                    <a:pt x="64" y="0"/>
                  </a:cubicBezTo>
                  <a:cubicBezTo>
                    <a:pt x="103" y="0"/>
                    <a:pt x="124" y="21"/>
                    <a:pt x="124" y="71"/>
                  </a:cubicBezTo>
                  <a:lnTo>
                    <a:pt x="124" y="86"/>
                  </a:lnTo>
                  <a:lnTo>
                    <a:pt x="19" y="86"/>
                  </a:lnTo>
                  <a:cubicBezTo>
                    <a:pt x="19" y="122"/>
                    <a:pt x="29" y="140"/>
                    <a:pt x="62" y="140"/>
                  </a:cubicBezTo>
                  <a:cubicBezTo>
                    <a:pt x="84" y="140"/>
                    <a:pt x="118" y="138"/>
                    <a:pt x="118" y="138"/>
                  </a:cubicBezTo>
                  <a:close/>
                  <a:moveTo>
                    <a:pt x="106" y="71"/>
                  </a:moveTo>
                  <a:lnTo>
                    <a:pt x="106" y="71"/>
                  </a:lnTo>
                  <a:cubicBezTo>
                    <a:pt x="106" y="31"/>
                    <a:pt x="93" y="16"/>
                    <a:pt x="64" y="16"/>
                  </a:cubicBezTo>
                  <a:cubicBezTo>
                    <a:pt x="35" y="16"/>
                    <a:pt x="19" y="31"/>
                    <a:pt x="19" y="71"/>
                  </a:cubicBezTo>
                  <a:lnTo>
                    <a:pt x="106" y="7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3345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3367" y="2297"/>
              <a:ext cx="26" cy="35"/>
            </a:xfrm>
            <a:custGeom>
              <a:avLst/>
              <a:gdLst>
                <a:gd name="T0" fmla="*/ 0 w 115"/>
                <a:gd name="T1" fmla="*/ 0 h 151"/>
                <a:gd name="T2" fmla="*/ 115 w 115"/>
                <a:gd name="T3" fmla="*/ 0 h 151"/>
                <a:gd name="T4" fmla="*/ 115 w 115"/>
                <a:gd name="T5" fmla="*/ 16 h 151"/>
                <a:gd name="T6" fmla="*/ 23 w 115"/>
                <a:gd name="T7" fmla="*/ 135 h 151"/>
                <a:gd name="T8" fmla="*/ 115 w 115"/>
                <a:gd name="T9" fmla="*/ 135 h 151"/>
                <a:gd name="T10" fmla="*/ 115 w 115"/>
                <a:gd name="T11" fmla="*/ 151 h 151"/>
                <a:gd name="T12" fmla="*/ 0 w 115"/>
                <a:gd name="T13" fmla="*/ 151 h 151"/>
                <a:gd name="T14" fmla="*/ 0 w 115"/>
                <a:gd name="T15" fmla="*/ 135 h 151"/>
                <a:gd name="T16" fmla="*/ 93 w 115"/>
                <a:gd name="T17" fmla="*/ 16 h 151"/>
                <a:gd name="T18" fmla="*/ 0 w 115"/>
                <a:gd name="T19" fmla="*/ 16 h 151"/>
                <a:gd name="T20" fmla="*/ 0 w 11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51">
                  <a:moveTo>
                    <a:pt x="0" y="0"/>
                  </a:moveTo>
                  <a:lnTo>
                    <a:pt x="115" y="0"/>
                  </a:lnTo>
                  <a:lnTo>
                    <a:pt x="115" y="16"/>
                  </a:lnTo>
                  <a:lnTo>
                    <a:pt x="23" y="135"/>
                  </a:lnTo>
                  <a:lnTo>
                    <a:pt x="115" y="135"/>
                  </a:lnTo>
                  <a:lnTo>
                    <a:pt x="115" y="151"/>
                  </a:lnTo>
                  <a:lnTo>
                    <a:pt x="0" y="151"/>
                  </a:lnTo>
                  <a:lnTo>
                    <a:pt x="0" y="135"/>
                  </a:lnTo>
                  <a:lnTo>
                    <a:pt x="93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5" name="Freeform 15"/>
            <p:cNvSpPr>
              <a:spLocks noEditPoints="1"/>
            </p:cNvSpPr>
            <p:nvPr/>
          </p:nvSpPr>
          <p:spPr bwMode="auto">
            <a:xfrm>
              <a:off x="3401" y="2297"/>
              <a:ext cx="30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7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4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8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7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7" y="141"/>
                    <a:pt x="44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3452" y="2297"/>
              <a:ext cx="30" cy="35"/>
            </a:xfrm>
            <a:custGeom>
              <a:avLst/>
              <a:gdLst>
                <a:gd name="T0" fmla="*/ 19 w 131"/>
                <a:gd name="T1" fmla="*/ 0 h 151"/>
                <a:gd name="T2" fmla="*/ 59 w 131"/>
                <a:gd name="T3" fmla="*/ 135 h 151"/>
                <a:gd name="T4" fmla="*/ 72 w 131"/>
                <a:gd name="T5" fmla="*/ 135 h 151"/>
                <a:gd name="T6" fmla="*/ 112 w 131"/>
                <a:gd name="T7" fmla="*/ 0 h 151"/>
                <a:gd name="T8" fmla="*/ 131 w 131"/>
                <a:gd name="T9" fmla="*/ 0 h 151"/>
                <a:gd name="T10" fmla="*/ 85 w 131"/>
                <a:gd name="T11" fmla="*/ 151 h 151"/>
                <a:gd name="T12" fmla="*/ 45 w 131"/>
                <a:gd name="T13" fmla="*/ 151 h 151"/>
                <a:gd name="T14" fmla="*/ 0 w 131"/>
                <a:gd name="T15" fmla="*/ 0 h 151"/>
                <a:gd name="T16" fmla="*/ 19 w 131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51">
                  <a:moveTo>
                    <a:pt x="19" y="0"/>
                  </a:moveTo>
                  <a:lnTo>
                    <a:pt x="59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1" y="0"/>
                  </a:lnTo>
                  <a:lnTo>
                    <a:pt x="85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3507" y="2284"/>
              <a:ext cx="46" cy="48"/>
            </a:xfrm>
            <a:custGeom>
              <a:avLst/>
              <a:gdLst>
                <a:gd name="T0" fmla="*/ 0 w 204"/>
                <a:gd name="T1" fmla="*/ 0 h 211"/>
                <a:gd name="T2" fmla="*/ 34 w 204"/>
                <a:gd name="T3" fmla="*/ 0 h 211"/>
                <a:gd name="T4" fmla="*/ 102 w 204"/>
                <a:gd name="T5" fmla="*/ 184 h 211"/>
                <a:gd name="T6" fmla="*/ 169 w 204"/>
                <a:gd name="T7" fmla="*/ 0 h 211"/>
                <a:gd name="T8" fmla="*/ 204 w 204"/>
                <a:gd name="T9" fmla="*/ 0 h 211"/>
                <a:gd name="T10" fmla="*/ 204 w 204"/>
                <a:gd name="T11" fmla="*/ 211 h 211"/>
                <a:gd name="T12" fmla="*/ 185 w 204"/>
                <a:gd name="T13" fmla="*/ 211 h 211"/>
                <a:gd name="T14" fmla="*/ 185 w 204"/>
                <a:gd name="T15" fmla="*/ 21 h 211"/>
                <a:gd name="T16" fmla="*/ 181 w 204"/>
                <a:gd name="T17" fmla="*/ 21 h 211"/>
                <a:gd name="T18" fmla="*/ 113 w 204"/>
                <a:gd name="T19" fmla="*/ 204 h 211"/>
                <a:gd name="T20" fmla="*/ 90 w 204"/>
                <a:gd name="T21" fmla="*/ 204 h 211"/>
                <a:gd name="T22" fmla="*/ 23 w 204"/>
                <a:gd name="T23" fmla="*/ 21 h 211"/>
                <a:gd name="T24" fmla="*/ 19 w 204"/>
                <a:gd name="T25" fmla="*/ 21 h 211"/>
                <a:gd name="T26" fmla="*/ 19 w 204"/>
                <a:gd name="T27" fmla="*/ 211 h 211"/>
                <a:gd name="T28" fmla="*/ 0 w 204"/>
                <a:gd name="T29" fmla="*/ 211 h 211"/>
                <a:gd name="T30" fmla="*/ 0 w 204"/>
                <a:gd name="T3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11">
                  <a:moveTo>
                    <a:pt x="0" y="0"/>
                  </a:moveTo>
                  <a:lnTo>
                    <a:pt x="34" y="0"/>
                  </a:lnTo>
                  <a:lnTo>
                    <a:pt x="102" y="184"/>
                  </a:lnTo>
                  <a:lnTo>
                    <a:pt x="169" y="0"/>
                  </a:lnTo>
                  <a:lnTo>
                    <a:pt x="204" y="0"/>
                  </a:lnTo>
                  <a:lnTo>
                    <a:pt x="204" y="211"/>
                  </a:lnTo>
                  <a:lnTo>
                    <a:pt x="185" y="211"/>
                  </a:lnTo>
                  <a:lnTo>
                    <a:pt x="185" y="21"/>
                  </a:lnTo>
                  <a:lnTo>
                    <a:pt x="181" y="21"/>
                  </a:lnTo>
                  <a:lnTo>
                    <a:pt x="113" y="204"/>
                  </a:lnTo>
                  <a:lnTo>
                    <a:pt x="90" y="204"/>
                  </a:lnTo>
                  <a:lnTo>
                    <a:pt x="23" y="21"/>
                  </a:lnTo>
                  <a:lnTo>
                    <a:pt x="19" y="21"/>
                  </a:lnTo>
                  <a:lnTo>
                    <a:pt x="19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8" name="Freeform 18"/>
            <p:cNvSpPr>
              <a:spLocks noEditPoints="1"/>
            </p:cNvSpPr>
            <p:nvPr/>
          </p:nvSpPr>
          <p:spPr bwMode="auto">
            <a:xfrm>
              <a:off x="3563" y="2297"/>
              <a:ext cx="31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8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5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9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8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8" y="141"/>
                    <a:pt x="45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3603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0" name="Freeform 20"/>
            <p:cNvSpPr>
              <a:spLocks noEditPoints="1"/>
            </p:cNvSpPr>
            <p:nvPr/>
          </p:nvSpPr>
          <p:spPr bwMode="auto">
            <a:xfrm>
              <a:off x="3627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1" name="Freeform 21"/>
            <p:cNvSpPr>
              <a:spLocks noEditPoints="1"/>
            </p:cNvSpPr>
            <p:nvPr/>
          </p:nvSpPr>
          <p:spPr bwMode="auto">
            <a:xfrm>
              <a:off x="3644" y="2282"/>
              <a:ext cx="27" cy="51"/>
            </a:xfrm>
            <a:custGeom>
              <a:avLst/>
              <a:gdLst>
                <a:gd name="T0" fmla="*/ 122 w 122"/>
                <a:gd name="T1" fmla="*/ 140 h 221"/>
                <a:gd name="T2" fmla="*/ 50 w 122"/>
                <a:gd name="T3" fmla="*/ 221 h 221"/>
                <a:gd name="T4" fmla="*/ 0 w 122"/>
                <a:gd name="T5" fmla="*/ 218 h 221"/>
                <a:gd name="T6" fmla="*/ 0 w 122"/>
                <a:gd name="T7" fmla="*/ 0 h 221"/>
                <a:gd name="T8" fmla="*/ 19 w 122"/>
                <a:gd name="T9" fmla="*/ 0 h 221"/>
                <a:gd name="T10" fmla="*/ 19 w 122"/>
                <a:gd name="T11" fmla="*/ 75 h 221"/>
                <a:gd name="T12" fmla="*/ 67 w 122"/>
                <a:gd name="T13" fmla="*/ 64 h 221"/>
                <a:gd name="T14" fmla="*/ 122 w 122"/>
                <a:gd name="T15" fmla="*/ 140 h 221"/>
                <a:gd name="T16" fmla="*/ 103 w 122"/>
                <a:gd name="T17" fmla="*/ 140 h 221"/>
                <a:gd name="T18" fmla="*/ 103 w 122"/>
                <a:gd name="T19" fmla="*/ 140 h 221"/>
                <a:gd name="T20" fmla="*/ 66 w 122"/>
                <a:gd name="T21" fmla="*/ 81 h 221"/>
                <a:gd name="T22" fmla="*/ 19 w 122"/>
                <a:gd name="T23" fmla="*/ 90 h 221"/>
                <a:gd name="T24" fmla="*/ 19 w 122"/>
                <a:gd name="T25" fmla="*/ 203 h 221"/>
                <a:gd name="T26" fmla="*/ 50 w 122"/>
                <a:gd name="T27" fmla="*/ 205 h 221"/>
                <a:gd name="T28" fmla="*/ 103 w 122"/>
                <a:gd name="T29" fmla="*/ 14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21">
                  <a:moveTo>
                    <a:pt x="122" y="140"/>
                  </a:moveTo>
                  <a:cubicBezTo>
                    <a:pt x="122" y="198"/>
                    <a:pt x="107" y="221"/>
                    <a:pt x="50" y="221"/>
                  </a:cubicBezTo>
                  <a:cubicBezTo>
                    <a:pt x="31" y="221"/>
                    <a:pt x="0" y="218"/>
                    <a:pt x="0" y="218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75"/>
                  </a:lnTo>
                  <a:cubicBezTo>
                    <a:pt x="19" y="75"/>
                    <a:pt x="43" y="64"/>
                    <a:pt x="67" y="64"/>
                  </a:cubicBezTo>
                  <a:cubicBezTo>
                    <a:pt x="109" y="64"/>
                    <a:pt x="122" y="86"/>
                    <a:pt x="122" y="140"/>
                  </a:cubicBezTo>
                  <a:close/>
                  <a:moveTo>
                    <a:pt x="103" y="140"/>
                  </a:moveTo>
                  <a:lnTo>
                    <a:pt x="103" y="140"/>
                  </a:lnTo>
                  <a:cubicBezTo>
                    <a:pt x="103" y="98"/>
                    <a:pt x="96" y="81"/>
                    <a:pt x="66" y="81"/>
                  </a:cubicBezTo>
                  <a:cubicBezTo>
                    <a:pt x="43" y="81"/>
                    <a:pt x="19" y="90"/>
                    <a:pt x="19" y="90"/>
                  </a:cubicBezTo>
                  <a:lnTo>
                    <a:pt x="19" y="203"/>
                  </a:lnTo>
                  <a:cubicBezTo>
                    <a:pt x="19" y="203"/>
                    <a:pt x="40" y="205"/>
                    <a:pt x="50" y="205"/>
                  </a:cubicBezTo>
                  <a:cubicBezTo>
                    <a:pt x="96" y="205"/>
                    <a:pt x="103" y="184"/>
                    <a:pt x="103" y="14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2" name="Freeform 22"/>
            <p:cNvSpPr>
              <a:spLocks noEditPoints="1"/>
            </p:cNvSpPr>
            <p:nvPr/>
          </p:nvSpPr>
          <p:spPr bwMode="auto">
            <a:xfrm>
              <a:off x="3679" y="2297"/>
              <a:ext cx="29" cy="36"/>
            </a:xfrm>
            <a:custGeom>
              <a:avLst/>
              <a:gdLst>
                <a:gd name="T0" fmla="*/ 129 w 129"/>
                <a:gd name="T1" fmla="*/ 76 h 157"/>
                <a:gd name="T2" fmla="*/ 65 w 129"/>
                <a:gd name="T3" fmla="*/ 157 h 157"/>
                <a:gd name="T4" fmla="*/ 0 w 129"/>
                <a:gd name="T5" fmla="*/ 76 h 157"/>
                <a:gd name="T6" fmla="*/ 65 w 129"/>
                <a:gd name="T7" fmla="*/ 0 h 157"/>
                <a:gd name="T8" fmla="*/ 129 w 129"/>
                <a:gd name="T9" fmla="*/ 76 h 157"/>
                <a:gd name="T10" fmla="*/ 110 w 129"/>
                <a:gd name="T11" fmla="*/ 76 h 157"/>
                <a:gd name="T12" fmla="*/ 110 w 129"/>
                <a:gd name="T13" fmla="*/ 76 h 157"/>
                <a:gd name="T14" fmla="*/ 65 w 129"/>
                <a:gd name="T15" fmla="*/ 16 h 157"/>
                <a:gd name="T16" fmla="*/ 18 w 129"/>
                <a:gd name="T17" fmla="*/ 76 h 157"/>
                <a:gd name="T18" fmla="*/ 65 w 129"/>
                <a:gd name="T19" fmla="*/ 141 h 157"/>
                <a:gd name="T20" fmla="*/ 110 w 129"/>
                <a:gd name="T21" fmla="*/ 7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57">
                  <a:moveTo>
                    <a:pt x="129" y="76"/>
                  </a:moveTo>
                  <a:cubicBezTo>
                    <a:pt x="129" y="130"/>
                    <a:pt x="116" y="157"/>
                    <a:pt x="65" y="157"/>
                  </a:cubicBezTo>
                  <a:cubicBezTo>
                    <a:pt x="13" y="157"/>
                    <a:pt x="0" y="133"/>
                    <a:pt x="0" y="76"/>
                  </a:cubicBezTo>
                  <a:cubicBezTo>
                    <a:pt x="0" y="22"/>
                    <a:pt x="17" y="0"/>
                    <a:pt x="65" y="0"/>
                  </a:cubicBezTo>
                  <a:cubicBezTo>
                    <a:pt x="110" y="0"/>
                    <a:pt x="129" y="23"/>
                    <a:pt x="129" y="76"/>
                  </a:cubicBezTo>
                  <a:close/>
                  <a:moveTo>
                    <a:pt x="110" y="76"/>
                  </a:moveTo>
                  <a:lnTo>
                    <a:pt x="110" y="76"/>
                  </a:lnTo>
                  <a:cubicBezTo>
                    <a:pt x="110" y="33"/>
                    <a:pt x="96" y="16"/>
                    <a:pt x="65" y="16"/>
                  </a:cubicBezTo>
                  <a:cubicBezTo>
                    <a:pt x="29" y="16"/>
                    <a:pt x="18" y="31"/>
                    <a:pt x="18" y="76"/>
                  </a:cubicBezTo>
                  <a:cubicBezTo>
                    <a:pt x="18" y="122"/>
                    <a:pt x="25" y="141"/>
                    <a:pt x="65" y="141"/>
                  </a:cubicBezTo>
                  <a:cubicBezTo>
                    <a:pt x="105" y="141"/>
                    <a:pt x="110" y="119"/>
                    <a:pt x="110" y="7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3719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3743" y="2297"/>
              <a:ext cx="27" cy="36"/>
            </a:xfrm>
            <a:custGeom>
              <a:avLst/>
              <a:gdLst>
                <a:gd name="T0" fmla="*/ 117 w 117"/>
                <a:gd name="T1" fmla="*/ 0 h 154"/>
                <a:gd name="T2" fmla="*/ 117 w 117"/>
                <a:gd name="T3" fmla="*/ 151 h 154"/>
                <a:gd name="T4" fmla="*/ 99 w 117"/>
                <a:gd name="T5" fmla="*/ 151 h 154"/>
                <a:gd name="T6" fmla="*/ 99 w 117"/>
                <a:gd name="T7" fmla="*/ 140 h 154"/>
                <a:gd name="T8" fmla="*/ 51 w 117"/>
                <a:gd name="T9" fmla="*/ 154 h 154"/>
                <a:gd name="T10" fmla="*/ 0 w 117"/>
                <a:gd name="T11" fmla="*/ 79 h 154"/>
                <a:gd name="T12" fmla="*/ 0 w 117"/>
                <a:gd name="T13" fmla="*/ 0 h 154"/>
                <a:gd name="T14" fmla="*/ 18 w 117"/>
                <a:gd name="T15" fmla="*/ 0 h 154"/>
                <a:gd name="T16" fmla="*/ 18 w 117"/>
                <a:gd name="T17" fmla="*/ 78 h 154"/>
                <a:gd name="T18" fmla="*/ 53 w 117"/>
                <a:gd name="T19" fmla="*/ 138 h 154"/>
                <a:gd name="T20" fmla="*/ 99 w 117"/>
                <a:gd name="T21" fmla="*/ 125 h 154"/>
                <a:gd name="T22" fmla="*/ 99 w 117"/>
                <a:gd name="T23" fmla="*/ 0 h 154"/>
                <a:gd name="T24" fmla="*/ 117 w 117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54">
                  <a:moveTo>
                    <a:pt x="117" y="0"/>
                  </a:moveTo>
                  <a:lnTo>
                    <a:pt x="117" y="151"/>
                  </a:lnTo>
                  <a:lnTo>
                    <a:pt x="99" y="151"/>
                  </a:lnTo>
                  <a:lnTo>
                    <a:pt x="99" y="140"/>
                  </a:lnTo>
                  <a:cubicBezTo>
                    <a:pt x="99" y="140"/>
                    <a:pt x="75" y="154"/>
                    <a:pt x="51" y="154"/>
                  </a:cubicBezTo>
                  <a:cubicBezTo>
                    <a:pt x="8" y="154"/>
                    <a:pt x="0" y="136"/>
                    <a:pt x="0" y="79"/>
                  </a:cubicBezTo>
                  <a:lnTo>
                    <a:pt x="0" y="0"/>
                  </a:lnTo>
                  <a:lnTo>
                    <a:pt x="18" y="0"/>
                  </a:lnTo>
                  <a:lnTo>
                    <a:pt x="18" y="78"/>
                  </a:lnTo>
                  <a:cubicBezTo>
                    <a:pt x="18" y="124"/>
                    <a:pt x="22" y="138"/>
                    <a:pt x="53" y="138"/>
                  </a:cubicBezTo>
                  <a:cubicBezTo>
                    <a:pt x="77" y="138"/>
                    <a:pt x="99" y="125"/>
                    <a:pt x="99" y="125"/>
                  </a:cubicBezTo>
                  <a:lnTo>
                    <a:pt x="99" y="0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3526" y="2058"/>
              <a:ext cx="7" cy="15"/>
            </a:xfrm>
            <a:custGeom>
              <a:avLst/>
              <a:gdLst>
                <a:gd name="T0" fmla="*/ 14 w 33"/>
                <a:gd name="T1" fmla="*/ 2 h 68"/>
                <a:gd name="T2" fmla="*/ 6 w 33"/>
                <a:gd name="T3" fmla="*/ 0 h 68"/>
                <a:gd name="T4" fmla="*/ 0 w 33"/>
                <a:gd name="T5" fmla="*/ 12 h 68"/>
                <a:gd name="T6" fmla="*/ 0 w 33"/>
                <a:gd name="T7" fmla="*/ 68 h 68"/>
                <a:gd name="T8" fmla="*/ 33 w 33"/>
                <a:gd name="T9" fmla="*/ 68 h 68"/>
                <a:gd name="T10" fmla="*/ 33 w 33"/>
                <a:gd name="T11" fmla="*/ 12 h 68"/>
                <a:gd name="T12" fmla="*/ 26 w 33"/>
                <a:gd name="T13" fmla="*/ 0 h 68"/>
                <a:gd name="T14" fmla="*/ 16 w 33"/>
                <a:gd name="T15" fmla="*/ 2 h 68"/>
                <a:gd name="T16" fmla="*/ 14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4" y="2"/>
                  </a:moveTo>
                  <a:cubicBezTo>
                    <a:pt x="12" y="2"/>
                    <a:pt x="9" y="1"/>
                    <a:pt x="6" y="0"/>
                  </a:cubicBezTo>
                  <a:lnTo>
                    <a:pt x="0" y="12"/>
                  </a:lnTo>
                  <a:lnTo>
                    <a:pt x="0" y="68"/>
                  </a:lnTo>
                  <a:lnTo>
                    <a:pt x="33" y="68"/>
                  </a:lnTo>
                  <a:lnTo>
                    <a:pt x="33" y="12"/>
                  </a:lnTo>
                  <a:lnTo>
                    <a:pt x="26" y="0"/>
                  </a:lnTo>
                  <a:cubicBezTo>
                    <a:pt x="23" y="1"/>
                    <a:pt x="20" y="2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3527" y="2026"/>
              <a:ext cx="5" cy="31"/>
            </a:xfrm>
            <a:custGeom>
              <a:avLst/>
              <a:gdLst>
                <a:gd name="T0" fmla="*/ 25 w 25"/>
                <a:gd name="T1" fmla="*/ 129 h 135"/>
                <a:gd name="T2" fmla="*/ 17 w 25"/>
                <a:gd name="T3" fmla="*/ 6 h 135"/>
                <a:gd name="T4" fmla="*/ 10 w 25"/>
                <a:gd name="T5" fmla="*/ 0 h 135"/>
                <a:gd name="T6" fmla="*/ 4 w 25"/>
                <a:gd name="T7" fmla="*/ 6 h 135"/>
                <a:gd name="T8" fmla="*/ 0 w 25"/>
                <a:gd name="T9" fmla="*/ 128 h 135"/>
                <a:gd name="T10" fmla="*/ 3 w 25"/>
                <a:gd name="T11" fmla="*/ 133 h 135"/>
                <a:gd name="T12" fmla="*/ 9 w 25"/>
                <a:gd name="T13" fmla="*/ 135 h 135"/>
                <a:gd name="T14" fmla="*/ 14 w 25"/>
                <a:gd name="T15" fmla="*/ 135 h 135"/>
                <a:gd name="T16" fmla="*/ 25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25" y="129"/>
                  </a:moveTo>
                  <a:lnTo>
                    <a:pt x="17" y="6"/>
                  </a:lnTo>
                  <a:cubicBezTo>
                    <a:pt x="17" y="3"/>
                    <a:pt x="14" y="0"/>
                    <a:pt x="10" y="0"/>
                  </a:cubicBezTo>
                  <a:cubicBezTo>
                    <a:pt x="7" y="0"/>
                    <a:pt x="4" y="3"/>
                    <a:pt x="4" y="6"/>
                  </a:cubicBezTo>
                  <a:lnTo>
                    <a:pt x="0" y="128"/>
                  </a:lnTo>
                  <a:cubicBezTo>
                    <a:pt x="0" y="129"/>
                    <a:pt x="1" y="131"/>
                    <a:pt x="3" y="133"/>
                  </a:cubicBezTo>
                  <a:cubicBezTo>
                    <a:pt x="5" y="134"/>
                    <a:pt x="8" y="134"/>
                    <a:pt x="9" y="135"/>
                  </a:cubicBezTo>
                  <a:lnTo>
                    <a:pt x="14" y="135"/>
                  </a:lnTo>
                  <a:cubicBezTo>
                    <a:pt x="21" y="134"/>
                    <a:pt x="25" y="130"/>
                    <a:pt x="25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3529" y="2057"/>
              <a:ext cx="1" cy="0"/>
            </a:xfrm>
            <a:custGeom>
              <a:avLst/>
              <a:gdLst>
                <a:gd name="T0" fmla="*/ 1 w 5"/>
                <a:gd name="T1" fmla="*/ 3 w 5"/>
                <a:gd name="T2" fmla="*/ 5 w 5"/>
                <a:gd name="T3" fmla="*/ 0 w 5"/>
                <a:gd name="T4" fmla="*/ 1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lnTo>
                    <a:pt x="0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3414" y="2058"/>
              <a:ext cx="7" cy="15"/>
            </a:xfrm>
            <a:custGeom>
              <a:avLst/>
              <a:gdLst>
                <a:gd name="T0" fmla="*/ 19 w 33"/>
                <a:gd name="T1" fmla="*/ 2 h 68"/>
                <a:gd name="T2" fmla="*/ 27 w 33"/>
                <a:gd name="T3" fmla="*/ 0 h 68"/>
                <a:gd name="T4" fmla="*/ 33 w 33"/>
                <a:gd name="T5" fmla="*/ 12 h 68"/>
                <a:gd name="T6" fmla="*/ 33 w 33"/>
                <a:gd name="T7" fmla="*/ 68 h 68"/>
                <a:gd name="T8" fmla="*/ 0 w 33"/>
                <a:gd name="T9" fmla="*/ 68 h 68"/>
                <a:gd name="T10" fmla="*/ 0 w 33"/>
                <a:gd name="T11" fmla="*/ 12 h 68"/>
                <a:gd name="T12" fmla="*/ 7 w 33"/>
                <a:gd name="T13" fmla="*/ 0 h 68"/>
                <a:gd name="T14" fmla="*/ 17 w 33"/>
                <a:gd name="T15" fmla="*/ 2 h 68"/>
                <a:gd name="T16" fmla="*/ 19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9" y="2"/>
                  </a:moveTo>
                  <a:cubicBezTo>
                    <a:pt x="21" y="2"/>
                    <a:pt x="24" y="1"/>
                    <a:pt x="27" y="0"/>
                  </a:cubicBezTo>
                  <a:lnTo>
                    <a:pt x="33" y="12"/>
                  </a:lnTo>
                  <a:lnTo>
                    <a:pt x="33" y="68"/>
                  </a:lnTo>
                  <a:lnTo>
                    <a:pt x="0" y="68"/>
                  </a:lnTo>
                  <a:lnTo>
                    <a:pt x="0" y="12"/>
                  </a:lnTo>
                  <a:lnTo>
                    <a:pt x="7" y="0"/>
                  </a:lnTo>
                  <a:cubicBezTo>
                    <a:pt x="10" y="1"/>
                    <a:pt x="13" y="2"/>
                    <a:pt x="17" y="2"/>
                  </a:cubicBezTo>
                  <a:cubicBezTo>
                    <a:pt x="18" y="2"/>
                    <a:pt x="18" y="2"/>
                    <a:pt x="19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3415" y="2026"/>
              <a:ext cx="5" cy="31"/>
            </a:xfrm>
            <a:custGeom>
              <a:avLst/>
              <a:gdLst>
                <a:gd name="T0" fmla="*/ 0 w 25"/>
                <a:gd name="T1" fmla="*/ 129 h 135"/>
                <a:gd name="T2" fmla="*/ 8 w 25"/>
                <a:gd name="T3" fmla="*/ 6 h 135"/>
                <a:gd name="T4" fmla="*/ 15 w 25"/>
                <a:gd name="T5" fmla="*/ 0 h 135"/>
                <a:gd name="T6" fmla="*/ 21 w 25"/>
                <a:gd name="T7" fmla="*/ 6 h 135"/>
                <a:gd name="T8" fmla="*/ 25 w 25"/>
                <a:gd name="T9" fmla="*/ 128 h 135"/>
                <a:gd name="T10" fmla="*/ 22 w 25"/>
                <a:gd name="T11" fmla="*/ 133 h 135"/>
                <a:gd name="T12" fmla="*/ 16 w 25"/>
                <a:gd name="T13" fmla="*/ 135 h 135"/>
                <a:gd name="T14" fmla="*/ 11 w 25"/>
                <a:gd name="T15" fmla="*/ 135 h 135"/>
                <a:gd name="T16" fmla="*/ 0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0" y="129"/>
                  </a:moveTo>
                  <a:lnTo>
                    <a:pt x="8" y="6"/>
                  </a:lnTo>
                  <a:cubicBezTo>
                    <a:pt x="8" y="3"/>
                    <a:pt x="11" y="0"/>
                    <a:pt x="15" y="0"/>
                  </a:cubicBezTo>
                  <a:cubicBezTo>
                    <a:pt x="18" y="0"/>
                    <a:pt x="21" y="3"/>
                    <a:pt x="21" y="6"/>
                  </a:cubicBezTo>
                  <a:lnTo>
                    <a:pt x="25" y="128"/>
                  </a:lnTo>
                  <a:cubicBezTo>
                    <a:pt x="25" y="129"/>
                    <a:pt x="24" y="131"/>
                    <a:pt x="22" y="133"/>
                  </a:cubicBezTo>
                  <a:cubicBezTo>
                    <a:pt x="20" y="134"/>
                    <a:pt x="17" y="134"/>
                    <a:pt x="16" y="135"/>
                  </a:cubicBezTo>
                  <a:lnTo>
                    <a:pt x="11" y="135"/>
                  </a:lnTo>
                  <a:cubicBezTo>
                    <a:pt x="4" y="134"/>
                    <a:pt x="0" y="130"/>
                    <a:pt x="0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3417" y="2057"/>
              <a:ext cx="1" cy="0"/>
            </a:xfrm>
            <a:custGeom>
              <a:avLst/>
              <a:gdLst>
                <a:gd name="T0" fmla="*/ 4 w 5"/>
                <a:gd name="T1" fmla="*/ 2 w 5"/>
                <a:gd name="T2" fmla="*/ 0 w 5"/>
                <a:gd name="T3" fmla="*/ 5 w 5"/>
                <a:gd name="T4" fmla="*/ 4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5" y="0"/>
                  </a:ln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1" name="Rectangle 31"/>
            <p:cNvSpPr>
              <a:spLocks noChangeArrowheads="1"/>
            </p:cNvSpPr>
            <p:nvPr/>
          </p:nvSpPr>
          <p:spPr bwMode="auto">
            <a:xfrm>
              <a:off x="3175" y="2076"/>
              <a:ext cx="236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2" name="Rectangle 32"/>
            <p:cNvSpPr>
              <a:spLocks noChangeArrowheads="1"/>
            </p:cNvSpPr>
            <p:nvPr/>
          </p:nvSpPr>
          <p:spPr bwMode="auto">
            <a:xfrm>
              <a:off x="3535" y="2076"/>
              <a:ext cx="237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3" name="Freeform 33"/>
            <p:cNvSpPr>
              <a:spLocks noEditPoints="1"/>
            </p:cNvSpPr>
            <p:nvPr/>
          </p:nvSpPr>
          <p:spPr bwMode="auto">
            <a:xfrm>
              <a:off x="3414" y="2140"/>
              <a:ext cx="119" cy="47"/>
            </a:xfrm>
            <a:custGeom>
              <a:avLst/>
              <a:gdLst>
                <a:gd name="T0" fmla="*/ 58 w 521"/>
                <a:gd name="T1" fmla="*/ 124 h 206"/>
                <a:gd name="T2" fmla="*/ 85 w 521"/>
                <a:gd name="T3" fmla="*/ 98 h 206"/>
                <a:gd name="T4" fmla="*/ 113 w 521"/>
                <a:gd name="T5" fmla="*/ 124 h 206"/>
                <a:gd name="T6" fmla="*/ 113 w 521"/>
                <a:gd name="T7" fmla="*/ 206 h 206"/>
                <a:gd name="T8" fmla="*/ 190 w 521"/>
                <a:gd name="T9" fmla="*/ 206 h 206"/>
                <a:gd name="T10" fmla="*/ 190 w 521"/>
                <a:gd name="T11" fmla="*/ 124 h 206"/>
                <a:gd name="T12" fmla="*/ 218 w 521"/>
                <a:gd name="T13" fmla="*/ 98 h 206"/>
                <a:gd name="T14" fmla="*/ 245 w 521"/>
                <a:gd name="T15" fmla="*/ 124 h 206"/>
                <a:gd name="T16" fmla="*/ 245 w 521"/>
                <a:gd name="T17" fmla="*/ 206 h 206"/>
                <a:gd name="T18" fmla="*/ 274 w 521"/>
                <a:gd name="T19" fmla="*/ 206 h 206"/>
                <a:gd name="T20" fmla="*/ 274 w 521"/>
                <a:gd name="T21" fmla="*/ 124 h 206"/>
                <a:gd name="T22" fmla="*/ 302 w 521"/>
                <a:gd name="T23" fmla="*/ 98 h 206"/>
                <a:gd name="T24" fmla="*/ 329 w 521"/>
                <a:gd name="T25" fmla="*/ 124 h 206"/>
                <a:gd name="T26" fmla="*/ 329 w 521"/>
                <a:gd name="T27" fmla="*/ 206 h 206"/>
                <a:gd name="T28" fmla="*/ 404 w 521"/>
                <a:gd name="T29" fmla="*/ 206 h 206"/>
                <a:gd name="T30" fmla="*/ 404 w 521"/>
                <a:gd name="T31" fmla="*/ 124 h 206"/>
                <a:gd name="T32" fmla="*/ 432 w 521"/>
                <a:gd name="T33" fmla="*/ 98 h 206"/>
                <a:gd name="T34" fmla="*/ 459 w 521"/>
                <a:gd name="T35" fmla="*/ 124 h 206"/>
                <a:gd name="T36" fmla="*/ 459 w 521"/>
                <a:gd name="T37" fmla="*/ 206 h 206"/>
                <a:gd name="T38" fmla="*/ 521 w 521"/>
                <a:gd name="T39" fmla="*/ 206 h 206"/>
                <a:gd name="T40" fmla="*/ 521 w 521"/>
                <a:gd name="T41" fmla="*/ 0 h 206"/>
                <a:gd name="T42" fmla="*/ 0 w 521"/>
                <a:gd name="T43" fmla="*/ 0 h 206"/>
                <a:gd name="T44" fmla="*/ 0 w 521"/>
                <a:gd name="T45" fmla="*/ 206 h 206"/>
                <a:gd name="T46" fmla="*/ 58 w 521"/>
                <a:gd name="T47" fmla="*/ 206 h 206"/>
                <a:gd name="T48" fmla="*/ 58 w 521"/>
                <a:gd name="T49" fmla="*/ 124 h 206"/>
                <a:gd name="T50" fmla="*/ 430 w 521"/>
                <a:gd name="T51" fmla="*/ 33 h 206"/>
                <a:gd name="T52" fmla="*/ 430 w 521"/>
                <a:gd name="T53" fmla="*/ 33 h 206"/>
                <a:gd name="T54" fmla="*/ 482 w 521"/>
                <a:gd name="T55" fmla="*/ 65 h 206"/>
                <a:gd name="T56" fmla="*/ 479 w 521"/>
                <a:gd name="T57" fmla="*/ 70 h 206"/>
                <a:gd name="T58" fmla="*/ 430 w 521"/>
                <a:gd name="T59" fmla="*/ 40 h 206"/>
                <a:gd name="T60" fmla="*/ 384 w 521"/>
                <a:gd name="T61" fmla="*/ 70 h 206"/>
                <a:gd name="T62" fmla="*/ 381 w 521"/>
                <a:gd name="T63" fmla="*/ 65 h 206"/>
                <a:gd name="T64" fmla="*/ 430 w 521"/>
                <a:gd name="T65" fmla="*/ 33 h 206"/>
                <a:gd name="T66" fmla="*/ 256 w 521"/>
                <a:gd name="T67" fmla="*/ 28 h 206"/>
                <a:gd name="T68" fmla="*/ 256 w 521"/>
                <a:gd name="T69" fmla="*/ 28 h 206"/>
                <a:gd name="T70" fmla="*/ 352 w 521"/>
                <a:gd name="T71" fmla="*/ 65 h 206"/>
                <a:gd name="T72" fmla="*/ 350 w 521"/>
                <a:gd name="T73" fmla="*/ 70 h 206"/>
                <a:gd name="T74" fmla="*/ 257 w 521"/>
                <a:gd name="T75" fmla="*/ 34 h 206"/>
                <a:gd name="T76" fmla="*/ 170 w 521"/>
                <a:gd name="T77" fmla="*/ 70 h 206"/>
                <a:gd name="T78" fmla="*/ 167 w 521"/>
                <a:gd name="T79" fmla="*/ 65 h 206"/>
                <a:gd name="T80" fmla="*/ 256 w 521"/>
                <a:gd name="T81" fmla="*/ 28 h 206"/>
                <a:gd name="T82" fmla="*/ 84 w 521"/>
                <a:gd name="T83" fmla="*/ 32 h 206"/>
                <a:gd name="T84" fmla="*/ 84 w 521"/>
                <a:gd name="T85" fmla="*/ 32 h 206"/>
                <a:gd name="T86" fmla="*/ 136 w 521"/>
                <a:gd name="T87" fmla="*/ 65 h 206"/>
                <a:gd name="T88" fmla="*/ 133 w 521"/>
                <a:gd name="T89" fmla="*/ 69 h 206"/>
                <a:gd name="T90" fmla="*/ 84 w 521"/>
                <a:gd name="T91" fmla="*/ 39 h 206"/>
                <a:gd name="T92" fmla="*/ 38 w 521"/>
                <a:gd name="T93" fmla="*/ 69 h 206"/>
                <a:gd name="T94" fmla="*/ 35 w 521"/>
                <a:gd name="T95" fmla="*/ 65 h 206"/>
                <a:gd name="T96" fmla="*/ 84 w 521"/>
                <a:gd name="T97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1" h="206">
                  <a:moveTo>
                    <a:pt x="58" y="124"/>
                  </a:moveTo>
                  <a:cubicBezTo>
                    <a:pt x="58" y="124"/>
                    <a:pt x="61" y="99"/>
                    <a:pt x="85" y="98"/>
                  </a:cubicBezTo>
                  <a:cubicBezTo>
                    <a:pt x="110" y="98"/>
                    <a:pt x="113" y="124"/>
                    <a:pt x="113" y="124"/>
                  </a:cubicBezTo>
                  <a:lnTo>
                    <a:pt x="113" y="206"/>
                  </a:lnTo>
                  <a:lnTo>
                    <a:pt x="190" y="206"/>
                  </a:lnTo>
                  <a:lnTo>
                    <a:pt x="190" y="124"/>
                  </a:lnTo>
                  <a:cubicBezTo>
                    <a:pt x="190" y="124"/>
                    <a:pt x="193" y="99"/>
                    <a:pt x="218" y="98"/>
                  </a:cubicBezTo>
                  <a:cubicBezTo>
                    <a:pt x="242" y="98"/>
                    <a:pt x="245" y="124"/>
                    <a:pt x="245" y="124"/>
                  </a:cubicBezTo>
                  <a:lnTo>
                    <a:pt x="245" y="206"/>
                  </a:lnTo>
                  <a:lnTo>
                    <a:pt x="274" y="206"/>
                  </a:lnTo>
                  <a:lnTo>
                    <a:pt x="274" y="124"/>
                  </a:lnTo>
                  <a:cubicBezTo>
                    <a:pt x="274" y="124"/>
                    <a:pt x="277" y="99"/>
                    <a:pt x="302" y="98"/>
                  </a:cubicBezTo>
                  <a:cubicBezTo>
                    <a:pt x="326" y="98"/>
                    <a:pt x="329" y="124"/>
                    <a:pt x="329" y="124"/>
                  </a:cubicBezTo>
                  <a:lnTo>
                    <a:pt x="329" y="206"/>
                  </a:lnTo>
                  <a:lnTo>
                    <a:pt x="404" y="206"/>
                  </a:lnTo>
                  <a:lnTo>
                    <a:pt x="404" y="124"/>
                  </a:lnTo>
                  <a:cubicBezTo>
                    <a:pt x="404" y="124"/>
                    <a:pt x="407" y="99"/>
                    <a:pt x="432" y="98"/>
                  </a:cubicBezTo>
                  <a:cubicBezTo>
                    <a:pt x="456" y="98"/>
                    <a:pt x="459" y="124"/>
                    <a:pt x="459" y="124"/>
                  </a:cubicBezTo>
                  <a:lnTo>
                    <a:pt x="459" y="206"/>
                  </a:lnTo>
                  <a:lnTo>
                    <a:pt x="521" y="206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06"/>
                  </a:lnTo>
                  <a:lnTo>
                    <a:pt x="58" y="206"/>
                  </a:lnTo>
                  <a:lnTo>
                    <a:pt x="58" y="124"/>
                  </a:lnTo>
                  <a:close/>
                  <a:moveTo>
                    <a:pt x="430" y="33"/>
                  </a:moveTo>
                  <a:lnTo>
                    <a:pt x="430" y="33"/>
                  </a:lnTo>
                  <a:lnTo>
                    <a:pt x="482" y="65"/>
                  </a:lnTo>
                  <a:lnTo>
                    <a:pt x="479" y="70"/>
                  </a:lnTo>
                  <a:lnTo>
                    <a:pt x="430" y="40"/>
                  </a:lnTo>
                  <a:lnTo>
                    <a:pt x="384" y="70"/>
                  </a:lnTo>
                  <a:lnTo>
                    <a:pt x="381" y="65"/>
                  </a:lnTo>
                  <a:lnTo>
                    <a:pt x="430" y="33"/>
                  </a:lnTo>
                  <a:close/>
                  <a:moveTo>
                    <a:pt x="256" y="28"/>
                  </a:moveTo>
                  <a:lnTo>
                    <a:pt x="256" y="28"/>
                  </a:lnTo>
                  <a:lnTo>
                    <a:pt x="352" y="65"/>
                  </a:lnTo>
                  <a:lnTo>
                    <a:pt x="350" y="70"/>
                  </a:lnTo>
                  <a:lnTo>
                    <a:pt x="257" y="34"/>
                  </a:lnTo>
                  <a:lnTo>
                    <a:pt x="170" y="70"/>
                  </a:lnTo>
                  <a:lnTo>
                    <a:pt x="167" y="65"/>
                  </a:lnTo>
                  <a:lnTo>
                    <a:pt x="256" y="28"/>
                  </a:lnTo>
                  <a:close/>
                  <a:moveTo>
                    <a:pt x="84" y="32"/>
                  </a:moveTo>
                  <a:lnTo>
                    <a:pt x="84" y="32"/>
                  </a:lnTo>
                  <a:lnTo>
                    <a:pt x="136" y="65"/>
                  </a:lnTo>
                  <a:lnTo>
                    <a:pt x="133" y="69"/>
                  </a:lnTo>
                  <a:lnTo>
                    <a:pt x="84" y="39"/>
                  </a:lnTo>
                  <a:lnTo>
                    <a:pt x="38" y="69"/>
                  </a:lnTo>
                  <a:lnTo>
                    <a:pt x="35" y="65"/>
                  </a:lnTo>
                  <a:lnTo>
                    <a:pt x="84" y="32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4" name="Freeform 34"/>
            <p:cNvSpPr>
              <a:spLocks noEditPoints="1"/>
            </p:cNvSpPr>
            <p:nvPr/>
          </p:nvSpPr>
          <p:spPr bwMode="auto">
            <a:xfrm>
              <a:off x="3414" y="2076"/>
              <a:ext cx="119" cy="62"/>
            </a:xfrm>
            <a:custGeom>
              <a:avLst/>
              <a:gdLst>
                <a:gd name="T0" fmla="*/ 58 w 521"/>
                <a:gd name="T1" fmla="*/ 167 h 269"/>
                <a:gd name="T2" fmla="*/ 113 w 521"/>
                <a:gd name="T3" fmla="*/ 167 h 269"/>
                <a:gd name="T4" fmla="*/ 113 w 521"/>
                <a:gd name="T5" fmla="*/ 269 h 269"/>
                <a:gd name="T6" fmla="*/ 190 w 521"/>
                <a:gd name="T7" fmla="*/ 269 h 269"/>
                <a:gd name="T8" fmla="*/ 190 w 521"/>
                <a:gd name="T9" fmla="*/ 167 h 269"/>
                <a:gd name="T10" fmla="*/ 245 w 521"/>
                <a:gd name="T11" fmla="*/ 167 h 269"/>
                <a:gd name="T12" fmla="*/ 245 w 521"/>
                <a:gd name="T13" fmla="*/ 269 h 269"/>
                <a:gd name="T14" fmla="*/ 274 w 521"/>
                <a:gd name="T15" fmla="*/ 269 h 269"/>
                <a:gd name="T16" fmla="*/ 274 w 521"/>
                <a:gd name="T17" fmla="*/ 167 h 269"/>
                <a:gd name="T18" fmla="*/ 329 w 521"/>
                <a:gd name="T19" fmla="*/ 167 h 269"/>
                <a:gd name="T20" fmla="*/ 329 w 521"/>
                <a:gd name="T21" fmla="*/ 269 h 269"/>
                <a:gd name="T22" fmla="*/ 404 w 521"/>
                <a:gd name="T23" fmla="*/ 269 h 269"/>
                <a:gd name="T24" fmla="*/ 404 w 521"/>
                <a:gd name="T25" fmla="*/ 167 h 269"/>
                <a:gd name="T26" fmla="*/ 459 w 521"/>
                <a:gd name="T27" fmla="*/ 167 h 269"/>
                <a:gd name="T28" fmla="*/ 459 w 521"/>
                <a:gd name="T29" fmla="*/ 269 h 269"/>
                <a:gd name="T30" fmla="*/ 521 w 521"/>
                <a:gd name="T31" fmla="*/ 269 h 269"/>
                <a:gd name="T32" fmla="*/ 521 w 521"/>
                <a:gd name="T33" fmla="*/ 0 h 269"/>
                <a:gd name="T34" fmla="*/ 0 w 521"/>
                <a:gd name="T35" fmla="*/ 0 h 269"/>
                <a:gd name="T36" fmla="*/ 0 w 521"/>
                <a:gd name="T37" fmla="*/ 269 h 269"/>
                <a:gd name="T38" fmla="*/ 58 w 521"/>
                <a:gd name="T39" fmla="*/ 269 h 269"/>
                <a:gd name="T40" fmla="*/ 58 w 521"/>
                <a:gd name="T41" fmla="*/ 167 h 269"/>
                <a:gd name="T42" fmla="*/ 431 w 521"/>
                <a:gd name="T43" fmla="*/ 104 h 269"/>
                <a:gd name="T44" fmla="*/ 431 w 521"/>
                <a:gd name="T45" fmla="*/ 104 h 269"/>
                <a:gd name="T46" fmla="*/ 483 w 521"/>
                <a:gd name="T47" fmla="*/ 135 h 269"/>
                <a:gd name="T48" fmla="*/ 478 w 521"/>
                <a:gd name="T49" fmla="*/ 138 h 269"/>
                <a:gd name="T50" fmla="*/ 431 w 521"/>
                <a:gd name="T51" fmla="*/ 109 h 269"/>
                <a:gd name="T52" fmla="*/ 385 w 521"/>
                <a:gd name="T53" fmla="*/ 137 h 269"/>
                <a:gd name="T54" fmla="*/ 380 w 521"/>
                <a:gd name="T55" fmla="*/ 135 h 269"/>
                <a:gd name="T56" fmla="*/ 431 w 521"/>
                <a:gd name="T57" fmla="*/ 104 h 269"/>
                <a:gd name="T58" fmla="*/ 256 w 521"/>
                <a:gd name="T59" fmla="*/ 97 h 269"/>
                <a:gd name="T60" fmla="*/ 256 w 521"/>
                <a:gd name="T61" fmla="*/ 97 h 269"/>
                <a:gd name="T62" fmla="*/ 352 w 521"/>
                <a:gd name="T63" fmla="*/ 133 h 269"/>
                <a:gd name="T64" fmla="*/ 350 w 521"/>
                <a:gd name="T65" fmla="*/ 139 h 269"/>
                <a:gd name="T66" fmla="*/ 257 w 521"/>
                <a:gd name="T67" fmla="*/ 103 h 269"/>
                <a:gd name="T68" fmla="*/ 170 w 521"/>
                <a:gd name="T69" fmla="*/ 139 h 269"/>
                <a:gd name="T70" fmla="*/ 167 w 521"/>
                <a:gd name="T71" fmla="*/ 133 h 269"/>
                <a:gd name="T72" fmla="*/ 256 w 521"/>
                <a:gd name="T73" fmla="*/ 97 h 269"/>
                <a:gd name="T74" fmla="*/ 39 w 521"/>
                <a:gd name="T75" fmla="*/ 137 h 269"/>
                <a:gd name="T76" fmla="*/ 39 w 521"/>
                <a:gd name="T77" fmla="*/ 137 h 269"/>
                <a:gd name="T78" fmla="*/ 34 w 521"/>
                <a:gd name="T79" fmla="*/ 135 h 269"/>
                <a:gd name="T80" fmla="*/ 85 w 521"/>
                <a:gd name="T81" fmla="*/ 104 h 269"/>
                <a:gd name="T82" fmla="*/ 137 w 521"/>
                <a:gd name="T83" fmla="*/ 135 h 269"/>
                <a:gd name="T84" fmla="*/ 132 w 521"/>
                <a:gd name="T85" fmla="*/ 137 h 269"/>
                <a:gd name="T86" fmla="*/ 85 w 521"/>
                <a:gd name="T87" fmla="*/ 109 h 269"/>
                <a:gd name="T88" fmla="*/ 39 w 521"/>
                <a:gd name="T89" fmla="*/ 13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1" h="269">
                  <a:moveTo>
                    <a:pt x="58" y="167"/>
                  </a:moveTo>
                  <a:lnTo>
                    <a:pt x="113" y="167"/>
                  </a:lnTo>
                  <a:lnTo>
                    <a:pt x="113" y="269"/>
                  </a:lnTo>
                  <a:lnTo>
                    <a:pt x="190" y="269"/>
                  </a:lnTo>
                  <a:lnTo>
                    <a:pt x="190" y="167"/>
                  </a:lnTo>
                  <a:lnTo>
                    <a:pt x="245" y="167"/>
                  </a:lnTo>
                  <a:lnTo>
                    <a:pt x="245" y="269"/>
                  </a:lnTo>
                  <a:lnTo>
                    <a:pt x="274" y="269"/>
                  </a:lnTo>
                  <a:lnTo>
                    <a:pt x="274" y="167"/>
                  </a:lnTo>
                  <a:lnTo>
                    <a:pt x="329" y="167"/>
                  </a:lnTo>
                  <a:lnTo>
                    <a:pt x="329" y="269"/>
                  </a:lnTo>
                  <a:lnTo>
                    <a:pt x="404" y="269"/>
                  </a:lnTo>
                  <a:lnTo>
                    <a:pt x="404" y="167"/>
                  </a:lnTo>
                  <a:lnTo>
                    <a:pt x="459" y="167"/>
                  </a:lnTo>
                  <a:lnTo>
                    <a:pt x="459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lnTo>
                    <a:pt x="58" y="269"/>
                  </a:lnTo>
                  <a:lnTo>
                    <a:pt x="58" y="167"/>
                  </a:lnTo>
                  <a:close/>
                  <a:moveTo>
                    <a:pt x="431" y="104"/>
                  </a:moveTo>
                  <a:lnTo>
                    <a:pt x="431" y="104"/>
                  </a:lnTo>
                  <a:cubicBezTo>
                    <a:pt x="453" y="104"/>
                    <a:pt x="473" y="117"/>
                    <a:pt x="483" y="135"/>
                  </a:cubicBezTo>
                  <a:lnTo>
                    <a:pt x="478" y="138"/>
                  </a:lnTo>
                  <a:cubicBezTo>
                    <a:pt x="469" y="121"/>
                    <a:pt x="451" y="109"/>
                    <a:pt x="431" y="109"/>
                  </a:cubicBezTo>
                  <a:cubicBezTo>
                    <a:pt x="411" y="109"/>
                    <a:pt x="394" y="121"/>
                    <a:pt x="385" y="137"/>
                  </a:cubicBezTo>
                  <a:lnTo>
                    <a:pt x="380" y="135"/>
                  </a:lnTo>
                  <a:cubicBezTo>
                    <a:pt x="390" y="117"/>
                    <a:pt x="409" y="104"/>
                    <a:pt x="431" y="104"/>
                  </a:cubicBezTo>
                  <a:close/>
                  <a:moveTo>
                    <a:pt x="256" y="97"/>
                  </a:moveTo>
                  <a:lnTo>
                    <a:pt x="256" y="97"/>
                  </a:lnTo>
                  <a:lnTo>
                    <a:pt x="352" y="133"/>
                  </a:lnTo>
                  <a:lnTo>
                    <a:pt x="350" y="139"/>
                  </a:lnTo>
                  <a:lnTo>
                    <a:pt x="257" y="103"/>
                  </a:lnTo>
                  <a:lnTo>
                    <a:pt x="170" y="139"/>
                  </a:lnTo>
                  <a:lnTo>
                    <a:pt x="167" y="133"/>
                  </a:lnTo>
                  <a:lnTo>
                    <a:pt x="256" y="97"/>
                  </a:lnTo>
                  <a:close/>
                  <a:moveTo>
                    <a:pt x="39" y="137"/>
                  </a:moveTo>
                  <a:lnTo>
                    <a:pt x="39" y="137"/>
                  </a:lnTo>
                  <a:lnTo>
                    <a:pt x="34" y="135"/>
                  </a:lnTo>
                  <a:cubicBezTo>
                    <a:pt x="44" y="117"/>
                    <a:pt x="63" y="104"/>
                    <a:pt x="85" y="104"/>
                  </a:cubicBezTo>
                  <a:cubicBezTo>
                    <a:pt x="107" y="104"/>
                    <a:pt x="127" y="116"/>
                    <a:pt x="137" y="135"/>
                  </a:cubicBezTo>
                  <a:lnTo>
                    <a:pt x="132" y="137"/>
                  </a:lnTo>
                  <a:cubicBezTo>
                    <a:pt x="123" y="121"/>
                    <a:pt x="105" y="109"/>
                    <a:pt x="85" y="109"/>
                  </a:cubicBezTo>
                  <a:cubicBezTo>
                    <a:pt x="65" y="109"/>
                    <a:pt x="48" y="121"/>
                    <a:pt x="39" y="13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5" name="Freeform 35"/>
            <p:cNvSpPr>
              <a:spLocks noEditPoints="1"/>
            </p:cNvSpPr>
            <p:nvPr/>
          </p:nvSpPr>
          <p:spPr bwMode="auto">
            <a:xfrm>
              <a:off x="3414" y="2200"/>
              <a:ext cx="119" cy="62"/>
            </a:xfrm>
            <a:custGeom>
              <a:avLst/>
              <a:gdLst>
                <a:gd name="T0" fmla="*/ 0 w 521"/>
                <a:gd name="T1" fmla="*/ 269 h 269"/>
                <a:gd name="T2" fmla="*/ 194 w 521"/>
                <a:gd name="T3" fmla="*/ 269 h 269"/>
                <a:gd name="T4" fmla="*/ 194 w 521"/>
                <a:gd name="T5" fmla="*/ 98 h 269"/>
                <a:gd name="T6" fmla="*/ 260 w 521"/>
                <a:gd name="T7" fmla="*/ 50 h 269"/>
                <a:gd name="T8" fmla="*/ 325 w 521"/>
                <a:gd name="T9" fmla="*/ 98 h 269"/>
                <a:gd name="T10" fmla="*/ 325 w 521"/>
                <a:gd name="T11" fmla="*/ 269 h 269"/>
                <a:gd name="T12" fmla="*/ 521 w 521"/>
                <a:gd name="T13" fmla="*/ 269 h 269"/>
                <a:gd name="T14" fmla="*/ 521 w 521"/>
                <a:gd name="T15" fmla="*/ 0 h 269"/>
                <a:gd name="T16" fmla="*/ 0 w 521"/>
                <a:gd name="T17" fmla="*/ 0 h 269"/>
                <a:gd name="T18" fmla="*/ 0 w 521"/>
                <a:gd name="T19" fmla="*/ 269 h 269"/>
                <a:gd name="T20" fmla="*/ 404 w 521"/>
                <a:gd name="T21" fmla="*/ 82 h 269"/>
                <a:gd name="T22" fmla="*/ 404 w 521"/>
                <a:gd name="T23" fmla="*/ 82 h 269"/>
                <a:gd name="T24" fmla="*/ 432 w 521"/>
                <a:gd name="T25" fmla="*/ 57 h 269"/>
                <a:gd name="T26" fmla="*/ 459 w 521"/>
                <a:gd name="T27" fmla="*/ 82 h 269"/>
                <a:gd name="T28" fmla="*/ 459 w 521"/>
                <a:gd name="T29" fmla="*/ 177 h 269"/>
                <a:gd name="T30" fmla="*/ 404 w 521"/>
                <a:gd name="T31" fmla="*/ 177 h 269"/>
                <a:gd name="T32" fmla="*/ 404 w 521"/>
                <a:gd name="T33" fmla="*/ 82 h 269"/>
                <a:gd name="T34" fmla="*/ 85 w 521"/>
                <a:gd name="T35" fmla="*/ 57 h 269"/>
                <a:gd name="T36" fmla="*/ 85 w 521"/>
                <a:gd name="T37" fmla="*/ 57 h 269"/>
                <a:gd name="T38" fmla="*/ 113 w 521"/>
                <a:gd name="T39" fmla="*/ 82 h 269"/>
                <a:gd name="T40" fmla="*/ 113 w 521"/>
                <a:gd name="T41" fmla="*/ 177 h 269"/>
                <a:gd name="T42" fmla="*/ 58 w 521"/>
                <a:gd name="T43" fmla="*/ 177 h 269"/>
                <a:gd name="T44" fmla="*/ 58 w 521"/>
                <a:gd name="T45" fmla="*/ 82 h 269"/>
                <a:gd name="T46" fmla="*/ 85 w 521"/>
                <a:gd name="T47" fmla="*/ 5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1" h="269">
                  <a:moveTo>
                    <a:pt x="0" y="269"/>
                  </a:moveTo>
                  <a:lnTo>
                    <a:pt x="194" y="269"/>
                  </a:lnTo>
                  <a:lnTo>
                    <a:pt x="194" y="98"/>
                  </a:lnTo>
                  <a:cubicBezTo>
                    <a:pt x="194" y="98"/>
                    <a:pt x="202" y="50"/>
                    <a:pt x="260" y="50"/>
                  </a:cubicBezTo>
                  <a:cubicBezTo>
                    <a:pt x="317" y="49"/>
                    <a:pt x="325" y="98"/>
                    <a:pt x="325" y="98"/>
                  </a:cubicBezTo>
                  <a:lnTo>
                    <a:pt x="325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close/>
                  <a:moveTo>
                    <a:pt x="404" y="82"/>
                  </a:moveTo>
                  <a:lnTo>
                    <a:pt x="404" y="82"/>
                  </a:lnTo>
                  <a:cubicBezTo>
                    <a:pt x="404" y="82"/>
                    <a:pt x="407" y="57"/>
                    <a:pt x="432" y="57"/>
                  </a:cubicBezTo>
                  <a:cubicBezTo>
                    <a:pt x="456" y="57"/>
                    <a:pt x="459" y="82"/>
                    <a:pt x="459" y="82"/>
                  </a:cubicBezTo>
                  <a:lnTo>
                    <a:pt x="459" y="177"/>
                  </a:lnTo>
                  <a:lnTo>
                    <a:pt x="404" y="177"/>
                  </a:lnTo>
                  <a:lnTo>
                    <a:pt x="404" y="82"/>
                  </a:lnTo>
                  <a:close/>
                  <a:moveTo>
                    <a:pt x="85" y="57"/>
                  </a:moveTo>
                  <a:lnTo>
                    <a:pt x="85" y="57"/>
                  </a:lnTo>
                  <a:cubicBezTo>
                    <a:pt x="110" y="57"/>
                    <a:pt x="113" y="82"/>
                    <a:pt x="113" y="82"/>
                  </a:cubicBezTo>
                  <a:lnTo>
                    <a:pt x="113" y="177"/>
                  </a:lnTo>
                  <a:lnTo>
                    <a:pt x="58" y="177"/>
                  </a:lnTo>
                  <a:lnTo>
                    <a:pt x="58" y="82"/>
                  </a:lnTo>
                  <a:cubicBezTo>
                    <a:pt x="58" y="82"/>
                    <a:pt x="61" y="57"/>
                    <a:pt x="85" y="5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6" name="Rectangle 36"/>
            <p:cNvSpPr>
              <a:spLocks noChangeArrowheads="1"/>
            </p:cNvSpPr>
            <p:nvPr/>
          </p:nvSpPr>
          <p:spPr bwMode="auto">
            <a:xfrm>
              <a:off x="3414" y="2189"/>
              <a:ext cx="119" cy="9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7" name="Rectangle 37"/>
            <p:cNvSpPr>
              <a:spLocks noChangeArrowheads="1"/>
            </p:cNvSpPr>
            <p:nvPr/>
          </p:nvSpPr>
          <p:spPr bwMode="auto">
            <a:xfrm>
              <a:off x="3414" y="2138"/>
              <a:ext cx="13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8" name="Rectangle 38"/>
            <p:cNvSpPr>
              <a:spLocks noChangeArrowheads="1"/>
            </p:cNvSpPr>
            <p:nvPr/>
          </p:nvSpPr>
          <p:spPr bwMode="auto">
            <a:xfrm>
              <a:off x="3518" y="2138"/>
              <a:ext cx="15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9" name="Rectangle 39"/>
            <p:cNvSpPr>
              <a:spLocks noChangeArrowheads="1"/>
            </p:cNvSpPr>
            <p:nvPr/>
          </p:nvSpPr>
          <p:spPr bwMode="auto">
            <a:xfrm>
              <a:off x="3489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0" name="Rectangle 40"/>
            <p:cNvSpPr>
              <a:spLocks noChangeArrowheads="1"/>
            </p:cNvSpPr>
            <p:nvPr/>
          </p:nvSpPr>
          <p:spPr bwMode="auto">
            <a:xfrm>
              <a:off x="3470" y="2138"/>
              <a:ext cx="6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1" name="Rectangle 41"/>
            <p:cNvSpPr>
              <a:spLocks noChangeArrowheads="1"/>
            </p:cNvSpPr>
            <p:nvPr/>
          </p:nvSpPr>
          <p:spPr bwMode="auto">
            <a:xfrm>
              <a:off x="3440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2" name="Freeform 42"/>
            <p:cNvSpPr>
              <a:spLocks/>
            </p:cNvSpPr>
            <p:nvPr/>
          </p:nvSpPr>
          <p:spPr bwMode="auto">
            <a:xfrm>
              <a:off x="3448" y="1987"/>
              <a:ext cx="51" cy="12"/>
            </a:xfrm>
            <a:custGeom>
              <a:avLst/>
              <a:gdLst>
                <a:gd name="T0" fmla="*/ 0 w 224"/>
                <a:gd name="T1" fmla="*/ 0 h 51"/>
                <a:gd name="T2" fmla="*/ 17 w 224"/>
                <a:gd name="T3" fmla="*/ 51 h 51"/>
                <a:gd name="T4" fmla="*/ 207 w 224"/>
                <a:gd name="T5" fmla="*/ 51 h 51"/>
                <a:gd name="T6" fmla="*/ 224 w 224"/>
                <a:gd name="T7" fmla="*/ 0 h 51"/>
                <a:gd name="T8" fmla="*/ 0 w 22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51">
                  <a:moveTo>
                    <a:pt x="0" y="0"/>
                  </a:moveTo>
                  <a:lnTo>
                    <a:pt x="17" y="51"/>
                  </a:lnTo>
                  <a:lnTo>
                    <a:pt x="207" y="51"/>
                  </a:lnTo>
                  <a:lnTo>
                    <a:pt x="2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3" name="Freeform 43"/>
            <p:cNvSpPr>
              <a:spLocks/>
            </p:cNvSpPr>
            <p:nvPr/>
          </p:nvSpPr>
          <p:spPr bwMode="auto">
            <a:xfrm>
              <a:off x="3419" y="2000"/>
              <a:ext cx="109" cy="54"/>
            </a:xfrm>
            <a:custGeom>
              <a:avLst/>
              <a:gdLst>
                <a:gd name="T0" fmla="*/ 334 w 481"/>
                <a:gd name="T1" fmla="*/ 0 h 233"/>
                <a:gd name="T2" fmla="*/ 144 w 481"/>
                <a:gd name="T3" fmla="*/ 0 h 233"/>
                <a:gd name="T4" fmla="*/ 10 w 481"/>
                <a:gd name="T5" fmla="*/ 233 h 233"/>
                <a:gd name="T6" fmla="*/ 147 w 481"/>
                <a:gd name="T7" fmla="*/ 233 h 233"/>
                <a:gd name="T8" fmla="*/ 179 w 481"/>
                <a:gd name="T9" fmla="*/ 144 h 233"/>
                <a:gd name="T10" fmla="*/ 168 w 481"/>
                <a:gd name="T11" fmla="*/ 134 h 233"/>
                <a:gd name="T12" fmla="*/ 168 w 481"/>
                <a:gd name="T13" fmla="*/ 117 h 233"/>
                <a:gd name="T14" fmla="*/ 241 w 481"/>
                <a:gd name="T15" fmla="*/ 92 h 233"/>
                <a:gd name="T16" fmla="*/ 310 w 481"/>
                <a:gd name="T17" fmla="*/ 117 h 233"/>
                <a:gd name="T18" fmla="*/ 310 w 481"/>
                <a:gd name="T19" fmla="*/ 134 h 233"/>
                <a:gd name="T20" fmla="*/ 300 w 481"/>
                <a:gd name="T21" fmla="*/ 144 h 233"/>
                <a:gd name="T22" fmla="*/ 331 w 481"/>
                <a:gd name="T23" fmla="*/ 233 h 233"/>
                <a:gd name="T24" fmla="*/ 468 w 481"/>
                <a:gd name="T25" fmla="*/ 233 h 233"/>
                <a:gd name="T26" fmla="*/ 334 w 481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1" h="233">
                  <a:moveTo>
                    <a:pt x="334" y="0"/>
                  </a:moveTo>
                  <a:lnTo>
                    <a:pt x="144" y="0"/>
                  </a:lnTo>
                  <a:cubicBezTo>
                    <a:pt x="54" y="41"/>
                    <a:pt x="0" y="132"/>
                    <a:pt x="10" y="233"/>
                  </a:cubicBezTo>
                  <a:lnTo>
                    <a:pt x="147" y="233"/>
                  </a:lnTo>
                  <a:lnTo>
                    <a:pt x="179" y="144"/>
                  </a:lnTo>
                  <a:lnTo>
                    <a:pt x="168" y="134"/>
                  </a:lnTo>
                  <a:lnTo>
                    <a:pt x="168" y="117"/>
                  </a:lnTo>
                  <a:cubicBezTo>
                    <a:pt x="168" y="117"/>
                    <a:pt x="188" y="93"/>
                    <a:pt x="241" y="92"/>
                  </a:cubicBezTo>
                  <a:cubicBezTo>
                    <a:pt x="287" y="92"/>
                    <a:pt x="310" y="117"/>
                    <a:pt x="310" y="117"/>
                  </a:cubicBezTo>
                  <a:lnTo>
                    <a:pt x="310" y="134"/>
                  </a:lnTo>
                  <a:lnTo>
                    <a:pt x="300" y="144"/>
                  </a:lnTo>
                  <a:lnTo>
                    <a:pt x="331" y="233"/>
                  </a:lnTo>
                  <a:lnTo>
                    <a:pt x="468" y="233"/>
                  </a:lnTo>
                  <a:cubicBezTo>
                    <a:pt x="481" y="133"/>
                    <a:pt x="418" y="35"/>
                    <a:pt x="33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3494" y="2056"/>
              <a:ext cx="32" cy="17"/>
            </a:xfrm>
            <a:custGeom>
              <a:avLst/>
              <a:gdLst>
                <a:gd name="T0" fmla="*/ 139 w 139"/>
                <a:gd name="T1" fmla="*/ 6 h 77"/>
                <a:gd name="T2" fmla="*/ 136 w 139"/>
                <a:gd name="T3" fmla="*/ 0 h 77"/>
                <a:gd name="T4" fmla="*/ 0 w 139"/>
                <a:gd name="T5" fmla="*/ 0 h 77"/>
                <a:gd name="T6" fmla="*/ 0 w 139"/>
                <a:gd name="T7" fmla="*/ 77 h 77"/>
                <a:gd name="T8" fmla="*/ 131 w 139"/>
                <a:gd name="T9" fmla="*/ 77 h 77"/>
                <a:gd name="T10" fmla="*/ 131 w 139"/>
                <a:gd name="T11" fmla="*/ 20 h 77"/>
                <a:gd name="T12" fmla="*/ 139 w 139"/>
                <a:gd name="T13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139" y="6"/>
                  </a:moveTo>
                  <a:cubicBezTo>
                    <a:pt x="137" y="4"/>
                    <a:pt x="136" y="2"/>
                    <a:pt x="136" y="0"/>
                  </a:cubicBezTo>
                  <a:lnTo>
                    <a:pt x="0" y="0"/>
                  </a:lnTo>
                  <a:lnTo>
                    <a:pt x="0" y="77"/>
                  </a:lnTo>
                  <a:lnTo>
                    <a:pt x="131" y="77"/>
                  </a:lnTo>
                  <a:lnTo>
                    <a:pt x="131" y="20"/>
                  </a:lnTo>
                  <a:lnTo>
                    <a:pt x="139" y="6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3421" y="2056"/>
              <a:ext cx="32" cy="17"/>
            </a:xfrm>
            <a:custGeom>
              <a:avLst/>
              <a:gdLst>
                <a:gd name="T0" fmla="*/ 0 w 139"/>
                <a:gd name="T1" fmla="*/ 5 h 77"/>
                <a:gd name="T2" fmla="*/ 3 w 139"/>
                <a:gd name="T3" fmla="*/ 0 h 77"/>
                <a:gd name="T4" fmla="*/ 139 w 139"/>
                <a:gd name="T5" fmla="*/ 0 h 77"/>
                <a:gd name="T6" fmla="*/ 139 w 139"/>
                <a:gd name="T7" fmla="*/ 77 h 77"/>
                <a:gd name="T8" fmla="*/ 7 w 139"/>
                <a:gd name="T9" fmla="*/ 77 h 77"/>
                <a:gd name="T10" fmla="*/ 7 w 139"/>
                <a:gd name="T11" fmla="*/ 20 h 77"/>
                <a:gd name="T12" fmla="*/ 0 w 139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0" y="5"/>
                  </a:moveTo>
                  <a:cubicBezTo>
                    <a:pt x="1" y="4"/>
                    <a:pt x="3" y="2"/>
                    <a:pt x="3" y="0"/>
                  </a:cubicBezTo>
                  <a:lnTo>
                    <a:pt x="139" y="0"/>
                  </a:lnTo>
                  <a:lnTo>
                    <a:pt x="139" y="77"/>
                  </a:lnTo>
                  <a:lnTo>
                    <a:pt x="7" y="77"/>
                  </a:lnTo>
                  <a:lnTo>
                    <a:pt x="7" y="2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6" name="Freeform 46"/>
            <p:cNvSpPr>
              <a:spLocks noEditPoints="1"/>
            </p:cNvSpPr>
            <p:nvPr/>
          </p:nvSpPr>
          <p:spPr bwMode="auto">
            <a:xfrm>
              <a:off x="3454" y="2023"/>
              <a:ext cx="39" cy="50"/>
            </a:xfrm>
            <a:custGeom>
              <a:avLst/>
              <a:gdLst>
                <a:gd name="T0" fmla="*/ 140 w 172"/>
                <a:gd name="T1" fmla="*/ 45 h 218"/>
                <a:gd name="T2" fmla="*/ 151 w 172"/>
                <a:gd name="T3" fmla="*/ 33 h 218"/>
                <a:gd name="T4" fmla="*/ 151 w 172"/>
                <a:gd name="T5" fmla="*/ 21 h 218"/>
                <a:gd name="T6" fmla="*/ 87 w 172"/>
                <a:gd name="T7" fmla="*/ 0 h 218"/>
                <a:gd name="T8" fmla="*/ 21 w 172"/>
                <a:gd name="T9" fmla="*/ 21 h 218"/>
                <a:gd name="T10" fmla="*/ 21 w 172"/>
                <a:gd name="T11" fmla="*/ 33 h 218"/>
                <a:gd name="T12" fmla="*/ 32 w 172"/>
                <a:gd name="T13" fmla="*/ 45 h 218"/>
                <a:gd name="T14" fmla="*/ 0 w 172"/>
                <a:gd name="T15" fmla="*/ 136 h 218"/>
                <a:gd name="T16" fmla="*/ 0 w 172"/>
                <a:gd name="T17" fmla="*/ 218 h 218"/>
                <a:gd name="T18" fmla="*/ 172 w 172"/>
                <a:gd name="T19" fmla="*/ 218 h 218"/>
                <a:gd name="T20" fmla="*/ 172 w 172"/>
                <a:gd name="T21" fmla="*/ 136 h 218"/>
                <a:gd name="T22" fmla="*/ 140 w 172"/>
                <a:gd name="T23" fmla="*/ 45 h 218"/>
                <a:gd name="T24" fmla="*/ 132 w 172"/>
                <a:gd name="T25" fmla="*/ 34 h 218"/>
                <a:gd name="T26" fmla="*/ 132 w 172"/>
                <a:gd name="T27" fmla="*/ 34 h 218"/>
                <a:gd name="T28" fmla="*/ 86 w 172"/>
                <a:gd name="T29" fmla="*/ 20 h 218"/>
                <a:gd name="T30" fmla="*/ 41 w 172"/>
                <a:gd name="T31" fmla="*/ 34 h 218"/>
                <a:gd name="T32" fmla="*/ 37 w 172"/>
                <a:gd name="T33" fmla="*/ 30 h 218"/>
                <a:gd name="T34" fmla="*/ 86 w 172"/>
                <a:gd name="T35" fmla="*/ 15 h 218"/>
                <a:gd name="T36" fmla="*/ 136 w 172"/>
                <a:gd name="T37" fmla="*/ 30 h 218"/>
                <a:gd name="T38" fmla="*/ 132 w 172"/>
                <a:gd name="T39" fmla="*/ 3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218">
                  <a:moveTo>
                    <a:pt x="140" y="45"/>
                  </a:moveTo>
                  <a:lnTo>
                    <a:pt x="151" y="33"/>
                  </a:lnTo>
                  <a:lnTo>
                    <a:pt x="151" y="21"/>
                  </a:lnTo>
                  <a:cubicBezTo>
                    <a:pt x="151" y="21"/>
                    <a:pt x="130" y="0"/>
                    <a:pt x="87" y="0"/>
                  </a:cubicBezTo>
                  <a:cubicBezTo>
                    <a:pt x="42" y="1"/>
                    <a:pt x="21" y="21"/>
                    <a:pt x="21" y="21"/>
                  </a:cubicBezTo>
                  <a:lnTo>
                    <a:pt x="21" y="33"/>
                  </a:lnTo>
                  <a:lnTo>
                    <a:pt x="32" y="45"/>
                  </a:lnTo>
                  <a:lnTo>
                    <a:pt x="0" y="136"/>
                  </a:lnTo>
                  <a:lnTo>
                    <a:pt x="0" y="218"/>
                  </a:lnTo>
                  <a:lnTo>
                    <a:pt x="172" y="218"/>
                  </a:lnTo>
                  <a:lnTo>
                    <a:pt x="172" y="136"/>
                  </a:lnTo>
                  <a:lnTo>
                    <a:pt x="140" y="45"/>
                  </a:lnTo>
                  <a:close/>
                  <a:moveTo>
                    <a:pt x="132" y="34"/>
                  </a:moveTo>
                  <a:lnTo>
                    <a:pt x="132" y="34"/>
                  </a:lnTo>
                  <a:cubicBezTo>
                    <a:pt x="124" y="26"/>
                    <a:pt x="106" y="20"/>
                    <a:pt x="86" y="20"/>
                  </a:cubicBezTo>
                  <a:cubicBezTo>
                    <a:pt x="66" y="20"/>
                    <a:pt x="49" y="26"/>
                    <a:pt x="41" y="34"/>
                  </a:cubicBezTo>
                  <a:lnTo>
                    <a:pt x="37" y="30"/>
                  </a:lnTo>
                  <a:cubicBezTo>
                    <a:pt x="47" y="21"/>
                    <a:pt x="65" y="15"/>
                    <a:pt x="86" y="15"/>
                  </a:cubicBezTo>
                  <a:cubicBezTo>
                    <a:pt x="107" y="15"/>
                    <a:pt x="126" y="21"/>
                    <a:pt x="136" y="30"/>
                  </a:cubicBezTo>
                  <a:lnTo>
                    <a:pt x="132" y="3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</p:grpSp>
      <p:sp>
        <p:nvSpPr>
          <p:cNvPr id="69" name="Označba mesta besedila 68"/>
          <p:cNvSpPr>
            <a:spLocks noGrp="1"/>
          </p:cNvSpPr>
          <p:nvPr>
            <p:ph type="body" sz="quarter" idx="19" hasCustomPrompt="1"/>
          </p:nvPr>
        </p:nvSpPr>
        <p:spPr>
          <a:xfrm>
            <a:off x="2165531" y="6497248"/>
            <a:ext cx="10034134" cy="338554"/>
          </a:xfrm>
          <a:noFill/>
        </p:spPr>
        <p:txBody>
          <a:bodyPr wrap="square" rtlCol="0" anchor="ctr" anchorCtr="0">
            <a:spAutoFit/>
          </a:bodyPr>
          <a:lstStyle>
            <a:lvl1pPr marL="0" indent="0" algn="ctr">
              <a:buFontTx/>
              <a:buNone/>
              <a:defRPr lang="sl-SI" sz="1600" i="1" baseline="0" dirty="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algn="ctr"/>
            <a:r>
              <a:rPr lang="sl-SI" dirty="0"/>
              <a:t>Vpišite kraj in datum predstavitve (Maribor, 22. november 2016)</a:t>
            </a:r>
          </a:p>
        </p:txBody>
      </p:sp>
      <p:sp>
        <p:nvSpPr>
          <p:cNvPr id="3" name="Označba mesta slike 2"/>
          <p:cNvSpPr>
            <a:spLocks noGrp="1"/>
          </p:cNvSpPr>
          <p:nvPr>
            <p:ph type="pic" sz="quarter" idx="20" hasCustomPrompt="1"/>
          </p:nvPr>
        </p:nvSpPr>
        <p:spPr>
          <a:xfrm>
            <a:off x="7176120" y="92234"/>
            <a:ext cx="4824536" cy="1375621"/>
          </a:xfrm>
        </p:spPr>
        <p:txBody>
          <a:bodyPr anchor="ctr"/>
          <a:lstStyle>
            <a:lvl1pPr marL="0" indent="0" algn="ctr">
              <a:buNone/>
              <a:defRPr sz="24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sl-SI"/>
              <a:t>Vstavite logotip laboratorija, katedre ali inštituta</a:t>
            </a:r>
          </a:p>
        </p:txBody>
      </p:sp>
      <p:sp>
        <p:nvSpPr>
          <p:cNvPr id="5" name="Naslov 4"/>
          <p:cNvSpPr>
            <a:spLocks noGrp="1"/>
          </p:cNvSpPr>
          <p:nvPr>
            <p:ph type="title" hasCustomPrompt="1"/>
          </p:nvPr>
        </p:nvSpPr>
        <p:spPr>
          <a:xfrm>
            <a:off x="2321726" y="1575389"/>
            <a:ext cx="9678930" cy="2140778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lang="sl-SI" dirty="0"/>
              <a:t>VSTAVITE NASLOV PREDSTAVITVE</a:t>
            </a:r>
          </a:p>
        </p:txBody>
      </p:sp>
    </p:spTree>
    <p:extLst>
      <p:ext uri="{BB962C8B-B14F-4D97-AF65-F5344CB8AC3E}">
        <p14:creationId xmlns:p14="http://schemas.microsoft.com/office/powerpoint/2010/main" val="339765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  <a:endParaRPr lang="sl-SI" dirty="0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989228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vert"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108049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Kliknite, če želite urediti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Rectangle 3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sl-SI" dirty="0"/>
              <a:t>S</a:t>
            </a:r>
            <a:r>
              <a:rPr lang="sl-SI" altLang="sl-SI" dirty="0" err="1"/>
              <a:t>tran</a:t>
            </a:r>
            <a:r>
              <a:rPr lang="de-DE" altLang="sl-SI" dirty="0"/>
              <a:t> </a:t>
            </a:r>
            <a:fld id="{FC0D76D4-2435-424A-ABA7-AEE97E3F6356}" type="slidenum">
              <a:rPr lang="de-DE" altLang="sl-SI" smtClean="0"/>
              <a:pPr/>
              <a:t>‹#›</a:t>
            </a:fld>
            <a:endParaRPr lang="de-DE" altLang="sl-SI" dirty="0"/>
          </a:p>
        </p:txBody>
      </p:sp>
      <p:pic>
        <p:nvPicPr>
          <p:cNvPr id="5" name="Picture 11" descr="Bann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466725"/>
          </a:xfrm>
          <a:prstGeom prst="rect">
            <a:avLst/>
          </a:prstGeom>
          <a:solidFill>
            <a:srgbClr val="EEA5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10013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Rechteck 3"/>
          <p:cNvSpPr/>
          <p:nvPr userDrawn="1"/>
        </p:nvSpPr>
        <p:spPr>
          <a:xfrm>
            <a:off x="0" y="0"/>
            <a:ext cx="12192000" cy="509855"/>
          </a:xfrm>
          <a:prstGeom prst="rect">
            <a:avLst/>
          </a:prstGeom>
          <a:solidFill>
            <a:srgbClr val="FFB4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/>
          </a:p>
        </p:txBody>
      </p:sp>
      <p:pic>
        <p:nvPicPr>
          <p:cNvPr id="5" name="Bild 7" descr="Logo_RGB.pd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8009" y="90130"/>
            <a:ext cx="2211860" cy="355999"/>
          </a:xfrm>
          <a:prstGeom prst="rect">
            <a:avLst/>
          </a:prstGeom>
        </p:spPr>
      </p:pic>
      <p:sp>
        <p:nvSpPr>
          <p:cNvPr id="7" name="Naslov 6">
            <a:extLst>
              <a:ext uri="{FF2B5EF4-FFF2-40B4-BE49-F238E27FC236}">
                <a16:creationId xmlns:a16="http://schemas.microsoft.com/office/drawing/2014/main" id="{C5E238D7-60E7-418A-80D8-EC917471D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200" b="1">
                <a:solidFill>
                  <a:schemeClr val="tx1"/>
                </a:solidFill>
              </a:defRPr>
            </a:lvl1pPr>
          </a:lstStyle>
          <a:p>
            <a:r>
              <a:rPr lang="sl-SI" dirty="0"/>
              <a:t>Kliknite, če želite urediti slog naslova matrice</a:t>
            </a:r>
            <a:endParaRPr lang="hr-HR" dirty="0"/>
          </a:p>
        </p:txBody>
      </p:sp>
      <p:sp>
        <p:nvSpPr>
          <p:cNvPr id="8" name="Rectangle 32">
            <a:extLst>
              <a:ext uri="{FF2B5EF4-FFF2-40B4-BE49-F238E27FC236}">
                <a16:creationId xmlns:a16="http://schemas.microsoft.com/office/drawing/2014/main" id="{770889D3-2817-4B93-9C13-81F1D3C26A0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363200" y="6553200"/>
            <a:ext cx="1320800" cy="304800"/>
          </a:xfrm>
          <a:ln/>
        </p:spPr>
        <p:txBody>
          <a:bodyPr/>
          <a:lstStyle>
            <a:lvl1pPr>
              <a:defRPr/>
            </a:lvl1pPr>
          </a:lstStyle>
          <a:p>
            <a:r>
              <a:rPr lang="de-DE" altLang="sl-SI" dirty="0"/>
              <a:t>S</a:t>
            </a:r>
            <a:r>
              <a:rPr lang="sl-SI" altLang="sl-SI" dirty="0" err="1"/>
              <a:t>tran</a:t>
            </a:r>
            <a:r>
              <a:rPr lang="de-DE" altLang="sl-SI" dirty="0"/>
              <a:t> </a:t>
            </a:r>
            <a:fld id="{FC0D76D4-2435-424A-ABA7-AEE97E3F6356}" type="slidenum">
              <a:rPr lang="de-DE" altLang="sl-SI" smtClean="0"/>
              <a:pPr/>
              <a:t>‹#›</a:t>
            </a:fld>
            <a:endParaRPr lang="de-DE" altLang="sl-SI" dirty="0"/>
          </a:p>
        </p:txBody>
      </p:sp>
    </p:spTree>
    <p:extLst>
      <p:ext uri="{BB962C8B-B14F-4D97-AF65-F5344CB8AC3E}">
        <p14:creationId xmlns:p14="http://schemas.microsoft.com/office/powerpoint/2010/main" val="4637257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08000" y="764705"/>
            <a:ext cx="10964333" cy="708025"/>
          </a:xfrm>
        </p:spPr>
        <p:txBody>
          <a:bodyPr/>
          <a:lstStyle>
            <a:lvl1pPr>
              <a:defRPr sz="2200" b="1">
                <a:solidFill>
                  <a:schemeClr val="tx1"/>
                </a:solidFill>
              </a:defRPr>
            </a:lvl1pPr>
          </a:lstStyle>
          <a:p>
            <a:r>
              <a:rPr lang="sl-SI" dirty="0"/>
              <a:t>Uredite slog naslova matrice</a:t>
            </a:r>
            <a:endParaRPr lang="en-US" dirty="0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sl-SI" dirty="0"/>
              <a:t>S</a:t>
            </a:r>
            <a:r>
              <a:rPr lang="sl-SI" altLang="sl-SI" dirty="0" err="1"/>
              <a:t>tran</a:t>
            </a:r>
            <a:r>
              <a:rPr lang="de-DE" altLang="sl-SI" dirty="0"/>
              <a:t> </a:t>
            </a:r>
            <a:fld id="{3DB22B58-A445-4B24-B10F-87C0C3471F9B}" type="slidenum">
              <a:rPr lang="de-DE" altLang="sl-SI" smtClean="0"/>
              <a:pPr>
                <a:defRPr/>
              </a:pPr>
              <a:t>‹#›</a:t>
            </a:fld>
            <a:endParaRPr lang="de-DE" altLang="sl-SI" dirty="0"/>
          </a:p>
        </p:txBody>
      </p:sp>
      <p:sp>
        <p:nvSpPr>
          <p:cNvPr id="6" name="Ograda vsebine 3"/>
          <p:cNvSpPr>
            <a:spLocks noGrp="1"/>
          </p:cNvSpPr>
          <p:nvPr>
            <p:ph sz="half" idx="11"/>
          </p:nvPr>
        </p:nvSpPr>
        <p:spPr>
          <a:xfrm>
            <a:off x="508000" y="1700808"/>
            <a:ext cx="5395979" cy="439519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  <a:endParaRPr lang="en-US" dirty="0"/>
          </a:p>
        </p:txBody>
      </p:sp>
      <p:sp>
        <p:nvSpPr>
          <p:cNvPr id="7" name="Ograda vsebine 3"/>
          <p:cNvSpPr>
            <a:spLocks noGrp="1"/>
          </p:cNvSpPr>
          <p:nvPr>
            <p:ph sz="half" idx="12"/>
          </p:nvPr>
        </p:nvSpPr>
        <p:spPr>
          <a:xfrm>
            <a:off x="6076355" y="1700808"/>
            <a:ext cx="5395979" cy="439519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328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790299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614659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919389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besedila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8" name="Ograd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Ograd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607013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756174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grad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035420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sl-SI"/>
              <a:t>Uredite slog naslova matrice</a:t>
            </a:r>
            <a:endParaRPr lang="sl-SI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122065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l-SI"/>
              <a:t>Kliknite ikono, če želite dodati sliko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42017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naslova 1"/>
          <p:cNvSpPr>
            <a:spLocks noGrp="1"/>
          </p:cNvSpPr>
          <p:nvPr>
            <p:ph type="title"/>
          </p:nvPr>
        </p:nvSpPr>
        <p:spPr>
          <a:xfrm>
            <a:off x="498094" y="137925"/>
            <a:ext cx="11500480" cy="1143000"/>
          </a:xfrm>
          <a:prstGeom prst="rect">
            <a:avLst/>
          </a:prstGeom>
        </p:spPr>
        <p:txBody>
          <a:bodyPr/>
          <a:lstStyle/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98094" y="1434314"/>
            <a:ext cx="11500480" cy="486530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3"/>
          </p:nvPr>
        </p:nvSpPr>
        <p:spPr>
          <a:xfrm>
            <a:off x="3438238" y="6492875"/>
            <a:ext cx="77903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4"/>
          </p:nvPr>
        </p:nvSpPr>
        <p:spPr>
          <a:xfrm>
            <a:off x="11824816" y="5787"/>
            <a:ext cx="3671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6F8E"/>
                </a:solidFill>
              </a:defRPr>
            </a:lvl1pPr>
          </a:lstStyle>
          <a:p>
            <a:fld id="{7632E077-1BE5-4BCA-9EB0-B6423C3B9F24}" type="slidenum">
              <a:rPr lang="sl-SI" smtClean="0"/>
              <a:pPr/>
              <a:t>‹#›</a:t>
            </a:fld>
            <a:endParaRPr lang="sl-SI"/>
          </a:p>
        </p:txBody>
      </p:sp>
      <p:grpSp>
        <p:nvGrpSpPr>
          <p:cNvPr id="7" name="Group 4"/>
          <p:cNvGrpSpPr>
            <a:grpSpLocks noChangeAspect="1"/>
          </p:cNvGrpSpPr>
          <p:nvPr userDrawn="1"/>
        </p:nvGrpSpPr>
        <p:grpSpPr bwMode="auto">
          <a:xfrm>
            <a:off x="11379499" y="6369326"/>
            <a:ext cx="621156" cy="360000"/>
            <a:chOff x="3175" y="1987"/>
            <a:chExt cx="597" cy="346"/>
          </a:xfrm>
        </p:grpSpPr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177" y="2284"/>
              <a:ext cx="33" cy="49"/>
            </a:xfrm>
            <a:custGeom>
              <a:avLst/>
              <a:gdLst>
                <a:gd name="T0" fmla="*/ 72 w 147"/>
                <a:gd name="T1" fmla="*/ 196 h 214"/>
                <a:gd name="T2" fmla="*/ 128 w 147"/>
                <a:gd name="T3" fmla="*/ 149 h 214"/>
                <a:gd name="T4" fmla="*/ 128 w 147"/>
                <a:gd name="T5" fmla="*/ 0 h 214"/>
                <a:gd name="T6" fmla="*/ 147 w 147"/>
                <a:gd name="T7" fmla="*/ 0 h 214"/>
                <a:gd name="T8" fmla="*/ 147 w 147"/>
                <a:gd name="T9" fmla="*/ 149 h 214"/>
                <a:gd name="T10" fmla="*/ 72 w 147"/>
                <a:gd name="T11" fmla="*/ 214 h 214"/>
                <a:gd name="T12" fmla="*/ 0 w 147"/>
                <a:gd name="T13" fmla="*/ 149 h 214"/>
                <a:gd name="T14" fmla="*/ 0 w 147"/>
                <a:gd name="T15" fmla="*/ 0 h 214"/>
                <a:gd name="T16" fmla="*/ 19 w 147"/>
                <a:gd name="T17" fmla="*/ 0 h 214"/>
                <a:gd name="T18" fmla="*/ 19 w 147"/>
                <a:gd name="T19" fmla="*/ 149 h 214"/>
                <a:gd name="T20" fmla="*/ 72 w 147"/>
                <a:gd name="T21" fmla="*/ 19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214">
                  <a:moveTo>
                    <a:pt x="72" y="196"/>
                  </a:moveTo>
                  <a:cubicBezTo>
                    <a:pt x="107" y="196"/>
                    <a:pt x="128" y="184"/>
                    <a:pt x="128" y="149"/>
                  </a:cubicBezTo>
                  <a:lnTo>
                    <a:pt x="128" y="0"/>
                  </a:lnTo>
                  <a:lnTo>
                    <a:pt x="147" y="0"/>
                  </a:lnTo>
                  <a:lnTo>
                    <a:pt x="147" y="149"/>
                  </a:lnTo>
                  <a:cubicBezTo>
                    <a:pt x="147" y="196"/>
                    <a:pt x="120" y="214"/>
                    <a:pt x="72" y="214"/>
                  </a:cubicBezTo>
                  <a:cubicBezTo>
                    <a:pt x="27" y="214"/>
                    <a:pt x="0" y="196"/>
                    <a:pt x="0" y="149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149"/>
                  </a:lnTo>
                  <a:cubicBezTo>
                    <a:pt x="19" y="184"/>
                    <a:pt x="39" y="196"/>
                    <a:pt x="72" y="19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219" y="2297"/>
              <a:ext cx="28" cy="35"/>
            </a:xfrm>
            <a:custGeom>
              <a:avLst/>
              <a:gdLst>
                <a:gd name="T0" fmla="*/ 0 w 121"/>
                <a:gd name="T1" fmla="*/ 154 h 154"/>
                <a:gd name="T2" fmla="*/ 0 w 121"/>
                <a:gd name="T3" fmla="*/ 3 h 154"/>
                <a:gd name="T4" fmla="*/ 19 w 121"/>
                <a:gd name="T5" fmla="*/ 3 h 154"/>
                <a:gd name="T6" fmla="*/ 19 w 121"/>
                <a:gd name="T7" fmla="*/ 14 h 154"/>
                <a:gd name="T8" fmla="*/ 69 w 121"/>
                <a:gd name="T9" fmla="*/ 0 h 154"/>
                <a:gd name="T10" fmla="*/ 121 w 121"/>
                <a:gd name="T11" fmla="*/ 75 h 154"/>
                <a:gd name="T12" fmla="*/ 121 w 121"/>
                <a:gd name="T13" fmla="*/ 154 h 154"/>
                <a:gd name="T14" fmla="*/ 102 w 121"/>
                <a:gd name="T15" fmla="*/ 154 h 154"/>
                <a:gd name="T16" fmla="*/ 102 w 121"/>
                <a:gd name="T17" fmla="*/ 75 h 154"/>
                <a:gd name="T18" fmla="*/ 67 w 121"/>
                <a:gd name="T19" fmla="*/ 16 h 154"/>
                <a:gd name="T20" fmla="*/ 19 w 121"/>
                <a:gd name="T21" fmla="*/ 29 h 154"/>
                <a:gd name="T22" fmla="*/ 19 w 121"/>
                <a:gd name="T23" fmla="*/ 154 h 154"/>
                <a:gd name="T24" fmla="*/ 0 w 121"/>
                <a:gd name="T2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154">
                  <a:moveTo>
                    <a:pt x="0" y="154"/>
                  </a:moveTo>
                  <a:lnTo>
                    <a:pt x="0" y="3"/>
                  </a:lnTo>
                  <a:lnTo>
                    <a:pt x="19" y="3"/>
                  </a:lnTo>
                  <a:lnTo>
                    <a:pt x="19" y="14"/>
                  </a:lnTo>
                  <a:cubicBezTo>
                    <a:pt x="19" y="14"/>
                    <a:pt x="45" y="0"/>
                    <a:pt x="69" y="0"/>
                  </a:cubicBezTo>
                  <a:cubicBezTo>
                    <a:pt x="111" y="0"/>
                    <a:pt x="121" y="19"/>
                    <a:pt x="121" y="75"/>
                  </a:cubicBezTo>
                  <a:lnTo>
                    <a:pt x="121" y="154"/>
                  </a:lnTo>
                  <a:lnTo>
                    <a:pt x="102" y="154"/>
                  </a:lnTo>
                  <a:lnTo>
                    <a:pt x="102" y="75"/>
                  </a:lnTo>
                  <a:cubicBezTo>
                    <a:pt x="102" y="31"/>
                    <a:pt x="97" y="16"/>
                    <a:pt x="67" y="16"/>
                  </a:cubicBezTo>
                  <a:cubicBezTo>
                    <a:pt x="42" y="16"/>
                    <a:pt x="19" y="29"/>
                    <a:pt x="19" y="29"/>
                  </a:cubicBezTo>
                  <a:lnTo>
                    <a:pt x="19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3259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271" y="2297"/>
              <a:ext cx="30" cy="35"/>
            </a:xfrm>
            <a:custGeom>
              <a:avLst/>
              <a:gdLst>
                <a:gd name="T0" fmla="*/ 20 w 132"/>
                <a:gd name="T1" fmla="*/ 0 h 151"/>
                <a:gd name="T2" fmla="*/ 60 w 132"/>
                <a:gd name="T3" fmla="*/ 135 h 151"/>
                <a:gd name="T4" fmla="*/ 72 w 132"/>
                <a:gd name="T5" fmla="*/ 135 h 151"/>
                <a:gd name="T6" fmla="*/ 112 w 132"/>
                <a:gd name="T7" fmla="*/ 0 h 151"/>
                <a:gd name="T8" fmla="*/ 132 w 132"/>
                <a:gd name="T9" fmla="*/ 0 h 151"/>
                <a:gd name="T10" fmla="*/ 86 w 132"/>
                <a:gd name="T11" fmla="*/ 151 h 151"/>
                <a:gd name="T12" fmla="*/ 45 w 132"/>
                <a:gd name="T13" fmla="*/ 151 h 151"/>
                <a:gd name="T14" fmla="*/ 0 w 132"/>
                <a:gd name="T15" fmla="*/ 0 h 151"/>
                <a:gd name="T16" fmla="*/ 20 w 132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51">
                  <a:moveTo>
                    <a:pt x="20" y="0"/>
                  </a:moveTo>
                  <a:lnTo>
                    <a:pt x="60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2" y="0"/>
                  </a:lnTo>
                  <a:lnTo>
                    <a:pt x="86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3307" y="2297"/>
              <a:ext cx="28" cy="36"/>
            </a:xfrm>
            <a:custGeom>
              <a:avLst/>
              <a:gdLst>
                <a:gd name="T0" fmla="*/ 118 w 124"/>
                <a:gd name="T1" fmla="*/ 138 h 157"/>
                <a:gd name="T2" fmla="*/ 119 w 124"/>
                <a:gd name="T3" fmla="*/ 153 h 157"/>
                <a:gd name="T4" fmla="*/ 60 w 124"/>
                <a:gd name="T5" fmla="*/ 157 h 157"/>
                <a:gd name="T6" fmla="*/ 0 w 124"/>
                <a:gd name="T7" fmla="*/ 79 h 157"/>
                <a:gd name="T8" fmla="*/ 64 w 124"/>
                <a:gd name="T9" fmla="*/ 0 h 157"/>
                <a:gd name="T10" fmla="*/ 124 w 124"/>
                <a:gd name="T11" fmla="*/ 71 h 157"/>
                <a:gd name="T12" fmla="*/ 124 w 124"/>
                <a:gd name="T13" fmla="*/ 86 h 157"/>
                <a:gd name="T14" fmla="*/ 19 w 124"/>
                <a:gd name="T15" fmla="*/ 86 h 157"/>
                <a:gd name="T16" fmla="*/ 62 w 124"/>
                <a:gd name="T17" fmla="*/ 140 h 157"/>
                <a:gd name="T18" fmla="*/ 118 w 124"/>
                <a:gd name="T19" fmla="*/ 138 h 157"/>
                <a:gd name="T20" fmla="*/ 106 w 124"/>
                <a:gd name="T21" fmla="*/ 71 h 157"/>
                <a:gd name="T22" fmla="*/ 106 w 124"/>
                <a:gd name="T23" fmla="*/ 71 h 157"/>
                <a:gd name="T24" fmla="*/ 64 w 124"/>
                <a:gd name="T25" fmla="*/ 16 h 157"/>
                <a:gd name="T26" fmla="*/ 19 w 124"/>
                <a:gd name="T27" fmla="*/ 71 h 157"/>
                <a:gd name="T28" fmla="*/ 106 w 124"/>
                <a:gd name="T29" fmla="*/ 7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57">
                  <a:moveTo>
                    <a:pt x="118" y="138"/>
                  </a:moveTo>
                  <a:lnTo>
                    <a:pt x="119" y="153"/>
                  </a:lnTo>
                  <a:cubicBezTo>
                    <a:pt x="119" y="153"/>
                    <a:pt x="84" y="157"/>
                    <a:pt x="60" y="157"/>
                  </a:cubicBezTo>
                  <a:cubicBezTo>
                    <a:pt x="14" y="157"/>
                    <a:pt x="0" y="129"/>
                    <a:pt x="0" y="79"/>
                  </a:cubicBezTo>
                  <a:cubicBezTo>
                    <a:pt x="0" y="21"/>
                    <a:pt x="26" y="0"/>
                    <a:pt x="64" y="0"/>
                  </a:cubicBezTo>
                  <a:cubicBezTo>
                    <a:pt x="103" y="0"/>
                    <a:pt x="124" y="21"/>
                    <a:pt x="124" y="71"/>
                  </a:cubicBezTo>
                  <a:lnTo>
                    <a:pt x="124" y="86"/>
                  </a:lnTo>
                  <a:lnTo>
                    <a:pt x="19" y="86"/>
                  </a:lnTo>
                  <a:cubicBezTo>
                    <a:pt x="19" y="122"/>
                    <a:pt x="29" y="140"/>
                    <a:pt x="62" y="140"/>
                  </a:cubicBezTo>
                  <a:cubicBezTo>
                    <a:pt x="84" y="140"/>
                    <a:pt x="118" y="138"/>
                    <a:pt x="118" y="138"/>
                  </a:cubicBezTo>
                  <a:close/>
                  <a:moveTo>
                    <a:pt x="106" y="71"/>
                  </a:moveTo>
                  <a:lnTo>
                    <a:pt x="106" y="71"/>
                  </a:lnTo>
                  <a:cubicBezTo>
                    <a:pt x="106" y="31"/>
                    <a:pt x="93" y="16"/>
                    <a:pt x="64" y="16"/>
                  </a:cubicBezTo>
                  <a:cubicBezTo>
                    <a:pt x="35" y="16"/>
                    <a:pt x="19" y="31"/>
                    <a:pt x="19" y="71"/>
                  </a:cubicBezTo>
                  <a:lnTo>
                    <a:pt x="106" y="7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345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367" y="2297"/>
              <a:ext cx="26" cy="35"/>
            </a:xfrm>
            <a:custGeom>
              <a:avLst/>
              <a:gdLst>
                <a:gd name="T0" fmla="*/ 0 w 115"/>
                <a:gd name="T1" fmla="*/ 0 h 151"/>
                <a:gd name="T2" fmla="*/ 115 w 115"/>
                <a:gd name="T3" fmla="*/ 0 h 151"/>
                <a:gd name="T4" fmla="*/ 115 w 115"/>
                <a:gd name="T5" fmla="*/ 16 h 151"/>
                <a:gd name="T6" fmla="*/ 23 w 115"/>
                <a:gd name="T7" fmla="*/ 135 h 151"/>
                <a:gd name="T8" fmla="*/ 115 w 115"/>
                <a:gd name="T9" fmla="*/ 135 h 151"/>
                <a:gd name="T10" fmla="*/ 115 w 115"/>
                <a:gd name="T11" fmla="*/ 151 h 151"/>
                <a:gd name="T12" fmla="*/ 0 w 115"/>
                <a:gd name="T13" fmla="*/ 151 h 151"/>
                <a:gd name="T14" fmla="*/ 0 w 115"/>
                <a:gd name="T15" fmla="*/ 135 h 151"/>
                <a:gd name="T16" fmla="*/ 93 w 115"/>
                <a:gd name="T17" fmla="*/ 16 h 151"/>
                <a:gd name="T18" fmla="*/ 0 w 115"/>
                <a:gd name="T19" fmla="*/ 16 h 151"/>
                <a:gd name="T20" fmla="*/ 0 w 11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51">
                  <a:moveTo>
                    <a:pt x="0" y="0"/>
                  </a:moveTo>
                  <a:lnTo>
                    <a:pt x="115" y="0"/>
                  </a:lnTo>
                  <a:lnTo>
                    <a:pt x="115" y="16"/>
                  </a:lnTo>
                  <a:lnTo>
                    <a:pt x="23" y="135"/>
                  </a:lnTo>
                  <a:lnTo>
                    <a:pt x="115" y="135"/>
                  </a:lnTo>
                  <a:lnTo>
                    <a:pt x="115" y="151"/>
                  </a:lnTo>
                  <a:lnTo>
                    <a:pt x="0" y="151"/>
                  </a:lnTo>
                  <a:lnTo>
                    <a:pt x="0" y="135"/>
                  </a:lnTo>
                  <a:lnTo>
                    <a:pt x="93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3401" y="2297"/>
              <a:ext cx="30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7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4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8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7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7" y="141"/>
                    <a:pt x="44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452" y="2297"/>
              <a:ext cx="30" cy="35"/>
            </a:xfrm>
            <a:custGeom>
              <a:avLst/>
              <a:gdLst>
                <a:gd name="T0" fmla="*/ 19 w 131"/>
                <a:gd name="T1" fmla="*/ 0 h 151"/>
                <a:gd name="T2" fmla="*/ 59 w 131"/>
                <a:gd name="T3" fmla="*/ 135 h 151"/>
                <a:gd name="T4" fmla="*/ 72 w 131"/>
                <a:gd name="T5" fmla="*/ 135 h 151"/>
                <a:gd name="T6" fmla="*/ 112 w 131"/>
                <a:gd name="T7" fmla="*/ 0 h 151"/>
                <a:gd name="T8" fmla="*/ 131 w 131"/>
                <a:gd name="T9" fmla="*/ 0 h 151"/>
                <a:gd name="T10" fmla="*/ 85 w 131"/>
                <a:gd name="T11" fmla="*/ 151 h 151"/>
                <a:gd name="T12" fmla="*/ 45 w 131"/>
                <a:gd name="T13" fmla="*/ 151 h 151"/>
                <a:gd name="T14" fmla="*/ 0 w 131"/>
                <a:gd name="T15" fmla="*/ 0 h 151"/>
                <a:gd name="T16" fmla="*/ 19 w 131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51">
                  <a:moveTo>
                    <a:pt x="19" y="0"/>
                  </a:moveTo>
                  <a:lnTo>
                    <a:pt x="59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1" y="0"/>
                  </a:lnTo>
                  <a:lnTo>
                    <a:pt x="85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3507" y="2284"/>
              <a:ext cx="46" cy="48"/>
            </a:xfrm>
            <a:custGeom>
              <a:avLst/>
              <a:gdLst>
                <a:gd name="T0" fmla="*/ 0 w 204"/>
                <a:gd name="T1" fmla="*/ 0 h 211"/>
                <a:gd name="T2" fmla="*/ 34 w 204"/>
                <a:gd name="T3" fmla="*/ 0 h 211"/>
                <a:gd name="T4" fmla="*/ 102 w 204"/>
                <a:gd name="T5" fmla="*/ 184 h 211"/>
                <a:gd name="T6" fmla="*/ 169 w 204"/>
                <a:gd name="T7" fmla="*/ 0 h 211"/>
                <a:gd name="T8" fmla="*/ 204 w 204"/>
                <a:gd name="T9" fmla="*/ 0 h 211"/>
                <a:gd name="T10" fmla="*/ 204 w 204"/>
                <a:gd name="T11" fmla="*/ 211 h 211"/>
                <a:gd name="T12" fmla="*/ 185 w 204"/>
                <a:gd name="T13" fmla="*/ 211 h 211"/>
                <a:gd name="T14" fmla="*/ 185 w 204"/>
                <a:gd name="T15" fmla="*/ 21 h 211"/>
                <a:gd name="T16" fmla="*/ 181 w 204"/>
                <a:gd name="T17" fmla="*/ 21 h 211"/>
                <a:gd name="T18" fmla="*/ 113 w 204"/>
                <a:gd name="T19" fmla="*/ 204 h 211"/>
                <a:gd name="T20" fmla="*/ 90 w 204"/>
                <a:gd name="T21" fmla="*/ 204 h 211"/>
                <a:gd name="T22" fmla="*/ 23 w 204"/>
                <a:gd name="T23" fmla="*/ 21 h 211"/>
                <a:gd name="T24" fmla="*/ 19 w 204"/>
                <a:gd name="T25" fmla="*/ 21 h 211"/>
                <a:gd name="T26" fmla="*/ 19 w 204"/>
                <a:gd name="T27" fmla="*/ 211 h 211"/>
                <a:gd name="T28" fmla="*/ 0 w 204"/>
                <a:gd name="T29" fmla="*/ 211 h 211"/>
                <a:gd name="T30" fmla="*/ 0 w 204"/>
                <a:gd name="T3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11">
                  <a:moveTo>
                    <a:pt x="0" y="0"/>
                  </a:moveTo>
                  <a:lnTo>
                    <a:pt x="34" y="0"/>
                  </a:lnTo>
                  <a:lnTo>
                    <a:pt x="102" y="184"/>
                  </a:lnTo>
                  <a:lnTo>
                    <a:pt x="169" y="0"/>
                  </a:lnTo>
                  <a:lnTo>
                    <a:pt x="204" y="0"/>
                  </a:lnTo>
                  <a:lnTo>
                    <a:pt x="204" y="211"/>
                  </a:lnTo>
                  <a:lnTo>
                    <a:pt x="185" y="211"/>
                  </a:lnTo>
                  <a:lnTo>
                    <a:pt x="185" y="21"/>
                  </a:lnTo>
                  <a:lnTo>
                    <a:pt x="181" y="21"/>
                  </a:lnTo>
                  <a:lnTo>
                    <a:pt x="113" y="204"/>
                  </a:lnTo>
                  <a:lnTo>
                    <a:pt x="90" y="204"/>
                  </a:lnTo>
                  <a:lnTo>
                    <a:pt x="23" y="21"/>
                  </a:lnTo>
                  <a:lnTo>
                    <a:pt x="19" y="21"/>
                  </a:lnTo>
                  <a:lnTo>
                    <a:pt x="19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3563" y="2297"/>
              <a:ext cx="31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8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5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9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8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8" y="141"/>
                    <a:pt x="45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3603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3627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3644" y="2282"/>
              <a:ext cx="27" cy="51"/>
            </a:xfrm>
            <a:custGeom>
              <a:avLst/>
              <a:gdLst>
                <a:gd name="T0" fmla="*/ 122 w 122"/>
                <a:gd name="T1" fmla="*/ 140 h 221"/>
                <a:gd name="T2" fmla="*/ 50 w 122"/>
                <a:gd name="T3" fmla="*/ 221 h 221"/>
                <a:gd name="T4" fmla="*/ 0 w 122"/>
                <a:gd name="T5" fmla="*/ 218 h 221"/>
                <a:gd name="T6" fmla="*/ 0 w 122"/>
                <a:gd name="T7" fmla="*/ 0 h 221"/>
                <a:gd name="T8" fmla="*/ 19 w 122"/>
                <a:gd name="T9" fmla="*/ 0 h 221"/>
                <a:gd name="T10" fmla="*/ 19 w 122"/>
                <a:gd name="T11" fmla="*/ 75 h 221"/>
                <a:gd name="T12" fmla="*/ 67 w 122"/>
                <a:gd name="T13" fmla="*/ 64 h 221"/>
                <a:gd name="T14" fmla="*/ 122 w 122"/>
                <a:gd name="T15" fmla="*/ 140 h 221"/>
                <a:gd name="T16" fmla="*/ 103 w 122"/>
                <a:gd name="T17" fmla="*/ 140 h 221"/>
                <a:gd name="T18" fmla="*/ 103 w 122"/>
                <a:gd name="T19" fmla="*/ 140 h 221"/>
                <a:gd name="T20" fmla="*/ 66 w 122"/>
                <a:gd name="T21" fmla="*/ 81 h 221"/>
                <a:gd name="T22" fmla="*/ 19 w 122"/>
                <a:gd name="T23" fmla="*/ 90 h 221"/>
                <a:gd name="T24" fmla="*/ 19 w 122"/>
                <a:gd name="T25" fmla="*/ 203 h 221"/>
                <a:gd name="T26" fmla="*/ 50 w 122"/>
                <a:gd name="T27" fmla="*/ 205 h 221"/>
                <a:gd name="T28" fmla="*/ 103 w 122"/>
                <a:gd name="T29" fmla="*/ 14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21">
                  <a:moveTo>
                    <a:pt x="122" y="140"/>
                  </a:moveTo>
                  <a:cubicBezTo>
                    <a:pt x="122" y="198"/>
                    <a:pt x="107" y="221"/>
                    <a:pt x="50" y="221"/>
                  </a:cubicBezTo>
                  <a:cubicBezTo>
                    <a:pt x="31" y="221"/>
                    <a:pt x="0" y="218"/>
                    <a:pt x="0" y="218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75"/>
                  </a:lnTo>
                  <a:cubicBezTo>
                    <a:pt x="19" y="75"/>
                    <a:pt x="43" y="64"/>
                    <a:pt x="67" y="64"/>
                  </a:cubicBezTo>
                  <a:cubicBezTo>
                    <a:pt x="109" y="64"/>
                    <a:pt x="122" y="86"/>
                    <a:pt x="122" y="140"/>
                  </a:cubicBezTo>
                  <a:close/>
                  <a:moveTo>
                    <a:pt x="103" y="140"/>
                  </a:moveTo>
                  <a:lnTo>
                    <a:pt x="103" y="140"/>
                  </a:lnTo>
                  <a:cubicBezTo>
                    <a:pt x="103" y="98"/>
                    <a:pt x="96" y="81"/>
                    <a:pt x="66" y="81"/>
                  </a:cubicBezTo>
                  <a:cubicBezTo>
                    <a:pt x="43" y="81"/>
                    <a:pt x="19" y="90"/>
                    <a:pt x="19" y="90"/>
                  </a:cubicBezTo>
                  <a:lnTo>
                    <a:pt x="19" y="203"/>
                  </a:lnTo>
                  <a:cubicBezTo>
                    <a:pt x="19" y="203"/>
                    <a:pt x="40" y="205"/>
                    <a:pt x="50" y="205"/>
                  </a:cubicBezTo>
                  <a:cubicBezTo>
                    <a:pt x="96" y="205"/>
                    <a:pt x="103" y="184"/>
                    <a:pt x="103" y="14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3679" y="2297"/>
              <a:ext cx="29" cy="36"/>
            </a:xfrm>
            <a:custGeom>
              <a:avLst/>
              <a:gdLst>
                <a:gd name="T0" fmla="*/ 129 w 129"/>
                <a:gd name="T1" fmla="*/ 76 h 157"/>
                <a:gd name="T2" fmla="*/ 65 w 129"/>
                <a:gd name="T3" fmla="*/ 157 h 157"/>
                <a:gd name="T4" fmla="*/ 0 w 129"/>
                <a:gd name="T5" fmla="*/ 76 h 157"/>
                <a:gd name="T6" fmla="*/ 65 w 129"/>
                <a:gd name="T7" fmla="*/ 0 h 157"/>
                <a:gd name="T8" fmla="*/ 129 w 129"/>
                <a:gd name="T9" fmla="*/ 76 h 157"/>
                <a:gd name="T10" fmla="*/ 110 w 129"/>
                <a:gd name="T11" fmla="*/ 76 h 157"/>
                <a:gd name="T12" fmla="*/ 110 w 129"/>
                <a:gd name="T13" fmla="*/ 76 h 157"/>
                <a:gd name="T14" fmla="*/ 65 w 129"/>
                <a:gd name="T15" fmla="*/ 16 h 157"/>
                <a:gd name="T16" fmla="*/ 18 w 129"/>
                <a:gd name="T17" fmla="*/ 76 h 157"/>
                <a:gd name="T18" fmla="*/ 65 w 129"/>
                <a:gd name="T19" fmla="*/ 141 h 157"/>
                <a:gd name="T20" fmla="*/ 110 w 129"/>
                <a:gd name="T21" fmla="*/ 7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57">
                  <a:moveTo>
                    <a:pt x="129" y="76"/>
                  </a:moveTo>
                  <a:cubicBezTo>
                    <a:pt x="129" y="130"/>
                    <a:pt x="116" y="157"/>
                    <a:pt x="65" y="157"/>
                  </a:cubicBezTo>
                  <a:cubicBezTo>
                    <a:pt x="13" y="157"/>
                    <a:pt x="0" y="133"/>
                    <a:pt x="0" y="76"/>
                  </a:cubicBezTo>
                  <a:cubicBezTo>
                    <a:pt x="0" y="22"/>
                    <a:pt x="17" y="0"/>
                    <a:pt x="65" y="0"/>
                  </a:cubicBezTo>
                  <a:cubicBezTo>
                    <a:pt x="110" y="0"/>
                    <a:pt x="129" y="23"/>
                    <a:pt x="129" y="76"/>
                  </a:cubicBezTo>
                  <a:close/>
                  <a:moveTo>
                    <a:pt x="110" y="76"/>
                  </a:moveTo>
                  <a:lnTo>
                    <a:pt x="110" y="76"/>
                  </a:lnTo>
                  <a:cubicBezTo>
                    <a:pt x="110" y="33"/>
                    <a:pt x="96" y="16"/>
                    <a:pt x="65" y="16"/>
                  </a:cubicBezTo>
                  <a:cubicBezTo>
                    <a:pt x="29" y="16"/>
                    <a:pt x="18" y="31"/>
                    <a:pt x="18" y="76"/>
                  </a:cubicBezTo>
                  <a:cubicBezTo>
                    <a:pt x="18" y="122"/>
                    <a:pt x="25" y="141"/>
                    <a:pt x="65" y="141"/>
                  </a:cubicBezTo>
                  <a:cubicBezTo>
                    <a:pt x="105" y="141"/>
                    <a:pt x="110" y="119"/>
                    <a:pt x="110" y="7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3719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743" y="2297"/>
              <a:ext cx="27" cy="36"/>
            </a:xfrm>
            <a:custGeom>
              <a:avLst/>
              <a:gdLst>
                <a:gd name="T0" fmla="*/ 117 w 117"/>
                <a:gd name="T1" fmla="*/ 0 h 154"/>
                <a:gd name="T2" fmla="*/ 117 w 117"/>
                <a:gd name="T3" fmla="*/ 151 h 154"/>
                <a:gd name="T4" fmla="*/ 99 w 117"/>
                <a:gd name="T5" fmla="*/ 151 h 154"/>
                <a:gd name="T6" fmla="*/ 99 w 117"/>
                <a:gd name="T7" fmla="*/ 140 h 154"/>
                <a:gd name="T8" fmla="*/ 51 w 117"/>
                <a:gd name="T9" fmla="*/ 154 h 154"/>
                <a:gd name="T10" fmla="*/ 0 w 117"/>
                <a:gd name="T11" fmla="*/ 79 h 154"/>
                <a:gd name="T12" fmla="*/ 0 w 117"/>
                <a:gd name="T13" fmla="*/ 0 h 154"/>
                <a:gd name="T14" fmla="*/ 18 w 117"/>
                <a:gd name="T15" fmla="*/ 0 h 154"/>
                <a:gd name="T16" fmla="*/ 18 w 117"/>
                <a:gd name="T17" fmla="*/ 78 h 154"/>
                <a:gd name="T18" fmla="*/ 53 w 117"/>
                <a:gd name="T19" fmla="*/ 138 h 154"/>
                <a:gd name="T20" fmla="*/ 99 w 117"/>
                <a:gd name="T21" fmla="*/ 125 h 154"/>
                <a:gd name="T22" fmla="*/ 99 w 117"/>
                <a:gd name="T23" fmla="*/ 0 h 154"/>
                <a:gd name="T24" fmla="*/ 117 w 117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54">
                  <a:moveTo>
                    <a:pt x="117" y="0"/>
                  </a:moveTo>
                  <a:lnTo>
                    <a:pt x="117" y="151"/>
                  </a:lnTo>
                  <a:lnTo>
                    <a:pt x="99" y="151"/>
                  </a:lnTo>
                  <a:lnTo>
                    <a:pt x="99" y="140"/>
                  </a:lnTo>
                  <a:cubicBezTo>
                    <a:pt x="99" y="140"/>
                    <a:pt x="75" y="154"/>
                    <a:pt x="51" y="154"/>
                  </a:cubicBezTo>
                  <a:cubicBezTo>
                    <a:pt x="8" y="154"/>
                    <a:pt x="0" y="136"/>
                    <a:pt x="0" y="79"/>
                  </a:cubicBezTo>
                  <a:lnTo>
                    <a:pt x="0" y="0"/>
                  </a:lnTo>
                  <a:lnTo>
                    <a:pt x="18" y="0"/>
                  </a:lnTo>
                  <a:lnTo>
                    <a:pt x="18" y="78"/>
                  </a:lnTo>
                  <a:cubicBezTo>
                    <a:pt x="18" y="124"/>
                    <a:pt x="22" y="138"/>
                    <a:pt x="53" y="138"/>
                  </a:cubicBezTo>
                  <a:cubicBezTo>
                    <a:pt x="77" y="138"/>
                    <a:pt x="99" y="125"/>
                    <a:pt x="99" y="125"/>
                  </a:cubicBezTo>
                  <a:lnTo>
                    <a:pt x="99" y="0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3526" y="2058"/>
              <a:ext cx="7" cy="15"/>
            </a:xfrm>
            <a:custGeom>
              <a:avLst/>
              <a:gdLst>
                <a:gd name="T0" fmla="*/ 14 w 33"/>
                <a:gd name="T1" fmla="*/ 2 h 68"/>
                <a:gd name="T2" fmla="*/ 6 w 33"/>
                <a:gd name="T3" fmla="*/ 0 h 68"/>
                <a:gd name="T4" fmla="*/ 0 w 33"/>
                <a:gd name="T5" fmla="*/ 12 h 68"/>
                <a:gd name="T6" fmla="*/ 0 w 33"/>
                <a:gd name="T7" fmla="*/ 68 h 68"/>
                <a:gd name="T8" fmla="*/ 33 w 33"/>
                <a:gd name="T9" fmla="*/ 68 h 68"/>
                <a:gd name="T10" fmla="*/ 33 w 33"/>
                <a:gd name="T11" fmla="*/ 12 h 68"/>
                <a:gd name="T12" fmla="*/ 26 w 33"/>
                <a:gd name="T13" fmla="*/ 0 h 68"/>
                <a:gd name="T14" fmla="*/ 16 w 33"/>
                <a:gd name="T15" fmla="*/ 2 h 68"/>
                <a:gd name="T16" fmla="*/ 14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4" y="2"/>
                  </a:moveTo>
                  <a:cubicBezTo>
                    <a:pt x="12" y="2"/>
                    <a:pt x="9" y="1"/>
                    <a:pt x="6" y="0"/>
                  </a:cubicBezTo>
                  <a:lnTo>
                    <a:pt x="0" y="12"/>
                  </a:lnTo>
                  <a:lnTo>
                    <a:pt x="0" y="68"/>
                  </a:lnTo>
                  <a:lnTo>
                    <a:pt x="33" y="68"/>
                  </a:lnTo>
                  <a:lnTo>
                    <a:pt x="33" y="12"/>
                  </a:lnTo>
                  <a:lnTo>
                    <a:pt x="26" y="0"/>
                  </a:lnTo>
                  <a:cubicBezTo>
                    <a:pt x="23" y="1"/>
                    <a:pt x="20" y="2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3527" y="2026"/>
              <a:ext cx="5" cy="31"/>
            </a:xfrm>
            <a:custGeom>
              <a:avLst/>
              <a:gdLst>
                <a:gd name="T0" fmla="*/ 25 w 25"/>
                <a:gd name="T1" fmla="*/ 129 h 135"/>
                <a:gd name="T2" fmla="*/ 17 w 25"/>
                <a:gd name="T3" fmla="*/ 6 h 135"/>
                <a:gd name="T4" fmla="*/ 10 w 25"/>
                <a:gd name="T5" fmla="*/ 0 h 135"/>
                <a:gd name="T6" fmla="*/ 4 w 25"/>
                <a:gd name="T7" fmla="*/ 6 h 135"/>
                <a:gd name="T8" fmla="*/ 0 w 25"/>
                <a:gd name="T9" fmla="*/ 128 h 135"/>
                <a:gd name="T10" fmla="*/ 3 w 25"/>
                <a:gd name="T11" fmla="*/ 133 h 135"/>
                <a:gd name="T12" fmla="*/ 9 w 25"/>
                <a:gd name="T13" fmla="*/ 135 h 135"/>
                <a:gd name="T14" fmla="*/ 14 w 25"/>
                <a:gd name="T15" fmla="*/ 135 h 135"/>
                <a:gd name="T16" fmla="*/ 25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25" y="129"/>
                  </a:moveTo>
                  <a:lnTo>
                    <a:pt x="17" y="6"/>
                  </a:lnTo>
                  <a:cubicBezTo>
                    <a:pt x="17" y="3"/>
                    <a:pt x="14" y="0"/>
                    <a:pt x="10" y="0"/>
                  </a:cubicBezTo>
                  <a:cubicBezTo>
                    <a:pt x="7" y="0"/>
                    <a:pt x="4" y="3"/>
                    <a:pt x="4" y="6"/>
                  </a:cubicBezTo>
                  <a:lnTo>
                    <a:pt x="0" y="128"/>
                  </a:lnTo>
                  <a:cubicBezTo>
                    <a:pt x="0" y="129"/>
                    <a:pt x="1" y="131"/>
                    <a:pt x="3" y="133"/>
                  </a:cubicBezTo>
                  <a:cubicBezTo>
                    <a:pt x="5" y="134"/>
                    <a:pt x="8" y="134"/>
                    <a:pt x="9" y="135"/>
                  </a:cubicBezTo>
                  <a:lnTo>
                    <a:pt x="14" y="135"/>
                  </a:lnTo>
                  <a:cubicBezTo>
                    <a:pt x="21" y="134"/>
                    <a:pt x="25" y="130"/>
                    <a:pt x="25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3529" y="2057"/>
              <a:ext cx="1" cy="0"/>
            </a:xfrm>
            <a:custGeom>
              <a:avLst/>
              <a:gdLst>
                <a:gd name="T0" fmla="*/ 1 w 5"/>
                <a:gd name="T1" fmla="*/ 3 w 5"/>
                <a:gd name="T2" fmla="*/ 5 w 5"/>
                <a:gd name="T3" fmla="*/ 0 w 5"/>
                <a:gd name="T4" fmla="*/ 1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lnTo>
                    <a:pt x="0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3414" y="2058"/>
              <a:ext cx="7" cy="15"/>
            </a:xfrm>
            <a:custGeom>
              <a:avLst/>
              <a:gdLst>
                <a:gd name="T0" fmla="*/ 19 w 33"/>
                <a:gd name="T1" fmla="*/ 2 h 68"/>
                <a:gd name="T2" fmla="*/ 27 w 33"/>
                <a:gd name="T3" fmla="*/ 0 h 68"/>
                <a:gd name="T4" fmla="*/ 33 w 33"/>
                <a:gd name="T5" fmla="*/ 12 h 68"/>
                <a:gd name="T6" fmla="*/ 33 w 33"/>
                <a:gd name="T7" fmla="*/ 68 h 68"/>
                <a:gd name="T8" fmla="*/ 0 w 33"/>
                <a:gd name="T9" fmla="*/ 68 h 68"/>
                <a:gd name="T10" fmla="*/ 0 w 33"/>
                <a:gd name="T11" fmla="*/ 12 h 68"/>
                <a:gd name="T12" fmla="*/ 7 w 33"/>
                <a:gd name="T13" fmla="*/ 0 h 68"/>
                <a:gd name="T14" fmla="*/ 17 w 33"/>
                <a:gd name="T15" fmla="*/ 2 h 68"/>
                <a:gd name="T16" fmla="*/ 19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9" y="2"/>
                  </a:moveTo>
                  <a:cubicBezTo>
                    <a:pt x="21" y="2"/>
                    <a:pt x="24" y="1"/>
                    <a:pt x="27" y="0"/>
                  </a:cubicBezTo>
                  <a:lnTo>
                    <a:pt x="33" y="12"/>
                  </a:lnTo>
                  <a:lnTo>
                    <a:pt x="33" y="68"/>
                  </a:lnTo>
                  <a:lnTo>
                    <a:pt x="0" y="68"/>
                  </a:lnTo>
                  <a:lnTo>
                    <a:pt x="0" y="12"/>
                  </a:lnTo>
                  <a:lnTo>
                    <a:pt x="7" y="0"/>
                  </a:lnTo>
                  <a:cubicBezTo>
                    <a:pt x="10" y="1"/>
                    <a:pt x="13" y="2"/>
                    <a:pt x="17" y="2"/>
                  </a:cubicBezTo>
                  <a:cubicBezTo>
                    <a:pt x="18" y="2"/>
                    <a:pt x="18" y="2"/>
                    <a:pt x="19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3415" y="2026"/>
              <a:ext cx="5" cy="31"/>
            </a:xfrm>
            <a:custGeom>
              <a:avLst/>
              <a:gdLst>
                <a:gd name="T0" fmla="*/ 0 w 25"/>
                <a:gd name="T1" fmla="*/ 129 h 135"/>
                <a:gd name="T2" fmla="*/ 8 w 25"/>
                <a:gd name="T3" fmla="*/ 6 h 135"/>
                <a:gd name="T4" fmla="*/ 15 w 25"/>
                <a:gd name="T5" fmla="*/ 0 h 135"/>
                <a:gd name="T6" fmla="*/ 21 w 25"/>
                <a:gd name="T7" fmla="*/ 6 h 135"/>
                <a:gd name="T8" fmla="*/ 25 w 25"/>
                <a:gd name="T9" fmla="*/ 128 h 135"/>
                <a:gd name="T10" fmla="*/ 22 w 25"/>
                <a:gd name="T11" fmla="*/ 133 h 135"/>
                <a:gd name="T12" fmla="*/ 16 w 25"/>
                <a:gd name="T13" fmla="*/ 135 h 135"/>
                <a:gd name="T14" fmla="*/ 11 w 25"/>
                <a:gd name="T15" fmla="*/ 135 h 135"/>
                <a:gd name="T16" fmla="*/ 0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0" y="129"/>
                  </a:moveTo>
                  <a:lnTo>
                    <a:pt x="8" y="6"/>
                  </a:lnTo>
                  <a:cubicBezTo>
                    <a:pt x="8" y="3"/>
                    <a:pt x="11" y="0"/>
                    <a:pt x="15" y="0"/>
                  </a:cubicBezTo>
                  <a:cubicBezTo>
                    <a:pt x="18" y="0"/>
                    <a:pt x="21" y="3"/>
                    <a:pt x="21" y="6"/>
                  </a:cubicBezTo>
                  <a:lnTo>
                    <a:pt x="25" y="128"/>
                  </a:lnTo>
                  <a:cubicBezTo>
                    <a:pt x="25" y="129"/>
                    <a:pt x="24" y="131"/>
                    <a:pt x="22" y="133"/>
                  </a:cubicBezTo>
                  <a:cubicBezTo>
                    <a:pt x="20" y="134"/>
                    <a:pt x="17" y="134"/>
                    <a:pt x="16" y="135"/>
                  </a:cubicBezTo>
                  <a:lnTo>
                    <a:pt x="11" y="135"/>
                  </a:lnTo>
                  <a:cubicBezTo>
                    <a:pt x="4" y="134"/>
                    <a:pt x="0" y="130"/>
                    <a:pt x="0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3417" y="2057"/>
              <a:ext cx="1" cy="0"/>
            </a:xfrm>
            <a:custGeom>
              <a:avLst/>
              <a:gdLst>
                <a:gd name="T0" fmla="*/ 4 w 5"/>
                <a:gd name="T1" fmla="*/ 2 w 5"/>
                <a:gd name="T2" fmla="*/ 0 w 5"/>
                <a:gd name="T3" fmla="*/ 5 w 5"/>
                <a:gd name="T4" fmla="*/ 4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5" y="0"/>
                  </a:ln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3175" y="2076"/>
              <a:ext cx="236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3535" y="2076"/>
              <a:ext cx="237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3" name="Freeform 33"/>
            <p:cNvSpPr>
              <a:spLocks noEditPoints="1"/>
            </p:cNvSpPr>
            <p:nvPr/>
          </p:nvSpPr>
          <p:spPr bwMode="auto">
            <a:xfrm>
              <a:off x="3414" y="2140"/>
              <a:ext cx="119" cy="47"/>
            </a:xfrm>
            <a:custGeom>
              <a:avLst/>
              <a:gdLst>
                <a:gd name="T0" fmla="*/ 58 w 521"/>
                <a:gd name="T1" fmla="*/ 124 h 206"/>
                <a:gd name="T2" fmla="*/ 85 w 521"/>
                <a:gd name="T3" fmla="*/ 98 h 206"/>
                <a:gd name="T4" fmla="*/ 113 w 521"/>
                <a:gd name="T5" fmla="*/ 124 h 206"/>
                <a:gd name="T6" fmla="*/ 113 w 521"/>
                <a:gd name="T7" fmla="*/ 206 h 206"/>
                <a:gd name="T8" fmla="*/ 190 w 521"/>
                <a:gd name="T9" fmla="*/ 206 h 206"/>
                <a:gd name="T10" fmla="*/ 190 w 521"/>
                <a:gd name="T11" fmla="*/ 124 h 206"/>
                <a:gd name="T12" fmla="*/ 218 w 521"/>
                <a:gd name="T13" fmla="*/ 98 h 206"/>
                <a:gd name="T14" fmla="*/ 245 w 521"/>
                <a:gd name="T15" fmla="*/ 124 h 206"/>
                <a:gd name="T16" fmla="*/ 245 w 521"/>
                <a:gd name="T17" fmla="*/ 206 h 206"/>
                <a:gd name="T18" fmla="*/ 274 w 521"/>
                <a:gd name="T19" fmla="*/ 206 h 206"/>
                <a:gd name="T20" fmla="*/ 274 w 521"/>
                <a:gd name="T21" fmla="*/ 124 h 206"/>
                <a:gd name="T22" fmla="*/ 302 w 521"/>
                <a:gd name="T23" fmla="*/ 98 h 206"/>
                <a:gd name="T24" fmla="*/ 329 w 521"/>
                <a:gd name="T25" fmla="*/ 124 h 206"/>
                <a:gd name="T26" fmla="*/ 329 w 521"/>
                <a:gd name="T27" fmla="*/ 206 h 206"/>
                <a:gd name="T28" fmla="*/ 404 w 521"/>
                <a:gd name="T29" fmla="*/ 206 h 206"/>
                <a:gd name="T30" fmla="*/ 404 w 521"/>
                <a:gd name="T31" fmla="*/ 124 h 206"/>
                <a:gd name="T32" fmla="*/ 432 w 521"/>
                <a:gd name="T33" fmla="*/ 98 h 206"/>
                <a:gd name="T34" fmla="*/ 459 w 521"/>
                <a:gd name="T35" fmla="*/ 124 h 206"/>
                <a:gd name="T36" fmla="*/ 459 w 521"/>
                <a:gd name="T37" fmla="*/ 206 h 206"/>
                <a:gd name="T38" fmla="*/ 521 w 521"/>
                <a:gd name="T39" fmla="*/ 206 h 206"/>
                <a:gd name="T40" fmla="*/ 521 w 521"/>
                <a:gd name="T41" fmla="*/ 0 h 206"/>
                <a:gd name="T42" fmla="*/ 0 w 521"/>
                <a:gd name="T43" fmla="*/ 0 h 206"/>
                <a:gd name="T44" fmla="*/ 0 w 521"/>
                <a:gd name="T45" fmla="*/ 206 h 206"/>
                <a:gd name="T46" fmla="*/ 58 w 521"/>
                <a:gd name="T47" fmla="*/ 206 h 206"/>
                <a:gd name="T48" fmla="*/ 58 w 521"/>
                <a:gd name="T49" fmla="*/ 124 h 206"/>
                <a:gd name="T50" fmla="*/ 430 w 521"/>
                <a:gd name="T51" fmla="*/ 33 h 206"/>
                <a:gd name="T52" fmla="*/ 430 w 521"/>
                <a:gd name="T53" fmla="*/ 33 h 206"/>
                <a:gd name="T54" fmla="*/ 482 w 521"/>
                <a:gd name="T55" fmla="*/ 65 h 206"/>
                <a:gd name="T56" fmla="*/ 479 w 521"/>
                <a:gd name="T57" fmla="*/ 70 h 206"/>
                <a:gd name="T58" fmla="*/ 430 w 521"/>
                <a:gd name="T59" fmla="*/ 40 h 206"/>
                <a:gd name="T60" fmla="*/ 384 w 521"/>
                <a:gd name="T61" fmla="*/ 70 h 206"/>
                <a:gd name="T62" fmla="*/ 381 w 521"/>
                <a:gd name="T63" fmla="*/ 65 h 206"/>
                <a:gd name="T64" fmla="*/ 430 w 521"/>
                <a:gd name="T65" fmla="*/ 33 h 206"/>
                <a:gd name="T66" fmla="*/ 256 w 521"/>
                <a:gd name="T67" fmla="*/ 28 h 206"/>
                <a:gd name="T68" fmla="*/ 256 w 521"/>
                <a:gd name="T69" fmla="*/ 28 h 206"/>
                <a:gd name="T70" fmla="*/ 352 w 521"/>
                <a:gd name="T71" fmla="*/ 65 h 206"/>
                <a:gd name="T72" fmla="*/ 350 w 521"/>
                <a:gd name="T73" fmla="*/ 70 h 206"/>
                <a:gd name="T74" fmla="*/ 257 w 521"/>
                <a:gd name="T75" fmla="*/ 34 h 206"/>
                <a:gd name="T76" fmla="*/ 170 w 521"/>
                <a:gd name="T77" fmla="*/ 70 h 206"/>
                <a:gd name="T78" fmla="*/ 167 w 521"/>
                <a:gd name="T79" fmla="*/ 65 h 206"/>
                <a:gd name="T80" fmla="*/ 256 w 521"/>
                <a:gd name="T81" fmla="*/ 28 h 206"/>
                <a:gd name="T82" fmla="*/ 84 w 521"/>
                <a:gd name="T83" fmla="*/ 32 h 206"/>
                <a:gd name="T84" fmla="*/ 84 w 521"/>
                <a:gd name="T85" fmla="*/ 32 h 206"/>
                <a:gd name="T86" fmla="*/ 136 w 521"/>
                <a:gd name="T87" fmla="*/ 65 h 206"/>
                <a:gd name="T88" fmla="*/ 133 w 521"/>
                <a:gd name="T89" fmla="*/ 69 h 206"/>
                <a:gd name="T90" fmla="*/ 84 w 521"/>
                <a:gd name="T91" fmla="*/ 39 h 206"/>
                <a:gd name="T92" fmla="*/ 38 w 521"/>
                <a:gd name="T93" fmla="*/ 69 h 206"/>
                <a:gd name="T94" fmla="*/ 35 w 521"/>
                <a:gd name="T95" fmla="*/ 65 h 206"/>
                <a:gd name="T96" fmla="*/ 84 w 521"/>
                <a:gd name="T97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1" h="206">
                  <a:moveTo>
                    <a:pt x="58" y="124"/>
                  </a:moveTo>
                  <a:cubicBezTo>
                    <a:pt x="58" y="124"/>
                    <a:pt x="61" y="99"/>
                    <a:pt x="85" y="98"/>
                  </a:cubicBezTo>
                  <a:cubicBezTo>
                    <a:pt x="110" y="98"/>
                    <a:pt x="113" y="124"/>
                    <a:pt x="113" y="124"/>
                  </a:cubicBezTo>
                  <a:lnTo>
                    <a:pt x="113" y="206"/>
                  </a:lnTo>
                  <a:lnTo>
                    <a:pt x="190" y="206"/>
                  </a:lnTo>
                  <a:lnTo>
                    <a:pt x="190" y="124"/>
                  </a:lnTo>
                  <a:cubicBezTo>
                    <a:pt x="190" y="124"/>
                    <a:pt x="193" y="99"/>
                    <a:pt x="218" y="98"/>
                  </a:cubicBezTo>
                  <a:cubicBezTo>
                    <a:pt x="242" y="98"/>
                    <a:pt x="245" y="124"/>
                    <a:pt x="245" y="124"/>
                  </a:cubicBezTo>
                  <a:lnTo>
                    <a:pt x="245" y="206"/>
                  </a:lnTo>
                  <a:lnTo>
                    <a:pt x="274" y="206"/>
                  </a:lnTo>
                  <a:lnTo>
                    <a:pt x="274" y="124"/>
                  </a:lnTo>
                  <a:cubicBezTo>
                    <a:pt x="274" y="124"/>
                    <a:pt x="277" y="99"/>
                    <a:pt x="302" y="98"/>
                  </a:cubicBezTo>
                  <a:cubicBezTo>
                    <a:pt x="326" y="98"/>
                    <a:pt x="329" y="124"/>
                    <a:pt x="329" y="124"/>
                  </a:cubicBezTo>
                  <a:lnTo>
                    <a:pt x="329" y="206"/>
                  </a:lnTo>
                  <a:lnTo>
                    <a:pt x="404" y="206"/>
                  </a:lnTo>
                  <a:lnTo>
                    <a:pt x="404" y="124"/>
                  </a:lnTo>
                  <a:cubicBezTo>
                    <a:pt x="404" y="124"/>
                    <a:pt x="407" y="99"/>
                    <a:pt x="432" y="98"/>
                  </a:cubicBezTo>
                  <a:cubicBezTo>
                    <a:pt x="456" y="98"/>
                    <a:pt x="459" y="124"/>
                    <a:pt x="459" y="124"/>
                  </a:cubicBezTo>
                  <a:lnTo>
                    <a:pt x="459" y="206"/>
                  </a:lnTo>
                  <a:lnTo>
                    <a:pt x="521" y="206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06"/>
                  </a:lnTo>
                  <a:lnTo>
                    <a:pt x="58" y="206"/>
                  </a:lnTo>
                  <a:lnTo>
                    <a:pt x="58" y="124"/>
                  </a:lnTo>
                  <a:close/>
                  <a:moveTo>
                    <a:pt x="430" y="33"/>
                  </a:moveTo>
                  <a:lnTo>
                    <a:pt x="430" y="33"/>
                  </a:lnTo>
                  <a:lnTo>
                    <a:pt x="482" y="65"/>
                  </a:lnTo>
                  <a:lnTo>
                    <a:pt x="479" y="70"/>
                  </a:lnTo>
                  <a:lnTo>
                    <a:pt x="430" y="40"/>
                  </a:lnTo>
                  <a:lnTo>
                    <a:pt x="384" y="70"/>
                  </a:lnTo>
                  <a:lnTo>
                    <a:pt x="381" y="65"/>
                  </a:lnTo>
                  <a:lnTo>
                    <a:pt x="430" y="33"/>
                  </a:lnTo>
                  <a:close/>
                  <a:moveTo>
                    <a:pt x="256" y="28"/>
                  </a:moveTo>
                  <a:lnTo>
                    <a:pt x="256" y="28"/>
                  </a:lnTo>
                  <a:lnTo>
                    <a:pt x="352" y="65"/>
                  </a:lnTo>
                  <a:lnTo>
                    <a:pt x="350" y="70"/>
                  </a:lnTo>
                  <a:lnTo>
                    <a:pt x="257" y="34"/>
                  </a:lnTo>
                  <a:lnTo>
                    <a:pt x="170" y="70"/>
                  </a:lnTo>
                  <a:lnTo>
                    <a:pt x="167" y="65"/>
                  </a:lnTo>
                  <a:lnTo>
                    <a:pt x="256" y="28"/>
                  </a:lnTo>
                  <a:close/>
                  <a:moveTo>
                    <a:pt x="84" y="32"/>
                  </a:moveTo>
                  <a:lnTo>
                    <a:pt x="84" y="32"/>
                  </a:lnTo>
                  <a:lnTo>
                    <a:pt x="136" y="65"/>
                  </a:lnTo>
                  <a:lnTo>
                    <a:pt x="133" y="69"/>
                  </a:lnTo>
                  <a:lnTo>
                    <a:pt x="84" y="39"/>
                  </a:lnTo>
                  <a:lnTo>
                    <a:pt x="38" y="69"/>
                  </a:lnTo>
                  <a:lnTo>
                    <a:pt x="35" y="65"/>
                  </a:lnTo>
                  <a:lnTo>
                    <a:pt x="84" y="32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3414" y="2076"/>
              <a:ext cx="119" cy="62"/>
            </a:xfrm>
            <a:custGeom>
              <a:avLst/>
              <a:gdLst>
                <a:gd name="T0" fmla="*/ 58 w 521"/>
                <a:gd name="T1" fmla="*/ 167 h 269"/>
                <a:gd name="T2" fmla="*/ 113 w 521"/>
                <a:gd name="T3" fmla="*/ 167 h 269"/>
                <a:gd name="T4" fmla="*/ 113 w 521"/>
                <a:gd name="T5" fmla="*/ 269 h 269"/>
                <a:gd name="T6" fmla="*/ 190 w 521"/>
                <a:gd name="T7" fmla="*/ 269 h 269"/>
                <a:gd name="T8" fmla="*/ 190 w 521"/>
                <a:gd name="T9" fmla="*/ 167 h 269"/>
                <a:gd name="T10" fmla="*/ 245 w 521"/>
                <a:gd name="T11" fmla="*/ 167 h 269"/>
                <a:gd name="T12" fmla="*/ 245 w 521"/>
                <a:gd name="T13" fmla="*/ 269 h 269"/>
                <a:gd name="T14" fmla="*/ 274 w 521"/>
                <a:gd name="T15" fmla="*/ 269 h 269"/>
                <a:gd name="T16" fmla="*/ 274 w 521"/>
                <a:gd name="T17" fmla="*/ 167 h 269"/>
                <a:gd name="T18" fmla="*/ 329 w 521"/>
                <a:gd name="T19" fmla="*/ 167 h 269"/>
                <a:gd name="T20" fmla="*/ 329 w 521"/>
                <a:gd name="T21" fmla="*/ 269 h 269"/>
                <a:gd name="T22" fmla="*/ 404 w 521"/>
                <a:gd name="T23" fmla="*/ 269 h 269"/>
                <a:gd name="T24" fmla="*/ 404 w 521"/>
                <a:gd name="T25" fmla="*/ 167 h 269"/>
                <a:gd name="T26" fmla="*/ 459 w 521"/>
                <a:gd name="T27" fmla="*/ 167 h 269"/>
                <a:gd name="T28" fmla="*/ 459 w 521"/>
                <a:gd name="T29" fmla="*/ 269 h 269"/>
                <a:gd name="T30" fmla="*/ 521 w 521"/>
                <a:gd name="T31" fmla="*/ 269 h 269"/>
                <a:gd name="T32" fmla="*/ 521 w 521"/>
                <a:gd name="T33" fmla="*/ 0 h 269"/>
                <a:gd name="T34" fmla="*/ 0 w 521"/>
                <a:gd name="T35" fmla="*/ 0 h 269"/>
                <a:gd name="T36" fmla="*/ 0 w 521"/>
                <a:gd name="T37" fmla="*/ 269 h 269"/>
                <a:gd name="T38" fmla="*/ 58 w 521"/>
                <a:gd name="T39" fmla="*/ 269 h 269"/>
                <a:gd name="T40" fmla="*/ 58 w 521"/>
                <a:gd name="T41" fmla="*/ 167 h 269"/>
                <a:gd name="T42" fmla="*/ 431 w 521"/>
                <a:gd name="T43" fmla="*/ 104 h 269"/>
                <a:gd name="T44" fmla="*/ 431 w 521"/>
                <a:gd name="T45" fmla="*/ 104 h 269"/>
                <a:gd name="T46" fmla="*/ 483 w 521"/>
                <a:gd name="T47" fmla="*/ 135 h 269"/>
                <a:gd name="T48" fmla="*/ 478 w 521"/>
                <a:gd name="T49" fmla="*/ 138 h 269"/>
                <a:gd name="T50" fmla="*/ 431 w 521"/>
                <a:gd name="T51" fmla="*/ 109 h 269"/>
                <a:gd name="T52" fmla="*/ 385 w 521"/>
                <a:gd name="T53" fmla="*/ 137 h 269"/>
                <a:gd name="T54" fmla="*/ 380 w 521"/>
                <a:gd name="T55" fmla="*/ 135 h 269"/>
                <a:gd name="T56" fmla="*/ 431 w 521"/>
                <a:gd name="T57" fmla="*/ 104 h 269"/>
                <a:gd name="T58" fmla="*/ 256 w 521"/>
                <a:gd name="T59" fmla="*/ 97 h 269"/>
                <a:gd name="T60" fmla="*/ 256 w 521"/>
                <a:gd name="T61" fmla="*/ 97 h 269"/>
                <a:gd name="T62" fmla="*/ 352 w 521"/>
                <a:gd name="T63" fmla="*/ 133 h 269"/>
                <a:gd name="T64" fmla="*/ 350 w 521"/>
                <a:gd name="T65" fmla="*/ 139 h 269"/>
                <a:gd name="T66" fmla="*/ 257 w 521"/>
                <a:gd name="T67" fmla="*/ 103 h 269"/>
                <a:gd name="T68" fmla="*/ 170 w 521"/>
                <a:gd name="T69" fmla="*/ 139 h 269"/>
                <a:gd name="T70" fmla="*/ 167 w 521"/>
                <a:gd name="T71" fmla="*/ 133 h 269"/>
                <a:gd name="T72" fmla="*/ 256 w 521"/>
                <a:gd name="T73" fmla="*/ 97 h 269"/>
                <a:gd name="T74" fmla="*/ 39 w 521"/>
                <a:gd name="T75" fmla="*/ 137 h 269"/>
                <a:gd name="T76" fmla="*/ 39 w 521"/>
                <a:gd name="T77" fmla="*/ 137 h 269"/>
                <a:gd name="T78" fmla="*/ 34 w 521"/>
                <a:gd name="T79" fmla="*/ 135 h 269"/>
                <a:gd name="T80" fmla="*/ 85 w 521"/>
                <a:gd name="T81" fmla="*/ 104 h 269"/>
                <a:gd name="T82" fmla="*/ 137 w 521"/>
                <a:gd name="T83" fmla="*/ 135 h 269"/>
                <a:gd name="T84" fmla="*/ 132 w 521"/>
                <a:gd name="T85" fmla="*/ 137 h 269"/>
                <a:gd name="T86" fmla="*/ 85 w 521"/>
                <a:gd name="T87" fmla="*/ 109 h 269"/>
                <a:gd name="T88" fmla="*/ 39 w 521"/>
                <a:gd name="T89" fmla="*/ 13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1" h="269">
                  <a:moveTo>
                    <a:pt x="58" y="167"/>
                  </a:moveTo>
                  <a:lnTo>
                    <a:pt x="113" y="167"/>
                  </a:lnTo>
                  <a:lnTo>
                    <a:pt x="113" y="269"/>
                  </a:lnTo>
                  <a:lnTo>
                    <a:pt x="190" y="269"/>
                  </a:lnTo>
                  <a:lnTo>
                    <a:pt x="190" y="167"/>
                  </a:lnTo>
                  <a:lnTo>
                    <a:pt x="245" y="167"/>
                  </a:lnTo>
                  <a:lnTo>
                    <a:pt x="245" y="269"/>
                  </a:lnTo>
                  <a:lnTo>
                    <a:pt x="274" y="269"/>
                  </a:lnTo>
                  <a:lnTo>
                    <a:pt x="274" y="167"/>
                  </a:lnTo>
                  <a:lnTo>
                    <a:pt x="329" y="167"/>
                  </a:lnTo>
                  <a:lnTo>
                    <a:pt x="329" y="269"/>
                  </a:lnTo>
                  <a:lnTo>
                    <a:pt x="404" y="269"/>
                  </a:lnTo>
                  <a:lnTo>
                    <a:pt x="404" y="167"/>
                  </a:lnTo>
                  <a:lnTo>
                    <a:pt x="459" y="167"/>
                  </a:lnTo>
                  <a:lnTo>
                    <a:pt x="459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lnTo>
                    <a:pt x="58" y="269"/>
                  </a:lnTo>
                  <a:lnTo>
                    <a:pt x="58" y="167"/>
                  </a:lnTo>
                  <a:close/>
                  <a:moveTo>
                    <a:pt x="431" y="104"/>
                  </a:moveTo>
                  <a:lnTo>
                    <a:pt x="431" y="104"/>
                  </a:lnTo>
                  <a:cubicBezTo>
                    <a:pt x="453" y="104"/>
                    <a:pt x="473" y="117"/>
                    <a:pt x="483" y="135"/>
                  </a:cubicBezTo>
                  <a:lnTo>
                    <a:pt x="478" y="138"/>
                  </a:lnTo>
                  <a:cubicBezTo>
                    <a:pt x="469" y="121"/>
                    <a:pt x="451" y="109"/>
                    <a:pt x="431" y="109"/>
                  </a:cubicBezTo>
                  <a:cubicBezTo>
                    <a:pt x="411" y="109"/>
                    <a:pt x="394" y="121"/>
                    <a:pt x="385" y="137"/>
                  </a:cubicBezTo>
                  <a:lnTo>
                    <a:pt x="380" y="135"/>
                  </a:lnTo>
                  <a:cubicBezTo>
                    <a:pt x="390" y="117"/>
                    <a:pt x="409" y="104"/>
                    <a:pt x="431" y="104"/>
                  </a:cubicBezTo>
                  <a:close/>
                  <a:moveTo>
                    <a:pt x="256" y="97"/>
                  </a:moveTo>
                  <a:lnTo>
                    <a:pt x="256" y="97"/>
                  </a:lnTo>
                  <a:lnTo>
                    <a:pt x="352" y="133"/>
                  </a:lnTo>
                  <a:lnTo>
                    <a:pt x="350" y="139"/>
                  </a:lnTo>
                  <a:lnTo>
                    <a:pt x="257" y="103"/>
                  </a:lnTo>
                  <a:lnTo>
                    <a:pt x="170" y="139"/>
                  </a:lnTo>
                  <a:lnTo>
                    <a:pt x="167" y="133"/>
                  </a:lnTo>
                  <a:lnTo>
                    <a:pt x="256" y="97"/>
                  </a:lnTo>
                  <a:close/>
                  <a:moveTo>
                    <a:pt x="39" y="137"/>
                  </a:moveTo>
                  <a:lnTo>
                    <a:pt x="39" y="137"/>
                  </a:lnTo>
                  <a:lnTo>
                    <a:pt x="34" y="135"/>
                  </a:lnTo>
                  <a:cubicBezTo>
                    <a:pt x="44" y="117"/>
                    <a:pt x="63" y="104"/>
                    <a:pt x="85" y="104"/>
                  </a:cubicBezTo>
                  <a:cubicBezTo>
                    <a:pt x="107" y="104"/>
                    <a:pt x="127" y="116"/>
                    <a:pt x="137" y="135"/>
                  </a:cubicBezTo>
                  <a:lnTo>
                    <a:pt x="132" y="137"/>
                  </a:lnTo>
                  <a:cubicBezTo>
                    <a:pt x="123" y="121"/>
                    <a:pt x="105" y="109"/>
                    <a:pt x="85" y="109"/>
                  </a:cubicBezTo>
                  <a:cubicBezTo>
                    <a:pt x="65" y="109"/>
                    <a:pt x="48" y="121"/>
                    <a:pt x="39" y="13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3414" y="2200"/>
              <a:ext cx="119" cy="62"/>
            </a:xfrm>
            <a:custGeom>
              <a:avLst/>
              <a:gdLst>
                <a:gd name="T0" fmla="*/ 0 w 521"/>
                <a:gd name="T1" fmla="*/ 269 h 269"/>
                <a:gd name="T2" fmla="*/ 194 w 521"/>
                <a:gd name="T3" fmla="*/ 269 h 269"/>
                <a:gd name="T4" fmla="*/ 194 w 521"/>
                <a:gd name="T5" fmla="*/ 98 h 269"/>
                <a:gd name="T6" fmla="*/ 260 w 521"/>
                <a:gd name="T7" fmla="*/ 50 h 269"/>
                <a:gd name="T8" fmla="*/ 325 w 521"/>
                <a:gd name="T9" fmla="*/ 98 h 269"/>
                <a:gd name="T10" fmla="*/ 325 w 521"/>
                <a:gd name="T11" fmla="*/ 269 h 269"/>
                <a:gd name="T12" fmla="*/ 521 w 521"/>
                <a:gd name="T13" fmla="*/ 269 h 269"/>
                <a:gd name="T14" fmla="*/ 521 w 521"/>
                <a:gd name="T15" fmla="*/ 0 h 269"/>
                <a:gd name="T16" fmla="*/ 0 w 521"/>
                <a:gd name="T17" fmla="*/ 0 h 269"/>
                <a:gd name="T18" fmla="*/ 0 w 521"/>
                <a:gd name="T19" fmla="*/ 269 h 269"/>
                <a:gd name="T20" fmla="*/ 404 w 521"/>
                <a:gd name="T21" fmla="*/ 82 h 269"/>
                <a:gd name="T22" fmla="*/ 404 w 521"/>
                <a:gd name="T23" fmla="*/ 82 h 269"/>
                <a:gd name="T24" fmla="*/ 432 w 521"/>
                <a:gd name="T25" fmla="*/ 57 h 269"/>
                <a:gd name="T26" fmla="*/ 459 w 521"/>
                <a:gd name="T27" fmla="*/ 82 h 269"/>
                <a:gd name="T28" fmla="*/ 459 w 521"/>
                <a:gd name="T29" fmla="*/ 177 h 269"/>
                <a:gd name="T30" fmla="*/ 404 w 521"/>
                <a:gd name="T31" fmla="*/ 177 h 269"/>
                <a:gd name="T32" fmla="*/ 404 w 521"/>
                <a:gd name="T33" fmla="*/ 82 h 269"/>
                <a:gd name="T34" fmla="*/ 85 w 521"/>
                <a:gd name="T35" fmla="*/ 57 h 269"/>
                <a:gd name="T36" fmla="*/ 85 w 521"/>
                <a:gd name="T37" fmla="*/ 57 h 269"/>
                <a:gd name="T38" fmla="*/ 113 w 521"/>
                <a:gd name="T39" fmla="*/ 82 h 269"/>
                <a:gd name="T40" fmla="*/ 113 w 521"/>
                <a:gd name="T41" fmla="*/ 177 h 269"/>
                <a:gd name="T42" fmla="*/ 58 w 521"/>
                <a:gd name="T43" fmla="*/ 177 h 269"/>
                <a:gd name="T44" fmla="*/ 58 w 521"/>
                <a:gd name="T45" fmla="*/ 82 h 269"/>
                <a:gd name="T46" fmla="*/ 85 w 521"/>
                <a:gd name="T47" fmla="*/ 5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1" h="269">
                  <a:moveTo>
                    <a:pt x="0" y="269"/>
                  </a:moveTo>
                  <a:lnTo>
                    <a:pt x="194" y="269"/>
                  </a:lnTo>
                  <a:lnTo>
                    <a:pt x="194" y="98"/>
                  </a:lnTo>
                  <a:cubicBezTo>
                    <a:pt x="194" y="98"/>
                    <a:pt x="202" y="50"/>
                    <a:pt x="260" y="50"/>
                  </a:cubicBezTo>
                  <a:cubicBezTo>
                    <a:pt x="317" y="49"/>
                    <a:pt x="325" y="98"/>
                    <a:pt x="325" y="98"/>
                  </a:cubicBezTo>
                  <a:lnTo>
                    <a:pt x="325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close/>
                  <a:moveTo>
                    <a:pt x="404" y="82"/>
                  </a:moveTo>
                  <a:lnTo>
                    <a:pt x="404" y="82"/>
                  </a:lnTo>
                  <a:cubicBezTo>
                    <a:pt x="404" y="82"/>
                    <a:pt x="407" y="57"/>
                    <a:pt x="432" y="57"/>
                  </a:cubicBezTo>
                  <a:cubicBezTo>
                    <a:pt x="456" y="57"/>
                    <a:pt x="459" y="82"/>
                    <a:pt x="459" y="82"/>
                  </a:cubicBezTo>
                  <a:lnTo>
                    <a:pt x="459" y="177"/>
                  </a:lnTo>
                  <a:lnTo>
                    <a:pt x="404" y="177"/>
                  </a:lnTo>
                  <a:lnTo>
                    <a:pt x="404" y="82"/>
                  </a:lnTo>
                  <a:close/>
                  <a:moveTo>
                    <a:pt x="85" y="57"/>
                  </a:moveTo>
                  <a:lnTo>
                    <a:pt x="85" y="57"/>
                  </a:lnTo>
                  <a:cubicBezTo>
                    <a:pt x="110" y="57"/>
                    <a:pt x="113" y="82"/>
                    <a:pt x="113" y="82"/>
                  </a:cubicBezTo>
                  <a:lnTo>
                    <a:pt x="113" y="177"/>
                  </a:lnTo>
                  <a:lnTo>
                    <a:pt x="58" y="177"/>
                  </a:lnTo>
                  <a:lnTo>
                    <a:pt x="58" y="82"/>
                  </a:lnTo>
                  <a:cubicBezTo>
                    <a:pt x="58" y="82"/>
                    <a:pt x="61" y="57"/>
                    <a:pt x="85" y="5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3414" y="2189"/>
              <a:ext cx="119" cy="9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7" name="Rectangle 37"/>
            <p:cNvSpPr>
              <a:spLocks noChangeArrowheads="1"/>
            </p:cNvSpPr>
            <p:nvPr/>
          </p:nvSpPr>
          <p:spPr bwMode="auto">
            <a:xfrm>
              <a:off x="3414" y="2138"/>
              <a:ext cx="13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8" name="Rectangle 38"/>
            <p:cNvSpPr>
              <a:spLocks noChangeArrowheads="1"/>
            </p:cNvSpPr>
            <p:nvPr/>
          </p:nvSpPr>
          <p:spPr bwMode="auto">
            <a:xfrm>
              <a:off x="3518" y="2138"/>
              <a:ext cx="15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9" name="Rectangle 39"/>
            <p:cNvSpPr>
              <a:spLocks noChangeArrowheads="1"/>
            </p:cNvSpPr>
            <p:nvPr/>
          </p:nvSpPr>
          <p:spPr bwMode="auto">
            <a:xfrm>
              <a:off x="3489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0" name="Rectangle 40"/>
            <p:cNvSpPr>
              <a:spLocks noChangeArrowheads="1"/>
            </p:cNvSpPr>
            <p:nvPr/>
          </p:nvSpPr>
          <p:spPr bwMode="auto">
            <a:xfrm>
              <a:off x="3470" y="2138"/>
              <a:ext cx="6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1" name="Rectangle 41"/>
            <p:cNvSpPr>
              <a:spLocks noChangeArrowheads="1"/>
            </p:cNvSpPr>
            <p:nvPr/>
          </p:nvSpPr>
          <p:spPr bwMode="auto">
            <a:xfrm>
              <a:off x="3440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3448" y="1987"/>
              <a:ext cx="51" cy="12"/>
            </a:xfrm>
            <a:custGeom>
              <a:avLst/>
              <a:gdLst>
                <a:gd name="T0" fmla="*/ 0 w 224"/>
                <a:gd name="T1" fmla="*/ 0 h 51"/>
                <a:gd name="T2" fmla="*/ 17 w 224"/>
                <a:gd name="T3" fmla="*/ 51 h 51"/>
                <a:gd name="T4" fmla="*/ 207 w 224"/>
                <a:gd name="T5" fmla="*/ 51 h 51"/>
                <a:gd name="T6" fmla="*/ 224 w 224"/>
                <a:gd name="T7" fmla="*/ 0 h 51"/>
                <a:gd name="T8" fmla="*/ 0 w 22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51">
                  <a:moveTo>
                    <a:pt x="0" y="0"/>
                  </a:moveTo>
                  <a:lnTo>
                    <a:pt x="17" y="51"/>
                  </a:lnTo>
                  <a:lnTo>
                    <a:pt x="207" y="51"/>
                  </a:lnTo>
                  <a:lnTo>
                    <a:pt x="2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3419" y="2000"/>
              <a:ext cx="109" cy="54"/>
            </a:xfrm>
            <a:custGeom>
              <a:avLst/>
              <a:gdLst>
                <a:gd name="T0" fmla="*/ 334 w 481"/>
                <a:gd name="T1" fmla="*/ 0 h 233"/>
                <a:gd name="T2" fmla="*/ 144 w 481"/>
                <a:gd name="T3" fmla="*/ 0 h 233"/>
                <a:gd name="T4" fmla="*/ 10 w 481"/>
                <a:gd name="T5" fmla="*/ 233 h 233"/>
                <a:gd name="T6" fmla="*/ 147 w 481"/>
                <a:gd name="T7" fmla="*/ 233 h 233"/>
                <a:gd name="T8" fmla="*/ 179 w 481"/>
                <a:gd name="T9" fmla="*/ 144 h 233"/>
                <a:gd name="T10" fmla="*/ 168 w 481"/>
                <a:gd name="T11" fmla="*/ 134 h 233"/>
                <a:gd name="T12" fmla="*/ 168 w 481"/>
                <a:gd name="T13" fmla="*/ 117 h 233"/>
                <a:gd name="T14" fmla="*/ 241 w 481"/>
                <a:gd name="T15" fmla="*/ 92 h 233"/>
                <a:gd name="T16" fmla="*/ 310 w 481"/>
                <a:gd name="T17" fmla="*/ 117 h 233"/>
                <a:gd name="T18" fmla="*/ 310 w 481"/>
                <a:gd name="T19" fmla="*/ 134 h 233"/>
                <a:gd name="T20" fmla="*/ 300 w 481"/>
                <a:gd name="T21" fmla="*/ 144 h 233"/>
                <a:gd name="T22" fmla="*/ 331 w 481"/>
                <a:gd name="T23" fmla="*/ 233 h 233"/>
                <a:gd name="T24" fmla="*/ 468 w 481"/>
                <a:gd name="T25" fmla="*/ 233 h 233"/>
                <a:gd name="T26" fmla="*/ 334 w 481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1" h="233">
                  <a:moveTo>
                    <a:pt x="334" y="0"/>
                  </a:moveTo>
                  <a:lnTo>
                    <a:pt x="144" y="0"/>
                  </a:lnTo>
                  <a:cubicBezTo>
                    <a:pt x="54" y="41"/>
                    <a:pt x="0" y="132"/>
                    <a:pt x="10" y="233"/>
                  </a:cubicBezTo>
                  <a:lnTo>
                    <a:pt x="147" y="233"/>
                  </a:lnTo>
                  <a:lnTo>
                    <a:pt x="179" y="144"/>
                  </a:lnTo>
                  <a:lnTo>
                    <a:pt x="168" y="134"/>
                  </a:lnTo>
                  <a:lnTo>
                    <a:pt x="168" y="117"/>
                  </a:lnTo>
                  <a:cubicBezTo>
                    <a:pt x="168" y="117"/>
                    <a:pt x="188" y="93"/>
                    <a:pt x="241" y="92"/>
                  </a:cubicBezTo>
                  <a:cubicBezTo>
                    <a:pt x="287" y="92"/>
                    <a:pt x="310" y="117"/>
                    <a:pt x="310" y="117"/>
                  </a:cubicBezTo>
                  <a:lnTo>
                    <a:pt x="310" y="134"/>
                  </a:lnTo>
                  <a:lnTo>
                    <a:pt x="300" y="144"/>
                  </a:lnTo>
                  <a:lnTo>
                    <a:pt x="331" y="233"/>
                  </a:lnTo>
                  <a:lnTo>
                    <a:pt x="468" y="233"/>
                  </a:lnTo>
                  <a:cubicBezTo>
                    <a:pt x="481" y="133"/>
                    <a:pt x="418" y="35"/>
                    <a:pt x="33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3494" y="2056"/>
              <a:ext cx="32" cy="17"/>
            </a:xfrm>
            <a:custGeom>
              <a:avLst/>
              <a:gdLst>
                <a:gd name="T0" fmla="*/ 139 w 139"/>
                <a:gd name="T1" fmla="*/ 6 h 77"/>
                <a:gd name="T2" fmla="*/ 136 w 139"/>
                <a:gd name="T3" fmla="*/ 0 h 77"/>
                <a:gd name="T4" fmla="*/ 0 w 139"/>
                <a:gd name="T5" fmla="*/ 0 h 77"/>
                <a:gd name="T6" fmla="*/ 0 w 139"/>
                <a:gd name="T7" fmla="*/ 77 h 77"/>
                <a:gd name="T8" fmla="*/ 131 w 139"/>
                <a:gd name="T9" fmla="*/ 77 h 77"/>
                <a:gd name="T10" fmla="*/ 131 w 139"/>
                <a:gd name="T11" fmla="*/ 20 h 77"/>
                <a:gd name="T12" fmla="*/ 139 w 139"/>
                <a:gd name="T13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139" y="6"/>
                  </a:moveTo>
                  <a:cubicBezTo>
                    <a:pt x="137" y="4"/>
                    <a:pt x="136" y="2"/>
                    <a:pt x="136" y="0"/>
                  </a:cubicBezTo>
                  <a:lnTo>
                    <a:pt x="0" y="0"/>
                  </a:lnTo>
                  <a:lnTo>
                    <a:pt x="0" y="77"/>
                  </a:lnTo>
                  <a:lnTo>
                    <a:pt x="131" y="77"/>
                  </a:lnTo>
                  <a:lnTo>
                    <a:pt x="131" y="20"/>
                  </a:lnTo>
                  <a:lnTo>
                    <a:pt x="139" y="6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3421" y="2056"/>
              <a:ext cx="32" cy="17"/>
            </a:xfrm>
            <a:custGeom>
              <a:avLst/>
              <a:gdLst>
                <a:gd name="T0" fmla="*/ 0 w 139"/>
                <a:gd name="T1" fmla="*/ 5 h 77"/>
                <a:gd name="T2" fmla="*/ 3 w 139"/>
                <a:gd name="T3" fmla="*/ 0 h 77"/>
                <a:gd name="T4" fmla="*/ 139 w 139"/>
                <a:gd name="T5" fmla="*/ 0 h 77"/>
                <a:gd name="T6" fmla="*/ 139 w 139"/>
                <a:gd name="T7" fmla="*/ 77 h 77"/>
                <a:gd name="T8" fmla="*/ 7 w 139"/>
                <a:gd name="T9" fmla="*/ 77 h 77"/>
                <a:gd name="T10" fmla="*/ 7 w 139"/>
                <a:gd name="T11" fmla="*/ 20 h 77"/>
                <a:gd name="T12" fmla="*/ 0 w 139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0" y="5"/>
                  </a:moveTo>
                  <a:cubicBezTo>
                    <a:pt x="1" y="4"/>
                    <a:pt x="3" y="2"/>
                    <a:pt x="3" y="0"/>
                  </a:cubicBezTo>
                  <a:lnTo>
                    <a:pt x="139" y="0"/>
                  </a:lnTo>
                  <a:lnTo>
                    <a:pt x="139" y="77"/>
                  </a:lnTo>
                  <a:lnTo>
                    <a:pt x="7" y="77"/>
                  </a:lnTo>
                  <a:lnTo>
                    <a:pt x="7" y="2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3454" y="2023"/>
              <a:ext cx="39" cy="50"/>
            </a:xfrm>
            <a:custGeom>
              <a:avLst/>
              <a:gdLst>
                <a:gd name="T0" fmla="*/ 140 w 172"/>
                <a:gd name="T1" fmla="*/ 45 h 218"/>
                <a:gd name="T2" fmla="*/ 151 w 172"/>
                <a:gd name="T3" fmla="*/ 33 h 218"/>
                <a:gd name="T4" fmla="*/ 151 w 172"/>
                <a:gd name="T5" fmla="*/ 21 h 218"/>
                <a:gd name="T6" fmla="*/ 87 w 172"/>
                <a:gd name="T7" fmla="*/ 0 h 218"/>
                <a:gd name="T8" fmla="*/ 21 w 172"/>
                <a:gd name="T9" fmla="*/ 21 h 218"/>
                <a:gd name="T10" fmla="*/ 21 w 172"/>
                <a:gd name="T11" fmla="*/ 33 h 218"/>
                <a:gd name="T12" fmla="*/ 32 w 172"/>
                <a:gd name="T13" fmla="*/ 45 h 218"/>
                <a:gd name="T14" fmla="*/ 0 w 172"/>
                <a:gd name="T15" fmla="*/ 136 h 218"/>
                <a:gd name="T16" fmla="*/ 0 w 172"/>
                <a:gd name="T17" fmla="*/ 218 h 218"/>
                <a:gd name="T18" fmla="*/ 172 w 172"/>
                <a:gd name="T19" fmla="*/ 218 h 218"/>
                <a:gd name="T20" fmla="*/ 172 w 172"/>
                <a:gd name="T21" fmla="*/ 136 h 218"/>
                <a:gd name="T22" fmla="*/ 140 w 172"/>
                <a:gd name="T23" fmla="*/ 45 h 218"/>
                <a:gd name="T24" fmla="*/ 132 w 172"/>
                <a:gd name="T25" fmla="*/ 34 h 218"/>
                <a:gd name="T26" fmla="*/ 132 w 172"/>
                <a:gd name="T27" fmla="*/ 34 h 218"/>
                <a:gd name="T28" fmla="*/ 86 w 172"/>
                <a:gd name="T29" fmla="*/ 20 h 218"/>
                <a:gd name="T30" fmla="*/ 41 w 172"/>
                <a:gd name="T31" fmla="*/ 34 h 218"/>
                <a:gd name="T32" fmla="*/ 37 w 172"/>
                <a:gd name="T33" fmla="*/ 30 h 218"/>
                <a:gd name="T34" fmla="*/ 86 w 172"/>
                <a:gd name="T35" fmla="*/ 15 h 218"/>
                <a:gd name="T36" fmla="*/ 136 w 172"/>
                <a:gd name="T37" fmla="*/ 30 h 218"/>
                <a:gd name="T38" fmla="*/ 132 w 172"/>
                <a:gd name="T39" fmla="*/ 3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218">
                  <a:moveTo>
                    <a:pt x="140" y="45"/>
                  </a:moveTo>
                  <a:lnTo>
                    <a:pt x="151" y="33"/>
                  </a:lnTo>
                  <a:lnTo>
                    <a:pt x="151" y="21"/>
                  </a:lnTo>
                  <a:cubicBezTo>
                    <a:pt x="151" y="21"/>
                    <a:pt x="130" y="0"/>
                    <a:pt x="87" y="0"/>
                  </a:cubicBezTo>
                  <a:cubicBezTo>
                    <a:pt x="42" y="1"/>
                    <a:pt x="21" y="21"/>
                    <a:pt x="21" y="21"/>
                  </a:cubicBezTo>
                  <a:lnTo>
                    <a:pt x="21" y="33"/>
                  </a:lnTo>
                  <a:lnTo>
                    <a:pt x="32" y="45"/>
                  </a:lnTo>
                  <a:lnTo>
                    <a:pt x="0" y="136"/>
                  </a:lnTo>
                  <a:lnTo>
                    <a:pt x="0" y="218"/>
                  </a:lnTo>
                  <a:lnTo>
                    <a:pt x="172" y="218"/>
                  </a:lnTo>
                  <a:lnTo>
                    <a:pt x="172" y="136"/>
                  </a:lnTo>
                  <a:lnTo>
                    <a:pt x="140" y="45"/>
                  </a:lnTo>
                  <a:close/>
                  <a:moveTo>
                    <a:pt x="132" y="34"/>
                  </a:moveTo>
                  <a:lnTo>
                    <a:pt x="132" y="34"/>
                  </a:lnTo>
                  <a:cubicBezTo>
                    <a:pt x="124" y="26"/>
                    <a:pt x="106" y="20"/>
                    <a:pt x="86" y="20"/>
                  </a:cubicBezTo>
                  <a:cubicBezTo>
                    <a:pt x="66" y="20"/>
                    <a:pt x="49" y="26"/>
                    <a:pt x="41" y="34"/>
                  </a:cubicBezTo>
                  <a:lnTo>
                    <a:pt x="37" y="30"/>
                  </a:lnTo>
                  <a:cubicBezTo>
                    <a:pt x="47" y="21"/>
                    <a:pt x="65" y="15"/>
                    <a:pt x="86" y="15"/>
                  </a:cubicBezTo>
                  <a:cubicBezTo>
                    <a:pt x="107" y="15"/>
                    <a:pt x="126" y="21"/>
                    <a:pt x="136" y="30"/>
                  </a:cubicBezTo>
                  <a:lnTo>
                    <a:pt x="132" y="3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</p:grpSp>
      <p:sp>
        <p:nvSpPr>
          <p:cNvPr id="47" name="Pravokotnik 46"/>
          <p:cNvSpPr/>
          <p:nvPr userDrawn="1"/>
        </p:nvSpPr>
        <p:spPr>
          <a:xfrm>
            <a:off x="155451" y="0"/>
            <a:ext cx="216000" cy="6858000"/>
          </a:xfrm>
          <a:prstGeom prst="rect">
            <a:avLst/>
          </a:prstGeom>
          <a:solidFill>
            <a:srgbClr val="006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48" name="Pravokotnik 47"/>
          <p:cNvSpPr/>
          <p:nvPr userDrawn="1"/>
        </p:nvSpPr>
        <p:spPr>
          <a:xfrm>
            <a:off x="47328" y="0"/>
            <a:ext cx="71875" cy="6858000"/>
          </a:xfrm>
          <a:prstGeom prst="rect">
            <a:avLst/>
          </a:prstGeom>
          <a:solidFill>
            <a:srgbClr val="AEC9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49" name="Slika 48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94" y="6397419"/>
            <a:ext cx="2789278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439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5" r:id="rId12"/>
    <p:sldLayoutId id="2147483686" r:id="rId13"/>
    <p:sldLayoutId id="2147483687" r:id="rId14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lang="sl-SI" sz="4400" b="1" kern="1200">
          <a:solidFill>
            <a:srgbClr val="006F8E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sl-SI" sz="320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sl-SI" sz="28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sl-SI" sz="2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sl-SI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sl-SI" sz="20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at.si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eurostat/en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eippcb.jrc.ec.europa.eu/reference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lecturehub.ie/?p=573" TargetMode="External"/><Relationship Id="rId7" Type="http://schemas.openxmlformats.org/officeDocument/2006/relationships/image" Target="../media/image7.sv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0.jpeg"/><Relationship Id="rId4" Type="http://schemas.openxmlformats.org/officeDocument/2006/relationships/hyperlink" Target="http://www.arhiv.mop.gov.si/si/delovna_podrocja/odpadk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besedila 1"/>
          <p:cNvSpPr>
            <a:spLocks noGrp="1"/>
          </p:cNvSpPr>
          <p:nvPr>
            <p:ph type="body" sz="quarter" idx="17"/>
          </p:nvPr>
        </p:nvSpPr>
        <p:spPr>
          <a:xfrm>
            <a:off x="2321726" y="4581128"/>
            <a:ext cx="7662706" cy="338554"/>
          </a:xfrm>
        </p:spPr>
        <p:txBody>
          <a:bodyPr/>
          <a:lstStyle/>
          <a:p>
            <a:r>
              <a:rPr lang="sl-SI" dirty="0"/>
              <a:t>red. prof. dr. Niko Samec in izr. prof. dr. Filip Kokalj</a:t>
            </a:r>
          </a:p>
        </p:txBody>
      </p:sp>
      <p:sp>
        <p:nvSpPr>
          <p:cNvPr id="4" name="Označba mesta besedila 3"/>
          <p:cNvSpPr>
            <a:spLocks noGrp="1"/>
          </p:cNvSpPr>
          <p:nvPr>
            <p:ph type="body" sz="quarter" idx="19"/>
          </p:nvPr>
        </p:nvSpPr>
        <p:spPr>
          <a:xfrm>
            <a:off x="2165531" y="6508347"/>
            <a:ext cx="8250949" cy="338554"/>
          </a:xfrm>
        </p:spPr>
        <p:txBody>
          <a:bodyPr/>
          <a:lstStyle/>
          <a:p>
            <a:r>
              <a:rPr lang="sl-SI" dirty="0"/>
              <a:t>Maribor, maj 2024</a:t>
            </a:r>
          </a:p>
        </p:txBody>
      </p:sp>
      <p:sp>
        <p:nvSpPr>
          <p:cNvPr id="6" name="Naslov 5"/>
          <p:cNvSpPr>
            <a:spLocks noGrp="1"/>
          </p:cNvSpPr>
          <p:nvPr>
            <p:ph type="title"/>
          </p:nvPr>
        </p:nvSpPr>
        <p:spPr>
          <a:xfrm>
            <a:off x="2321726" y="1575388"/>
            <a:ext cx="9678930" cy="2645699"/>
          </a:xfrm>
        </p:spPr>
        <p:txBody>
          <a:bodyPr/>
          <a:lstStyle/>
          <a:p>
            <a:r>
              <a:rPr lang="sl-SI" dirty="0"/>
              <a:t>Snovna in energijska izraba odpadkov:</a:t>
            </a:r>
            <a:br>
              <a:rPr lang="sl-SI" dirty="0"/>
            </a:br>
            <a:br>
              <a:rPr lang="sl-SI" dirty="0"/>
            </a:br>
            <a:r>
              <a:rPr lang="sl-SI" dirty="0"/>
              <a:t>Energijska izraba odpadkov – W-t-E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412E9FE7-7FEF-EDA3-F4F5-D1C47EDAF5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raphic 6">
            <a:extLst>
              <a:ext uri="{FF2B5EF4-FFF2-40B4-BE49-F238E27FC236}">
                <a16:creationId xmlns:a16="http://schemas.microsoft.com/office/drawing/2014/main" id="{82F4A434-96D0-BDF1-210A-D6B26B5B0C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338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Hierarhija ravnanja z odpadki – slovenske želje</a:t>
            </a:r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405" y="1124744"/>
            <a:ext cx="9369091" cy="4946880"/>
          </a:xfrm>
          <a:prstGeom prst="rect">
            <a:avLst/>
          </a:prstGeom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2B34D669-E7A7-13CD-BB4E-B095B014FA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423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Ravnanje s komunalnimi odpadki v EU </a:t>
            </a:r>
          </a:p>
        </p:txBody>
      </p:sp>
      <p:pic>
        <p:nvPicPr>
          <p:cNvPr id="2" name="Graphic 6">
            <a:extLst>
              <a:ext uri="{FF2B5EF4-FFF2-40B4-BE49-F238E27FC236}">
                <a16:creationId xmlns:a16="http://schemas.microsoft.com/office/drawing/2014/main" id="{93CC9EBC-4620-0F2D-2E33-C5AC83E390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A8B09D6E-A968-66A8-AAC0-7D47861C32D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615"/>
          <a:stretch/>
        </p:blipFill>
        <p:spPr>
          <a:xfrm>
            <a:off x="983432" y="908720"/>
            <a:ext cx="9949818" cy="5512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9269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avokotnik 5"/>
          <p:cNvSpPr/>
          <p:nvPr/>
        </p:nvSpPr>
        <p:spPr>
          <a:xfrm>
            <a:off x="10128426" y="6381328"/>
            <a:ext cx="13681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l-SI" sz="1200" dirty="0">
              <a:solidFill>
                <a:srgbClr val="000000"/>
              </a:solidFill>
            </a:endParaRPr>
          </a:p>
          <a:p>
            <a:r>
              <a:rPr lang="sl-SI" sz="1200" dirty="0">
                <a:solidFill>
                  <a:srgbClr val="000000"/>
                </a:solidFill>
              </a:rPr>
              <a:t> Vir: </a:t>
            </a:r>
            <a:r>
              <a:rPr lang="sl-SI" sz="1200" dirty="0">
                <a:hlinkClick r:id="rId3"/>
              </a:rPr>
              <a:t>www.stat.si</a:t>
            </a:r>
            <a:r>
              <a:rPr lang="sl-SI" sz="1200" dirty="0"/>
              <a:t> </a:t>
            </a:r>
          </a:p>
        </p:txBody>
      </p:sp>
      <p:sp>
        <p:nvSpPr>
          <p:cNvPr id="5" name="Naslov 2"/>
          <p:cNvSpPr>
            <a:spLocks noGrp="1"/>
          </p:cNvSpPr>
          <p:nvPr>
            <p:ph type="title"/>
          </p:nvPr>
        </p:nvSpPr>
        <p:spPr>
          <a:xfrm>
            <a:off x="498094" y="137925"/>
            <a:ext cx="11500480" cy="792000"/>
          </a:xfrm>
        </p:spPr>
        <p:txBody>
          <a:bodyPr/>
          <a:lstStyle/>
          <a:p>
            <a:r>
              <a:rPr lang="sl-SI"/>
              <a:t>Ravnanje s komunalnimi odpadki v Sloveniji </a:t>
            </a:r>
          </a:p>
        </p:txBody>
      </p:sp>
      <p:graphicFrame>
        <p:nvGraphicFramePr>
          <p:cNvPr id="9" name="Grafikon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195967"/>
              </p:ext>
            </p:extLst>
          </p:nvPr>
        </p:nvGraphicFramePr>
        <p:xfrm>
          <a:off x="1271464" y="821382"/>
          <a:ext cx="9865096" cy="5772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" name="Graphic 6">
            <a:extLst>
              <a:ext uri="{FF2B5EF4-FFF2-40B4-BE49-F238E27FC236}">
                <a16:creationId xmlns:a16="http://schemas.microsoft.com/office/drawing/2014/main" id="{3025499B-956A-07B3-F64B-AA47D0DEA9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542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slov 2"/>
          <p:cNvSpPr>
            <a:spLocks noGrp="1"/>
          </p:cNvSpPr>
          <p:nvPr>
            <p:ph type="title"/>
          </p:nvPr>
        </p:nvSpPr>
        <p:spPr>
          <a:xfrm>
            <a:off x="447666" y="172958"/>
            <a:ext cx="11120942" cy="856509"/>
          </a:xfrm>
        </p:spPr>
        <p:txBody>
          <a:bodyPr/>
          <a:lstStyle/>
          <a:p>
            <a:r>
              <a:rPr lang="sl-SI" dirty="0"/>
              <a:t>Količina komunalnih odpadkov in sežig </a:t>
            </a:r>
            <a:r>
              <a:rPr lang="sl-SI"/>
              <a:t>v EU-27</a:t>
            </a:r>
            <a:endParaRPr lang="sl-SI" dirty="0"/>
          </a:p>
        </p:txBody>
      </p:sp>
      <p:graphicFrame>
        <p:nvGraphicFramePr>
          <p:cNvPr id="5" name="Grafikon 4"/>
          <p:cNvGraphicFramePr>
            <a:graphicFrameLocks noGrp="1"/>
          </p:cNvGraphicFramePr>
          <p:nvPr/>
        </p:nvGraphicFramePr>
        <p:xfrm>
          <a:off x="1559496" y="836712"/>
          <a:ext cx="9145016" cy="578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" name="Graphic 6">
            <a:extLst>
              <a:ext uri="{FF2B5EF4-FFF2-40B4-BE49-F238E27FC236}">
                <a16:creationId xmlns:a16="http://schemas.microsoft.com/office/drawing/2014/main" id="{BF431BFD-9C11-EFD6-9113-FE7FB5A4C5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5844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avokotnik 5"/>
          <p:cNvSpPr/>
          <p:nvPr/>
        </p:nvSpPr>
        <p:spPr>
          <a:xfrm>
            <a:off x="8832304" y="6381328"/>
            <a:ext cx="28623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l-SI" sz="1200" dirty="0">
              <a:solidFill>
                <a:srgbClr val="000000"/>
              </a:solidFill>
            </a:endParaRPr>
          </a:p>
          <a:p>
            <a:r>
              <a:rPr lang="sl-SI" sz="1200" dirty="0">
                <a:solidFill>
                  <a:srgbClr val="000000"/>
                </a:solidFill>
              </a:rPr>
              <a:t> Vir: </a:t>
            </a:r>
            <a:r>
              <a:rPr lang="sl-SI" sz="1200" dirty="0">
                <a:hlinkClick r:id="rId3"/>
              </a:rPr>
              <a:t>https://ec.europa.eu/eurostat/en/</a:t>
            </a:r>
            <a:r>
              <a:rPr lang="sl-SI" sz="1200" dirty="0"/>
              <a:t>  </a:t>
            </a:r>
          </a:p>
        </p:txBody>
      </p:sp>
      <p:graphicFrame>
        <p:nvGraphicFramePr>
          <p:cNvPr id="7" name="Grafikon 6"/>
          <p:cNvGraphicFramePr>
            <a:graphicFrameLocks noGrp="1"/>
          </p:cNvGraphicFramePr>
          <p:nvPr/>
        </p:nvGraphicFramePr>
        <p:xfrm>
          <a:off x="1919536" y="908720"/>
          <a:ext cx="8864352" cy="571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Naslov 2"/>
          <p:cNvSpPr>
            <a:spLocks noGrp="1"/>
          </p:cNvSpPr>
          <p:nvPr>
            <p:ph type="title"/>
          </p:nvPr>
        </p:nvSpPr>
        <p:spPr>
          <a:xfrm>
            <a:off x="447666" y="172958"/>
            <a:ext cx="11120942" cy="856509"/>
          </a:xfrm>
        </p:spPr>
        <p:txBody>
          <a:bodyPr/>
          <a:lstStyle/>
          <a:p>
            <a:r>
              <a:rPr lang="sl-SI" dirty="0"/>
              <a:t>Recikliranje, sežig in BDP</a:t>
            </a:r>
          </a:p>
        </p:txBody>
      </p:sp>
      <p:pic>
        <p:nvPicPr>
          <p:cNvPr id="2" name="Graphic 6">
            <a:extLst>
              <a:ext uri="{FF2B5EF4-FFF2-40B4-BE49-F238E27FC236}">
                <a16:creationId xmlns:a16="http://schemas.microsoft.com/office/drawing/2014/main" id="{0910151C-7838-8092-1E65-548E4F3FAF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685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623392" y="1052736"/>
            <a:ext cx="10044608" cy="5184576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sl-SI" dirty="0"/>
              <a:t>vir energije v odpadkih je organska snov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l-SI" dirty="0"/>
              <a:t>lahko je namenjena snovni predelavi ali energijski izrabi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l-SI" dirty="0"/>
              <a:t>kam z </a:t>
            </a:r>
            <a:r>
              <a:rPr lang="sl-SI" dirty="0" err="1"/>
              <a:t>nereciklabilnimi</a:t>
            </a:r>
            <a:r>
              <a:rPr lang="sl-SI" dirty="0"/>
              <a:t> odpadki?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l-SI" dirty="0"/>
              <a:t>povečanja deleža obnovljivih virov energije (OVE) v končni rabi energije - NEPN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l-SI" dirty="0"/>
              <a:t>evropski zeleni dogovor</a:t>
            </a:r>
          </a:p>
          <a:p>
            <a:pPr>
              <a:buFont typeface="Arial" panose="020B0604020202020204" pitchFamily="34" charset="0"/>
              <a:buChar char="•"/>
            </a:pPr>
            <a:endParaRPr lang="sl-SI" dirty="0"/>
          </a:p>
        </p:txBody>
      </p:sp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429229" y="99863"/>
            <a:ext cx="10153128" cy="670350"/>
          </a:xfrm>
        </p:spPr>
        <p:txBody>
          <a:bodyPr/>
          <a:lstStyle/>
          <a:p>
            <a:r>
              <a:rPr lang="sl-SI" dirty="0"/>
              <a:t>Uvod</a:t>
            </a:r>
            <a:endParaRPr lang="en-US" dirty="0"/>
          </a:p>
        </p:txBody>
      </p:sp>
      <p:pic>
        <p:nvPicPr>
          <p:cNvPr id="3" name="Graphic 6">
            <a:extLst>
              <a:ext uri="{FF2B5EF4-FFF2-40B4-BE49-F238E27FC236}">
                <a16:creationId xmlns:a16="http://schemas.microsoft.com/office/drawing/2014/main" id="{D8DFF86F-89C6-28D3-3079-72185C6C42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952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951090" y="0"/>
            <a:ext cx="1116124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sl-SI" altLang="sl-SI" sz="4400" b="1" dirty="0">
                <a:solidFill>
                  <a:srgbClr val="006F8E"/>
                </a:solidFill>
                <a:latin typeface="+mj-lt"/>
                <a:ea typeface="+mj-ea"/>
                <a:cs typeface="+mj-cs"/>
              </a:rPr>
              <a:t>Zakonodaja: kaj je govorila prva evropska direktiva o odpadkih pred več kot 45. leti?</a:t>
            </a:r>
          </a:p>
        </p:txBody>
      </p:sp>
      <p:sp>
        <p:nvSpPr>
          <p:cNvPr id="8223" name="Text Box 31"/>
          <p:cNvSpPr txBox="1">
            <a:spLocks noChangeArrowheads="1"/>
          </p:cNvSpPr>
          <p:nvPr/>
        </p:nvSpPr>
        <p:spPr bwMode="auto">
          <a:xfrm>
            <a:off x="623392" y="1340768"/>
            <a:ext cx="11480154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l-SI" sz="2400" dirty="0">
                <a:latin typeface="+mn-lt"/>
              </a:rPr>
              <a:t>	3. člen te direktive, je nalagal, da morajo države članice </a:t>
            </a:r>
            <a:r>
              <a:rPr lang="sl-SI" sz="2400" b="1" dirty="0">
                <a:latin typeface="+mn-lt"/>
              </a:rPr>
              <a:t>sprejeti potrebne ukrepe, da spodbudijo preprečevanje, recikliranje in obdelovanje odpadkov, pridobivanje surovin in morda energije iz odpadkov </a:t>
            </a:r>
            <a:r>
              <a:rPr lang="sl-SI" sz="2400" dirty="0">
                <a:latin typeface="+mn-lt"/>
              </a:rPr>
              <a:t>ter kakršne koli druge postopke za ponovno uporabo odpadkov.</a:t>
            </a:r>
          </a:p>
          <a:p>
            <a:r>
              <a:rPr lang="sl-SI" sz="2400" dirty="0">
                <a:latin typeface="+mn-lt"/>
              </a:rPr>
              <a:t>	Direktiva tudi nalaga, da je potrebno Evropsko Komisijo obvestiti o vsakem osnutku predpisov v ta namen in predvsem o vsakem osnutku predpisov glede:</a:t>
            </a:r>
          </a:p>
          <a:p>
            <a:pPr marL="457200" indent="-457200">
              <a:buFont typeface="+mj-lt"/>
              <a:buAutoNum type="alphaLcPeriod"/>
            </a:pPr>
            <a:r>
              <a:rPr lang="sl-SI" sz="2400" dirty="0">
                <a:latin typeface="+mn-lt"/>
              </a:rPr>
              <a:t>uporabe izdelkov, ki bi lahko predstavljali vir tehničnih težav glede odstranjevanja ali povzročali prekomerne stroške odstranjevanja;</a:t>
            </a:r>
          </a:p>
          <a:p>
            <a:pPr marL="457200" indent="-457200">
              <a:buFont typeface="+mj-lt"/>
              <a:buAutoNum type="alphaLcPeriod"/>
            </a:pPr>
            <a:r>
              <a:rPr lang="sl-SI" sz="2400" dirty="0">
                <a:latin typeface="+mn-lt"/>
              </a:rPr>
              <a:t>spodbujanja: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sl-SI" sz="2400" b="1" dirty="0">
                <a:latin typeface="+mn-lt"/>
              </a:rPr>
              <a:t>zmanjševanja količin določenih odpadkov,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sl-SI" sz="2400" b="1" dirty="0">
                <a:latin typeface="+mn-lt"/>
              </a:rPr>
              <a:t>obdelave odpadkov za njihovo recikliranje in ponovno uporabo,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sl-SI" sz="2400" b="1" dirty="0">
                <a:latin typeface="+mn-lt"/>
              </a:rPr>
              <a:t>predelavo surovin in/ali pridobivanje energije iz določenih odpadkov;</a:t>
            </a:r>
          </a:p>
          <a:p>
            <a:pPr marL="457200" indent="-457200">
              <a:buFont typeface="+mj-lt"/>
              <a:buAutoNum type="alphaLcPeriod" startAt="3"/>
            </a:pPr>
            <a:r>
              <a:rPr lang="sl-SI" sz="2400" dirty="0">
                <a:latin typeface="+mn-lt"/>
              </a:rPr>
              <a:t>uporabe nekaterih naravnih virov, vključno z energetskimi viri, na področjih, kjer jih je mogoče nadomestiti s predelanimi materiali. </a:t>
            </a:r>
          </a:p>
        </p:txBody>
      </p:sp>
      <p:pic>
        <p:nvPicPr>
          <p:cNvPr id="2" name="Graphic 6">
            <a:extLst>
              <a:ext uri="{FF2B5EF4-FFF2-40B4-BE49-F238E27FC236}">
                <a16:creationId xmlns:a16="http://schemas.microsoft.com/office/drawing/2014/main" id="{61DB6208-DA41-6377-752B-0280C05851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468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479376" y="99903"/>
            <a:ext cx="108012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sl-SI" altLang="sl-SI" sz="4400" b="1" dirty="0">
                <a:solidFill>
                  <a:srgbClr val="006F8E"/>
                </a:solidFill>
                <a:latin typeface="+mj-lt"/>
                <a:ea typeface="+mj-ea"/>
                <a:cs typeface="+mj-cs"/>
              </a:rPr>
              <a:t>Kaj pravi evropska direktiva 2008/98/ES?</a:t>
            </a:r>
          </a:p>
        </p:txBody>
      </p:sp>
      <p:sp>
        <p:nvSpPr>
          <p:cNvPr id="8223" name="Text Box 31"/>
          <p:cNvSpPr txBox="1">
            <a:spLocks noChangeArrowheads="1"/>
          </p:cNvSpPr>
          <p:nvPr/>
        </p:nvSpPr>
        <p:spPr bwMode="auto">
          <a:xfrm>
            <a:off x="503987" y="1807434"/>
            <a:ext cx="11276629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sl-SI" altLang="sl-SI" sz="2400" dirty="0">
                <a:latin typeface="Calibri" panose="020F0502020204030204" pitchFamily="34" charset="0"/>
              </a:rPr>
              <a:t>Drugi odstavek 4. člena omogoča državam članicam pri uporabi hierarhije ravnanja z odpadki iz prejšnjega odstavka, da sprejmejo ukrepe za spodbujanje možnosti, ki skupaj zagotavljajo </a:t>
            </a:r>
            <a:r>
              <a:rPr lang="sl-SI" altLang="sl-SI" sz="2400" b="1" dirty="0">
                <a:latin typeface="Calibri" panose="020F0502020204030204" pitchFamily="34" charset="0"/>
              </a:rPr>
              <a:t>najboljši izid za okolje. </a:t>
            </a:r>
            <a:r>
              <a:rPr lang="sl-SI" altLang="sl-SI" sz="2400" dirty="0">
                <a:latin typeface="Calibri" panose="020F0502020204030204" pitchFamily="34" charset="0"/>
              </a:rPr>
              <a:t>To lahko zahteva </a:t>
            </a:r>
            <a:r>
              <a:rPr lang="sl-SI" altLang="sl-SI" sz="2400" b="1" dirty="0">
                <a:latin typeface="Calibri" panose="020F0502020204030204" pitchFamily="34" charset="0"/>
              </a:rPr>
              <a:t>odstopanje od hierarhije za določene tokove odpadkov</a:t>
            </a:r>
            <a:r>
              <a:rPr lang="sl-SI" altLang="sl-SI" sz="2400" dirty="0">
                <a:latin typeface="Calibri" panose="020F0502020204030204" pitchFamily="34" charset="0"/>
              </a:rPr>
              <a:t>, kjer je to </a:t>
            </a:r>
            <a:r>
              <a:rPr lang="sl-SI" altLang="sl-SI" sz="2400" b="1" dirty="0">
                <a:latin typeface="Calibri" panose="020F0502020204030204" pitchFamily="34" charset="0"/>
              </a:rPr>
              <a:t>upravičeno z življenjskim krogom</a:t>
            </a:r>
            <a:r>
              <a:rPr lang="sl-SI" altLang="sl-SI" sz="2400" dirty="0">
                <a:latin typeface="Calibri" panose="020F0502020204030204" pitchFamily="34" charset="0"/>
              </a:rPr>
              <a:t>, ob upoštevanju </a:t>
            </a:r>
            <a:r>
              <a:rPr lang="sl-SI" altLang="sl-SI" sz="2400" b="1" dirty="0">
                <a:latin typeface="Calibri" panose="020F0502020204030204" pitchFamily="34" charset="0"/>
              </a:rPr>
              <a:t>celostnih vplivov </a:t>
            </a:r>
            <a:r>
              <a:rPr lang="sl-SI" altLang="sl-SI" sz="2400" dirty="0">
                <a:latin typeface="Calibri" panose="020F0502020204030204" pitchFamily="34" charset="0"/>
              </a:rPr>
              <a:t>nastajanja takšnih odpadkov in ravnanja z njimi.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l-SI" sz="2400" dirty="0">
                <a:latin typeface="Calibri" panose="020F0502020204030204" pitchFamily="34" charset="0"/>
              </a:rPr>
              <a:t>Države članice morajo tudi v skladu s členoma 1 in 13 direktive o odpadkih upoštevati splošna načela varstva okolja, tj. </a:t>
            </a:r>
            <a:r>
              <a:rPr lang="sl-SI" sz="2400" b="1" dirty="0">
                <a:latin typeface="Calibri" panose="020F0502020204030204" pitchFamily="34" charset="0"/>
              </a:rPr>
              <a:t>načelo previdnosti in  trajnostnega razvoja, tehnično izvedljivost in ekonomsko smiselnost ter varovanje virov, kakor tudi splošne </a:t>
            </a:r>
            <a:r>
              <a:rPr lang="sl-SI" sz="2400" b="1" dirty="0" err="1">
                <a:latin typeface="Calibri" panose="020F0502020204030204" pitchFamily="34" charset="0"/>
              </a:rPr>
              <a:t>okoljske</a:t>
            </a:r>
            <a:r>
              <a:rPr lang="sl-SI" sz="2400" b="1" dirty="0">
                <a:latin typeface="Calibri" panose="020F0502020204030204" pitchFamily="34" charset="0"/>
              </a:rPr>
              <a:t>, ekonomske in družbene vplive ter vplive na zdravje ljudi</a:t>
            </a:r>
            <a:r>
              <a:rPr lang="sl-SI" sz="2400" dirty="0">
                <a:latin typeface="Calibri" panose="020F0502020204030204" pitchFamily="34" charset="0"/>
              </a:rPr>
              <a:t>.</a:t>
            </a:r>
          </a:p>
          <a:p>
            <a:pPr marL="0" indent="0"/>
            <a:endParaRPr lang="sl-SI" altLang="sl-SI" sz="2400" dirty="0">
              <a:latin typeface="Calibri" panose="020F0502020204030204" pitchFamily="34" charset="0"/>
            </a:endParaRPr>
          </a:p>
        </p:txBody>
      </p:sp>
      <p:pic>
        <p:nvPicPr>
          <p:cNvPr id="2" name="Graphic 6">
            <a:extLst>
              <a:ext uri="{FF2B5EF4-FFF2-40B4-BE49-F238E27FC236}">
                <a16:creationId xmlns:a16="http://schemas.microsoft.com/office/drawing/2014/main" id="{23895091-91A7-9881-5047-FFD1E7A144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302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47A0AB1E-DC5C-F4FD-6AEE-6E87538EA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sz="3200" dirty="0">
                <a:latin typeface="Calibri" panose="020F0502020204030204" pitchFamily="34" charset="0"/>
              </a:rPr>
              <a:t>Države članice sprejmejo, </a:t>
            </a:r>
            <a:r>
              <a:rPr lang="sl-SI" sz="3200" b="1" dirty="0">
                <a:latin typeface="Calibri" panose="020F0502020204030204" pitchFamily="34" charset="0"/>
              </a:rPr>
              <a:t>v sodelovanju z drugimi državami članicami </a:t>
            </a:r>
            <a:r>
              <a:rPr lang="sl-SI" sz="3200" dirty="0">
                <a:latin typeface="Calibri" panose="020F0502020204030204" pitchFamily="34" charset="0"/>
              </a:rPr>
              <a:t>kadar je to potrebno ali priporočljivo, </a:t>
            </a:r>
            <a:r>
              <a:rPr lang="sl-SI" sz="3200" b="1" dirty="0">
                <a:latin typeface="Calibri" panose="020F0502020204030204" pitchFamily="34" charset="0"/>
              </a:rPr>
              <a:t>ustrezne ukrepe za vzpostavitev integriranega in ustreznega omrežja naprav za odstranjevanje odpadkov in naprav za predelavo mešanih komunalnih odpadkov</a:t>
            </a:r>
            <a:r>
              <a:rPr lang="sl-SI" sz="3200" dirty="0">
                <a:latin typeface="Calibri" panose="020F0502020204030204" pitchFamily="34" charset="0"/>
              </a:rPr>
              <a:t>, zbranih iz zasebnih gospodinjstev, vključno tudi kadar takšno zbiranje vključuje mešane odpadke drugih  povzročiteljev, ob upoštevanju najboljših razpoložljivih tehnik.</a:t>
            </a:r>
          </a:p>
          <a:p>
            <a:endParaRPr lang="sr-Latn-RS" dirty="0"/>
          </a:p>
        </p:txBody>
      </p:sp>
      <p:sp>
        <p:nvSpPr>
          <p:cNvPr id="4" name="Čuvar mesta za broj slajda 3">
            <a:extLst>
              <a:ext uri="{FF2B5EF4-FFF2-40B4-BE49-F238E27FC236}">
                <a16:creationId xmlns:a16="http://schemas.microsoft.com/office/drawing/2014/main" id="{47F6C531-2337-5789-BC08-67A6CBBF6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5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9683692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3" name="Text Box 31"/>
          <p:cNvSpPr txBox="1">
            <a:spLocks noChangeArrowheads="1"/>
          </p:cNvSpPr>
          <p:nvPr/>
        </p:nvSpPr>
        <p:spPr bwMode="auto">
          <a:xfrm>
            <a:off x="587388" y="2348909"/>
            <a:ext cx="10873208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sl-SI" altLang="sl-SI" sz="2400" dirty="0">
                <a:latin typeface="Calibri" panose="020F0502020204030204" pitchFamily="34" charset="0"/>
              </a:rPr>
              <a:t>„odpadki“ pomenijo odpadke, kot so opredeljeni v točki 1 člena 3 Direktive 2008/98/ES;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l-SI" altLang="sl-SI" sz="2400" dirty="0">
                <a:latin typeface="Calibri" panose="020F0502020204030204" pitchFamily="34" charset="0"/>
              </a:rPr>
              <a:t>„sežigalnica odpadkov“ pomeni kakršno koli </a:t>
            </a:r>
            <a:r>
              <a:rPr lang="sl-SI" altLang="sl-SI" sz="2400" b="1" dirty="0">
                <a:latin typeface="Calibri" panose="020F0502020204030204" pitchFamily="34" charset="0"/>
              </a:rPr>
              <a:t>nepremično ali premično tehnično enoto</a:t>
            </a:r>
            <a:r>
              <a:rPr lang="sl-SI" altLang="sl-SI" sz="2400" dirty="0">
                <a:latin typeface="Calibri" panose="020F0502020204030204" pitchFamily="34" charset="0"/>
              </a:rPr>
              <a:t> in opremo, namenjeno toplotni obdelavi odpadkov z izkoriščanjem pridobljene zgorevalne toplote ali brez njega</a:t>
            </a:r>
            <a:r>
              <a:rPr lang="sl-SI" altLang="sl-SI" sz="2400" b="1" dirty="0">
                <a:latin typeface="Calibri" panose="020F0502020204030204" pitchFamily="34" charset="0"/>
              </a:rPr>
              <a:t>, s sežigom z oksidacijo odpadkov in drugimi postopki toplotne obdelave, kot so piroliza, uplinjanje ali obdelava v plazmi, če se snovi, ki nastanejo pri obdelavi, naknadno sežgejo</a:t>
            </a:r>
            <a:endParaRPr lang="sl-SI" altLang="sl-SI" sz="2400" dirty="0">
              <a:latin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sl-SI" altLang="sl-SI" sz="2400" dirty="0">
              <a:latin typeface="Calibri" panose="020F0502020204030204" pitchFamily="34" charset="0"/>
            </a:endParaRPr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Kaj pravi evropska direktiva 2010/75/ES o industrijskih emisijah o termičnih procesih:</a:t>
            </a:r>
            <a:br>
              <a:rPr lang="sl-SI"/>
            </a:br>
            <a:endParaRPr lang="sl-SI"/>
          </a:p>
        </p:txBody>
      </p:sp>
      <p:pic>
        <p:nvPicPr>
          <p:cNvPr id="3" name="Graphic 6">
            <a:extLst>
              <a:ext uri="{FF2B5EF4-FFF2-40B4-BE49-F238E27FC236}">
                <a16:creationId xmlns:a16="http://schemas.microsoft.com/office/drawing/2014/main" id="{B6A3B196-8E46-64DA-A130-93C3B882AA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720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CAA655C7-E5EE-F9E0-799D-EAB037CBF8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altLang="sl-SI" sz="3200" dirty="0">
                <a:latin typeface="Calibri" panose="020F0502020204030204" pitchFamily="34" charset="0"/>
              </a:rPr>
              <a:t>„naprava za sosežig odpadkov“ pomeni kakršno koli nepremično ali premično tehnično enoto, katere </a:t>
            </a:r>
            <a:r>
              <a:rPr lang="sl-SI" altLang="sl-SI" sz="3200" b="1" dirty="0">
                <a:latin typeface="Calibri" panose="020F0502020204030204" pitchFamily="34" charset="0"/>
              </a:rPr>
              <a:t>glavni namen je proizvodnja energije ali materialnih izdelkov in ki uporablja odpadke kot običajno ali dodatno gorivo</a:t>
            </a:r>
            <a:r>
              <a:rPr lang="sl-SI" altLang="sl-SI" sz="3200" dirty="0">
                <a:latin typeface="Calibri" panose="020F0502020204030204" pitchFamily="34" charset="0"/>
              </a:rPr>
              <a:t> ali v kateri se odpadki termično obdelajo z namenom odstranitve s sežigom z oksidacijo odpadkov in drugimi postopki toplotne obdelave, kot so piroliza, uplinjanje ali obdelava v plazmi, če se snovi, ki nastanejo pri obdelavi, naknadno sežgejo;</a:t>
            </a:r>
            <a:endParaRPr lang="sr-Latn-RS" dirty="0"/>
          </a:p>
        </p:txBody>
      </p:sp>
      <p:sp>
        <p:nvSpPr>
          <p:cNvPr id="4" name="Čuvar mesta za broj slajda 3">
            <a:extLst>
              <a:ext uri="{FF2B5EF4-FFF2-40B4-BE49-F238E27FC236}">
                <a16:creationId xmlns:a16="http://schemas.microsoft.com/office/drawing/2014/main" id="{A9398D5F-4AD5-C823-DFF9-E8A202FCD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7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2549948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Referenčni dokumenti najboljših razpoložljivih tehnik</a:t>
            </a:r>
            <a:endParaRPr lang="en-US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498094" y="1916832"/>
            <a:ext cx="11500480" cy="4382783"/>
          </a:xfrm>
        </p:spPr>
        <p:txBody>
          <a:bodyPr/>
          <a:lstStyle/>
          <a:p>
            <a:r>
              <a:rPr lang="sl-SI" sz="2000" dirty="0">
                <a:hlinkClick r:id="rId2"/>
              </a:rPr>
              <a:t>http://eippcb.jrc.ec.europa.eu/reference/</a:t>
            </a:r>
            <a:r>
              <a:rPr lang="sl-SI" sz="2000" dirty="0"/>
              <a:t> </a:t>
            </a:r>
          </a:p>
          <a:p>
            <a:endParaRPr lang="sl-SI" sz="2000" dirty="0"/>
          </a:p>
        </p:txBody>
      </p:sp>
      <p:pic>
        <p:nvPicPr>
          <p:cNvPr id="2" name="Slika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836712"/>
            <a:ext cx="4248472" cy="6002888"/>
          </a:xfrm>
          <a:prstGeom prst="rect">
            <a:avLst/>
          </a:prstGeom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722B9750-6721-0E94-7980-2AD9DE3A8A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19936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2834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r_0835a9eb35299bf8cb44ee2fe59bbea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94" y="1916832"/>
            <a:ext cx="5894889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ravokotnik 3"/>
          <p:cNvSpPr/>
          <p:nvPr/>
        </p:nvSpPr>
        <p:spPr>
          <a:xfrm>
            <a:off x="5951984" y="6093296"/>
            <a:ext cx="613264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l-SI" sz="1200" dirty="0"/>
              <a:t>Vir: </a:t>
            </a:r>
            <a:r>
              <a:rPr lang="sl-SI" sz="1200" dirty="0">
                <a:hlinkClick r:id="rId3"/>
              </a:rPr>
              <a:t>http://lecturehub.ie/?p=573</a:t>
            </a:r>
            <a:r>
              <a:rPr lang="sl-SI" sz="1200" dirty="0"/>
              <a:t> in </a:t>
            </a:r>
            <a:r>
              <a:rPr lang="sl-SI" sz="1200" dirty="0">
                <a:hlinkClick r:id="rId4"/>
              </a:rPr>
              <a:t>http://www.arhiv.mop.gov.si/si/delovna_podrocja/odpadki/</a:t>
            </a:r>
            <a:endParaRPr lang="sl-SI" sz="1200" dirty="0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Hierarhija ravnanja z odpadki</a:t>
            </a:r>
          </a:p>
        </p:txBody>
      </p:sp>
      <p:pic>
        <p:nvPicPr>
          <p:cNvPr id="45058" name="Picture 2" descr="http://www.mop.gov.si/fileadmin/_processed_/csm_odpadki_piramida_02_6f8a60c2c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015" y="2046499"/>
            <a:ext cx="5191169" cy="2678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phic 6">
            <a:extLst>
              <a:ext uri="{FF2B5EF4-FFF2-40B4-BE49-F238E27FC236}">
                <a16:creationId xmlns:a16="http://schemas.microsoft.com/office/drawing/2014/main" id="{5DA69944-95C8-58C1-C13A-7780260794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7161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b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PT predloga FS-UM -SI.potx" id="{0A831B43-74DB-4CEF-BD3C-8687393C48A4}" vid="{3E769CCC-650A-45E0-849F-4F1EA55D1140}"/>
    </a:ext>
  </a:extLst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PPT%20predloga%20FS-UM%20-SI</Template>
  <TotalTime>1920</TotalTime>
  <Words>701</Words>
  <Application>Microsoft Office PowerPoint</Application>
  <PresentationFormat>Široki ekran</PresentationFormat>
  <Paragraphs>48</Paragraphs>
  <Slides>14</Slides>
  <Notes>5</Notes>
  <HiddenSlides>0</HiddenSlides>
  <MMClips>0</MMClips>
  <ScaleCrop>false</ScaleCrop>
  <HeadingPairs>
    <vt:vector size="6" baseType="variant">
      <vt:variant>
        <vt:lpstr>Korišćeni fontovi</vt:lpstr>
      </vt:variant>
      <vt:variant>
        <vt:i4>2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Officeova tema</vt:lpstr>
      <vt:lpstr>Snovna in energijska izraba odpadkov:  Energijska izraba odpadkov – W-t-E</vt:lpstr>
      <vt:lpstr>Uvod</vt:lpstr>
      <vt:lpstr>PowerPoint prezentacija</vt:lpstr>
      <vt:lpstr>PowerPoint prezentacija</vt:lpstr>
      <vt:lpstr>PowerPoint prezentacija</vt:lpstr>
      <vt:lpstr>Kaj pravi evropska direktiva 2010/75/ES o industrijskih emisijah o termičnih procesih: </vt:lpstr>
      <vt:lpstr>PowerPoint prezentacija</vt:lpstr>
      <vt:lpstr>Referenčni dokumenti najboljših razpoložljivih tehnik</vt:lpstr>
      <vt:lpstr>Hierarhija ravnanja z odpadki</vt:lpstr>
      <vt:lpstr>Hierarhija ravnanja z odpadki – slovenske želje</vt:lpstr>
      <vt:lpstr>Ravnanje s komunalnimi odpadki v EU </vt:lpstr>
      <vt:lpstr>Ravnanje s komunalnimi odpadki v Sloveniji </vt:lpstr>
      <vt:lpstr>Količina komunalnih odpadkov in sežig v EU-27</vt:lpstr>
      <vt:lpstr>Recikliranje, sežig in BDP</vt:lpstr>
    </vt:vector>
  </TitlesOfParts>
  <Company>UM FS Maribor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Jasmin Kaljun</dc:creator>
  <cp:lastModifiedBy>dr Dejan Blagojević</cp:lastModifiedBy>
  <cp:revision>159</cp:revision>
  <cp:lastPrinted>2023-10-02T07:25:53Z</cp:lastPrinted>
  <dcterms:created xsi:type="dcterms:W3CDTF">2017-01-19T12:38:41Z</dcterms:created>
  <dcterms:modified xsi:type="dcterms:W3CDTF">2025-02-19T08:56:06Z</dcterms:modified>
</cp:coreProperties>
</file>