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6" r:id="rId6"/>
    <p:sldId id="267" r:id="rId7"/>
    <p:sldId id="268" r:id="rId8"/>
    <p:sldId id="270" r:id="rId9"/>
    <p:sldId id="271" r:id="rId10"/>
    <p:sldId id="272" r:id="rId11"/>
    <p:sldId id="269" r:id="rId12"/>
    <p:sldId id="260" r:id="rId13"/>
    <p:sldId id="261" r:id="rId14"/>
    <p:sldId id="262" r:id="rId15"/>
    <p:sldId id="263" r:id="rId16"/>
    <p:sldId id="264" r:id="rId17"/>
    <p:sldId id="265" r:id="rId18"/>
    <p:sldId id="273" r:id="rId19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E2BC631-8FD2-4A37-8A73-5A7EF7674CE9}" type="doc">
      <dgm:prSet loTypeId="urn:microsoft.com/office/officeart/2005/8/layout/hierarchy1" loCatId="hierarchy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9410C39A-8A8E-4F21-92AA-4C893CB11747}">
      <dgm:prSet/>
      <dgm:spPr/>
      <dgm:t>
        <a:bodyPr/>
        <a:lstStyle/>
        <a:p>
          <a:r>
            <a:rPr lang="sr-Latn-RS" b="1"/>
            <a:t>Modifikacija postojećih zakona i donošenje novih propisa</a:t>
          </a:r>
          <a:r>
            <a:rPr lang="sr-Latn-RS"/>
            <a:t>:</a:t>
          </a:r>
          <a:endParaRPr lang="en-US"/>
        </a:p>
      </dgm:t>
    </dgm:pt>
    <dgm:pt modelId="{D7E20F94-0B17-4BC3-A511-6A52EFD8DE80}" type="parTrans" cxnId="{10066D6E-C60F-4296-B3E2-7A79B10C5E5A}">
      <dgm:prSet/>
      <dgm:spPr/>
      <dgm:t>
        <a:bodyPr/>
        <a:lstStyle/>
        <a:p>
          <a:endParaRPr lang="en-US"/>
        </a:p>
      </dgm:t>
    </dgm:pt>
    <dgm:pt modelId="{AA0F0950-A8F6-4CB7-8499-950171C685E6}" type="sibTrans" cxnId="{10066D6E-C60F-4296-B3E2-7A79B10C5E5A}">
      <dgm:prSet/>
      <dgm:spPr/>
      <dgm:t>
        <a:bodyPr/>
        <a:lstStyle/>
        <a:p>
          <a:endParaRPr lang="en-US"/>
        </a:p>
      </dgm:t>
    </dgm:pt>
    <dgm:pt modelId="{E7DF0514-D8EB-459B-A036-0F39BE495279}">
      <dgm:prSet/>
      <dgm:spPr/>
      <dgm:t>
        <a:bodyPr/>
        <a:lstStyle/>
        <a:p>
          <a:r>
            <a:rPr lang="sr-Latn-RS"/>
            <a:t>Na osnovu analize, potrebno je uskladiti nacionalne zakone sa međunarodnim obavezama, kao što su konvencije i sporazumi, kao što je Pariški sporazum, Konvencija o biološkoj raznovrsnosti i druge</a:t>
          </a:r>
          <a:endParaRPr lang="en-US"/>
        </a:p>
      </dgm:t>
    </dgm:pt>
    <dgm:pt modelId="{A969F91B-9529-4B4F-9DF3-572E45A64EEE}" type="parTrans" cxnId="{DCA99300-28B8-4580-B685-F9C509058C28}">
      <dgm:prSet/>
      <dgm:spPr/>
      <dgm:t>
        <a:bodyPr/>
        <a:lstStyle/>
        <a:p>
          <a:endParaRPr lang="en-US"/>
        </a:p>
      </dgm:t>
    </dgm:pt>
    <dgm:pt modelId="{6997B921-F8C1-481B-A987-F68CC72F2F03}" type="sibTrans" cxnId="{DCA99300-28B8-4580-B685-F9C509058C28}">
      <dgm:prSet/>
      <dgm:spPr/>
      <dgm:t>
        <a:bodyPr/>
        <a:lstStyle/>
        <a:p>
          <a:endParaRPr lang="en-US"/>
        </a:p>
      </dgm:t>
    </dgm:pt>
    <dgm:pt modelId="{B9718890-4993-4783-B7CE-16DD9A1FA438}" type="pres">
      <dgm:prSet presAssocID="{0E2BC631-8FD2-4A37-8A73-5A7EF7674CE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49303075-83D3-455D-ABB8-65FD498B2C3C}" type="pres">
      <dgm:prSet presAssocID="{9410C39A-8A8E-4F21-92AA-4C893CB11747}" presName="hierRoot1" presStyleCnt="0"/>
      <dgm:spPr/>
    </dgm:pt>
    <dgm:pt modelId="{85B31D94-56BA-4C7E-90A6-848E8B43F4D8}" type="pres">
      <dgm:prSet presAssocID="{9410C39A-8A8E-4F21-92AA-4C893CB11747}" presName="composite" presStyleCnt="0"/>
      <dgm:spPr/>
    </dgm:pt>
    <dgm:pt modelId="{37DE0EA2-5D5A-4405-8B1A-2AB0C42E53DC}" type="pres">
      <dgm:prSet presAssocID="{9410C39A-8A8E-4F21-92AA-4C893CB11747}" presName="background" presStyleLbl="node0" presStyleIdx="0" presStyleCnt="2"/>
      <dgm:spPr/>
    </dgm:pt>
    <dgm:pt modelId="{95CEE93D-2B51-455C-A481-3DC540794AAB}" type="pres">
      <dgm:prSet presAssocID="{9410C39A-8A8E-4F21-92AA-4C893CB11747}" presName="text" presStyleLbl="fgAcc0" presStyleIdx="0" presStyleCnt="2">
        <dgm:presLayoutVars>
          <dgm:chPref val="3"/>
        </dgm:presLayoutVars>
      </dgm:prSet>
      <dgm:spPr/>
    </dgm:pt>
    <dgm:pt modelId="{98E0FD2C-F5EB-4C7F-B134-892DCEF6F51E}" type="pres">
      <dgm:prSet presAssocID="{9410C39A-8A8E-4F21-92AA-4C893CB11747}" presName="hierChild2" presStyleCnt="0"/>
      <dgm:spPr/>
    </dgm:pt>
    <dgm:pt modelId="{B898EB2F-06EC-4242-B3E6-43793C5DCDED}" type="pres">
      <dgm:prSet presAssocID="{E7DF0514-D8EB-459B-A036-0F39BE495279}" presName="hierRoot1" presStyleCnt="0"/>
      <dgm:spPr/>
    </dgm:pt>
    <dgm:pt modelId="{15C3FBCD-6D64-45E8-B28F-7EFC28081E30}" type="pres">
      <dgm:prSet presAssocID="{E7DF0514-D8EB-459B-A036-0F39BE495279}" presName="composite" presStyleCnt="0"/>
      <dgm:spPr/>
    </dgm:pt>
    <dgm:pt modelId="{571B695F-AD4C-4085-B299-50139ECDA846}" type="pres">
      <dgm:prSet presAssocID="{E7DF0514-D8EB-459B-A036-0F39BE495279}" presName="background" presStyleLbl="node0" presStyleIdx="1" presStyleCnt="2"/>
      <dgm:spPr/>
    </dgm:pt>
    <dgm:pt modelId="{24165BA4-AAAB-4319-9233-B4167473EDBA}" type="pres">
      <dgm:prSet presAssocID="{E7DF0514-D8EB-459B-A036-0F39BE495279}" presName="text" presStyleLbl="fgAcc0" presStyleIdx="1" presStyleCnt="2">
        <dgm:presLayoutVars>
          <dgm:chPref val="3"/>
        </dgm:presLayoutVars>
      </dgm:prSet>
      <dgm:spPr/>
    </dgm:pt>
    <dgm:pt modelId="{27BA1689-56BB-4040-93ED-3BF96AC1019F}" type="pres">
      <dgm:prSet presAssocID="{E7DF0514-D8EB-459B-A036-0F39BE495279}" presName="hierChild2" presStyleCnt="0"/>
      <dgm:spPr/>
    </dgm:pt>
  </dgm:ptLst>
  <dgm:cxnLst>
    <dgm:cxn modelId="{DCA99300-28B8-4580-B685-F9C509058C28}" srcId="{0E2BC631-8FD2-4A37-8A73-5A7EF7674CE9}" destId="{E7DF0514-D8EB-459B-A036-0F39BE495279}" srcOrd="1" destOrd="0" parTransId="{A969F91B-9529-4B4F-9DF3-572E45A64EEE}" sibTransId="{6997B921-F8C1-481B-A987-F68CC72F2F03}"/>
    <dgm:cxn modelId="{8F25E612-EB8B-4775-8154-CBBAEE4C5FD7}" type="presOf" srcId="{9410C39A-8A8E-4F21-92AA-4C893CB11747}" destId="{95CEE93D-2B51-455C-A481-3DC540794AAB}" srcOrd="0" destOrd="0" presId="urn:microsoft.com/office/officeart/2005/8/layout/hierarchy1"/>
    <dgm:cxn modelId="{AA7DF72E-DBDE-42FB-B06D-48058C7416C5}" type="presOf" srcId="{E7DF0514-D8EB-459B-A036-0F39BE495279}" destId="{24165BA4-AAAB-4319-9233-B4167473EDBA}" srcOrd="0" destOrd="0" presId="urn:microsoft.com/office/officeart/2005/8/layout/hierarchy1"/>
    <dgm:cxn modelId="{10066D6E-C60F-4296-B3E2-7A79B10C5E5A}" srcId="{0E2BC631-8FD2-4A37-8A73-5A7EF7674CE9}" destId="{9410C39A-8A8E-4F21-92AA-4C893CB11747}" srcOrd="0" destOrd="0" parTransId="{D7E20F94-0B17-4BC3-A511-6A52EFD8DE80}" sibTransId="{AA0F0950-A8F6-4CB7-8499-950171C685E6}"/>
    <dgm:cxn modelId="{D4BAEB79-FE26-41AF-ACC8-F1D8BBAA2092}" type="presOf" srcId="{0E2BC631-8FD2-4A37-8A73-5A7EF7674CE9}" destId="{B9718890-4993-4783-B7CE-16DD9A1FA438}" srcOrd="0" destOrd="0" presId="urn:microsoft.com/office/officeart/2005/8/layout/hierarchy1"/>
    <dgm:cxn modelId="{0647C642-4E86-4FC7-B9E9-BA515679B1FA}" type="presParOf" srcId="{B9718890-4993-4783-B7CE-16DD9A1FA438}" destId="{49303075-83D3-455D-ABB8-65FD498B2C3C}" srcOrd="0" destOrd="0" presId="urn:microsoft.com/office/officeart/2005/8/layout/hierarchy1"/>
    <dgm:cxn modelId="{E06AEBB4-6CB3-47D4-A360-1B30A2AA1699}" type="presParOf" srcId="{49303075-83D3-455D-ABB8-65FD498B2C3C}" destId="{85B31D94-56BA-4C7E-90A6-848E8B43F4D8}" srcOrd="0" destOrd="0" presId="urn:microsoft.com/office/officeart/2005/8/layout/hierarchy1"/>
    <dgm:cxn modelId="{289F3D79-B337-4BEB-971A-4F07494D0951}" type="presParOf" srcId="{85B31D94-56BA-4C7E-90A6-848E8B43F4D8}" destId="{37DE0EA2-5D5A-4405-8B1A-2AB0C42E53DC}" srcOrd="0" destOrd="0" presId="urn:microsoft.com/office/officeart/2005/8/layout/hierarchy1"/>
    <dgm:cxn modelId="{3E4CF5B3-8C4D-4CAC-AA70-748A06BE0D6C}" type="presParOf" srcId="{85B31D94-56BA-4C7E-90A6-848E8B43F4D8}" destId="{95CEE93D-2B51-455C-A481-3DC540794AAB}" srcOrd="1" destOrd="0" presId="urn:microsoft.com/office/officeart/2005/8/layout/hierarchy1"/>
    <dgm:cxn modelId="{3C4E0CBA-A267-4B4B-987F-038F312ACF7C}" type="presParOf" srcId="{49303075-83D3-455D-ABB8-65FD498B2C3C}" destId="{98E0FD2C-F5EB-4C7F-B134-892DCEF6F51E}" srcOrd="1" destOrd="0" presId="urn:microsoft.com/office/officeart/2005/8/layout/hierarchy1"/>
    <dgm:cxn modelId="{B85D4773-8CF0-4FAE-AB1D-EB132A9315BB}" type="presParOf" srcId="{B9718890-4993-4783-B7CE-16DD9A1FA438}" destId="{B898EB2F-06EC-4242-B3E6-43793C5DCDED}" srcOrd="1" destOrd="0" presId="urn:microsoft.com/office/officeart/2005/8/layout/hierarchy1"/>
    <dgm:cxn modelId="{FA76AD66-9FEA-47E2-95E7-6EAFE5317B2F}" type="presParOf" srcId="{B898EB2F-06EC-4242-B3E6-43793C5DCDED}" destId="{15C3FBCD-6D64-45E8-B28F-7EFC28081E30}" srcOrd="0" destOrd="0" presId="urn:microsoft.com/office/officeart/2005/8/layout/hierarchy1"/>
    <dgm:cxn modelId="{20FC5CD2-F85C-4661-9E5B-1AC97D5A6808}" type="presParOf" srcId="{15C3FBCD-6D64-45E8-B28F-7EFC28081E30}" destId="{571B695F-AD4C-4085-B299-50139ECDA846}" srcOrd="0" destOrd="0" presId="urn:microsoft.com/office/officeart/2005/8/layout/hierarchy1"/>
    <dgm:cxn modelId="{45FFF952-40EC-45CD-A07C-5ED5F8972E3E}" type="presParOf" srcId="{15C3FBCD-6D64-45E8-B28F-7EFC28081E30}" destId="{24165BA4-AAAB-4319-9233-B4167473EDBA}" srcOrd="1" destOrd="0" presId="urn:microsoft.com/office/officeart/2005/8/layout/hierarchy1"/>
    <dgm:cxn modelId="{720EA809-CA3C-48A3-AB00-4344C9C8390F}" type="presParOf" srcId="{B898EB2F-06EC-4242-B3E6-43793C5DCDED}" destId="{27BA1689-56BB-4040-93ED-3BF96AC1019F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5B81A87-9AD2-49B0-A378-920CA314776B}" type="doc">
      <dgm:prSet loTypeId="urn:microsoft.com/office/officeart/2005/8/layout/hierarchy1" loCatId="hierarchy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6500E4E1-48CB-46CE-AE40-56E77CDA624A}">
      <dgm:prSet/>
      <dgm:spPr/>
      <dgm:t>
        <a:bodyPr/>
        <a:lstStyle/>
        <a:p>
          <a:r>
            <a:rPr lang="sr-Latn-RS" b="1"/>
            <a:t>Implementacija smanjenja gubitka biodiverziteta</a:t>
          </a:r>
          <a:r>
            <a:rPr lang="sr-Latn-RS"/>
            <a:t>: Prema Konvenciji o biološkoj raznovrsnosti, potrebno je razviti i implementirati zakone koji omogućavaju očuvanje biodiverziteta, kao i unapređenje politika za očuvanje ugroženih vrsta, zaustavljanje gubitka staništa i održivo korišćenje prirodnih resursa.</a:t>
          </a:r>
          <a:endParaRPr lang="en-US"/>
        </a:p>
      </dgm:t>
    </dgm:pt>
    <dgm:pt modelId="{0903C38A-D9B5-4F0E-BB93-E24141A84865}" type="parTrans" cxnId="{4E4793A8-9124-4183-9C00-3D985D656BA9}">
      <dgm:prSet/>
      <dgm:spPr/>
      <dgm:t>
        <a:bodyPr/>
        <a:lstStyle/>
        <a:p>
          <a:endParaRPr lang="en-US"/>
        </a:p>
      </dgm:t>
    </dgm:pt>
    <dgm:pt modelId="{F8CB0E55-084E-4F5C-9B3C-5034A523EDA4}" type="sibTrans" cxnId="{4E4793A8-9124-4183-9C00-3D985D656BA9}">
      <dgm:prSet/>
      <dgm:spPr/>
      <dgm:t>
        <a:bodyPr/>
        <a:lstStyle/>
        <a:p>
          <a:endParaRPr lang="en-US"/>
        </a:p>
      </dgm:t>
    </dgm:pt>
    <dgm:pt modelId="{307EEE5D-09B0-42DD-A732-4AA024152900}">
      <dgm:prSet/>
      <dgm:spPr/>
      <dgm:t>
        <a:bodyPr/>
        <a:lstStyle/>
        <a:p>
          <a:r>
            <a:rPr lang="sr-Latn-RS" b="1"/>
            <a:t>Regulacija korišćenja zemljišta i šumskih resursa</a:t>
          </a:r>
          <a:r>
            <a:rPr lang="sr-Latn-RS"/>
            <a:t>: Zakonodavstvo treba da obuhvati i regulacije koje sprečavaju prekomernu sječu šuma, uništavanje prirodnih staništa, kao i uvođenje ekološki prihvatljivih metoda korišćenja zemljišta.</a:t>
          </a:r>
          <a:endParaRPr lang="en-US"/>
        </a:p>
      </dgm:t>
    </dgm:pt>
    <dgm:pt modelId="{7B2936B4-75EB-47EB-B3A8-C5EC839E4685}" type="parTrans" cxnId="{5846F3A5-B766-422A-9AD5-5EDA09A65685}">
      <dgm:prSet/>
      <dgm:spPr/>
      <dgm:t>
        <a:bodyPr/>
        <a:lstStyle/>
        <a:p>
          <a:endParaRPr lang="en-US"/>
        </a:p>
      </dgm:t>
    </dgm:pt>
    <dgm:pt modelId="{47D67830-DB2A-4F10-81CC-FC2FAB7BC035}" type="sibTrans" cxnId="{5846F3A5-B766-422A-9AD5-5EDA09A65685}">
      <dgm:prSet/>
      <dgm:spPr/>
      <dgm:t>
        <a:bodyPr/>
        <a:lstStyle/>
        <a:p>
          <a:endParaRPr lang="en-US"/>
        </a:p>
      </dgm:t>
    </dgm:pt>
    <dgm:pt modelId="{DDC8CAED-2ADE-44EF-9DAC-FE84F6BE05BF}" type="pres">
      <dgm:prSet presAssocID="{35B81A87-9AD2-49B0-A378-920CA314776B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A87074EE-9A23-4FE5-A6F0-0193C6AC4563}" type="pres">
      <dgm:prSet presAssocID="{6500E4E1-48CB-46CE-AE40-56E77CDA624A}" presName="hierRoot1" presStyleCnt="0"/>
      <dgm:spPr/>
    </dgm:pt>
    <dgm:pt modelId="{C403293D-5F58-45D0-A927-AD8FCC908593}" type="pres">
      <dgm:prSet presAssocID="{6500E4E1-48CB-46CE-AE40-56E77CDA624A}" presName="composite" presStyleCnt="0"/>
      <dgm:spPr/>
    </dgm:pt>
    <dgm:pt modelId="{953A093D-F4AD-4E03-AB1A-CECE5EE1134B}" type="pres">
      <dgm:prSet presAssocID="{6500E4E1-48CB-46CE-AE40-56E77CDA624A}" presName="background" presStyleLbl="node0" presStyleIdx="0" presStyleCnt="2"/>
      <dgm:spPr/>
    </dgm:pt>
    <dgm:pt modelId="{42E06FA1-7E11-4B98-8EBC-2C7BD23C15CA}" type="pres">
      <dgm:prSet presAssocID="{6500E4E1-48CB-46CE-AE40-56E77CDA624A}" presName="text" presStyleLbl="fgAcc0" presStyleIdx="0" presStyleCnt="2">
        <dgm:presLayoutVars>
          <dgm:chPref val="3"/>
        </dgm:presLayoutVars>
      </dgm:prSet>
      <dgm:spPr/>
    </dgm:pt>
    <dgm:pt modelId="{0BAEBC00-E263-4E99-994D-B4397E9A0000}" type="pres">
      <dgm:prSet presAssocID="{6500E4E1-48CB-46CE-AE40-56E77CDA624A}" presName="hierChild2" presStyleCnt="0"/>
      <dgm:spPr/>
    </dgm:pt>
    <dgm:pt modelId="{148F9F55-BA76-4242-B128-0D6D5480B7EA}" type="pres">
      <dgm:prSet presAssocID="{307EEE5D-09B0-42DD-A732-4AA024152900}" presName="hierRoot1" presStyleCnt="0"/>
      <dgm:spPr/>
    </dgm:pt>
    <dgm:pt modelId="{307FE412-599B-4315-9711-971E4BADC2BB}" type="pres">
      <dgm:prSet presAssocID="{307EEE5D-09B0-42DD-A732-4AA024152900}" presName="composite" presStyleCnt="0"/>
      <dgm:spPr/>
    </dgm:pt>
    <dgm:pt modelId="{327ECE5A-D10B-40E4-A952-03A37C0B250D}" type="pres">
      <dgm:prSet presAssocID="{307EEE5D-09B0-42DD-A732-4AA024152900}" presName="background" presStyleLbl="node0" presStyleIdx="1" presStyleCnt="2"/>
      <dgm:spPr/>
    </dgm:pt>
    <dgm:pt modelId="{809765FC-C328-4B62-A685-EC35BCE15F89}" type="pres">
      <dgm:prSet presAssocID="{307EEE5D-09B0-42DD-A732-4AA024152900}" presName="text" presStyleLbl="fgAcc0" presStyleIdx="1" presStyleCnt="2">
        <dgm:presLayoutVars>
          <dgm:chPref val="3"/>
        </dgm:presLayoutVars>
      </dgm:prSet>
      <dgm:spPr/>
    </dgm:pt>
    <dgm:pt modelId="{5DEE00F4-5175-4BE9-A24C-47888AE831DD}" type="pres">
      <dgm:prSet presAssocID="{307EEE5D-09B0-42DD-A732-4AA024152900}" presName="hierChild2" presStyleCnt="0"/>
      <dgm:spPr/>
    </dgm:pt>
  </dgm:ptLst>
  <dgm:cxnLst>
    <dgm:cxn modelId="{344C819A-33B9-46D2-AE98-7F16C527BEF3}" type="presOf" srcId="{35B81A87-9AD2-49B0-A378-920CA314776B}" destId="{DDC8CAED-2ADE-44EF-9DAC-FE84F6BE05BF}" srcOrd="0" destOrd="0" presId="urn:microsoft.com/office/officeart/2005/8/layout/hierarchy1"/>
    <dgm:cxn modelId="{5846F3A5-B766-422A-9AD5-5EDA09A65685}" srcId="{35B81A87-9AD2-49B0-A378-920CA314776B}" destId="{307EEE5D-09B0-42DD-A732-4AA024152900}" srcOrd="1" destOrd="0" parTransId="{7B2936B4-75EB-47EB-B3A8-C5EC839E4685}" sibTransId="{47D67830-DB2A-4F10-81CC-FC2FAB7BC035}"/>
    <dgm:cxn modelId="{4E4793A8-9124-4183-9C00-3D985D656BA9}" srcId="{35B81A87-9AD2-49B0-A378-920CA314776B}" destId="{6500E4E1-48CB-46CE-AE40-56E77CDA624A}" srcOrd="0" destOrd="0" parTransId="{0903C38A-D9B5-4F0E-BB93-E24141A84865}" sibTransId="{F8CB0E55-084E-4F5C-9B3C-5034A523EDA4}"/>
    <dgm:cxn modelId="{E75F36CC-90C8-4CBC-A271-E90DFFCB412A}" type="presOf" srcId="{6500E4E1-48CB-46CE-AE40-56E77CDA624A}" destId="{42E06FA1-7E11-4B98-8EBC-2C7BD23C15CA}" srcOrd="0" destOrd="0" presId="urn:microsoft.com/office/officeart/2005/8/layout/hierarchy1"/>
    <dgm:cxn modelId="{FF0FA9EB-981B-47E9-B3DB-BDCCA1A740C7}" type="presOf" srcId="{307EEE5D-09B0-42DD-A732-4AA024152900}" destId="{809765FC-C328-4B62-A685-EC35BCE15F89}" srcOrd="0" destOrd="0" presId="urn:microsoft.com/office/officeart/2005/8/layout/hierarchy1"/>
    <dgm:cxn modelId="{4FA8A2AE-2E41-4144-A218-6FB6B793DAD5}" type="presParOf" srcId="{DDC8CAED-2ADE-44EF-9DAC-FE84F6BE05BF}" destId="{A87074EE-9A23-4FE5-A6F0-0193C6AC4563}" srcOrd="0" destOrd="0" presId="urn:microsoft.com/office/officeart/2005/8/layout/hierarchy1"/>
    <dgm:cxn modelId="{8451F22D-914B-410F-91B3-27E093CAB73C}" type="presParOf" srcId="{A87074EE-9A23-4FE5-A6F0-0193C6AC4563}" destId="{C403293D-5F58-45D0-A927-AD8FCC908593}" srcOrd="0" destOrd="0" presId="urn:microsoft.com/office/officeart/2005/8/layout/hierarchy1"/>
    <dgm:cxn modelId="{5A7EE393-D129-47E8-879A-1003E538323C}" type="presParOf" srcId="{C403293D-5F58-45D0-A927-AD8FCC908593}" destId="{953A093D-F4AD-4E03-AB1A-CECE5EE1134B}" srcOrd="0" destOrd="0" presId="urn:microsoft.com/office/officeart/2005/8/layout/hierarchy1"/>
    <dgm:cxn modelId="{3E71A4A8-C816-43BC-99F8-C29704B3716B}" type="presParOf" srcId="{C403293D-5F58-45D0-A927-AD8FCC908593}" destId="{42E06FA1-7E11-4B98-8EBC-2C7BD23C15CA}" srcOrd="1" destOrd="0" presId="urn:microsoft.com/office/officeart/2005/8/layout/hierarchy1"/>
    <dgm:cxn modelId="{E2851416-DC84-4E26-940F-57A0B8980710}" type="presParOf" srcId="{A87074EE-9A23-4FE5-A6F0-0193C6AC4563}" destId="{0BAEBC00-E263-4E99-994D-B4397E9A0000}" srcOrd="1" destOrd="0" presId="urn:microsoft.com/office/officeart/2005/8/layout/hierarchy1"/>
    <dgm:cxn modelId="{3954475F-7337-47AD-A477-701E77B69907}" type="presParOf" srcId="{DDC8CAED-2ADE-44EF-9DAC-FE84F6BE05BF}" destId="{148F9F55-BA76-4242-B128-0D6D5480B7EA}" srcOrd="1" destOrd="0" presId="urn:microsoft.com/office/officeart/2005/8/layout/hierarchy1"/>
    <dgm:cxn modelId="{60BECC62-563E-4E13-9E99-2A7D7651CF87}" type="presParOf" srcId="{148F9F55-BA76-4242-B128-0D6D5480B7EA}" destId="{307FE412-599B-4315-9711-971E4BADC2BB}" srcOrd="0" destOrd="0" presId="urn:microsoft.com/office/officeart/2005/8/layout/hierarchy1"/>
    <dgm:cxn modelId="{BAAD5675-7E6E-462C-BAC9-F19FC1B3FA2C}" type="presParOf" srcId="{307FE412-599B-4315-9711-971E4BADC2BB}" destId="{327ECE5A-D10B-40E4-A952-03A37C0B250D}" srcOrd="0" destOrd="0" presId="urn:microsoft.com/office/officeart/2005/8/layout/hierarchy1"/>
    <dgm:cxn modelId="{94FCA254-DAAD-47D1-A7AD-AD13C10D7216}" type="presParOf" srcId="{307FE412-599B-4315-9711-971E4BADC2BB}" destId="{809765FC-C328-4B62-A685-EC35BCE15F89}" srcOrd="1" destOrd="0" presId="urn:microsoft.com/office/officeart/2005/8/layout/hierarchy1"/>
    <dgm:cxn modelId="{7089074C-1051-40BA-BF8D-DCEC328C51EA}" type="presParOf" srcId="{148F9F55-BA76-4242-B128-0D6D5480B7EA}" destId="{5DEE00F4-5175-4BE9-A24C-47888AE831DD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DE0EA2-5D5A-4405-8B1A-2AB0C42E53DC}">
      <dsp:nvSpPr>
        <dsp:cNvPr id="0" name=""/>
        <dsp:cNvSpPr/>
      </dsp:nvSpPr>
      <dsp:spPr>
        <a:xfrm>
          <a:off x="1333" y="110983"/>
          <a:ext cx="4682211" cy="29732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CEE93D-2B51-455C-A481-3DC540794AAB}">
      <dsp:nvSpPr>
        <dsp:cNvPr id="0" name=""/>
        <dsp:cNvSpPr/>
      </dsp:nvSpPr>
      <dsp:spPr>
        <a:xfrm>
          <a:off x="521579" y="605216"/>
          <a:ext cx="4682211" cy="29732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2500" b="1" kern="1200"/>
            <a:t>Modifikacija postojećih zakona i donošenje novih propisa</a:t>
          </a:r>
          <a:r>
            <a:rPr lang="sr-Latn-RS" sz="2500" kern="1200"/>
            <a:t>:</a:t>
          </a:r>
          <a:endParaRPr lang="en-US" sz="2500" kern="1200"/>
        </a:p>
      </dsp:txBody>
      <dsp:txXfrm>
        <a:off x="608661" y="692298"/>
        <a:ext cx="4508047" cy="2799040"/>
      </dsp:txXfrm>
    </dsp:sp>
    <dsp:sp modelId="{571B695F-AD4C-4085-B299-50139ECDA846}">
      <dsp:nvSpPr>
        <dsp:cNvPr id="0" name=""/>
        <dsp:cNvSpPr/>
      </dsp:nvSpPr>
      <dsp:spPr>
        <a:xfrm>
          <a:off x="5724037" y="110983"/>
          <a:ext cx="4682211" cy="29732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165BA4-AAAB-4319-9233-B4167473EDBA}">
      <dsp:nvSpPr>
        <dsp:cNvPr id="0" name=""/>
        <dsp:cNvSpPr/>
      </dsp:nvSpPr>
      <dsp:spPr>
        <a:xfrm>
          <a:off x="6244283" y="605216"/>
          <a:ext cx="4682211" cy="29732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2500" kern="1200"/>
            <a:t>Na osnovu analize, potrebno je uskladiti nacionalne zakone sa međunarodnim obavezama, kao što su konvencije i sporazumi, kao što je Pariški sporazum, Konvencija o biološkoj raznovrsnosti i druge</a:t>
          </a:r>
          <a:endParaRPr lang="en-US" sz="2500" kern="1200"/>
        </a:p>
      </dsp:txBody>
      <dsp:txXfrm>
        <a:off x="6331365" y="692298"/>
        <a:ext cx="4508047" cy="27990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3A093D-F4AD-4E03-AB1A-CECE5EE1134B}">
      <dsp:nvSpPr>
        <dsp:cNvPr id="0" name=""/>
        <dsp:cNvSpPr/>
      </dsp:nvSpPr>
      <dsp:spPr>
        <a:xfrm>
          <a:off x="1333" y="110983"/>
          <a:ext cx="4682211" cy="29732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E06FA1-7E11-4B98-8EBC-2C7BD23C15CA}">
      <dsp:nvSpPr>
        <dsp:cNvPr id="0" name=""/>
        <dsp:cNvSpPr/>
      </dsp:nvSpPr>
      <dsp:spPr>
        <a:xfrm>
          <a:off x="521579" y="605216"/>
          <a:ext cx="4682211" cy="29732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2100" b="1" kern="1200"/>
            <a:t>Implementacija smanjenja gubitka biodiverziteta</a:t>
          </a:r>
          <a:r>
            <a:rPr lang="sr-Latn-RS" sz="2100" kern="1200"/>
            <a:t>: Prema Konvenciji o biološkoj raznovrsnosti, potrebno je razviti i implementirati zakone koji omogućavaju očuvanje biodiverziteta, kao i unapređenje politika za očuvanje ugroženih vrsta, zaustavljanje gubitka staništa i održivo korišćenje prirodnih resursa.</a:t>
          </a:r>
          <a:endParaRPr lang="en-US" sz="2100" kern="1200"/>
        </a:p>
      </dsp:txBody>
      <dsp:txXfrm>
        <a:off x="608661" y="692298"/>
        <a:ext cx="4508047" cy="2799040"/>
      </dsp:txXfrm>
    </dsp:sp>
    <dsp:sp modelId="{327ECE5A-D10B-40E4-A952-03A37C0B250D}">
      <dsp:nvSpPr>
        <dsp:cNvPr id="0" name=""/>
        <dsp:cNvSpPr/>
      </dsp:nvSpPr>
      <dsp:spPr>
        <a:xfrm>
          <a:off x="5724037" y="110983"/>
          <a:ext cx="4682211" cy="29732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9765FC-C328-4B62-A685-EC35BCE15F89}">
      <dsp:nvSpPr>
        <dsp:cNvPr id="0" name=""/>
        <dsp:cNvSpPr/>
      </dsp:nvSpPr>
      <dsp:spPr>
        <a:xfrm>
          <a:off x="6244283" y="605216"/>
          <a:ext cx="4682211" cy="29732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2100" b="1" kern="1200"/>
            <a:t>Regulacija korišćenja zemljišta i šumskih resursa</a:t>
          </a:r>
          <a:r>
            <a:rPr lang="sr-Latn-RS" sz="2100" kern="1200"/>
            <a:t>: Zakonodavstvo treba da obuhvati i regulacije koje sprečavaju prekomernu sječu šuma, uništavanje prirodnih staništa, kao i uvođenje ekološki prihvatljivih metoda korišćenja zemljišta.</a:t>
          </a:r>
          <a:endParaRPr lang="en-US" sz="2100" kern="1200"/>
        </a:p>
      </dsp:txBody>
      <dsp:txXfrm>
        <a:off x="6331365" y="692298"/>
        <a:ext cx="4508047" cy="27990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 slaj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1E4AB73-7A4F-46D1-0279-86B262D29B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E288098-ED0D-4A07-38EB-871D83CA13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r-Latn-RS"/>
              <a:t>Kliknite da biste uredili stil podnaslova mastera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C2AC2C5F-2786-77B0-8275-34CC5B6AA8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0F5D5-7660-4A0B-8990-220ACF8BA796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C92E248C-7316-EC67-9352-14861A08A1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2767D3AD-54B9-41F4-A200-97BAE20A8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04A2A-CBF0-4A81-ACD6-AA4A6139770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5620125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vertikaln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FB04F55-1B21-B5FF-0A84-3B72BD5611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vertikalni tekst 2">
            <a:extLst>
              <a:ext uri="{FF2B5EF4-FFF2-40B4-BE49-F238E27FC236}">
                <a16:creationId xmlns:a16="http://schemas.microsoft.com/office/drawing/2014/main" id="{9124C91E-2A76-C238-AFD7-93EC7E907C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6ED46DE2-D2BD-387D-443B-A5D81A877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0F5D5-7660-4A0B-8990-220ACF8BA796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01A3EE05-AC52-343B-CC15-191AB0BBC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C3E00866-03A9-D386-F20A-698198A6F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04A2A-CBF0-4A81-ACD6-AA4A6139770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759284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n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ni naslov 1">
            <a:extLst>
              <a:ext uri="{FF2B5EF4-FFF2-40B4-BE49-F238E27FC236}">
                <a16:creationId xmlns:a16="http://schemas.microsoft.com/office/drawing/2014/main" id="{EC7FF08C-E3E1-72AE-D348-A36972FC989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vertikalni tekst 2">
            <a:extLst>
              <a:ext uri="{FF2B5EF4-FFF2-40B4-BE49-F238E27FC236}">
                <a16:creationId xmlns:a16="http://schemas.microsoft.com/office/drawing/2014/main" id="{A11FBF61-3C07-2438-9639-5956AB6023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A9BA9750-98D2-CC27-3682-BC94FC7D34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0F5D5-7660-4A0B-8990-220ACF8BA796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782F28C4-00DC-58E5-095E-A4DD4B1D67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7B6DEDA3-1B11-9C4A-E576-365C5F308E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04A2A-CBF0-4A81-ACD6-AA4A6139770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2487367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3F8BA45-C8FD-B368-6D35-1FE2A0FDD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28ED372B-5958-CFA2-5E1B-F7D9956EB4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304069F0-CF8C-E0CB-0BA6-6B3F09A53A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0F5D5-7660-4A0B-8990-220ACF8BA796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92EF29CE-D3CD-4322-C8B4-5F88EBB264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49BCAAF3-E564-B686-43BE-6956C6FA8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04A2A-CBF0-4A81-ACD6-AA4A6139770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532921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8344A26-9BD5-F6E8-1286-B2C4065850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D1AED393-8980-EAA5-1649-8F29B2F87E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F99CBD2D-03F9-9862-184B-B6E26BD5BC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0F5D5-7660-4A0B-8990-220ACF8BA796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2B630794-7A03-A9B1-3554-D907FA5AFF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F9A2CADA-46AF-5AEE-9BD7-DC4DAA6E11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04A2A-CBF0-4A81-ACD6-AA4A6139770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681392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A5406F3-0A33-9467-C046-C9BE336B28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72A945CB-2F79-F8E5-94D5-6528471FB3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sadržaj 3">
            <a:extLst>
              <a:ext uri="{FF2B5EF4-FFF2-40B4-BE49-F238E27FC236}">
                <a16:creationId xmlns:a16="http://schemas.microsoft.com/office/drawing/2014/main" id="{FBD699EE-CB81-E521-C98D-99A2D75ED1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DF326D40-4622-C1FB-E5F6-73DA53C75E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0F5D5-7660-4A0B-8990-220ACF8BA796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522C0CEC-F0B3-5EDB-F2BB-53044CF87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A8A24B50-32CB-BDE3-D791-5771D0AA59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04A2A-CBF0-4A81-ACD6-AA4A6139770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206604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eđen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EAB9EDF-129C-5014-94FC-8811FD9A80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1CAA6C1E-899E-5CE2-44C9-2908CED69A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4" name="Čuvar mesta za sadržaj 3">
            <a:extLst>
              <a:ext uri="{FF2B5EF4-FFF2-40B4-BE49-F238E27FC236}">
                <a16:creationId xmlns:a16="http://schemas.microsoft.com/office/drawing/2014/main" id="{103CDC88-5296-4382-8444-68E97A5F81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5" name="Čuvar mesta za tekst 4">
            <a:extLst>
              <a:ext uri="{FF2B5EF4-FFF2-40B4-BE49-F238E27FC236}">
                <a16:creationId xmlns:a16="http://schemas.microsoft.com/office/drawing/2014/main" id="{BA01BE25-41DF-E9CC-E428-C32E4F9C24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6" name="Čuvar mesta za sadržaj 5">
            <a:extLst>
              <a:ext uri="{FF2B5EF4-FFF2-40B4-BE49-F238E27FC236}">
                <a16:creationId xmlns:a16="http://schemas.microsoft.com/office/drawing/2014/main" id="{70C58E74-9105-9170-0B1A-0009363E55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7" name="Čuvar mesta za datum 6">
            <a:extLst>
              <a:ext uri="{FF2B5EF4-FFF2-40B4-BE49-F238E27FC236}">
                <a16:creationId xmlns:a16="http://schemas.microsoft.com/office/drawing/2014/main" id="{23E5F9EC-874D-57BD-27C2-709969122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0F5D5-7660-4A0B-8990-220ACF8BA796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8" name="Čuvar mesta za podnožje 7">
            <a:extLst>
              <a:ext uri="{FF2B5EF4-FFF2-40B4-BE49-F238E27FC236}">
                <a16:creationId xmlns:a16="http://schemas.microsoft.com/office/drawing/2014/main" id="{F3B1CD2E-D3EE-B048-F4F5-CCB4834C40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Čuvar mesta za broj slajda 8">
            <a:extLst>
              <a:ext uri="{FF2B5EF4-FFF2-40B4-BE49-F238E27FC236}">
                <a16:creationId xmlns:a16="http://schemas.microsoft.com/office/drawing/2014/main" id="{70CC8E11-DCFB-B93D-E1D8-E01B76ABE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04A2A-CBF0-4A81-ACD6-AA4A6139770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216307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A413697-FDA8-84D8-1E23-B94AEF0FA0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datum 2">
            <a:extLst>
              <a:ext uri="{FF2B5EF4-FFF2-40B4-BE49-F238E27FC236}">
                <a16:creationId xmlns:a16="http://schemas.microsoft.com/office/drawing/2014/main" id="{F1364DEE-6B0C-60AC-B9F0-57B35E7E81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0F5D5-7660-4A0B-8990-220ACF8BA796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4" name="Čuvar mesta za podnožje 3">
            <a:extLst>
              <a:ext uri="{FF2B5EF4-FFF2-40B4-BE49-F238E27FC236}">
                <a16:creationId xmlns:a16="http://schemas.microsoft.com/office/drawing/2014/main" id="{6D94FD82-A3F0-C8C4-344B-AE529F2794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5" name="Čuvar mesta za broj slajda 4">
            <a:extLst>
              <a:ext uri="{FF2B5EF4-FFF2-40B4-BE49-F238E27FC236}">
                <a16:creationId xmlns:a16="http://schemas.microsoft.com/office/drawing/2014/main" id="{43A7B2F4-2B26-66A9-6EDD-94C63947C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04A2A-CBF0-4A81-ACD6-AA4A6139770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859483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datum 1">
            <a:extLst>
              <a:ext uri="{FF2B5EF4-FFF2-40B4-BE49-F238E27FC236}">
                <a16:creationId xmlns:a16="http://schemas.microsoft.com/office/drawing/2014/main" id="{B03C2B50-CD81-5141-90D8-7858DE5E3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0F5D5-7660-4A0B-8990-220ACF8BA796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3" name="Čuvar mesta za podnožje 2">
            <a:extLst>
              <a:ext uri="{FF2B5EF4-FFF2-40B4-BE49-F238E27FC236}">
                <a16:creationId xmlns:a16="http://schemas.microsoft.com/office/drawing/2014/main" id="{4E0FDCED-859E-617E-630D-0DBD58644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Čuvar mesta za broj slajda 3">
            <a:extLst>
              <a:ext uri="{FF2B5EF4-FFF2-40B4-BE49-F238E27FC236}">
                <a16:creationId xmlns:a16="http://schemas.microsoft.com/office/drawing/2014/main" id="{B9C4A7B6-208A-55DC-4B9B-283A28740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04A2A-CBF0-4A81-ACD6-AA4A6139770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398226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a nat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2602A7-17B4-D48C-FE4A-409CA23C8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9597B39A-D3A9-C159-06EF-D2B3C93463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tekst 3">
            <a:extLst>
              <a:ext uri="{FF2B5EF4-FFF2-40B4-BE49-F238E27FC236}">
                <a16:creationId xmlns:a16="http://schemas.microsoft.com/office/drawing/2014/main" id="{DCDA102D-9B9F-283D-9402-4CC45E4550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D7581E71-D028-5AD0-8834-871877F25E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0F5D5-7660-4A0B-8990-220ACF8BA796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86343884-53CF-F5C2-C2B6-3E7E3C3C8F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B19FA3D4-6AA7-64BC-575B-7027C09D4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04A2A-CBF0-4A81-ACD6-AA4A6139770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121178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a nat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40DC57-17DB-8078-C669-D36C26C99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liku 2">
            <a:extLst>
              <a:ext uri="{FF2B5EF4-FFF2-40B4-BE49-F238E27FC236}">
                <a16:creationId xmlns:a16="http://schemas.microsoft.com/office/drawing/2014/main" id="{507399C9-C977-44FD-D060-45A2DEB45C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r-Latn-RS"/>
          </a:p>
        </p:txBody>
      </p:sp>
      <p:sp>
        <p:nvSpPr>
          <p:cNvPr id="4" name="Čuvar mesta za tekst 3">
            <a:extLst>
              <a:ext uri="{FF2B5EF4-FFF2-40B4-BE49-F238E27FC236}">
                <a16:creationId xmlns:a16="http://schemas.microsoft.com/office/drawing/2014/main" id="{08DE7BEE-578E-83BD-0DF1-451D68105C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EC1CBEBF-DCD1-7A5B-809F-8FF2BF5675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0F5D5-7660-4A0B-8990-220ACF8BA796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72ACE197-E183-B00A-5982-50E1EEE37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FA66B51A-2C1F-2EAE-2DD4-51937B983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04A2A-CBF0-4A81-ACD6-AA4A6139770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710221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naslov 1">
            <a:extLst>
              <a:ext uri="{FF2B5EF4-FFF2-40B4-BE49-F238E27FC236}">
                <a16:creationId xmlns:a16="http://schemas.microsoft.com/office/drawing/2014/main" id="{EEF7B8B2-6FFF-F7A6-EDFD-494333753E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68009D3B-ADE7-16BF-6A9D-1E3F22BC75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8C345742-5BAD-3859-399D-2590B8EBFF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0D0F5D5-7660-4A0B-8990-220ACF8BA796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62863F10-2B3D-51DD-8D22-862BEF1F64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62A78400-9343-A3DF-FB78-90D5E61052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8904A2A-CBF0-4A81-ACD6-AA4A6139770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777701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file:///C:\Users\Dejan%20Blagojevic\Desktop\greens%20final\EU%20directive%20i%20standardi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3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1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3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F5A5072-7B47-4D32-B52A-4EBBF590B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715DAF0-AE1B-46C9-8A6B-DB2AA05AB9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2" y="-22693"/>
            <a:ext cx="12191999" cy="4374129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0000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16219D-510E-4184-9090-6D5578A87B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908719" y="-3931841"/>
            <a:ext cx="4374557" cy="12192000"/>
          </a:xfrm>
          <a:prstGeom prst="rect">
            <a:avLst/>
          </a:prstGeom>
          <a:gradFill>
            <a:gsLst>
              <a:gs pos="40000">
                <a:schemeClr val="accent1">
                  <a:alpha val="0"/>
                </a:schemeClr>
              </a:gs>
              <a:gs pos="100000">
                <a:schemeClr val="accent1">
                  <a:lumMod val="75000"/>
                  <a:alpha val="52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FF4A713-7B75-4B21-90D7-5AB19547C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136696" y="-3703868"/>
            <a:ext cx="4374128" cy="11736479"/>
          </a:xfrm>
          <a:prstGeom prst="rect">
            <a:avLst/>
          </a:prstGeom>
          <a:gradFill>
            <a:gsLst>
              <a:gs pos="17000">
                <a:schemeClr val="accent1">
                  <a:alpha val="0"/>
                </a:schemeClr>
              </a:gs>
              <a:gs pos="100000">
                <a:srgbClr val="000000">
                  <a:alpha val="37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C631C0B-6DA6-4E57-8231-CE32B3434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" y="-22690"/>
            <a:ext cx="8542485" cy="4374126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2500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29501E6-A978-4A61-9689-9085AF97A5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2508972">
            <a:off x="5945431" y="-1032053"/>
            <a:ext cx="4990147" cy="4439131"/>
          </a:xfrm>
          <a:custGeom>
            <a:avLst/>
            <a:gdLst>
              <a:gd name="connsiteX0" fmla="*/ 4990147 w 4990147"/>
              <a:gd name="connsiteY0" fmla="*/ 2229378 h 4439131"/>
              <a:gd name="connsiteX1" fmla="*/ 917384 w 4990147"/>
              <a:gd name="connsiteY1" fmla="*/ 4439131 h 4439131"/>
              <a:gd name="connsiteX2" fmla="*/ 910814 w 4990147"/>
              <a:gd name="connsiteY2" fmla="*/ 4434219 h 4439131"/>
              <a:gd name="connsiteX3" fmla="*/ 0 w 4990147"/>
              <a:gd name="connsiteY3" fmla="*/ 2502877 h 4439131"/>
              <a:gd name="connsiteX4" fmla="*/ 2502877 w 4990147"/>
              <a:gd name="connsiteY4" fmla="*/ 0 h 4439131"/>
              <a:gd name="connsiteX5" fmla="*/ 4954904 w 4990147"/>
              <a:gd name="connsiteY5" fmla="*/ 1998460 h 443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0147" h="4439131">
                <a:moveTo>
                  <a:pt x="4990147" y="2229378"/>
                </a:moveTo>
                <a:lnTo>
                  <a:pt x="917384" y="4439131"/>
                </a:lnTo>
                <a:lnTo>
                  <a:pt x="910814" y="4434219"/>
                </a:lnTo>
                <a:cubicBezTo>
                  <a:pt x="354557" y="3975154"/>
                  <a:pt x="0" y="3280421"/>
                  <a:pt x="0" y="2502877"/>
                </a:cubicBezTo>
                <a:cubicBezTo>
                  <a:pt x="0" y="1120576"/>
                  <a:pt x="1120576" y="0"/>
                  <a:pt x="2502877" y="0"/>
                </a:cubicBezTo>
                <a:cubicBezTo>
                  <a:pt x="3712390" y="0"/>
                  <a:pt x="4721520" y="857941"/>
                  <a:pt x="4954904" y="199846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2000"/>
                </a:schemeClr>
              </a:gs>
              <a:gs pos="87000">
                <a:schemeClr val="accent1">
                  <a:lumMod val="60000"/>
                  <a:lumOff val="40000"/>
                  <a:alpha val="2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05B208BB-9593-7615-347D-11C1D8B8C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4824" y="735106"/>
            <a:ext cx="10053763" cy="2928470"/>
          </a:xfrm>
        </p:spPr>
        <p:txBody>
          <a:bodyPr anchor="b">
            <a:normAutofit/>
          </a:bodyPr>
          <a:lstStyle/>
          <a:p>
            <a:pPr algn="l"/>
            <a:r>
              <a:rPr lang="en-US" sz="4800">
                <a:solidFill>
                  <a:srgbClr val="FFFFFF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Implementacija međunarodnih ekoloških standarda i konvencija</a:t>
            </a:r>
            <a:endParaRPr lang="sr-Latn-RS" sz="4800">
              <a:solidFill>
                <a:srgbClr val="FFFFFF"/>
              </a:solidFill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E0F5B15D-43DE-EDAB-A45B-1D737E7ABC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50682" y="4870824"/>
            <a:ext cx="10005951" cy="1458258"/>
          </a:xfrm>
        </p:spPr>
        <p:txBody>
          <a:bodyPr anchor="ctr">
            <a:normAutofit/>
          </a:bodyPr>
          <a:lstStyle/>
          <a:p>
            <a:pPr algn="l"/>
            <a:r>
              <a:rPr lang="en-US" u="sng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2"/>
              </a:rPr>
              <a:t>Direktive</a:t>
            </a:r>
            <a:r>
              <a:rPr lang="en-US" u="sng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2"/>
              </a:rPr>
              <a:t> </a:t>
            </a:r>
            <a:r>
              <a:rPr lang="en-US" u="sng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2"/>
              </a:rPr>
              <a:t>i</a:t>
            </a:r>
            <a:r>
              <a:rPr lang="en-US" u="sng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2"/>
              </a:rPr>
              <a:t> </a:t>
            </a:r>
            <a:r>
              <a:rPr lang="en-US" u="sng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2"/>
              </a:rPr>
              <a:t>standardi</a:t>
            </a:r>
            <a:r>
              <a:rPr lang="en-US" u="sng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2"/>
              </a:rPr>
              <a:t> u </a:t>
            </a:r>
            <a:r>
              <a:rPr lang="en-US" u="sng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2"/>
              </a:rPr>
              <a:t>zaštiti</a:t>
            </a:r>
            <a:r>
              <a:rPr lang="en-US" u="sng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2"/>
              </a:rPr>
              <a:t> </a:t>
            </a:r>
            <a:r>
              <a:rPr lang="en-US" u="sng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2"/>
              </a:rPr>
              <a:t>životne</a:t>
            </a:r>
            <a:r>
              <a:rPr lang="en-US" u="sng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2"/>
              </a:rPr>
              <a:t> </a:t>
            </a:r>
            <a:r>
              <a:rPr lang="en-US" u="sng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2"/>
              </a:rPr>
              <a:t>sredine</a:t>
            </a:r>
            <a:endParaRPr lang="sr-Latn-RS"/>
          </a:p>
          <a:p>
            <a:pPr algn="l"/>
            <a:endParaRPr lang="sr-Latn-RS"/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714C58B8-FE26-4E79-DC8F-3404BFC53D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F7BAAFC8-2AC7-0EAC-E6FE-6863B92BD1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621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1E475B33-10A2-2E61-80A5-4C67DB20C7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294538"/>
            <a:ext cx="9895951" cy="1033669"/>
          </a:xfrm>
        </p:spPr>
        <p:txBody>
          <a:bodyPr>
            <a:normAutofit/>
          </a:bodyPr>
          <a:lstStyle/>
          <a:p>
            <a:r>
              <a:rPr lang="sr-Latn-RS" sz="2800" b="1">
                <a:solidFill>
                  <a:srgbClr val="FFFFFF"/>
                </a:solidFill>
              </a:rPr>
              <a:t>Povećanje finansijske podrške za razvoj održivih tehnologija</a:t>
            </a:r>
            <a:br>
              <a:rPr lang="sr-Latn-RS" sz="2800" b="1">
                <a:solidFill>
                  <a:srgbClr val="FFFFFF"/>
                </a:solidFill>
              </a:rPr>
            </a:br>
            <a:endParaRPr lang="sr-Latn-RS" sz="2800">
              <a:solidFill>
                <a:srgbClr val="FFFFFF"/>
              </a:solidFill>
            </a:endParaRP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76CDF8F9-1344-932D-8829-FCFE5ED1F8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9" y="2318197"/>
            <a:ext cx="9724031" cy="3683358"/>
          </a:xfrm>
        </p:spPr>
        <p:txBody>
          <a:bodyPr anchor="ctr"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sr-Latn-RS" sz="2000" b="1"/>
              <a:t>Podsticanje zelene ekonomije i obnovljivih izvora energije</a:t>
            </a:r>
            <a:r>
              <a:rPr lang="sr-Latn-RS" sz="2000"/>
              <a:t> Zakonodavne promene mogu uvesti subvencije, poreske olakšice ili druge oblike podrške za istraživanje, razvoj i primenu održivih tehnologija, kao što su solarna energija, e-mobilnost, i energetska efikasnost.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 b="1"/>
              <a:t>Podrška za zelene investicije i projekte</a:t>
            </a:r>
            <a:endParaRPr lang="sr-Latn-RS" sz="2000"/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/>
              <a:t> Zakonodavstvo treba pružiti odgovarajuće podsticaje za privatne i javne investicije u projekte koji smanjuju ekološki otisak, kao i za istraživanje i razvoj zelenih tehnologija.</a:t>
            </a:r>
          </a:p>
          <a:p>
            <a:endParaRPr lang="sr-Latn-RS" sz="2000"/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EF45D301-E26E-FE7E-9038-04C1B4D73C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A1140727-9E4C-07CE-CA88-7930DCD763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973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79E27D9-03C7-44E2-9FF8-15D0C8506A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A081F48F-F76D-9293-7B49-4EC5D3840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1642969"/>
          </a:xfrm>
        </p:spPr>
        <p:txBody>
          <a:bodyPr anchor="b">
            <a:normAutofit/>
          </a:bodyPr>
          <a:lstStyle/>
          <a:p>
            <a:r>
              <a:rPr lang="sr-Latn-RS" sz="4000" b="1"/>
              <a:t>Zakonodavne obaveze za sektore sa najvećim emisijama</a:t>
            </a:r>
            <a:endParaRPr lang="sr-Latn-RS" sz="400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D0F22FA3-B916-3850-CDE9-A619491F7D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688296" cy="3454358"/>
          </a:xfrm>
        </p:spPr>
        <p:txBody>
          <a:bodyPr anchor="t">
            <a:normAutofit/>
          </a:bodyPr>
          <a:lstStyle/>
          <a:p>
            <a:r>
              <a:rPr lang="sr-Latn-RS" sz="2000"/>
              <a:t>Zakonodavstvo treba da se fokusira na sektore koji najviše doprinose emisijama: </a:t>
            </a:r>
          </a:p>
          <a:p>
            <a:pPr lvl="1"/>
            <a:r>
              <a:rPr lang="sr-Latn-RS" sz="2000"/>
              <a:t>energetika, </a:t>
            </a:r>
          </a:p>
          <a:p>
            <a:pPr lvl="1"/>
            <a:r>
              <a:rPr lang="sr-Latn-RS" sz="2000"/>
              <a:t>saobraćaj i industrija, </a:t>
            </a:r>
          </a:p>
          <a:p>
            <a:pPr lvl="1"/>
            <a:r>
              <a:rPr lang="sr-Latn-RS" sz="2000"/>
              <a:t>postalvnaje ciljeve za smanjenje emisija u tim sektorima.</a:t>
            </a:r>
          </a:p>
          <a:p>
            <a:endParaRPr lang="sr-Latn-RS" sz="20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EBF1590-3B36-48EE-A89D-3B6F3CB25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C8F6C8C-AB5A-4548-942D-E3FD40ACBC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C5392537-FF8C-B133-2AEB-BDC6B909AB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57021" y="5698848"/>
            <a:ext cx="3000375" cy="624077"/>
          </a:xfrm>
          <a:prstGeom prst="rect">
            <a:avLst/>
          </a:prstGeom>
          <a:noFill/>
        </p:spPr>
      </p:pic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BE7FE0C6-A79D-7FE5-F838-DF515D8D1C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5814" y="5820084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7951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4B01BD6D-B86B-573A-E896-D9C4195B99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294538"/>
            <a:ext cx="9895951" cy="1033669"/>
          </a:xfrm>
        </p:spPr>
        <p:txBody>
          <a:bodyPr>
            <a:normAutofit/>
          </a:bodyPr>
          <a:lstStyle/>
          <a:p>
            <a:r>
              <a:rPr lang="sr-Latn-RS" sz="3100" b="1">
                <a:solidFill>
                  <a:srgbClr val="FFFFFF"/>
                </a:solidFill>
              </a:rPr>
              <a:t>Uvođenje i primena međunarodnih ekoloških standarda</a:t>
            </a:r>
            <a:br>
              <a:rPr lang="sr-Latn-RS" sz="3100" b="1">
                <a:solidFill>
                  <a:srgbClr val="FFFFFF"/>
                </a:solidFill>
              </a:rPr>
            </a:br>
            <a:endParaRPr lang="sr-Latn-RS" sz="3100">
              <a:solidFill>
                <a:srgbClr val="FFFFFF"/>
              </a:solidFill>
            </a:endParaRP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8E4A2962-FFFE-7B30-C2AA-614ABA1A76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9" y="2318197"/>
            <a:ext cx="9724031" cy="3683358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sr-Latn-RS" sz="2000" b="1"/>
              <a:t>Prakticna implementacija standarda</a:t>
            </a:r>
            <a:r>
              <a:rPr lang="sr-Latn-RS" sz="2000"/>
              <a:t>: </a:t>
            </a:r>
            <a:endParaRPr lang="en-US" sz="2000"/>
          </a:p>
          <a:p>
            <a:pPr marL="0" indent="0">
              <a:buNone/>
            </a:pPr>
            <a:r>
              <a:rPr lang="sr-Latn-RS" sz="2000"/>
              <a:t>Za efikasnu implementaciju, važno je ugraditi međunarodne ekološke standarde kao što su ISO 14001 (sistemi upravljanja zaštitom životne sredine) i ISO 50001 (sistemi upravljanja energijom) u nacionalne regulative i poslovne procese.</a:t>
            </a:r>
          </a:p>
          <a:p>
            <a:pPr marL="0" indent="0">
              <a:buNone/>
            </a:pPr>
            <a:r>
              <a:rPr lang="sr-Latn-RS" sz="2000" b="1"/>
              <a:t>Održivo upravljanje resursima</a:t>
            </a:r>
            <a:r>
              <a:rPr lang="sr-Latn-RS" sz="2000"/>
              <a:t>: </a:t>
            </a:r>
            <a:endParaRPr lang="en-US" sz="2000"/>
          </a:p>
          <a:p>
            <a:pPr marL="0" indent="0">
              <a:buNone/>
            </a:pPr>
            <a:r>
              <a:rPr lang="sr-Latn-RS" sz="2000"/>
              <a:t>Ovi standardi mogu se koristiti za razvijanje politika u vezi sa upravljanjem prirodnim resursima, smanjenjem emisija CO2, obnovljivim izvorima energije i očuvanjem biodiverziteta.</a:t>
            </a:r>
          </a:p>
          <a:p>
            <a:endParaRPr lang="sr-Latn-RS" sz="2000"/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B3D76131-F73E-36FE-1B84-9D6445A253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92715462-C8F6-9FED-6A1B-F9BEFC7BCB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4979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FFF840FD-9260-3185-4D92-B8CCD23C2D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294538"/>
            <a:ext cx="9895951" cy="1033669"/>
          </a:xfrm>
        </p:spPr>
        <p:txBody>
          <a:bodyPr>
            <a:normAutofit/>
          </a:bodyPr>
          <a:lstStyle/>
          <a:p>
            <a:r>
              <a:rPr lang="sr-Latn-RS" sz="2800" b="1">
                <a:solidFill>
                  <a:srgbClr val="FFFFFF"/>
                </a:solidFill>
              </a:rPr>
              <a:t>Praćenje i izveštavanje o sprovođenju međunarodnih obaveza</a:t>
            </a:r>
            <a:br>
              <a:rPr lang="sr-Latn-RS" sz="2800" b="1">
                <a:solidFill>
                  <a:srgbClr val="FFFFFF"/>
                </a:solidFill>
              </a:rPr>
            </a:br>
            <a:endParaRPr lang="sr-Latn-RS" sz="2800">
              <a:solidFill>
                <a:srgbClr val="FFFFFF"/>
              </a:solidFill>
            </a:endParaRP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EF481253-782B-6766-08D2-97C2A3E01C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9" y="2318197"/>
            <a:ext cx="9724031" cy="3683358"/>
          </a:xfrm>
        </p:spPr>
        <p:txBody>
          <a:bodyPr anchor="ctr"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sr-Latn-RS" sz="1700" b="1"/>
              <a:t>Postavljanje mehanizama za praćenje</a:t>
            </a:r>
            <a:r>
              <a:rPr lang="sr-Latn-RS" sz="1700"/>
              <a:t>:</a:t>
            </a:r>
            <a:endParaRPr lang="en-US" sz="1700"/>
          </a:p>
          <a:p>
            <a:pPr>
              <a:buFont typeface="Arial" panose="020B0604020202020204" pitchFamily="34" charset="0"/>
              <a:buChar char="•"/>
            </a:pPr>
            <a:r>
              <a:rPr lang="sr-Latn-RS" sz="1700"/>
              <a:t> Implementacija ekoloških standarda i konvencija zahteva postavljanje sistema za praćenje i izveštavanje o napretku. </a:t>
            </a:r>
            <a:endParaRPr lang="en-US" sz="1700"/>
          </a:p>
          <a:p>
            <a:pPr marL="0" indent="0">
              <a:buNone/>
            </a:pPr>
            <a:endParaRPr lang="en-US" sz="1700"/>
          </a:p>
          <a:p>
            <a:pPr marL="0" indent="0">
              <a:buNone/>
            </a:pPr>
            <a:r>
              <a:rPr lang="en-US" sz="1700"/>
              <a:t>I</a:t>
            </a:r>
            <a:r>
              <a:rPr lang="sr-Latn-RS" sz="1700"/>
              <a:t>zveštaj</a:t>
            </a:r>
            <a:r>
              <a:rPr lang="en-US" sz="1700"/>
              <a:t>i</a:t>
            </a:r>
            <a:r>
              <a:rPr lang="sr-Latn-RS" sz="1700"/>
              <a:t> o</a:t>
            </a:r>
            <a:r>
              <a:rPr lang="en-US" sz="1700"/>
              <a:t>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1700"/>
              <a:t> smanjenju emisija CO2</a:t>
            </a:r>
            <a:endParaRPr lang="en-US" sz="1700"/>
          </a:p>
          <a:p>
            <a:pPr>
              <a:buFont typeface="Arial" panose="020B0604020202020204" pitchFamily="34" charset="0"/>
              <a:buChar char="•"/>
            </a:pPr>
            <a:r>
              <a:rPr lang="sr-Latn-RS" sz="1700"/>
              <a:t> količinama otpada </a:t>
            </a:r>
            <a:endParaRPr lang="en-US" sz="1700"/>
          </a:p>
          <a:p>
            <a:pPr>
              <a:buFont typeface="Arial" panose="020B0604020202020204" pitchFamily="34" charset="0"/>
              <a:buChar char="•"/>
            </a:pPr>
            <a:r>
              <a:rPr lang="sr-Latn-RS" sz="1700"/>
              <a:t>biodiverzitetu, </a:t>
            </a:r>
            <a:endParaRPr lang="en-US" sz="1700"/>
          </a:p>
          <a:p>
            <a:pPr>
              <a:buFont typeface="Arial" panose="020B0604020202020204" pitchFamily="34" charset="0"/>
              <a:buChar char="•"/>
            </a:pPr>
            <a:r>
              <a:rPr lang="sr-Latn-RS" sz="1700"/>
              <a:t>korišćenju obnovljivih izvora energije.</a:t>
            </a:r>
          </a:p>
          <a:p>
            <a:pPr marL="0" indent="0">
              <a:buNone/>
            </a:pPr>
            <a:r>
              <a:rPr lang="sr-Latn-RS" sz="1700"/>
              <a:t>.</a:t>
            </a:r>
          </a:p>
          <a:p>
            <a:endParaRPr lang="sr-Latn-RS" sz="1700"/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781EECD1-A193-8A0A-7BC7-C28C55DE48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C5D4FC9D-A308-5D2A-64BC-2FDFD46B64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4926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1E7E03FE-CF09-8B50-7227-5DBD5C754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294538"/>
            <a:ext cx="9895951" cy="1033669"/>
          </a:xfrm>
        </p:spPr>
        <p:txBody>
          <a:bodyPr>
            <a:normAutofit/>
          </a:bodyPr>
          <a:lstStyle/>
          <a:p>
            <a:r>
              <a:rPr lang="sr-Latn-RS" sz="3400" b="1">
                <a:solidFill>
                  <a:srgbClr val="FFFFFF"/>
                </a:solidFill>
              </a:rPr>
              <a:t>Međunarodna saradnja i razmena iskustava</a:t>
            </a:r>
            <a:br>
              <a:rPr lang="sr-Latn-RS" sz="3400" b="1">
                <a:solidFill>
                  <a:srgbClr val="FFFFFF"/>
                </a:solidFill>
              </a:rPr>
            </a:br>
            <a:endParaRPr lang="sr-Latn-RS" sz="3400">
              <a:solidFill>
                <a:srgbClr val="FFFFFF"/>
              </a:solidFill>
            </a:endParaRP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B8B5F7E1-BBA4-AEE5-06A5-DB7F885175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9" y="2318197"/>
            <a:ext cx="9724031" cy="3683358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sr-Latn-RS" sz="2000" b="1"/>
              <a:t>Učešće u globalnim inicijativama</a:t>
            </a:r>
            <a:endParaRPr lang="en-US" sz="2000"/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/>
              <a:t> Implementacija međunarodnih ekoloških standarda i konvencija zahteva aktivno učešće u globalnim inicijativama, kao što su međunarodne konferencije i radne grupe, koje omogućavaju zemljama da dele iskustva i unaprede svoje politike.</a:t>
            </a:r>
          </a:p>
          <a:p>
            <a:pPr marL="0" indent="0">
              <a:buNone/>
            </a:pPr>
            <a:r>
              <a:rPr lang="sr-Latn-RS" sz="2000" b="1"/>
              <a:t>Podrška zemljama u razvoju</a:t>
            </a:r>
            <a:endParaRPr lang="en-US" sz="2000" b="1"/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/>
              <a:t> Prema međunarodnim obavezama, razvijene zemlje pružaju finansijsku i tehničku pomoć zemljama u razvoju kako bi im pomogle u implementaciji ekoloških standarda.</a:t>
            </a:r>
          </a:p>
          <a:p>
            <a:endParaRPr lang="sr-Latn-RS" sz="2000"/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527C3553-B651-8475-FF44-2A4765A50E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66C98C23-4D3E-E1FD-7115-23D7E847F1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9320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FD900485-72F6-ADD6-CC35-4457AE250B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294538"/>
            <a:ext cx="9895951" cy="1033669"/>
          </a:xfrm>
        </p:spPr>
        <p:txBody>
          <a:bodyPr>
            <a:normAutofit/>
          </a:bodyPr>
          <a:lstStyle/>
          <a:p>
            <a:r>
              <a:rPr lang="sr-Latn-RS" sz="3400" b="1">
                <a:solidFill>
                  <a:srgbClr val="FFFFFF"/>
                </a:solidFill>
              </a:rPr>
              <a:t>Obrazovanje i podizanje svesti</a:t>
            </a:r>
            <a:br>
              <a:rPr lang="sr-Latn-RS" sz="3400" b="1">
                <a:solidFill>
                  <a:srgbClr val="FFFFFF"/>
                </a:solidFill>
              </a:rPr>
            </a:br>
            <a:endParaRPr lang="sr-Latn-RS" sz="3400">
              <a:solidFill>
                <a:srgbClr val="FFFFFF"/>
              </a:solidFill>
            </a:endParaRP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CC16A225-13D2-D891-532D-3D30A4DE9B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9" y="2318197"/>
            <a:ext cx="9724031" cy="3683358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sr-Latn-RS" sz="2000" b="1"/>
              <a:t>Edukacija i obuka za implementaciju</a:t>
            </a:r>
            <a:r>
              <a:rPr lang="sr-Latn-RS" sz="2000"/>
              <a:t>: </a:t>
            </a:r>
            <a:endParaRPr lang="en-US" sz="2000"/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/>
              <a:t>Zakonodavci, vlasti i poslovni sektor moraju biti obučeni o međunarodnim ekološkim standardima, kao i o postupcima i praksama potrebnim za njihovu primenu.</a:t>
            </a:r>
          </a:p>
          <a:p>
            <a:pPr marL="0" indent="0">
              <a:buNone/>
            </a:pPr>
            <a:r>
              <a:rPr lang="sr-Latn-RS" sz="2000" b="1"/>
              <a:t>Podizanje svesti među građanima</a:t>
            </a:r>
            <a:r>
              <a:rPr lang="sr-Latn-RS" sz="2000"/>
              <a:t>: </a:t>
            </a:r>
            <a:endParaRPr lang="en-US" sz="2000"/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/>
              <a:t>Takođe, važno je podizati svest javnosti o važnosti poštovanja međunarodnih ekoloških standarda i obavezivanja na ekološki odgovorno ponašanje.</a:t>
            </a:r>
          </a:p>
          <a:p>
            <a:endParaRPr lang="sr-Latn-RS" sz="2000"/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3A0753F0-7A31-38B0-2322-BB0BBC4ABE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63E385D0-AC7A-8370-9044-FAA87BA348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5067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A3238B48-0108-81C3-4BBC-C353EC53AF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294538"/>
            <a:ext cx="9895951" cy="1033669"/>
          </a:xfrm>
        </p:spPr>
        <p:txBody>
          <a:bodyPr>
            <a:normAutofit/>
          </a:bodyPr>
          <a:lstStyle/>
          <a:p>
            <a:r>
              <a:rPr lang="pl-PL" sz="4000">
                <a:solidFill>
                  <a:srgbClr val="FFFFFF"/>
                </a:solidFill>
              </a:rPr>
              <a:t>Sankcije i podsticaji za implementaciju</a:t>
            </a:r>
            <a:endParaRPr lang="sr-Latn-RS" sz="4000">
              <a:solidFill>
                <a:srgbClr val="FFFFFF"/>
              </a:solidFill>
            </a:endParaRPr>
          </a:p>
        </p:txBody>
      </p:sp>
      <p:sp>
        <p:nvSpPr>
          <p:cNvPr id="5" name="Čuvar mesta za sadržaj 4">
            <a:extLst>
              <a:ext uri="{FF2B5EF4-FFF2-40B4-BE49-F238E27FC236}">
                <a16:creationId xmlns:a16="http://schemas.microsoft.com/office/drawing/2014/main" id="{5F295754-570F-6719-89BE-BBE5BF27BD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9" y="2318197"/>
            <a:ext cx="9724031" cy="3683358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sr-Latn-RS" sz="2000" b="1"/>
              <a:t>Uvođenje sankcija za nepoštovanje</a:t>
            </a:r>
            <a:r>
              <a:rPr lang="sr-Latn-RS" sz="2000"/>
              <a:t>: </a:t>
            </a:r>
            <a:endParaRPr lang="en-US" sz="2000"/>
          </a:p>
          <a:p>
            <a:pPr marL="0" indent="0">
              <a:buNone/>
            </a:pPr>
            <a:r>
              <a:rPr lang="sr-Latn-RS" sz="2000"/>
              <a:t>Države moraju uvesti efikasne mehanizme sankcija za one koji ne poštuju međunarodne ekološke obaveze i standarde. To može uključivati novčane kazne, zabrane ili druge sankcije.</a:t>
            </a:r>
          </a:p>
          <a:p>
            <a:pPr marL="0" indent="0">
              <a:buNone/>
            </a:pPr>
            <a:r>
              <a:rPr lang="sr-Latn-RS" sz="2000" b="1"/>
              <a:t>Podsticaji za najbolje prakse</a:t>
            </a:r>
            <a:r>
              <a:rPr lang="sr-Latn-RS" sz="2000"/>
              <a:t>:</a:t>
            </a:r>
            <a:endParaRPr lang="en-US" sz="2000"/>
          </a:p>
          <a:p>
            <a:pPr marL="0" indent="0">
              <a:buNone/>
            </a:pPr>
            <a:r>
              <a:rPr lang="sr-Latn-RS" sz="2000"/>
              <a:t> Takođe je važno razviti podsticajne mehanizme, kao što su porezne olakšice, subvencije za tehnologije koje smanjuju emisije ili podsticanje ulaganja u zelenu energiju.</a:t>
            </a:r>
          </a:p>
          <a:p>
            <a:endParaRPr lang="sr-Latn-RS" sz="2000"/>
          </a:p>
        </p:txBody>
      </p:sp>
      <p:pic>
        <p:nvPicPr>
          <p:cNvPr id="6" name="Slika 5" descr="Slika na kojoj se nalazi tekst&#10;&#10;Opis je automatski generisan">
            <a:extLst>
              <a:ext uri="{FF2B5EF4-FFF2-40B4-BE49-F238E27FC236}">
                <a16:creationId xmlns:a16="http://schemas.microsoft.com/office/drawing/2014/main" id="{C8C6EA8F-50DF-576E-E547-802F3559A9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7" name="Grafika 2105894456">
            <a:extLst>
              <a:ext uri="{FF2B5EF4-FFF2-40B4-BE49-F238E27FC236}">
                <a16:creationId xmlns:a16="http://schemas.microsoft.com/office/drawing/2014/main" id="{63781F1B-6177-C516-E612-DD566E5F03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1170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9F1C7C2B-3DDB-1EDF-2E3F-4070BAE1A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294538"/>
            <a:ext cx="9895951" cy="1033669"/>
          </a:xfrm>
        </p:spPr>
        <p:txBody>
          <a:bodyPr>
            <a:normAutofit/>
          </a:bodyPr>
          <a:lstStyle/>
          <a:p>
            <a:r>
              <a:rPr lang="sr-Latn-RS" sz="3400" b="1">
                <a:solidFill>
                  <a:srgbClr val="FFFFFF"/>
                </a:solidFill>
              </a:rPr>
              <a:t>Adaptacija i fleksibilnost zakona</a:t>
            </a:r>
            <a:br>
              <a:rPr lang="sr-Latn-RS" sz="3400" b="1">
                <a:solidFill>
                  <a:srgbClr val="FFFFFF"/>
                </a:solidFill>
              </a:rPr>
            </a:br>
            <a:endParaRPr lang="sr-Latn-RS" sz="3400">
              <a:solidFill>
                <a:srgbClr val="FFFFFF"/>
              </a:solidFill>
            </a:endParaRP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CE86247A-16C9-F054-5A87-2252AADF7B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9" y="2318197"/>
            <a:ext cx="9724031" cy="3683358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sr-Latn-RS" sz="2000" b="1"/>
              <a:t>Fleksibilnost u implementaciji</a:t>
            </a:r>
            <a:endParaRPr lang="en-US" sz="2000" b="1"/>
          </a:p>
          <a:p>
            <a:pPr marL="0" indent="0">
              <a:buNone/>
            </a:pPr>
            <a:r>
              <a:rPr lang="sr-Latn-RS" sz="2000"/>
              <a:t> Pravni okvir treba biti fleksibilan kako bi mogao brzo da se prilagodi novim naučnim saznanjima i promenama u međunarodnim ekološkim standardima. Ova fleksibilnost može omogućiti efikasnu implementaciju i brzo reagovanje na nove izazove.</a:t>
            </a:r>
          </a:p>
          <a:p>
            <a:endParaRPr lang="sr-Latn-RS" sz="2000"/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7033C925-9353-F43E-96EC-85D671F60E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54FEE16A-CFA0-4FC6-0C03-58E6F4397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1396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AA526D01-1391-62C8-19A9-AA6380C54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294538"/>
            <a:ext cx="9895951" cy="1033669"/>
          </a:xfrm>
        </p:spPr>
        <p:txBody>
          <a:bodyPr>
            <a:normAutofit/>
          </a:bodyPr>
          <a:lstStyle/>
          <a:p>
            <a:r>
              <a:rPr lang="sr-Latn-RS" sz="2200" b="1">
                <a:solidFill>
                  <a:srgbClr val="FFFFFF"/>
                </a:solidFill>
              </a:rPr>
              <a:t>Ojačavanje institucionalnih kapaciteta za implementaciju ekoloških politika</a:t>
            </a:r>
            <a:br>
              <a:rPr lang="sr-Latn-RS" sz="2200" b="1">
                <a:solidFill>
                  <a:srgbClr val="FFFFFF"/>
                </a:solidFill>
              </a:rPr>
            </a:br>
            <a:endParaRPr lang="sr-Latn-RS" sz="2200">
              <a:solidFill>
                <a:srgbClr val="FFFFFF"/>
              </a:solidFill>
            </a:endParaRP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3769CFE1-764B-F528-C423-4518E00AEF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9" y="2318197"/>
            <a:ext cx="9724031" cy="3683358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sr-Latn-RS" sz="2000" b="1"/>
              <a:t>Uvođenje obaveznih programa obuke</a:t>
            </a:r>
            <a:endParaRPr lang="sr-Latn-RS" sz="2000"/>
          </a:p>
          <a:p>
            <a:pPr marL="0" indent="0">
              <a:buNone/>
            </a:pPr>
            <a:r>
              <a:rPr lang="sr-Latn-RS" sz="2000"/>
              <a:t>Za efikasnu implementaciju novih zakona, važno je uložiti u obuku zaposlenih u državnim institucijama, kao i u obrazovne programe za privatni sektor. To uključuje obuku za upravljanje projektima vezanim za smanjenje emisija, zelene tehnologije i zaštitu prirodnih resursa.</a:t>
            </a:r>
          </a:p>
          <a:p>
            <a:pPr marL="0" indent="0">
              <a:buNone/>
            </a:pPr>
            <a:r>
              <a:rPr lang="sr-Latn-RS" sz="2000" b="1"/>
              <a:t>Jačanje kapaciteta za sprovođenje inspekcija</a:t>
            </a:r>
          </a:p>
          <a:p>
            <a:pPr marL="0" indent="0">
              <a:buNone/>
            </a:pPr>
            <a:r>
              <a:rPr lang="sr-Latn-RS" sz="2000"/>
              <a:t>Zakonodavstvo treba da osigura adekvatne kapacitete za praćenje i sprovođenje novih zakona, kao što su inspekcije i kontrola emisija, nadzor nad zagađivačima i sprovođenje propisa o energetskoj efikasnosti</a:t>
            </a:r>
          </a:p>
          <a:p>
            <a:endParaRPr lang="sr-Latn-RS" sz="2000"/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06D59B7B-5476-DE11-115A-7E134F0825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420B6EFA-BAB2-8C01-3F01-5880AE43D0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9636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EE2AD96-B495-4E06-9291-B71706F728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3CF6D67-C5A8-4ADD-9E8E-1E38CA1D3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638515" y="639280"/>
            <a:ext cx="6858000" cy="5579440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6909FA0-B515-4681-B7A8-FA281D133B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393206" y="395206"/>
            <a:ext cx="6346209" cy="557608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1C9FE86-FCC3-4A31-AA1C-C882262B7F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1528907" y="2818967"/>
            <a:ext cx="2501979" cy="5576080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D96243B-ECED-4B71-8E06-AE9A285EAD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425002" y="852793"/>
            <a:ext cx="6858001" cy="5152412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11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A09989E4-EFDC-4A90-A633-E0525FB413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818753" y="1128497"/>
            <a:ext cx="4318303" cy="4318303"/>
          </a:xfrm>
          <a:prstGeom prst="ellipse">
            <a:avLst/>
          </a:prstGeom>
          <a:gradFill>
            <a:gsLst>
              <a:gs pos="39000">
                <a:schemeClr val="accent1"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1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37BA44FB-D2B9-9BCD-39E8-18ACC5C4AB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03158" y="649480"/>
            <a:ext cx="4862447" cy="5546047"/>
          </a:xfrm>
        </p:spPr>
        <p:txBody>
          <a:bodyPr anchor="ctr">
            <a:normAutofit/>
          </a:bodyPr>
          <a:lstStyle/>
          <a:p>
            <a:r>
              <a:rPr lang="sr-Latn-RS" sz="2000"/>
              <a:t>Implementacija međunarodnih ekoloških standarda i konvencija u zakonodavne i operativne okvire zahteva pažljiv pristup kako bi se postigla usklađenost sa globalnim normama i obavezama, kao i dugoročna održivost</a:t>
            </a:r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393271F1-DE1C-6112-E680-2E616435F7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F6533C08-EC5D-6CDF-1948-D0E15F2829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572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B226D694-D73A-EC22-EA0C-EA6A31E4E3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294538"/>
            <a:ext cx="9895951" cy="1033669"/>
          </a:xfrm>
        </p:spPr>
        <p:txBody>
          <a:bodyPr>
            <a:normAutofit/>
          </a:bodyPr>
          <a:lstStyle/>
          <a:p>
            <a:r>
              <a:rPr lang="sr-Latn-RS" sz="3400" b="1">
                <a:solidFill>
                  <a:srgbClr val="FFFFFF"/>
                </a:solidFill>
              </a:rPr>
              <a:t>Usklađivanje nacionalnog zakonodavstva sa međunarodnim standardima</a:t>
            </a:r>
            <a:endParaRPr lang="sr-Latn-RS" sz="3400">
              <a:solidFill>
                <a:srgbClr val="FFFFFF"/>
              </a:solidFill>
            </a:endParaRP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748A18A3-B7FD-F00E-F1CE-A6D0732F40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9" y="2318197"/>
            <a:ext cx="9724031" cy="3683358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sr-Latn-RS" sz="2000" b="1"/>
          </a:p>
          <a:p>
            <a:pPr marL="0" indent="0">
              <a:buNone/>
            </a:pPr>
            <a:r>
              <a:rPr lang="sr-Latn-RS" sz="2000" b="1"/>
              <a:t>Analiza postojećeg zakonodavstva</a:t>
            </a:r>
            <a:endParaRPr lang="en-US" sz="2000" b="1"/>
          </a:p>
          <a:p>
            <a:pPr marL="0" indent="0">
              <a:buNone/>
            </a:pPr>
            <a:r>
              <a:rPr lang="sr-Latn-RS" sz="2000"/>
              <a:t>Prvi korak u implementaciji je analiza postojećeg zakonodavnog okvira kako bi se identifikovali neskladi između nacionalnih zakona i međunarodnih obaveza. </a:t>
            </a:r>
            <a:endParaRPr lang="en-US" sz="2000"/>
          </a:p>
          <a:p>
            <a:pPr marL="0" indent="0">
              <a:buNone/>
            </a:pPr>
            <a:r>
              <a:rPr lang="sr-Latn-RS" sz="2000"/>
              <a:t>Ovo uključuje prilagođavanje zakona u oblasti zaštite životne sredine, smanjenja emisija, upravljanja otpadom, biodiverziteta i drugih.</a:t>
            </a:r>
          </a:p>
          <a:p>
            <a:endParaRPr lang="sr-Latn-RS" sz="2000"/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E4E9B134-F2BB-4D7D-6BD0-038595B312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259F45FC-019C-B7AE-452E-05B0C2E792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  <p:pic>
        <p:nvPicPr>
          <p:cNvPr id="6" name="Slika 5" descr="Slika na kojoj se nalazi tekst&#10;&#10;Opis je automatski generisan">
            <a:extLst>
              <a:ext uri="{FF2B5EF4-FFF2-40B4-BE49-F238E27FC236}">
                <a16:creationId xmlns:a16="http://schemas.microsoft.com/office/drawing/2014/main" id="{0AA45AEE-ED2C-7147-89E1-619FAE80AF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89756" y="6193782"/>
            <a:ext cx="3000375" cy="624077"/>
          </a:xfrm>
          <a:prstGeom prst="rect">
            <a:avLst/>
          </a:prstGeom>
          <a:noFill/>
        </p:spPr>
      </p:pic>
      <p:pic>
        <p:nvPicPr>
          <p:cNvPr id="7" name="Grafika 2105894456">
            <a:extLst>
              <a:ext uri="{FF2B5EF4-FFF2-40B4-BE49-F238E27FC236}">
                <a16:creationId xmlns:a16="http://schemas.microsoft.com/office/drawing/2014/main" id="{AF664622-A746-C08B-DF9A-3F6EBA3683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4270" y="61937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617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2170031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082819" y="0"/>
            <a:ext cx="4097211" cy="2170661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48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5010646" y="-5010043"/>
            <a:ext cx="2170709" cy="12192000"/>
          </a:xfrm>
          <a:prstGeom prst="rect">
            <a:avLst/>
          </a:prstGeom>
          <a:gradFill>
            <a:gsLst>
              <a:gs pos="23000">
                <a:schemeClr val="accent1">
                  <a:lumMod val="75000"/>
                  <a:alpha val="16000"/>
                </a:schemeClr>
              </a:gs>
              <a:gs pos="99000">
                <a:srgbClr val="000000">
                  <a:alpha val="45000"/>
                </a:srgb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5" name="Čuvar mesta za sadržaj 2">
            <a:extLst>
              <a:ext uri="{FF2B5EF4-FFF2-40B4-BE49-F238E27FC236}">
                <a16:creationId xmlns:a16="http://schemas.microsoft.com/office/drawing/2014/main" id="{88D190B5-B00C-F3C6-359A-D2EE71FE2F0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1853441"/>
              </p:ext>
            </p:extLst>
          </p:nvPr>
        </p:nvGraphicFramePr>
        <p:xfrm>
          <a:off x="644056" y="2615979"/>
          <a:ext cx="10927829" cy="36894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AD2FF0EC-39D9-6F7F-4F0F-2F4A65EDD86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6" name="Grafika 2105894456">
            <a:extLst>
              <a:ext uri="{FF2B5EF4-FFF2-40B4-BE49-F238E27FC236}">
                <a16:creationId xmlns:a16="http://schemas.microsoft.com/office/drawing/2014/main" id="{3A931926-B355-4383-BF2B-3B61CA9D0C8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2229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EE2AD96-B495-4E06-9291-B71706F728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3CF6D67-C5A8-4ADD-9E8E-1E38CA1D3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638515" y="639280"/>
            <a:ext cx="6858000" cy="5579440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6909FA0-B515-4681-B7A8-FA281D133B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393206" y="395206"/>
            <a:ext cx="6346209" cy="557608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1C9FE86-FCC3-4A31-AA1C-C882262B7F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1528907" y="2818967"/>
            <a:ext cx="2501979" cy="5576080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D96243B-ECED-4B71-8E06-AE9A285EAD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425002" y="852793"/>
            <a:ext cx="6858001" cy="5152412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11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A09989E4-EFDC-4A90-A633-E0525FB413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818753" y="1128497"/>
            <a:ext cx="4318303" cy="4318303"/>
          </a:xfrm>
          <a:prstGeom prst="ellipse">
            <a:avLst/>
          </a:prstGeom>
          <a:gradFill>
            <a:gsLst>
              <a:gs pos="39000">
                <a:schemeClr val="accent1"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1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FD83C58E-B83A-55B7-6909-7149D8C9B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6396" y="586855"/>
            <a:ext cx="4230100" cy="3387497"/>
          </a:xfrm>
        </p:spPr>
        <p:txBody>
          <a:bodyPr anchor="b">
            <a:normAutofit/>
          </a:bodyPr>
          <a:lstStyle/>
          <a:p>
            <a:pPr algn="r"/>
            <a:r>
              <a:rPr lang="sr-Latn-RS" sz="4000" b="1">
                <a:solidFill>
                  <a:srgbClr val="FFFFFF"/>
                </a:solidFill>
              </a:rPr>
              <a:t>Revizija postojećih zakona o životnoj sredini</a:t>
            </a:r>
            <a:endParaRPr lang="sr-Latn-RS" sz="4000">
              <a:solidFill>
                <a:srgbClr val="FFFFFF"/>
              </a:solidFill>
            </a:endParaRP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A053BC36-7233-6B37-D0DB-2B63493612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03158" y="649480"/>
            <a:ext cx="4862447" cy="5546047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sr-Latn-RS" sz="2000" b="1"/>
              <a:t> </a:t>
            </a:r>
          </a:p>
          <a:p>
            <a:pPr marL="0" indent="0">
              <a:buNone/>
            </a:pPr>
            <a:r>
              <a:rPr lang="sr-Latn-RS" sz="2000" b="1"/>
              <a:t>Analiza usklađenosti sa međunarodnim sporazumima</a:t>
            </a:r>
            <a:r>
              <a:rPr lang="sr-Latn-RS" sz="2000"/>
              <a:t>: </a:t>
            </a:r>
            <a:endParaRPr lang="en-US" sz="2000"/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/>
              <a:t>Prvi korak u modifikaciji zakona je temeljna analiza postojećih nacionalnih zakona kako bi se identifikovalo gde postoji nesklad sa međunarodnim obavezama. </a:t>
            </a:r>
            <a:endParaRPr lang="en-US" sz="2000"/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/>
              <a:t>Ovaj korak uključuje identifikaciju zakonskih praznina ili oblasti koje nisu u potpunosti usklađene sa zakonodavstvom EU ili međunarodnim sporazumima, kao što su ciljevi smanjenja emisije CO2 prema Pariškom sporazumu.</a:t>
            </a:r>
          </a:p>
          <a:p>
            <a:pPr marL="0" indent="0">
              <a:buNone/>
            </a:pPr>
            <a:endParaRPr lang="sr-Latn-RS" sz="2000"/>
          </a:p>
          <a:p>
            <a:endParaRPr lang="sr-Latn-RS" sz="2000"/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B6942212-118A-12D8-D5DB-5808E629D4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D50DC6D3-9B51-5661-CA2A-0842C386B1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836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C7B6E87F-019E-04E8-0EEB-E0CE72DB2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2" y="586855"/>
            <a:ext cx="3201366" cy="3387497"/>
          </a:xfrm>
        </p:spPr>
        <p:txBody>
          <a:bodyPr anchor="b">
            <a:normAutofit/>
          </a:bodyPr>
          <a:lstStyle/>
          <a:p>
            <a:pPr algn="r"/>
            <a:r>
              <a:rPr lang="sr-Latn-RS" sz="4000" b="1">
                <a:solidFill>
                  <a:srgbClr val="FFFFFF"/>
                </a:solidFill>
              </a:rPr>
              <a:t>Ažuriranje zakona</a:t>
            </a:r>
            <a:endParaRPr lang="sr-Latn-RS" sz="4000">
              <a:solidFill>
                <a:srgbClr val="FFFFFF"/>
              </a:solidFill>
            </a:endParaRP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FE31E1DC-0C04-6FC7-734E-4E12FDFFF9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259" y="649480"/>
            <a:ext cx="6555347" cy="5546047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sr-Latn-RS" sz="2000"/>
              <a:t>Zakonodavci moraju ažurirati i prilagoditi zakone tako da uključuju jasne ciljeve i mjere koje odgovaraju međunarodnim normama. </a:t>
            </a:r>
            <a:endParaRPr lang="en-US" sz="2000"/>
          </a:p>
          <a:p>
            <a:pPr marL="0" indent="0">
              <a:buNone/>
            </a:pPr>
            <a:endParaRPr lang="sr-Latn-RS" sz="2000"/>
          </a:p>
          <a:p>
            <a:pPr marL="0" indent="0">
              <a:buNone/>
            </a:pPr>
            <a:r>
              <a:rPr lang="sr-Latn-RS" sz="2000"/>
              <a:t>To </a:t>
            </a:r>
            <a:r>
              <a:rPr lang="en-US" sz="2000"/>
              <a:t>uklju</a:t>
            </a:r>
            <a:r>
              <a:rPr lang="sr-Latn-RS" sz="2000"/>
              <a:t>čuje:</a:t>
            </a:r>
          </a:p>
          <a:p>
            <a:r>
              <a:rPr lang="sr-Latn-RS" sz="2000"/>
              <a:t>propise o smanjenju emisija, </a:t>
            </a:r>
          </a:p>
          <a:p>
            <a:r>
              <a:rPr lang="sr-Latn-RS" sz="2000"/>
              <a:t>obaveze za zemlje u razvoju, </a:t>
            </a:r>
          </a:p>
          <a:p>
            <a:r>
              <a:rPr lang="sr-Latn-RS" sz="2000"/>
              <a:t>novim pristupima u upravljanju resursima u skladu sa obavezama iz Konvencije o biološkoj raznovrsnosti</a:t>
            </a:r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C8985CBD-6DF2-92B8-5462-6ED9D89AA2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6" name="Grafika 2105894456">
            <a:extLst>
              <a:ext uri="{FF2B5EF4-FFF2-40B4-BE49-F238E27FC236}">
                <a16:creationId xmlns:a16="http://schemas.microsoft.com/office/drawing/2014/main" id="{7DD4F9B3-AEE4-1833-554C-B73CB8BE6C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6150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EE2AD96-B495-4E06-9291-B71706F728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3CF6D67-C5A8-4ADD-9E8E-1E38CA1D3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638515" y="639280"/>
            <a:ext cx="6858000" cy="5579440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6909FA0-B515-4681-B7A8-FA281D133B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393206" y="395206"/>
            <a:ext cx="6346209" cy="557608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1C9FE86-FCC3-4A31-AA1C-C882262B7F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1528907" y="2818967"/>
            <a:ext cx="2501979" cy="5576080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D96243B-ECED-4B71-8E06-AE9A285EAD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425002" y="852793"/>
            <a:ext cx="6858001" cy="5152412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11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A09989E4-EFDC-4A90-A633-E0525FB413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818753" y="1128497"/>
            <a:ext cx="4318303" cy="4318303"/>
          </a:xfrm>
          <a:prstGeom prst="ellipse">
            <a:avLst/>
          </a:prstGeom>
          <a:gradFill>
            <a:gsLst>
              <a:gs pos="39000">
                <a:schemeClr val="accent1"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1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38BCB509-03A0-4A40-DE8D-F4FB278143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6396" y="586855"/>
            <a:ext cx="4230100" cy="3387497"/>
          </a:xfrm>
        </p:spPr>
        <p:txBody>
          <a:bodyPr anchor="b">
            <a:normAutofit/>
          </a:bodyPr>
          <a:lstStyle/>
          <a:p>
            <a:pPr algn="r"/>
            <a:r>
              <a:rPr lang="sr-Latn-RS" sz="4000" b="1">
                <a:solidFill>
                  <a:srgbClr val="FFFFFF"/>
                </a:solidFill>
              </a:rPr>
              <a:t>Uvođenje ciljeva smanjenja emisija</a:t>
            </a:r>
            <a:br>
              <a:rPr lang="sr-Latn-RS" sz="4000" b="1">
                <a:solidFill>
                  <a:srgbClr val="FFFFFF"/>
                </a:solidFill>
              </a:rPr>
            </a:br>
            <a:endParaRPr lang="sr-Latn-RS" sz="4000">
              <a:solidFill>
                <a:srgbClr val="FFFFFF"/>
              </a:solidFill>
            </a:endParaRP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15F3AF3C-904F-D95A-6A8A-CBADAC0244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03158" y="649480"/>
            <a:ext cx="4862447" cy="5546047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sr-Latn-RS" sz="2000" b="1"/>
              <a:t>Usklađivanje sa Pariškim sporazumom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/>
              <a:t> Potrebno je uspostaviti zakonodavne obaveze za smanjenje emisija gasova sa efektom staklene bašte, usklađujući ciljeve sa globalnim obavezama iz Pariškog sporazuma.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/>
              <a:t>Ciljevi uključuju konkretne kvote za smanjenje:</a:t>
            </a:r>
          </a:p>
          <a:p>
            <a:pPr lvl="1"/>
            <a:r>
              <a:rPr lang="sr-Latn-RS" sz="2000"/>
              <a:t> emisija, </a:t>
            </a:r>
          </a:p>
          <a:p>
            <a:pPr lvl="1"/>
            <a:r>
              <a:rPr lang="sr-Latn-RS" sz="2000"/>
              <a:t>prelazak na obnovljive izvore energije, </a:t>
            </a:r>
          </a:p>
          <a:p>
            <a:pPr lvl="1"/>
            <a:r>
              <a:rPr lang="sr-Latn-RS" sz="2000"/>
              <a:t> podsticaje za energetski efikasne tehnologije.</a:t>
            </a:r>
          </a:p>
          <a:p>
            <a:endParaRPr lang="sr-Latn-RS" sz="2000"/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F3C367C7-5395-8784-36AD-21CB3EDA3B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B8310226-ED8D-A457-8C20-70BD49C03E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3699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2170031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082819" y="0"/>
            <a:ext cx="4097211" cy="2170661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48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5010646" y="-5010043"/>
            <a:ext cx="2170709" cy="12192000"/>
          </a:xfrm>
          <a:prstGeom prst="rect">
            <a:avLst/>
          </a:prstGeom>
          <a:gradFill>
            <a:gsLst>
              <a:gs pos="23000">
                <a:schemeClr val="accent1">
                  <a:lumMod val="75000"/>
                  <a:alpha val="16000"/>
                </a:schemeClr>
              </a:gs>
              <a:gs pos="99000">
                <a:srgbClr val="000000">
                  <a:alpha val="45000"/>
                </a:srgb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3F845463-A794-90E9-D4FC-CCEE73C58B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3564" y="348865"/>
            <a:ext cx="9718111" cy="1576446"/>
          </a:xfrm>
        </p:spPr>
        <p:txBody>
          <a:bodyPr anchor="ctr">
            <a:normAutofit/>
          </a:bodyPr>
          <a:lstStyle/>
          <a:p>
            <a:r>
              <a:rPr lang="sr-Latn-RS" sz="3400" b="1">
                <a:solidFill>
                  <a:srgbClr val="FFFFFF"/>
                </a:solidFill>
              </a:rPr>
              <a:t>Održivo korišćenje resursa i očuvanje biodiverziteta</a:t>
            </a:r>
            <a:br>
              <a:rPr lang="sr-Latn-RS" sz="3400" b="1">
                <a:solidFill>
                  <a:srgbClr val="FFFFFF"/>
                </a:solidFill>
              </a:rPr>
            </a:br>
            <a:endParaRPr lang="sr-Latn-RS" sz="3400">
              <a:solidFill>
                <a:srgbClr val="FFFFFF"/>
              </a:solidFill>
            </a:endParaRPr>
          </a:p>
        </p:txBody>
      </p:sp>
      <p:graphicFrame>
        <p:nvGraphicFramePr>
          <p:cNvPr id="5" name="Čuvar mesta za sadržaj 2">
            <a:extLst>
              <a:ext uri="{FF2B5EF4-FFF2-40B4-BE49-F238E27FC236}">
                <a16:creationId xmlns:a16="http://schemas.microsoft.com/office/drawing/2014/main" id="{C13D0E46-197E-6FDB-0E1F-5F9B340E928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7487884"/>
              </p:ext>
            </p:extLst>
          </p:nvPr>
        </p:nvGraphicFramePr>
        <p:xfrm>
          <a:off x="644056" y="2615979"/>
          <a:ext cx="10927829" cy="36894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6D110328-390F-B4A2-57CB-95A69FD6E40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77549" y="6233321"/>
            <a:ext cx="3000375" cy="624077"/>
          </a:xfrm>
          <a:prstGeom prst="rect">
            <a:avLst/>
          </a:prstGeom>
          <a:noFill/>
        </p:spPr>
      </p:pic>
      <p:pic>
        <p:nvPicPr>
          <p:cNvPr id="6" name="Grafika 2105894456">
            <a:extLst>
              <a:ext uri="{FF2B5EF4-FFF2-40B4-BE49-F238E27FC236}">
                <a16:creationId xmlns:a16="http://schemas.microsoft.com/office/drawing/2014/main" id="{0509A1AD-13A3-327C-C5C6-C57F4002FCA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92063" y="6233321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7269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7A6536FA-9732-7C1A-83BB-F4DB1AA7D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294538"/>
            <a:ext cx="9895951" cy="1033669"/>
          </a:xfrm>
        </p:spPr>
        <p:txBody>
          <a:bodyPr>
            <a:normAutofit/>
          </a:bodyPr>
          <a:lstStyle/>
          <a:p>
            <a:r>
              <a:rPr lang="sr-Latn-RS" sz="3100" b="1">
                <a:solidFill>
                  <a:srgbClr val="FFFFFF"/>
                </a:solidFill>
              </a:rPr>
              <a:t>Razvijanje tržišta ugljeničkih kredita i trgovine emisijama</a:t>
            </a:r>
            <a:br>
              <a:rPr lang="sr-Latn-RS" sz="3100" b="1">
                <a:solidFill>
                  <a:srgbClr val="FFFFFF"/>
                </a:solidFill>
              </a:rPr>
            </a:br>
            <a:endParaRPr lang="sr-Latn-RS" sz="3100">
              <a:solidFill>
                <a:srgbClr val="FFFFFF"/>
              </a:solidFill>
            </a:endParaRP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443EA9CD-1B17-8687-8092-125691AE81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9" y="2318197"/>
            <a:ext cx="9724031" cy="3683358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sr-Latn-RS" sz="2000" b="1"/>
              <a:t>Uvođenje tržišta ugljeničkih kredita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/>
              <a:t> Zakonodavni okvir može uvesti ili unaprediti tržište ugljeničkih kredita (carbon credit) u cilju smanjenja emisija ugljen-dioksida. Ovo bi omogućilo firmama i državama da kupuju i prodaju emisijske kvote kao način smanjenja ukupnih emisija, u skladu sa Pariškim sporazumom.</a:t>
            </a:r>
          </a:p>
          <a:p>
            <a:pPr marL="0" indent="0">
              <a:buNone/>
            </a:pPr>
            <a:r>
              <a:rPr lang="sr-Latn-RS" sz="2000" b="1"/>
              <a:t>Trgovina emisijama</a:t>
            </a:r>
            <a:endParaRPr lang="sr-Latn-RS" sz="2000"/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/>
              <a:t>Uvođenje tržišta emisijskim dozvolama može pomoći u kontroli i smanjenju emisija gasova sa efektom staklene bašte kroz ekonomske instrumente, što je postavljeno u okviru EU direktiva i drugih međunarodnih ugovora.</a:t>
            </a:r>
          </a:p>
          <a:p>
            <a:endParaRPr lang="sr-Latn-RS" sz="2000"/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09CED2F3-963D-392E-951C-CB90B5899F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A4E8BD5C-D7BA-7169-C3ED-1E20E1FCCA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20727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1051</Words>
  <Application>Microsoft Office PowerPoint</Application>
  <PresentationFormat>Široki ekran</PresentationFormat>
  <Paragraphs>84</Paragraphs>
  <Slides>18</Slides>
  <Notes>0</Notes>
  <HiddenSlides>0</HiddenSlides>
  <MMClips>0</MMClips>
  <ScaleCrop>false</ScaleCrop>
  <HeadingPairs>
    <vt:vector size="6" baseType="variant">
      <vt:variant>
        <vt:lpstr>Korišćeni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18</vt:i4>
      </vt:variant>
    </vt:vector>
  </HeadingPairs>
  <TitlesOfParts>
    <vt:vector size="22" baseType="lpstr">
      <vt:lpstr>Aptos</vt:lpstr>
      <vt:lpstr>Aptos Display</vt:lpstr>
      <vt:lpstr>Arial</vt:lpstr>
      <vt:lpstr>Tema Office</vt:lpstr>
      <vt:lpstr>Implementacija međunarodnih ekoloških standarda i konvencija</vt:lpstr>
      <vt:lpstr>PowerPoint prezentacija</vt:lpstr>
      <vt:lpstr>Usklađivanje nacionalnog zakonodavstva sa međunarodnim standardima</vt:lpstr>
      <vt:lpstr>PowerPoint prezentacija</vt:lpstr>
      <vt:lpstr>Revizija postojećih zakona o životnoj sredini</vt:lpstr>
      <vt:lpstr>Ažuriranje zakona</vt:lpstr>
      <vt:lpstr>Uvođenje ciljeva smanjenja emisija </vt:lpstr>
      <vt:lpstr>Održivo korišćenje resursa i očuvanje biodiverziteta </vt:lpstr>
      <vt:lpstr>Razvijanje tržišta ugljeničkih kredita i trgovine emisijama </vt:lpstr>
      <vt:lpstr>Povećanje finansijske podrške za razvoj održivih tehnologija </vt:lpstr>
      <vt:lpstr>Zakonodavne obaveze za sektore sa najvećim emisijama</vt:lpstr>
      <vt:lpstr>Uvođenje i primena međunarodnih ekoloških standarda </vt:lpstr>
      <vt:lpstr>Praćenje i izveštavanje o sprovođenju međunarodnih obaveza </vt:lpstr>
      <vt:lpstr>Međunarodna saradnja i razmena iskustava </vt:lpstr>
      <vt:lpstr>Obrazovanje i podizanje svesti </vt:lpstr>
      <vt:lpstr>Sankcije i podsticaji za implementaciju</vt:lpstr>
      <vt:lpstr>Adaptacija i fleksibilnost zakona </vt:lpstr>
      <vt:lpstr>Ojačavanje institucionalnih kapaciteta za implementaciju ekoloških politika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dr Dejan Blagojević</dc:creator>
  <cp:lastModifiedBy>dr Dejan Blagojević</cp:lastModifiedBy>
  <cp:revision>1</cp:revision>
  <dcterms:created xsi:type="dcterms:W3CDTF">2025-01-08T12:03:10Z</dcterms:created>
  <dcterms:modified xsi:type="dcterms:W3CDTF">2025-01-08T12:07:11Z</dcterms:modified>
</cp:coreProperties>
</file>