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57" r:id="rId3"/>
    <p:sldId id="258" r:id="rId4"/>
    <p:sldId id="302" r:id="rId5"/>
    <p:sldId id="303" r:id="rId6"/>
    <p:sldId id="304" r:id="rId7"/>
    <p:sldId id="305" r:id="rId8"/>
    <p:sldId id="306" r:id="rId9"/>
    <p:sldId id="307" r:id="rId10"/>
    <p:sldId id="308" r:id="rId11"/>
    <p:sldId id="309" r:id="rId12"/>
  </p:sldIdLst>
  <p:sldSz cx="12192000" cy="6858000"/>
  <p:notesSz cx="6858000" cy="9144000"/>
  <p:embeddedFontLst>
    <p:embeddedFont>
      <p:font typeface="Cambria Math" panose="02040503050406030204" pitchFamily="18" charset="0"/>
      <p:regular r:id="rId14"/>
    </p:embeddedFont>
    <p:embeddedFont>
      <p:font typeface="Calibri" panose="020F0502020204030204" pitchFamily="34" charset="0"/>
      <p:regular r:id="rId15"/>
      <p:bold r:id="rId16"/>
      <p:italic r:id="rId17"/>
      <p:boldItalic r:id="rId18"/>
    </p:embeddedFont>
    <p:embeddedFont>
      <p:font typeface="Exo 2" panose="020B0604020202020204"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744"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6209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7000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2419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2112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2623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12993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5752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18864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6.jpeg"/><Relationship Id="rId7"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7.png"/><Relationship Id="rId9" Type="http://schemas.openxmlformats.org/officeDocument/2006/relationships/image" Target="../media/image52.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jpe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6.jpe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image" Target="../media/image6.jpe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notesSlide" Target="../notesSlides/notesSlide6.xml"/><Relationship Id="rId16"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7.png"/><Relationship Id="rId9" Type="http://schemas.openxmlformats.org/officeDocument/2006/relationships/image" Target="../media/image22.png"/><Relationship Id="rId1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6.jpe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7.png"/><Relationship Id="rId9"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561544"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2109"/>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2.5.	Specific rotational speed</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5" name="Rectangle 24"/>
          <p:cNvSpPr/>
          <p:nvPr/>
        </p:nvSpPr>
        <p:spPr>
          <a:xfrm>
            <a:off x="596815" y="2927954"/>
            <a:ext cx="3733714" cy="338554"/>
          </a:xfrm>
          <a:prstGeom prst="rect">
            <a:avLst/>
          </a:prstGeom>
        </p:spPr>
        <p:txBody>
          <a:bodyPr wrap="none">
            <a:spAutoFit/>
          </a:bodyPr>
          <a:lstStyle/>
          <a:p>
            <a:r>
              <a:rPr lang="mk-MK" sz="1600" dirty="0">
                <a:latin typeface="Times New Roman" panose="02020603050405020304" pitchFamily="18" charset="0"/>
                <a:ea typeface="Times New Roman" panose="02020603050405020304" pitchFamily="18" charset="0"/>
              </a:rPr>
              <a:t>the number of rotations can be obtained as:</a:t>
            </a:r>
            <a:endParaRPr lang="en-US" sz="1600" dirty="0"/>
          </a:p>
        </p:txBody>
      </p:sp>
      <mc:AlternateContent xmlns:mc="http://schemas.openxmlformats.org/markup-compatibility/2006">
        <mc:Choice xmlns:a14="http://schemas.microsoft.com/office/drawing/2010/main" Requires="a14">
          <p:sp>
            <p:nvSpPr>
              <p:cNvPr id="27" name="Rectangle 26"/>
              <p:cNvSpPr/>
              <p:nvPr/>
            </p:nvSpPr>
            <p:spPr>
              <a:xfrm>
                <a:off x="2569351" y="2296828"/>
                <a:ext cx="1511055" cy="61427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en-US" sz="1600" i="1">
                              <a:latin typeface="Cambria Math" panose="02040503050406030204" pitchFamily="18" charset="0"/>
                            </a:rPr>
                            <m:t>𝑛</m:t>
                          </m:r>
                          <m:r>
                            <a:rPr lang="en-US" sz="1600">
                              <a:latin typeface="Cambria Math" panose="02040503050406030204" pitchFamily="18" charset="0"/>
                            </a:rPr>
                            <m:t>′′</m:t>
                          </m:r>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r>
                                <a:rPr lang="en-US" sz="1600">
                                  <a:latin typeface="Cambria Math" panose="02040503050406030204" pitchFamily="18" charset="0"/>
                                </a:rPr>
                                <m:t>′</m:t>
                              </m:r>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e>
                            <m:sup>
                              <m:f>
                                <m:fPr>
                                  <m:type m:val="lin"/>
                                  <m:ctrlPr>
                                    <a:rPr lang="en-US" sz="1600" i="1">
                                      <a:latin typeface="Cambria Math" panose="02040503050406030204" pitchFamily="18" charset="0"/>
                                    </a:rPr>
                                  </m:ctrlPr>
                                </m:fPr>
                                <m:num>
                                  <m:r>
                                    <a:rPr lang="en-US" sz="1600">
                                      <a:latin typeface="Cambria Math" panose="02040503050406030204" pitchFamily="18" charset="0"/>
                                    </a:rPr>
                                    <m:t>3</m:t>
                                  </m:r>
                                </m:num>
                                <m:den>
                                  <m:r>
                                    <a:rPr lang="en-US" sz="1600">
                                      <a:latin typeface="Cambria Math" panose="02040503050406030204" pitchFamily="18" charset="0"/>
                                    </a:rPr>
                                    <m:t>4</m:t>
                                  </m:r>
                                </m:den>
                              </m:f>
                            </m:sup>
                          </m:sSup>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𝑛</m:t>
                          </m:r>
                          <m:r>
                            <a:rPr lang="en-US" sz="1600">
                              <a:latin typeface="Cambria Math" panose="02040503050406030204" pitchFamily="18" charset="0"/>
                            </a:rPr>
                            <m:t>′</m:t>
                          </m:r>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e>
                            <m:sup>
                              <m:f>
                                <m:fPr>
                                  <m:type m:val="lin"/>
                                  <m:ctrlPr>
                                    <a:rPr lang="en-US" sz="1600" i="1">
                                      <a:latin typeface="Cambria Math" panose="02040503050406030204" pitchFamily="18" charset="0"/>
                                    </a:rPr>
                                  </m:ctrlPr>
                                </m:fPr>
                                <m:num>
                                  <m:r>
                                    <a:rPr lang="en-US" sz="1600">
                                      <a:latin typeface="Cambria Math" panose="02040503050406030204" pitchFamily="18" charset="0"/>
                                    </a:rPr>
                                    <m:t>3</m:t>
                                  </m:r>
                                </m:num>
                                <m:den>
                                  <m:r>
                                    <a:rPr lang="en-US" sz="1600">
                                      <a:latin typeface="Cambria Math" panose="02040503050406030204" pitchFamily="18" charset="0"/>
                                    </a:rPr>
                                    <m:t>4</m:t>
                                  </m:r>
                                </m:den>
                              </m:f>
                            </m:sup>
                          </m:sSup>
                        </m:den>
                      </m:f>
                    </m:oMath>
                  </m:oMathPara>
                </a14:m>
                <a:endParaRPr lang="en-US" sz="1600" dirty="0"/>
              </a:p>
            </p:txBody>
          </p:sp>
        </mc:Choice>
        <mc:Fallback>
          <p:sp>
            <p:nvSpPr>
              <p:cNvPr id="27" name="Rectangle 26"/>
              <p:cNvSpPr>
                <a:spLocks noRot="1" noChangeAspect="1" noMove="1" noResize="1" noEditPoints="1" noAdjustHandles="1" noChangeArrowheads="1" noChangeShapeType="1" noTextEdit="1"/>
              </p:cNvSpPr>
              <p:nvPr/>
            </p:nvSpPr>
            <p:spPr>
              <a:xfrm>
                <a:off x="2569351" y="2296828"/>
                <a:ext cx="1511055" cy="61427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8" name="Rectangle 27"/>
              <p:cNvSpPr/>
              <p:nvPr/>
            </p:nvSpPr>
            <p:spPr>
              <a:xfrm>
                <a:off x="4301345" y="2724009"/>
                <a:ext cx="1332994" cy="66127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𝑛</m:t>
                      </m:r>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𝑛</m:t>
                          </m:r>
                          <m:r>
                            <a:rPr lang="en-US" sz="1600">
                              <a:latin typeface="Cambria Math" panose="02040503050406030204" pitchFamily="18" charset="0"/>
                            </a:rPr>
                            <m:t>′</m:t>
                          </m:r>
                          <m:rad>
                            <m:radPr>
                              <m:degHide m:val="on"/>
                              <m:ctrlPr>
                                <a:rPr lang="en-US" sz="1600" i="1">
                                  <a:latin typeface="Cambria Math" panose="02040503050406030204" pitchFamily="18" charset="0"/>
                                </a:rPr>
                              </m:ctrlPr>
                            </m:radPr>
                            <m:deg/>
                            <m:e>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e>
                          </m:rad>
                        </m:num>
                        <m:den>
                          <m:sSup>
                            <m:sSupPr>
                              <m:ctrlPr>
                                <a:rPr lang="en-US" sz="1600" i="1">
                                  <a:latin typeface="Cambria Math" panose="02040503050406030204" pitchFamily="18" charset="0"/>
                                </a:rPr>
                              </m:ctrlPr>
                            </m:sSupPr>
                            <m:e>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e>
                            <m:sup>
                              <m:f>
                                <m:fPr>
                                  <m:type m:val="lin"/>
                                  <m:ctrlPr>
                                    <a:rPr lang="en-US" sz="1600" i="1">
                                      <a:latin typeface="Cambria Math" panose="02040503050406030204" pitchFamily="18" charset="0"/>
                                    </a:rPr>
                                  </m:ctrlPr>
                                </m:fPr>
                                <m:num>
                                  <m:r>
                                    <a:rPr lang="en-US" sz="1600">
                                      <a:latin typeface="Cambria Math" panose="02040503050406030204" pitchFamily="18" charset="0"/>
                                    </a:rPr>
                                    <m:t>3</m:t>
                                  </m:r>
                                </m:num>
                                <m:den>
                                  <m:r>
                                    <a:rPr lang="en-US" sz="1600">
                                      <a:latin typeface="Cambria Math" panose="02040503050406030204" pitchFamily="18" charset="0"/>
                                    </a:rPr>
                                    <m:t>4</m:t>
                                  </m:r>
                                </m:den>
                              </m:f>
                            </m:sup>
                          </m:sSup>
                        </m:den>
                      </m:f>
                    </m:oMath>
                  </m:oMathPara>
                </a14:m>
                <a:endParaRPr lang="en-US" sz="1600" dirty="0"/>
              </a:p>
            </p:txBody>
          </p:sp>
        </mc:Choice>
        <mc:Fallback>
          <p:sp>
            <p:nvSpPr>
              <p:cNvPr id="28" name="Rectangle 27"/>
              <p:cNvSpPr>
                <a:spLocks noRot="1" noChangeAspect="1" noMove="1" noResize="1" noEditPoints="1" noAdjustHandles="1" noChangeArrowheads="1" noChangeShapeType="1" noTextEdit="1"/>
              </p:cNvSpPr>
              <p:nvPr/>
            </p:nvSpPr>
            <p:spPr>
              <a:xfrm>
                <a:off x="4301345" y="2724009"/>
                <a:ext cx="1332994" cy="661271"/>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0" name="Rectangle 29"/>
              <p:cNvSpPr/>
              <p:nvPr/>
            </p:nvSpPr>
            <p:spPr>
              <a:xfrm>
                <a:off x="1904638" y="3949639"/>
                <a:ext cx="1201611" cy="57830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𝑛</m:t>
                          </m:r>
                        </m:e>
                        <m:sub>
                          <m:r>
                            <a:rPr lang="en-US" sz="1600" i="1">
                              <a:latin typeface="Cambria Math" panose="02040503050406030204" pitchFamily="18" charset="0"/>
                            </a:rPr>
                            <m:t>𝑞</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𝑛</m:t>
                          </m:r>
                          <m:rad>
                            <m:radPr>
                              <m:degHide m:val="on"/>
                              <m:ctrlPr>
                                <a:rPr lang="en-US" sz="1600" i="1">
                                  <a:latin typeface="Cambria Math" panose="02040503050406030204" pitchFamily="18" charset="0"/>
                                </a:rPr>
                              </m:ctrlPr>
                            </m:radPr>
                            <m:deg/>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rad>
                        </m:num>
                        <m:den>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f>
                                <m:fPr>
                                  <m:type m:val="lin"/>
                                  <m:ctrlPr>
                                    <a:rPr lang="en-US" sz="1600" i="1">
                                      <a:latin typeface="Cambria Math" panose="02040503050406030204" pitchFamily="18" charset="0"/>
                                    </a:rPr>
                                  </m:ctrlPr>
                                </m:fPr>
                                <m:num>
                                  <m:r>
                                    <a:rPr lang="en-US" sz="1600">
                                      <a:latin typeface="Cambria Math" panose="02040503050406030204" pitchFamily="18" charset="0"/>
                                    </a:rPr>
                                    <m:t>3</m:t>
                                  </m:r>
                                </m:num>
                                <m:den>
                                  <m:r>
                                    <a:rPr lang="en-US" sz="1600">
                                      <a:latin typeface="Cambria Math" panose="02040503050406030204" pitchFamily="18" charset="0"/>
                                    </a:rPr>
                                    <m:t>4</m:t>
                                  </m:r>
                                </m:den>
                              </m:f>
                            </m:sup>
                          </m:sSup>
                        </m:den>
                      </m:f>
                    </m:oMath>
                  </m:oMathPara>
                </a14:m>
                <a:endParaRPr lang="en-US" sz="1600" dirty="0"/>
              </a:p>
            </p:txBody>
          </p:sp>
        </mc:Choice>
        <mc:Fallback>
          <p:sp>
            <p:nvSpPr>
              <p:cNvPr id="30" name="Rectangle 29"/>
              <p:cNvSpPr>
                <a:spLocks noRot="1" noChangeAspect="1" noMove="1" noResize="1" noEditPoints="1" noAdjustHandles="1" noChangeArrowheads="1" noChangeShapeType="1" noTextEdit="1"/>
              </p:cNvSpPr>
              <p:nvPr/>
            </p:nvSpPr>
            <p:spPr>
              <a:xfrm>
                <a:off x="1904638" y="3949639"/>
                <a:ext cx="1201611" cy="57830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2" name="Rectangle 31"/>
              <p:cNvSpPr/>
              <p:nvPr/>
            </p:nvSpPr>
            <p:spPr>
              <a:xfrm>
                <a:off x="4527017" y="4920493"/>
                <a:ext cx="1097993" cy="6195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𝑛</m:t>
                          </m:r>
                        </m:e>
                        <m:sub>
                          <m:r>
                            <a:rPr lang="en-US" sz="1600" i="1">
                              <a:latin typeface="Cambria Math" panose="02040503050406030204" pitchFamily="18" charset="0"/>
                            </a:rPr>
                            <m:t>𝑠</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𝑛</m:t>
                          </m:r>
                          <m:rad>
                            <m:radPr>
                              <m:degHide m:val="on"/>
                              <m:ctrlPr>
                                <a:rPr lang="en-US" sz="1600" i="1">
                                  <a:latin typeface="Cambria Math" panose="02040503050406030204" pitchFamily="18" charset="0"/>
                                </a:rPr>
                              </m:ctrlPr>
                            </m:radPr>
                            <m:deg/>
                            <m:e>
                              <m:r>
                                <a:rPr lang="en-US" sz="1600" i="1">
                                  <a:latin typeface="Cambria Math" panose="02040503050406030204" pitchFamily="18" charset="0"/>
                                </a:rPr>
                                <m:t>𝑃</m:t>
                              </m:r>
                            </m:e>
                          </m:rad>
                        </m:num>
                        <m:den>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f>
                                <m:fPr>
                                  <m:type m:val="lin"/>
                                  <m:ctrlPr>
                                    <a:rPr lang="en-US" sz="1600" i="1">
                                      <a:latin typeface="Cambria Math" panose="02040503050406030204" pitchFamily="18" charset="0"/>
                                    </a:rPr>
                                  </m:ctrlPr>
                                </m:fPr>
                                <m:num>
                                  <m:r>
                                    <a:rPr lang="en-US" sz="1600">
                                      <a:latin typeface="Cambria Math" panose="02040503050406030204" pitchFamily="18" charset="0"/>
                                    </a:rPr>
                                    <m:t>5</m:t>
                                  </m:r>
                                </m:num>
                                <m:den>
                                  <m:r>
                                    <a:rPr lang="en-US" sz="1600">
                                      <a:latin typeface="Cambria Math" panose="02040503050406030204" pitchFamily="18" charset="0"/>
                                    </a:rPr>
                                    <m:t>4</m:t>
                                  </m:r>
                                </m:den>
                              </m:f>
                            </m:sup>
                          </m:sSup>
                        </m:den>
                      </m:f>
                    </m:oMath>
                  </m:oMathPara>
                </a14:m>
                <a:endParaRPr lang="en-US" sz="1600" dirty="0"/>
              </a:p>
            </p:txBody>
          </p:sp>
        </mc:Choice>
        <mc:Fallback>
          <p:sp>
            <p:nvSpPr>
              <p:cNvPr id="32" name="Rectangle 31"/>
              <p:cNvSpPr>
                <a:spLocks noRot="1" noChangeAspect="1" noMove="1" noResize="1" noEditPoints="1" noAdjustHandles="1" noChangeArrowheads="1" noChangeShapeType="1" noTextEdit="1"/>
              </p:cNvSpPr>
              <p:nvPr/>
            </p:nvSpPr>
            <p:spPr>
              <a:xfrm>
                <a:off x="4527017" y="4920493"/>
                <a:ext cx="1097993" cy="61952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Rectangle 8"/>
              <p:cNvSpPr/>
              <p:nvPr/>
            </p:nvSpPr>
            <p:spPr>
              <a:xfrm>
                <a:off x="407707" y="1429978"/>
                <a:ext cx="11359239" cy="830997"/>
              </a:xfrm>
              <a:prstGeom prst="rect">
                <a:avLst/>
              </a:prstGeom>
            </p:spPr>
            <p:txBody>
              <a:bodyPr wrap="square">
                <a:spAutoFit/>
              </a:bodyPr>
              <a:lstStyle/>
              <a:p>
                <a:r>
                  <a:rPr lang="mk-MK" sz="1600" dirty="0">
                    <a:latin typeface="Times New Roman" panose="02020603050405020304" pitchFamily="18" charset="0"/>
                    <a:ea typeface="Calibri" panose="020F0502020204030204" pitchFamily="34" charset="0"/>
                  </a:rPr>
                  <a:t>Objective comparison of two machines with different parameters,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r>
                      <a:rPr lang="en-US" sz="1600" i="1">
                        <a:latin typeface="Cambria Math" panose="02040503050406030204" pitchFamily="18" charset="0"/>
                        <a:ea typeface="Calibri" panose="020F0502020204030204" pitchFamily="34" charset="0"/>
                        <a:cs typeface="Times New Roman" panose="02020603050405020304" pitchFamily="18" charset="0"/>
                      </a:rPr>
                      <m:t>′ </m:t>
                    </m:r>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Times New Roman" panose="02020603050405020304" pitchFamily="18" charset="0"/>
                  </a:rPr>
                  <a:t>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𝑒</m:t>
                    </m:r>
                    <m:r>
                      <a:rPr lang="mk-MK"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Calibri" panose="020F0502020204030204" pitchFamily="34" charset="0"/>
                        <a:cs typeface="Times New Roman" panose="02020603050405020304" pitchFamily="18" charset="0"/>
                      </a:rPr>
                      <m:t>𝑒</m:t>
                    </m:r>
                    <m:r>
                      <a:rPr lang="mk-MK" sz="1600" i="1">
                        <a:latin typeface="Cambria Math" panose="02040503050406030204" pitchFamily="18" charset="0"/>
                        <a:ea typeface="Calibri" panose="020F0502020204030204" pitchFamily="34" charset="0"/>
                        <a:cs typeface="Times New Roman" panose="02020603050405020304" pitchFamily="18" charset="0"/>
                      </a:rPr>
                      <m:t>′</m:t>
                    </m:r>
                  </m:oMath>
                </a14:m>
                <a:r>
                  <a:rPr lang="mk-MK" sz="1600" dirty="0">
                    <a:latin typeface="Times New Roman" panose="02020603050405020304" pitchFamily="18" charset="0"/>
                    <a:ea typeface="Times New Roman" panose="02020603050405020304" pitchFamily="18" charset="0"/>
                  </a:rPr>
                  <a:t>  and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𝑛</m:t>
                    </m:r>
                    <m:r>
                      <a:rPr lang="mk-MK"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Calibri" panose="020F0502020204030204" pitchFamily="34" charset="0"/>
                        <a:cs typeface="Times New Roman" panose="02020603050405020304" pitchFamily="18" charset="0"/>
                      </a:rPr>
                      <m:t>𝑛</m:t>
                    </m:r>
                    <m:r>
                      <a:rPr lang="mk-MK" sz="1600" i="1">
                        <a:latin typeface="Cambria Math" panose="02040503050406030204" pitchFamily="18" charset="0"/>
                        <a:ea typeface="Calibri" panose="020F0502020204030204" pitchFamily="34" charset="0"/>
                        <a:cs typeface="Times New Roman" panose="02020603050405020304" pitchFamily="18" charset="0"/>
                      </a:rPr>
                      <m:t>′</m:t>
                    </m:r>
                  </m:oMath>
                </a14:m>
                <a:r>
                  <a:rPr lang="en-US" sz="1600" dirty="0">
                    <a:latin typeface="Times New Roman" panose="02020603050405020304" pitchFamily="18" charset="0"/>
                    <a:ea typeface="Times New Roman" panose="02020603050405020304" pitchFamily="18" charset="0"/>
                  </a:rPr>
                  <a:t> , </a:t>
                </a:r>
                <a:r>
                  <a:rPr lang="mk-MK" sz="1600" dirty="0">
                    <a:latin typeface="Times New Roman" panose="02020603050405020304" pitchFamily="18" charset="0"/>
                    <a:ea typeface="Times New Roman" panose="02020603050405020304" pitchFamily="18" charset="0"/>
                  </a:rPr>
                  <a:t>is not possible. It can be achieved when comparing models produced with two identical parameter values, while the third one remains for comparison. Typically,  </a:t>
                </a:r>
                <a14:m>
                  <m:oMath xmlns:m="http://schemas.openxmlformats.org/officeDocument/2006/math">
                    <m:sSup>
                      <m:sSupPr>
                        <m:ctrlPr>
                          <a:rPr lang="en-US" sz="1600" i="1">
                            <a:latin typeface="Cambria Math" panose="02040503050406030204" pitchFamily="18" charset="0"/>
                          </a:rPr>
                        </m:ctrlPr>
                      </m:sSupPr>
                      <m:e>
                        <m:r>
                          <a:rPr lang="mk-MK" sz="1600" i="1">
                            <a:latin typeface="Cambria Math" panose="02040503050406030204" pitchFamily="18" charset="0"/>
                            <a:ea typeface="Calibri" panose="020F0502020204030204" pitchFamily="34" charset="0"/>
                            <a:cs typeface="Times New Roman" panose="02020603050405020304" pitchFamily="18" charset="0"/>
                          </a:rPr>
                          <m:t>𝑒</m:t>
                        </m:r>
                      </m:e>
                      <m:sup>
                        <m:r>
                          <a:rPr lang="mk-MK" sz="1600" i="1">
                            <a:latin typeface="Cambria Math" panose="02040503050406030204" pitchFamily="18" charset="0"/>
                            <a:ea typeface="Calibri" panose="020F0502020204030204" pitchFamily="34" charset="0"/>
                            <a:cs typeface="Times New Roman" panose="02020603050405020304" pitchFamily="18" charset="0"/>
                          </a:rPr>
                          <m:t>′′</m:t>
                        </m:r>
                      </m:sup>
                    </m:sSup>
                    <m:r>
                      <a:rPr lang="mk-MK" sz="1600" i="1">
                        <a:latin typeface="Cambria Math" panose="02040503050406030204" pitchFamily="18" charset="0"/>
                        <a:ea typeface="Calibri" panose="020F0502020204030204" pitchFamily="34" charset="0"/>
                        <a:cs typeface="Times New Roman" panose="02020603050405020304" pitchFamily="18" charset="0"/>
                      </a:rPr>
                      <m:t>=1</m:t>
                    </m:r>
                  </m:oMath>
                </a14:m>
                <a:r>
                  <a:rPr lang="mk-MK" sz="1600" dirty="0">
                    <a:latin typeface="Times New Roman" panose="02020603050405020304" pitchFamily="18" charset="0"/>
                    <a:ea typeface="Times New Roman" panose="02020603050405020304" pitchFamily="18" charset="0"/>
                  </a:rPr>
                  <a:t> </a:t>
                </a:r>
                <a:r>
                  <a:rPr lang="en-US" sz="1600" dirty="0">
                    <a:latin typeface="Times New Roman" panose="02020603050405020304" pitchFamily="18" charset="0"/>
                    <a:ea typeface="Times New Roman" panose="02020603050405020304" pitchFamily="18" charset="0"/>
                  </a:rPr>
                  <a:t>J/kg  and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r>
                      <a:rPr lang="en-US" sz="1600" i="1">
                        <a:latin typeface="Cambria Math" panose="02040503050406030204" pitchFamily="18" charset="0"/>
                        <a:ea typeface="Calibri" panose="020F0502020204030204" pitchFamily="34" charset="0"/>
                        <a:cs typeface="Times New Roman" panose="02020603050405020304" pitchFamily="18" charset="0"/>
                      </a:rPr>
                      <m:t>=1</m:t>
                    </m:r>
                  </m:oMath>
                </a14:m>
                <a:r>
                  <a:rPr lang="en-US" sz="1600" dirty="0">
                    <a:latin typeface="Times New Roman" panose="02020603050405020304" pitchFamily="18" charset="0"/>
                    <a:ea typeface="Times New Roman" panose="02020603050405020304" pitchFamily="18" charset="0"/>
                  </a:rPr>
                  <a:t> m</a:t>
                </a:r>
                <a:r>
                  <a:rPr lang="en-US" sz="1600" baseline="30000" dirty="0">
                    <a:latin typeface="Times New Roman" panose="02020603050405020304" pitchFamily="18" charset="0"/>
                    <a:ea typeface="Times New Roman" panose="02020603050405020304" pitchFamily="18" charset="0"/>
                  </a:rPr>
                  <a:t>3</a:t>
                </a:r>
                <a:r>
                  <a:rPr lang="en-US" sz="1600" dirty="0">
                    <a:latin typeface="Times New Roman" panose="02020603050405020304" pitchFamily="18" charset="0"/>
                    <a:ea typeface="Times New Roman" panose="02020603050405020304" pitchFamily="18" charset="0"/>
                  </a:rPr>
                  <a:t>/s are chosen as reference values. </a:t>
                </a:r>
                <a:r>
                  <a:rPr lang="mk-MK" sz="1600" dirty="0">
                    <a:latin typeface="Times New Roman" panose="02020603050405020304" pitchFamily="18" charset="0"/>
                    <a:ea typeface="Times New Roman" panose="02020603050405020304" pitchFamily="18" charset="0"/>
                  </a:rPr>
                  <a:t>Then, from </a:t>
                </a:r>
                <a:r>
                  <a:rPr lang="mk-MK" sz="1600" dirty="0" smtClean="0">
                    <a:latin typeface="Times New Roman" panose="02020603050405020304" pitchFamily="18" charset="0"/>
                    <a:ea typeface="Times New Roman" panose="02020603050405020304" pitchFamily="18" charset="0"/>
                  </a:rPr>
                  <a:t>equation</a:t>
                </a:r>
                <a:endParaRPr lang="en-US" sz="1600" dirty="0"/>
              </a:p>
            </p:txBody>
          </p:sp>
        </mc:Choice>
        <mc:Fallback>
          <p:sp>
            <p:nvSpPr>
              <p:cNvPr id="9" name="Rectangle 8"/>
              <p:cNvSpPr>
                <a:spLocks noRot="1" noChangeAspect="1" noMove="1" noResize="1" noEditPoints="1" noAdjustHandles="1" noChangeArrowheads="1" noChangeShapeType="1" noTextEdit="1"/>
              </p:cNvSpPr>
              <p:nvPr/>
            </p:nvSpPr>
            <p:spPr>
              <a:xfrm>
                <a:off x="407707" y="1429978"/>
                <a:ext cx="11359239" cy="830997"/>
              </a:xfrm>
              <a:prstGeom prst="rect">
                <a:avLst/>
              </a:prstGeom>
              <a:blipFill>
                <a:blip r:embed="rId9"/>
                <a:stretch>
                  <a:fillRect l="-322" t="-2206" r="-537" b="-8824"/>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Rectangle 9"/>
              <p:cNvSpPr/>
              <p:nvPr/>
            </p:nvSpPr>
            <p:spPr>
              <a:xfrm>
                <a:off x="528718" y="3378060"/>
                <a:ext cx="10499762" cy="603755"/>
              </a:xfrm>
              <a:prstGeom prst="rect">
                <a:avLst/>
              </a:prstGeom>
            </p:spPr>
            <p:txBody>
              <a:bodyPr wrap="square">
                <a:spAutoFit/>
              </a:bodyPr>
              <a:lstStyle/>
              <a:p>
                <a:r>
                  <a:rPr lang="en-US" sz="1600" dirty="0">
                    <a:latin typeface="Times New Roman" panose="02020603050405020304" pitchFamily="18" charset="0"/>
                    <a:ea typeface="Times New Roman" panose="02020603050405020304" pitchFamily="18" charset="0"/>
                  </a:rPr>
                  <a:t>For simplicity, the subscripts are omitted, and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𝑛</m:t>
                    </m:r>
                    <m:r>
                      <a:rPr lang="en-US" sz="1600" i="1">
                        <a:latin typeface="Cambria Math" panose="02040503050406030204" pitchFamily="18" charset="0"/>
                        <a:ea typeface="Calibri" panose="020F0502020204030204" pitchFamily="34" charset="0"/>
                        <a:cs typeface="Times New Roman" panose="02020603050405020304" pitchFamily="18" charset="0"/>
                      </a:rPr>
                      <m:t>′′</m:t>
                    </m:r>
                  </m:oMath>
                </a14:m>
                <a:r>
                  <a:rPr lang="en-US" sz="1600" dirty="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is denoted as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𝑛</m:t>
                        </m:r>
                      </m:e>
                      <m:sub>
                        <m:r>
                          <a:rPr lang="en-US" sz="1600" i="1">
                            <a:latin typeface="Cambria Math" panose="02040503050406030204" pitchFamily="18" charset="0"/>
                            <a:ea typeface="Calibri" panose="020F0502020204030204" pitchFamily="34" charset="0"/>
                            <a:cs typeface="Times New Roman" panose="02020603050405020304" pitchFamily="18" charset="0"/>
                          </a:rPr>
                          <m:t>𝑞</m:t>
                        </m:r>
                      </m:sub>
                    </m:sSub>
                  </m:oMath>
                </a14:m>
                <a:r>
                  <a:rPr lang="en-US" sz="1600" dirty="0">
                    <a:latin typeface="Times New Roman" panose="02020603050405020304" pitchFamily="18" charset="0"/>
                    <a:ea typeface="Times New Roman" panose="02020603050405020304" pitchFamily="18" charset="0"/>
                  </a:rPr>
                  <a:t> , called the </a:t>
                </a:r>
                <a:r>
                  <a:rPr lang="en-US" sz="1600" i="1" dirty="0">
                    <a:latin typeface="Times New Roman" panose="02020603050405020304" pitchFamily="18" charset="0"/>
                    <a:ea typeface="Times New Roman" panose="02020603050405020304" pitchFamily="18" charset="0"/>
                  </a:rPr>
                  <a:t>specific speed</a:t>
                </a:r>
                <a:r>
                  <a:rPr lang="en-US" sz="1600" dirty="0">
                    <a:latin typeface="Times New Roman" panose="02020603050405020304" pitchFamily="18" charset="0"/>
                    <a:ea typeface="Times New Roman" panose="02020603050405020304" pitchFamily="18" charset="0"/>
                  </a:rPr>
                  <a:t> (</a:t>
                </a:r>
                <a:r>
                  <a:rPr lang="en-US" sz="1600" i="1" dirty="0">
                    <a:latin typeface="Times New Roman" panose="02020603050405020304" pitchFamily="18" charset="0"/>
                    <a:ea typeface="Times New Roman" panose="02020603050405020304" pitchFamily="18" charset="0"/>
                  </a:rPr>
                  <a:t>specific rotational speed</a:t>
                </a:r>
                <a:r>
                  <a:rPr lang="en-US" sz="1600" dirty="0">
                    <a:latin typeface="Times New Roman" panose="02020603050405020304" pitchFamily="18" charset="0"/>
                    <a:ea typeface="Times New Roman" panose="02020603050405020304" pitchFamily="18" charset="0"/>
                  </a:rPr>
                  <a:t>) or the coefficient of speed relative to flow rate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𝑞</m:t>
                    </m:r>
                  </m:oMath>
                </a14:m>
                <a:r>
                  <a:rPr lang="en-US" sz="1600" dirty="0">
                    <a:latin typeface="Times New Roman" panose="02020603050405020304" pitchFamily="18" charset="0"/>
                    <a:ea typeface="Times New Roman" panose="02020603050405020304" pitchFamily="18" charset="0"/>
                  </a:rPr>
                  <a:t> .  </a:t>
                </a:r>
                <a:r>
                  <a:rPr lang="mk-MK" sz="1600" dirty="0">
                    <a:latin typeface="Times New Roman" panose="02020603050405020304" pitchFamily="18" charset="0"/>
                    <a:ea typeface="Times New Roman" panose="02020603050405020304" pitchFamily="18" charset="0"/>
                  </a:rPr>
                  <a:t>Hence, the expression becomes:</a:t>
                </a:r>
                <a:endParaRPr lang="en-US" sz="1600" dirty="0"/>
              </a:p>
            </p:txBody>
          </p:sp>
        </mc:Choice>
        <mc:Fallback>
          <p:sp>
            <p:nvSpPr>
              <p:cNvPr id="10" name="Rectangle 9"/>
              <p:cNvSpPr>
                <a:spLocks noRot="1" noChangeAspect="1" noMove="1" noResize="1" noEditPoints="1" noAdjustHandles="1" noChangeArrowheads="1" noChangeShapeType="1" noTextEdit="1"/>
              </p:cNvSpPr>
              <p:nvPr/>
            </p:nvSpPr>
            <p:spPr>
              <a:xfrm>
                <a:off x="528718" y="3378060"/>
                <a:ext cx="10499762" cy="603755"/>
              </a:xfrm>
              <a:prstGeom prst="rect">
                <a:avLst/>
              </a:prstGeom>
              <a:blipFill>
                <a:blip r:embed="rId10"/>
                <a:stretch>
                  <a:fillRect l="-348" t="-3030" b="-1212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 name="Rectangle 10"/>
              <p:cNvSpPr/>
              <p:nvPr/>
            </p:nvSpPr>
            <p:spPr>
              <a:xfrm>
                <a:off x="528717" y="4530483"/>
                <a:ext cx="11105563" cy="584775"/>
              </a:xfrm>
              <a:prstGeom prst="rect">
                <a:avLst/>
              </a:prstGeom>
            </p:spPr>
            <p:txBody>
              <a:bodyPr wrap="square">
                <a:spAutoFit/>
              </a:bodyPr>
              <a:lstStyle/>
              <a:p>
                <a:r>
                  <a:rPr lang="en-US" sz="1600" dirty="0">
                    <a:latin typeface="Times New Roman" panose="02020603050405020304" pitchFamily="18" charset="0"/>
                    <a:ea typeface="Times New Roman" panose="02020603050405020304" pitchFamily="18" charset="0"/>
                  </a:rPr>
                  <a:t>The comparison can also be made by taking the power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𝑃</m:t>
                    </m:r>
                    <m:r>
                      <a:rPr lang="en-US" sz="1600" i="1">
                        <a:latin typeface="Cambria Math" panose="02040503050406030204" pitchFamily="18" charset="0"/>
                        <a:ea typeface="Calibri" panose="020F0502020204030204" pitchFamily="34" charset="0"/>
                        <a:cs typeface="Times New Roman" panose="02020603050405020304" pitchFamily="18" charset="0"/>
                      </a:rPr>
                      <m:t>=1</m:t>
                    </m:r>
                  </m:oMath>
                </a14:m>
                <a:r>
                  <a:rPr lang="en-US" sz="1600" dirty="0">
                    <a:latin typeface="Times New Roman" panose="02020603050405020304" pitchFamily="18" charset="0"/>
                    <a:ea typeface="Times New Roman" panose="02020603050405020304" pitchFamily="18" charset="0"/>
                  </a:rPr>
                  <a:t> kW instead of the flow rate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r>
                      <a:rPr lang="en-US" sz="1600" i="1">
                        <a:latin typeface="Cambria Math" panose="02040503050406030204" pitchFamily="18" charset="0"/>
                        <a:ea typeface="Calibri" panose="020F0502020204030204" pitchFamily="34" charset="0"/>
                        <a:cs typeface="Times New Roman" panose="02020603050405020304" pitchFamily="18" charset="0"/>
                      </a:rPr>
                      <m:t>=1</m:t>
                    </m:r>
                  </m:oMath>
                </a14:m>
                <a:r>
                  <a:rPr lang="en-US" sz="1600" dirty="0">
                    <a:latin typeface="Times New Roman" panose="02020603050405020304" pitchFamily="18" charset="0"/>
                    <a:ea typeface="Times New Roman" panose="02020603050405020304" pitchFamily="18" charset="0"/>
                  </a:rPr>
                  <a:t> m</a:t>
                </a:r>
                <a:r>
                  <a:rPr lang="en-US" sz="1600" baseline="30000" dirty="0">
                    <a:latin typeface="Times New Roman" panose="02020603050405020304" pitchFamily="18" charset="0"/>
                    <a:ea typeface="Times New Roman" panose="02020603050405020304" pitchFamily="18" charset="0"/>
                  </a:rPr>
                  <a:t>3</a:t>
                </a:r>
                <a:r>
                  <a:rPr lang="en-US" sz="1600" dirty="0">
                    <a:latin typeface="Times New Roman" panose="02020603050405020304" pitchFamily="18" charset="0"/>
                    <a:ea typeface="Times New Roman" panose="02020603050405020304" pitchFamily="18" charset="0"/>
                  </a:rPr>
                  <a:t>/s</a:t>
                </a:r>
                <a:r>
                  <a:rPr lang="mk-MK" sz="1600" dirty="0">
                    <a:latin typeface="Times New Roman" panose="02020603050405020304" pitchFamily="18" charset="0"/>
                    <a:ea typeface="Times New Roman" panose="02020603050405020304" pitchFamily="18" charset="0"/>
                  </a:rPr>
                  <a:t> . </a:t>
                </a:r>
                <a:r>
                  <a:rPr lang="en-US" sz="1600" dirty="0">
                    <a:latin typeface="Times New Roman" panose="02020603050405020304" pitchFamily="18" charset="0"/>
                    <a:ea typeface="Times New Roman" panose="02020603050405020304" pitchFamily="18" charset="0"/>
                  </a:rPr>
                  <a:t>In that case, the specific rotational speed is given by </a:t>
                </a:r>
                <a:endParaRPr lang="en-US" sz="1600" dirty="0"/>
              </a:p>
            </p:txBody>
          </p:sp>
        </mc:Choice>
        <mc:Fallback>
          <p:sp>
            <p:nvSpPr>
              <p:cNvPr id="11" name="Rectangle 10"/>
              <p:cNvSpPr>
                <a:spLocks noRot="1" noChangeAspect="1" noMove="1" noResize="1" noEditPoints="1" noAdjustHandles="1" noChangeArrowheads="1" noChangeShapeType="1" noTextEdit="1"/>
              </p:cNvSpPr>
              <p:nvPr/>
            </p:nvSpPr>
            <p:spPr>
              <a:xfrm>
                <a:off x="528717" y="4530483"/>
                <a:ext cx="11105563" cy="584775"/>
              </a:xfrm>
              <a:prstGeom prst="rect">
                <a:avLst/>
              </a:prstGeom>
              <a:blipFill>
                <a:blip r:embed="rId11"/>
                <a:stretch>
                  <a:fillRect l="-329" t="-3125" b="-12500"/>
                </a:stretch>
              </a:blipFill>
            </p:spPr>
            <p:txBody>
              <a:bodyPr/>
              <a:lstStyle/>
              <a:p>
                <a:r>
                  <a:rPr lang="en-US">
                    <a:noFill/>
                  </a:rPr>
                  <a:t> </a:t>
                </a:r>
              </a:p>
            </p:txBody>
          </p:sp>
        </mc:Fallback>
      </mc:AlternateContent>
      <p:sp>
        <p:nvSpPr>
          <p:cNvPr id="12" name="Rectangle 11"/>
          <p:cNvSpPr/>
          <p:nvPr/>
        </p:nvSpPr>
        <p:spPr>
          <a:xfrm>
            <a:off x="523241" y="5531327"/>
            <a:ext cx="6247223" cy="338554"/>
          </a:xfrm>
          <a:prstGeom prst="rect">
            <a:avLst/>
          </a:prstGeom>
        </p:spPr>
        <p:txBody>
          <a:bodyPr wrap="none">
            <a:spAutoFit/>
          </a:bodyPr>
          <a:lstStyle/>
          <a:p>
            <a:r>
              <a:rPr lang="mk-MK" sz="1600" dirty="0">
                <a:latin typeface="Times New Roman" panose="02020603050405020304" pitchFamily="18" charset="0"/>
                <a:ea typeface="Times New Roman" panose="02020603050405020304" pitchFamily="18" charset="0"/>
              </a:rPr>
              <a:t>It is called the specific speed (specific rotational speed) relative to power.</a:t>
            </a:r>
            <a:endParaRPr lang="en-US" sz="1600" dirty="0"/>
          </a:p>
        </p:txBody>
      </p:sp>
    </p:spTree>
    <p:extLst>
      <p:ext uri="{BB962C8B-B14F-4D97-AF65-F5344CB8AC3E}">
        <p14:creationId xmlns:p14="http://schemas.microsoft.com/office/powerpoint/2010/main" val="16315504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56348" y="1178301"/>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2.5.	Specific rotational speed</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582807" y="1806285"/>
            <a:ext cx="10620773" cy="375487"/>
          </a:xfrm>
          <a:prstGeom prst="rect">
            <a:avLst/>
          </a:prstGeom>
        </p:spPr>
        <p:txBody>
          <a:bodyPr wrap="square">
            <a:spAutoFit/>
          </a:bodyPr>
          <a:lstStyle/>
          <a:p>
            <a:pPr algn="just">
              <a:lnSpc>
                <a:spcPct val="115000"/>
              </a:lnSpc>
              <a:spcAft>
                <a:spcPts val="1000"/>
              </a:spcAft>
            </a:pPr>
            <a:r>
              <a:rPr lang="mk-MK" sz="1600" dirty="0">
                <a:latin typeface="Times New Roman" panose="02020603050405020304" pitchFamily="18" charset="0"/>
                <a:ea typeface="Times New Roman" panose="02020603050405020304" pitchFamily="18" charset="0"/>
                <a:cs typeface="Times New Roman" panose="02020603050405020304" pitchFamily="18" charset="0"/>
              </a:rPr>
              <a:t>In the field of construction and operation of water turbines, the following numbers are frequently used: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Rectangle 2"/>
              <p:cNvSpPr/>
              <p:nvPr/>
            </p:nvSpPr>
            <p:spPr>
              <a:xfrm>
                <a:off x="1413735" y="2188870"/>
                <a:ext cx="5572744" cy="634597"/>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sz="1600">
                              <a:latin typeface="Cambria Math" panose="02040503050406030204" pitchFamily="18" charset="0"/>
                            </a:rPr>
                          </m:ctrlPr>
                        </m:sSubPr>
                        <m:e>
                          <m:r>
                            <a:rPr lang="en-US" sz="1600" i="1">
                              <a:latin typeface="Cambria Math" panose="02040503050406030204" pitchFamily="18" charset="0"/>
                            </a:rPr>
                            <m:t>𝑛</m:t>
                          </m:r>
                        </m:e>
                        <m:sub>
                          <m:r>
                            <a:rPr lang="en-US" sz="1600">
                              <a:latin typeface="Cambria Math" panose="02040503050406030204" pitchFamily="18" charset="0"/>
                            </a:rPr>
                            <m:t>11</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𝑛𝐷</m:t>
                          </m:r>
                        </m:num>
                        <m:den>
                          <m:rad>
                            <m:radPr>
                              <m:degHide m:val="on"/>
                              <m:ctrlPr>
                                <a:rPr lang="en-US" sz="1600" i="1">
                                  <a:latin typeface="Cambria Math" panose="02040503050406030204" pitchFamily="18" charset="0"/>
                                </a:rPr>
                              </m:ctrlPr>
                            </m:radPr>
                            <m:deg/>
                            <m:e>
                              <m:r>
                                <a:rPr lang="en-US" sz="1600" i="1">
                                  <a:latin typeface="Cambria Math" panose="02040503050406030204" pitchFamily="18" charset="0"/>
                                </a:rPr>
                                <m:t>𝐻</m:t>
                              </m:r>
                            </m:e>
                          </m:rad>
                        </m:den>
                      </m:f>
                      <m:r>
                        <a:rPr lang="en-US" sz="1600">
                          <a:latin typeface="Cambria Math" panose="02040503050406030204" pitchFamily="18" charset="0"/>
                        </a:rPr>
                        <m:t>    ,           </m:t>
                      </m:r>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a:latin typeface="Cambria Math" panose="02040503050406030204" pitchFamily="18" charset="0"/>
                            </a:rPr>
                            <m:t>11</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𝑃</m:t>
                          </m:r>
                        </m:num>
                        <m:den>
                          <m:sSubSup>
                            <m:sSubSupPr>
                              <m:ctrlPr>
                                <a:rPr lang="en-US" sz="1600" i="1">
                                  <a:latin typeface="Cambria Math" panose="02040503050406030204" pitchFamily="18" charset="0"/>
                                </a:rPr>
                              </m:ctrlPr>
                            </m:sSubSupPr>
                            <m:e>
                              <m:r>
                                <a:rPr lang="en-US" sz="1600" i="1">
                                  <a:latin typeface="Cambria Math" panose="02040503050406030204" pitchFamily="18" charset="0"/>
                                </a:rPr>
                                <m:t>𝐷</m:t>
                              </m:r>
                            </m:e>
                            <m:sub>
                              <m:r>
                                <a:rPr lang="en-US" sz="1600">
                                  <a:latin typeface="Cambria Math" panose="02040503050406030204" pitchFamily="18" charset="0"/>
                                </a:rPr>
                                <m:t>1</m:t>
                              </m:r>
                            </m:sub>
                            <m:sup>
                              <m:r>
                                <a:rPr lang="en-US" sz="1600">
                                  <a:latin typeface="Cambria Math" panose="02040503050406030204" pitchFamily="18" charset="0"/>
                                </a:rPr>
                                <m:t>2</m:t>
                              </m:r>
                            </m:sup>
                          </m:sSubSup>
                          <m:r>
                            <a:rPr lang="en-US" sz="1600" i="1">
                              <a:latin typeface="Cambria Math" panose="02040503050406030204" pitchFamily="18" charset="0"/>
                            </a:rPr>
                            <m:t>𝐻</m:t>
                          </m:r>
                          <m:rad>
                            <m:radPr>
                              <m:degHide m:val="on"/>
                              <m:ctrlPr>
                                <a:rPr lang="en-US" sz="1600" i="1">
                                  <a:latin typeface="Cambria Math" panose="02040503050406030204" pitchFamily="18" charset="0"/>
                                </a:rPr>
                              </m:ctrlPr>
                            </m:radPr>
                            <m:deg/>
                            <m:e>
                              <m:r>
                                <a:rPr lang="en-US" sz="1600" i="1">
                                  <a:latin typeface="Cambria Math" panose="02040503050406030204" pitchFamily="18" charset="0"/>
                                </a:rPr>
                                <m:t>𝐻</m:t>
                              </m:r>
                            </m:e>
                          </m:rad>
                        </m:den>
                      </m:f>
                      <m:r>
                        <a:rPr lang="en-US" sz="1600">
                          <a:latin typeface="Cambria Math" panose="02040503050406030204" pitchFamily="18" charset="0"/>
                        </a:rPr>
                        <m:t>   ,          </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r>
                            <a:rPr lang="en-US" sz="1600">
                              <a:latin typeface="Cambria Math" panose="02040503050406030204" pitchFamily="18" charset="0"/>
                            </a:rPr>
                            <m:t>11</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num>
                        <m:den>
                          <m:sSup>
                            <m:sSupPr>
                              <m:ctrlPr>
                                <a:rPr lang="en-US" sz="1600" i="1">
                                  <a:latin typeface="Cambria Math" panose="02040503050406030204" pitchFamily="18" charset="0"/>
                                </a:rPr>
                              </m:ctrlPr>
                            </m:sSupPr>
                            <m:e>
                              <m:r>
                                <a:rPr lang="en-US" sz="1600" i="1">
                                  <a:latin typeface="Cambria Math" panose="02040503050406030204" pitchFamily="18" charset="0"/>
                                </a:rPr>
                                <m:t>𝐷</m:t>
                              </m:r>
                            </m:e>
                            <m:sup>
                              <m:r>
                                <a:rPr lang="en-US" sz="1600">
                                  <a:latin typeface="Cambria Math" panose="02040503050406030204" pitchFamily="18" charset="0"/>
                                </a:rPr>
                                <m:t>2</m:t>
                              </m:r>
                            </m:sup>
                          </m:sSup>
                          <m:rad>
                            <m:radPr>
                              <m:degHide m:val="on"/>
                              <m:ctrlPr>
                                <a:rPr lang="en-US" sz="1600" i="1">
                                  <a:latin typeface="Cambria Math" panose="02040503050406030204" pitchFamily="18" charset="0"/>
                                </a:rPr>
                              </m:ctrlPr>
                            </m:radPr>
                            <m:deg/>
                            <m:e>
                              <m:r>
                                <a:rPr lang="en-US" sz="1600" i="1">
                                  <a:latin typeface="Cambria Math" panose="02040503050406030204" pitchFamily="18" charset="0"/>
                                </a:rPr>
                                <m:t>𝐻</m:t>
                              </m:r>
                            </m:e>
                          </m:rad>
                        </m:den>
                      </m:f>
                    </m:oMath>
                  </m:oMathPara>
                </a14:m>
                <a:endParaRPr lang="en-US" sz="1600" dirty="0"/>
              </a:p>
            </p:txBody>
          </p:sp>
        </mc:Choice>
        <mc:Fallback>
          <p:sp>
            <p:nvSpPr>
              <p:cNvPr id="3" name="Rectangle 2"/>
              <p:cNvSpPr>
                <a:spLocks noRot="1" noChangeAspect="1" noMove="1" noResize="1" noEditPoints="1" noAdjustHandles="1" noChangeArrowheads="1" noChangeShapeType="1" noTextEdit="1"/>
              </p:cNvSpPr>
              <p:nvPr/>
            </p:nvSpPr>
            <p:spPr>
              <a:xfrm>
                <a:off x="1413735" y="2188870"/>
                <a:ext cx="5572744" cy="634597"/>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 name="Rectangle 3"/>
              <p:cNvSpPr/>
              <p:nvPr/>
            </p:nvSpPr>
            <p:spPr>
              <a:xfrm>
                <a:off x="582808" y="2804149"/>
                <a:ext cx="10876376" cy="584775"/>
              </a:xfrm>
              <a:prstGeom prst="rect">
                <a:avLst/>
              </a:prstGeom>
            </p:spPr>
            <p:txBody>
              <a:bodyPr wrap="square">
                <a:spAutoFit/>
              </a:bodyPr>
              <a:lstStyle/>
              <a:p>
                <a:r>
                  <a:rPr lang="mk-MK" sz="1600" dirty="0">
                    <a:latin typeface="Times New Roman" panose="02020603050405020304" pitchFamily="18" charset="0"/>
                    <a:ea typeface="Times New Roman" panose="02020603050405020304" pitchFamily="18" charset="0"/>
                  </a:rPr>
                  <a:t>They are referred to as: unit speed, unit power, and unit flow rate because they are numerically equal to the speed of rotation, power, and flow rate of the turbine whose wheel has a diameter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𝐷</m:t>
                    </m:r>
                    <m:r>
                      <a:rPr lang="en-US" sz="1600" i="1">
                        <a:latin typeface="Cambria Math" panose="02040503050406030204" pitchFamily="18" charset="0"/>
                        <a:ea typeface="Calibri" panose="020F0502020204030204" pitchFamily="34" charset="0"/>
                        <a:cs typeface="Times New Roman" panose="02020603050405020304" pitchFamily="18" charset="0"/>
                      </a:rPr>
                      <m:t>=1</m:t>
                    </m:r>
                  </m:oMath>
                </a14:m>
                <a:r>
                  <a:rPr lang="en-US" sz="1600" dirty="0">
                    <a:latin typeface="Times New Roman" panose="02020603050405020304" pitchFamily="18" charset="0"/>
                    <a:ea typeface="Times New Roman" panose="02020603050405020304" pitchFamily="18" charset="0"/>
                  </a:rPr>
                  <a:t> m </a:t>
                </a:r>
                <a:r>
                  <a:rPr lang="mk-MK" sz="1600" dirty="0">
                    <a:latin typeface="Times New Roman" panose="02020603050405020304" pitchFamily="18" charset="0"/>
                    <a:ea typeface="Times New Roman" panose="02020603050405020304" pitchFamily="18" charset="0"/>
                  </a:rPr>
                  <a:t>and operates at a head of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𝐻</m:t>
                    </m:r>
                    <m:r>
                      <a:rPr lang="en-US" sz="1600" i="1">
                        <a:latin typeface="Cambria Math" panose="02040503050406030204" pitchFamily="18" charset="0"/>
                        <a:ea typeface="Calibri" panose="020F0502020204030204" pitchFamily="34" charset="0"/>
                        <a:cs typeface="Times New Roman" panose="02020603050405020304" pitchFamily="18" charset="0"/>
                      </a:rPr>
                      <m:t>=1</m:t>
                    </m:r>
                  </m:oMath>
                </a14:m>
                <a:r>
                  <a:rPr lang="en-US" sz="1600" dirty="0">
                    <a:latin typeface="Times New Roman" panose="02020603050405020304" pitchFamily="18" charset="0"/>
                    <a:ea typeface="Times New Roman" panose="02020603050405020304" pitchFamily="18" charset="0"/>
                  </a:rPr>
                  <a:t> m .</a:t>
                </a:r>
                <a:endParaRPr lang="en-US" sz="1600" dirty="0"/>
              </a:p>
            </p:txBody>
          </p:sp>
        </mc:Choice>
        <mc:Fallback>
          <p:sp>
            <p:nvSpPr>
              <p:cNvPr id="4" name="Rectangle 3"/>
              <p:cNvSpPr>
                <a:spLocks noRot="1" noChangeAspect="1" noMove="1" noResize="1" noEditPoints="1" noAdjustHandles="1" noChangeArrowheads="1" noChangeShapeType="1" noTextEdit="1"/>
              </p:cNvSpPr>
              <p:nvPr/>
            </p:nvSpPr>
            <p:spPr>
              <a:xfrm>
                <a:off x="582808" y="2804149"/>
                <a:ext cx="10876376" cy="584775"/>
              </a:xfrm>
              <a:prstGeom prst="rect">
                <a:avLst/>
              </a:prstGeom>
              <a:blipFill>
                <a:blip r:embed="rId6"/>
                <a:stretch>
                  <a:fillRect l="-336" t="-3125" b="-125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8" name="Rectangle 7"/>
              <p:cNvSpPr/>
              <p:nvPr/>
            </p:nvSpPr>
            <p:spPr>
              <a:xfrm>
                <a:off x="575039" y="3437751"/>
                <a:ext cx="10806836" cy="1342419"/>
              </a:xfrm>
              <a:prstGeom prst="rect">
                <a:avLst/>
              </a:prstGeom>
            </p:spPr>
            <p:txBody>
              <a:bodyPr wrap="square">
                <a:spAutoFit/>
              </a:bodyPr>
              <a:lstStyle/>
              <a:p>
                <a:r>
                  <a:rPr lang="mk-MK" sz="1600" dirty="0">
                    <a:latin typeface="Times New Roman" panose="02020603050405020304" pitchFamily="18" charset="0"/>
                    <a:ea typeface="Times New Roman" panose="02020603050405020304" pitchFamily="18" charset="0"/>
                  </a:rPr>
                  <a:t>Accordingly, if the geometry of the best-performing hydraulic turbine with parameters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𝑛</m:t>
                    </m:r>
                  </m:oMath>
                </a14:m>
                <a:r>
                  <a:rPr lang="mk-MK" sz="1600" dirty="0">
                    <a:latin typeface="Times New Roman" panose="02020603050405020304" pitchFamily="18" charset="0"/>
                    <a:ea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oMath>
                </a14:m>
                <a:r>
                  <a:rPr lang="mk-MK" sz="1600" dirty="0">
                    <a:latin typeface="Times New Roman" panose="02020603050405020304" pitchFamily="18" charset="0"/>
                    <a:ea typeface="Times New Roman" panose="02020603050405020304" pitchFamily="18" charset="0"/>
                  </a:rPr>
                  <a:t>  and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𝑒</m:t>
                    </m:r>
                  </m:oMath>
                </a14:m>
                <a:r>
                  <a:rPr lang="mk-MK" sz="1600" dirty="0">
                    <a:latin typeface="Times New Roman" panose="02020603050405020304" pitchFamily="18" charset="0"/>
                    <a:ea typeface="Times New Roman" panose="02020603050405020304" pitchFamily="18" charset="0"/>
                  </a:rPr>
                  <a:t> is known, all machines with the same specific rotational speed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𝑛</m:t>
                        </m:r>
                      </m:e>
                      <m:sub>
                        <m:r>
                          <a:rPr lang="en-US" sz="1600" i="1">
                            <a:latin typeface="Cambria Math" panose="02040503050406030204" pitchFamily="18" charset="0"/>
                            <a:ea typeface="Calibri" panose="020F0502020204030204" pitchFamily="34" charset="0"/>
                            <a:cs typeface="Times New Roman" panose="02020603050405020304" pitchFamily="18" charset="0"/>
                          </a:rPr>
                          <m:t>𝑞</m:t>
                        </m:r>
                      </m:sub>
                    </m:sSub>
                  </m:oMath>
                </a14:m>
                <a:r>
                  <a:rPr lang="en-US" sz="1600" dirty="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should be designed to have geometric similarity to it. In other words,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𝑛</m:t>
                        </m:r>
                      </m:e>
                      <m:sub>
                        <m:r>
                          <a:rPr lang="en-US" sz="1600" i="1">
                            <a:latin typeface="Cambria Math" panose="02040503050406030204" pitchFamily="18" charset="0"/>
                            <a:ea typeface="Calibri" panose="020F0502020204030204" pitchFamily="34" charset="0"/>
                            <a:cs typeface="Times New Roman" panose="02020603050405020304" pitchFamily="18" charset="0"/>
                          </a:rPr>
                          <m:t>𝑞</m:t>
                        </m:r>
                      </m:sub>
                    </m:sSub>
                  </m:oMath>
                </a14:m>
                <a:r>
                  <a:rPr lang="mk-MK" sz="1600" dirty="0">
                    <a:latin typeface="Times New Roman" panose="02020603050405020304" pitchFamily="18" charset="0"/>
                    <a:ea typeface="Times New Roman" panose="02020603050405020304" pitchFamily="18" charset="0"/>
                  </a:rPr>
                  <a:t> , or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𝑛</m:t>
                        </m:r>
                      </m:e>
                      <m:sub>
                        <m:r>
                          <a:rPr lang="en-US" sz="1600" i="1">
                            <a:latin typeface="Cambria Math" panose="02040503050406030204" pitchFamily="18" charset="0"/>
                            <a:ea typeface="Calibri" panose="020F0502020204030204" pitchFamily="34" charset="0"/>
                            <a:cs typeface="Times New Roman" panose="02020603050405020304" pitchFamily="18" charset="0"/>
                          </a:rPr>
                          <m:t>𝑠</m:t>
                        </m:r>
                      </m:sub>
                    </m:sSub>
                  </m:oMath>
                </a14:m>
                <a:r>
                  <a:rPr lang="en-US" sz="1600" dirty="0">
                    <a:latin typeface="Times New Roman" panose="02020603050405020304" pitchFamily="18" charset="0"/>
                    <a:ea typeface="Times New Roman" panose="02020603050405020304" pitchFamily="18" charset="0"/>
                  </a:rPr>
                  <a:t> , </a:t>
                </a:r>
                <a:r>
                  <a:rPr lang="mk-MK" sz="1600" dirty="0">
                    <a:latin typeface="Times New Roman" panose="02020603050405020304" pitchFamily="18" charset="0"/>
                    <a:ea typeface="Times New Roman" panose="02020603050405020304" pitchFamily="18" charset="0"/>
                  </a:rPr>
                  <a:t>serves as a criterion for the best geometric form, especially in the energy exchange part - the impeller</a:t>
                </a:r>
                <a:r>
                  <a:rPr lang="en-US" sz="1600" dirty="0">
                    <a:latin typeface="Times New Roman" panose="02020603050405020304" pitchFamily="18" charset="0"/>
                    <a:ea typeface="Times New Roman" panose="02020603050405020304" pitchFamily="18" charset="0"/>
                  </a:rPr>
                  <a:t> (runner)</a:t>
                </a:r>
                <a:r>
                  <a:rPr lang="mk-MK" sz="1600" dirty="0">
                    <a:latin typeface="Times New Roman" panose="02020603050405020304" pitchFamily="18" charset="0"/>
                    <a:ea typeface="Times New Roman" panose="02020603050405020304" pitchFamily="18" charset="0"/>
                  </a:rPr>
                  <a:t>. Moreover, the specific speed is used to compare individual types of turbines and classify turbine families. It should be noted that the specific speed is calculated and provided for the nominal operating mode of the turbine.</a:t>
                </a:r>
                <a:endParaRPr lang="en-US" sz="1600" dirty="0"/>
              </a:p>
            </p:txBody>
          </p:sp>
        </mc:Choice>
        <mc:Fallback>
          <p:sp>
            <p:nvSpPr>
              <p:cNvPr id="8" name="Rectangle 7"/>
              <p:cNvSpPr>
                <a:spLocks noRot="1" noChangeAspect="1" noMove="1" noResize="1" noEditPoints="1" noAdjustHandles="1" noChangeArrowheads="1" noChangeShapeType="1" noTextEdit="1"/>
              </p:cNvSpPr>
              <p:nvPr/>
            </p:nvSpPr>
            <p:spPr>
              <a:xfrm>
                <a:off x="575039" y="3437751"/>
                <a:ext cx="10806836" cy="1342419"/>
              </a:xfrm>
              <a:prstGeom prst="rect">
                <a:avLst/>
              </a:prstGeom>
              <a:blipFill>
                <a:blip r:embed="rId7"/>
                <a:stretch>
                  <a:fillRect l="-282" t="-1364" r="-395" b="-5000"/>
                </a:stretch>
              </a:blipFill>
            </p:spPr>
            <p:txBody>
              <a:bodyPr/>
              <a:lstStyle/>
              <a:p>
                <a:r>
                  <a:rPr lang="en-US">
                    <a:noFill/>
                  </a:rPr>
                  <a:t> </a:t>
                </a:r>
              </a:p>
            </p:txBody>
          </p:sp>
        </mc:Fallback>
      </mc:AlternateContent>
    </p:spTree>
    <p:extLst>
      <p:ext uri="{BB962C8B-B14F-4D97-AF65-F5344CB8AC3E}">
        <p14:creationId xmlns:p14="http://schemas.microsoft.com/office/powerpoint/2010/main" val="31045045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1200300" y="699568"/>
            <a:ext cx="9081833" cy="1040741"/>
          </a:xfrm>
          <a:prstGeom prst="rect">
            <a:avLst/>
          </a:prstGeom>
          <a:noFill/>
          <a:ln>
            <a:noFill/>
          </a:ln>
        </p:spPr>
        <p:txBody>
          <a:bodyPr spcFirstLastPara="1" wrap="square" lIns="91425" tIns="45700" rIns="91425" bIns="45700" anchor="ctr" anchorCtr="0">
            <a:normAutofit/>
          </a:bodyPr>
          <a:lstStyle/>
          <a:p>
            <a:pPr lvl="0"/>
            <a:r>
              <a:rPr lang="en-US" sz="2000" dirty="0"/>
              <a:t>Types of hydraulic turbines, constructions, selection of parameters for reaction and impulse turbines</a:t>
            </a:r>
          </a:p>
        </p:txBody>
      </p:sp>
      <p:sp>
        <p:nvSpPr>
          <p:cNvPr id="57" name="Google Shape;57;p2"/>
          <p:cNvSpPr txBox="1">
            <a:spLocks noGrp="1"/>
          </p:cNvSpPr>
          <p:nvPr>
            <p:ph type="body" idx="1"/>
          </p:nvPr>
        </p:nvSpPr>
        <p:spPr>
          <a:xfrm>
            <a:off x="1200300" y="1693870"/>
            <a:ext cx="8842334" cy="4057999"/>
          </a:xfrm>
          <a:prstGeom prst="rect">
            <a:avLst/>
          </a:prstGeom>
          <a:noFill/>
          <a:ln>
            <a:noFill/>
          </a:ln>
        </p:spPr>
        <p:txBody>
          <a:bodyPr spcFirstLastPara="1" wrap="square" lIns="91425" tIns="45700" rIns="91425" bIns="45700" numCol="1" anchor="t" anchorCtr="0">
            <a:normAutofit/>
          </a:bodyPr>
          <a:lstStyle/>
          <a:p>
            <a:pPr marL="228600" lvl="0" indent="-228600">
              <a:buSzPts val="2800"/>
            </a:pPr>
            <a:r>
              <a:rPr lang="en-US" sz="1800" dirty="0">
                <a:solidFill>
                  <a:schemeClr val="accent6">
                    <a:lumMod val="50000"/>
                  </a:schemeClr>
                </a:solidFill>
              </a:rPr>
              <a:t>Description and </a:t>
            </a:r>
            <a:r>
              <a:rPr lang="en-US" sz="1800" dirty="0" smtClean="0">
                <a:solidFill>
                  <a:schemeClr val="accent6">
                    <a:lumMod val="50000"/>
                  </a:schemeClr>
                </a:solidFill>
              </a:rPr>
              <a:t>classification </a:t>
            </a:r>
            <a:endParaRPr lang="mk-MK" sz="1800" dirty="0" smtClean="0">
              <a:solidFill>
                <a:schemeClr val="accent6">
                  <a:lumMod val="50000"/>
                </a:schemeClr>
              </a:solidFill>
            </a:endParaRPr>
          </a:p>
          <a:p>
            <a:pPr marL="685800" lvl="1" indent="-228600">
              <a:buSzPts val="2800"/>
            </a:pPr>
            <a:r>
              <a:rPr lang="en-US" sz="1600" dirty="0">
                <a:solidFill>
                  <a:schemeClr val="accent6">
                    <a:lumMod val="50000"/>
                  </a:schemeClr>
                </a:solidFill>
              </a:rPr>
              <a:t>Pelton </a:t>
            </a:r>
            <a:r>
              <a:rPr lang="en-US" sz="1600" dirty="0" smtClean="0">
                <a:solidFill>
                  <a:schemeClr val="accent6">
                    <a:lumMod val="50000"/>
                  </a:schemeClr>
                </a:solidFill>
              </a:rPr>
              <a:t>turbine </a:t>
            </a:r>
            <a:r>
              <a:rPr lang="ru-RU" sz="1600" dirty="0" smtClean="0">
                <a:solidFill>
                  <a:schemeClr val="accent6">
                    <a:lumMod val="50000"/>
                  </a:schemeClr>
                </a:solidFill>
              </a:rPr>
              <a:t> </a:t>
            </a:r>
          </a:p>
          <a:p>
            <a:pPr marL="685800" lvl="1" indent="-228600">
              <a:buSzPts val="2800"/>
            </a:pPr>
            <a:r>
              <a:rPr lang="en-US" sz="1600" dirty="0">
                <a:solidFill>
                  <a:schemeClr val="accent6">
                    <a:lumMod val="50000"/>
                  </a:schemeClr>
                </a:solidFill>
              </a:rPr>
              <a:t>Francis </a:t>
            </a:r>
            <a:r>
              <a:rPr lang="en-US" sz="1600" dirty="0" smtClean="0">
                <a:solidFill>
                  <a:schemeClr val="accent6">
                    <a:lumMod val="50000"/>
                  </a:schemeClr>
                </a:solidFill>
              </a:rPr>
              <a:t>Turbine</a:t>
            </a:r>
          </a:p>
          <a:p>
            <a:pPr marL="685800" lvl="1" indent="-228600">
              <a:buSzPts val="2800"/>
            </a:pPr>
            <a:r>
              <a:rPr lang="en-US" sz="1600" dirty="0">
                <a:solidFill>
                  <a:schemeClr val="accent6">
                    <a:lumMod val="50000"/>
                  </a:schemeClr>
                </a:solidFill>
              </a:rPr>
              <a:t>Propeller and Kaplan </a:t>
            </a:r>
            <a:r>
              <a:rPr lang="en-US" sz="1600" dirty="0" smtClean="0">
                <a:solidFill>
                  <a:schemeClr val="accent6">
                    <a:lumMod val="50000"/>
                  </a:schemeClr>
                </a:solidFill>
              </a:rPr>
              <a:t>turbines </a:t>
            </a:r>
            <a:r>
              <a:rPr lang="ru-RU" sz="1600" dirty="0" smtClean="0">
                <a:solidFill>
                  <a:schemeClr val="accent6">
                    <a:lumMod val="50000"/>
                  </a:schemeClr>
                </a:solidFill>
              </a:rPr>
              <a:t> </a:t>
            </a:r>
          </a:p>
          <a:p>
            <a:pPr marL="685800" lvl="1" indent="-228600">
              <a:buSzPts val="2800"/>
            </a:pPr>
            <a:r>
              <a:rPr lang="en-US" sz="1600" dirty="0">
                <a:solidFill>
                  <a:schemeClr val="accent6">
                    <a:lumMod val="50000"/>
                  </a:schemeClr>
                </a:solidFill>
              </a:rPr>
              <a:t>Horizontal axis </a:t>
            </a:r>
            <a:r>
              <a:rPr lang="en-US" sz="1600" dirty="0" smtClean="0">
                <a:solidFill>
                  <a:schemeClr val="accent6">
                    <a:lumMod val="50000"/>
                  </a:schemeClr>
                </a:solidFill>
              </a:rPr>
              <a:t>turbine </a:t>
            </a:r>
            <a:r>
              <a:rPr lang="ru-RU" sz="1600" dirty="0" smtClean="0">
                <a:solidFill>
                  <a:schemeClr val="accent6">
                    <a:lumMod val="50000"/>
                  </a:schemeClr>
                </a:solidFill>
              </a:rPr>
              <a:t> </a:t>
            </a:r>
          </a:p>
          <a:p>
            <a:pPr marL="685800" lvl="1" indent="-228600">
              <a:buSzPts val="2800"/>
            </a:pPr>
            <a:r>
              <a:rPr lang="en-US" sz="1600" dirty="0">
                <a:solidFill>
                  <a:schemeClr val="accent6">
                    <a:lumMod val="50000"/>
                  </a:schemeClr>
                </a:solidFill>
              </a:rPr>
              <a:t>Diagonal </a:t>
            </a:r>
            <a:r>
              <a:rPr lang="en-US" sz="1600" dirty="0" smtClean="0">
                <a:solidFill>
                  <a:schemeClr val="accent6">
                    <a:lumMod val="50000"/>
                  </a:schemeClr>
                </a:solidFill>
              </a:rPr>
              <a:t>turbine  </a:t>
            </a:r>
            <a:r>
              <a:rPr lang="ru-RU" sz="1600" dirty="0" smtClean="0"/>
              <a:t> </a:t>
            </a:r>
            <a:endParaRPr lang="mk-MK" sz="1400" dirty="0" smtClean="0"/>
          </a:p>
          <a:p>
            <a:pPr marL="228600" lvl="0" indent="-228600">
              <a:buSzPts val="2800"/>
            </a:pPr>
            <a:r>
              <a:rPr lang="en-US" sz="1800" b="1" dirty="0" smtClean="0">
                <a:solidFill>
                  <a:schemeClr val="accent6">
                    <a:lumMod val="50000"/>
                  </a:schemeClr>
                </a:solidFill>
              </a:rPr>
              <a:t> </a:t>
            </a:r>
            <a:r>
              <a:rPr lang="en-US" sz="1800" b="1" dirty="0">
                <a:solidFill>
                  <a:schemeClr val="accent6">
                    <a:lumMod val="50000"/>
                  </a:schemeClr>
                </a:solidFill>
              </a:rPr>
              <a:t>Flow through the runner in reaction turbines</a:t>
            </a:r>
            <a:endParaRPr lang="en-US" sz="1800" b="1" dirty="0" smtClean="0">
              <a:solidFill>
                <a:schemeClr val="accent6">
                  <a:lumMod val="50000"/>
                </a:schemeClr>
              </a:solidFill>
            </a:endParaRPr>
          </a:p>
          <a:p>
            <a:pPr marL="228600" lvl="0" indent="-228600">
              <a:buSzPts val="2800"/>
            </a:pPr>
            <a:r>
              <a:rPr lang="en-US" sz="1800" b="1" dirty="0" smtClean="0">
                <a:solidFill>
                  <a:schemeClr val="accent6">
                    <a:lumMod val="50000"/>
                  </a:schemeClr>
                </a:solidFill>
              </a:rPr>
              <a:t>Basic </a:t>
            </a:r>
            <a:r>
              <a:rPr lang="en-US" sz="1800" b="1" dirty="0">
                <a:solidFill>
                  <a:schemeClr val="accent6">
                    <a:lumMod val="50000"/>
                  </a:schemeClr>
                </a:solidFill>
              </a:rPr>
              <a:t>energy equation for turbines (Euler's equation</a:t>
            </a:r>
            <a:r>
              <a:rPr lang="en-US" sz="1800" b="1" dirty="0" smtClean="0">
                <a:solidFill>
                  <a:schemeClr val="accent6">
                    <a:lumMod val="50000"/>
                  </a:schemeClr>
                </a:solidFill>
              </a:rPr>
              <a:t>) </a:t>
            </a:r>
          </a:p>
          <a:p>
            <a:pPr marL="228600" lvl="0" indent="-228600">
              <a:buSzPts val="2800"/>
            </a:pPr>
            <a:r>
              <a:rPr lang="en-US" sz="1800" b="1" dirty="0">
                <a:solidFill>
                  <a:schemeClr val="accent6">
                    <a:lumMod val="50000"/>
                  </a:schemeClr>
                </a:solidFill>
              </a:rPr>
              <a:t>Similarity in </a:t>
            </a:r>
            <a:r>
              <a:rPr lang="en-US" sz="1800" b="1" dirty="0" err="1">
                <a:solidFill>
                  <a:schemeClr val="accent6">
                    <a:lumMod val="50000"/>
                  </a:schemeClr>
                </a:solidFill>
              </a:rPr>
              <a:t>hydroturbines</a:t>
            </a:r>
            <a:r>
              <a:rPr lang="en-US" sz="1800" b="1" dirty="0">
                <a:solidFill>
                  <a:schemeClr val="accent6">
                    <a:lumMod val="50000"/>
                  </a:schemeClr>
                </a:solidFill>
              </a:rPr>
              <a:t> (and turbomachines in general)  </a:t>
            </a:r>
            <a:r>
              <a:rPr lang="ru-RU" sz="1800" b="1" dirty="0" smtClean="0">
                <a:solidFill>
                  <a:schemeClr val="accent6">
                    <a:lumMod val="50000"/>
                  </a:schemeClr>
                </a:solidFill>
              </a:rPr>
              <a:t> </a:t>
            </a:r>
            <a:endParaRPr lang="ru-RU" sz="1400" b="1" dirty="0" smtClean="0">
              <a:solidFill>
                <a:schemeClr val="accent6">
                  <a:lumMod val="50000"/>
                </a:schemeClr>
              </a:solidFill>
            </a:endParaRPr>
          </a:p>
          <a:p>
            <a:pPr marL="228600" lvl="0" indent="-228600">
              <a:buSzPts val="2800"/>
            </a:pPr>
            <a:r>
              <a:rPr lang="en-US" sz="1800" b="1" dirty="0">
                <a:solidFill>
                  <a:schemeClr val="accent6">
                    <a:lumMod val="50000"/>
                  </a:schemeClr>
                </a:solidFill>
              </a:rPr>
              <a:t>Specific rotational speed</a:t>
            </a:r>
            <a:r>
              <a:rPr lang="ru-RU" sz="1800" b="1" dirty="0" smtClean="0">
                <a:solidFill>
                  <a:schemeClr val="accent6">
                    <a:lumMod val="50000"/>
                  </a:schemeClr>
                </a:solidFill>
              </a:rPr>
              <a:t> </a:t>
            </a: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72635"/>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2.2.	Flow through the runner in reaction </a:t>
            </a:r>
            <a:r>
              <a:rPr lang="en-US" sz="2000" dirty="0" smtClean="0"/>
              <a:t>turbines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1138353" y="5341552"/>
            <a:ext cx="3449410" cy="523220"/>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Stream surface and streamline (a), flat (b) and circular (c) profile grid </a:t>
            </a:r>
            <a:endParaRPr lang="en-US" dirty="0"/>
          </a:p>
        </p:txBody>
      </p:sp>
      <p:sp>
        <p:nvSpPr>
          <p:cNvPr id="8" name="Rectangle 7"/>
          <p:cNvSpPr/>
          <p:nvPr/>
        </p:nvSpPr>
        <p:spPr>
          <a:xfrm>
            <a:off x="446619" y="1627235"/>
            <a:ext cx="11062209" cy="1877437"/>
          </a:xfrm>
          <a:prstGeom prst="rect">
            <a:avLst/>
          </a:prstGeom>
        </p:spPr>
        <p:txBody>
          <a:bodyPr wrap="square">
            <a:spAutoFit/>
          </a:bodyPr>
          <a:lstStyle/>
          <a:p>
            <a:r>
              <a:rPr lang="mk-MK" sz="1600" dirty="0" smtClean="0">
                <a:latin typeface="Times New Roman" panose="02020603050405020304" pitchFamily="18" charset="0"/>
                <a:ea typeface="Calibri" panose="020F0502020204030204" pitchFamily="34" charset="0"/>
              </a:rPr>
              <a:t>The </a:t>
            </a:r>
            <a:r>
              <a:rPr lang="mk-MK" sz="1600" dirty="0">
                <a:latin typeface="Times New Roman" panose="02020603050405020304" pitchFamily="18" charset="0"/>
                <a:ea typeface="Calibri" panose="020F0502020204030204" pitchFamily="34" charset="0"/>
              </a:rPr>
              <a:t>term "</a:t>
            </a:r>
            <a:r>
              <a:rPr lang="mk-MK" sz="1600" i="1" dirty="0">
                <a:latin typeface="Times New Roman" panose="02020603050405020304" pitchFamily="18" charset="0"/>
                <a:ea typeface="Calibri" panose="020F0502020204030204" pitchFamily="34" charset="0"/>
              </a:rPr>
              <a:t>blade grid</a:t>
            </a:r>
            <a:r>
              <a:rPr lang="mk-MK" sz="1600" dirty="0">
                <a:latin typeface="Times New Roman" panose="02020603050405020304" pitchFamily="18" charset="0"/>
                <a:ea typeface="Calibri" panose="020F0502020204030204" pitchFamily="34" charset="0"/>
              </a:rPr>
              <a:t>" is used to facilitate the study of fluid flow through the turbine by allowing the spatial trajectories of fluid particles to be drawn in a plane. </a:t>
            </a:r>
            <a:r>
              <a:rPr lang="mk-MK" dirty="0">
                <a:solidFill>
                  <a:schemeClr val="accent6">
                    <a:lumMod val="50000"/>
                  </a:schemeClr>
                </a:solidFill>
                <a:latin typeface="Times New Roman" panose="02020603050405020304" pitchFamily="18" charset="0"/>
                <a:ea typeface="Calibri" panose="020F0502020204030204" pitchFamily="34" charset="0"/>
              </a:rPr>
              <a:t>Specifically, fluid particles travel through the working space of the turbine along trajectories that lie on stream surfaces obtained by rotating the meridional streamline around the axis of rotation of the </a:t>
            </a:r>
            <a:r>
              <a:rPr lang="mk-MK" dirty="0" smtClean="0">
                <a:solidFill>
                  <a:schemeClr val="accent6">
                    <a:lumMod val="50000"/>
                  </a:schemeClr>
                </a:solidFill>
                <a:latin typeface="Times New Roman" panose="02020603050405020304" pitchFamily="18" charset="0"/>
                <a:ea typeface="Calibri" panose="020F0502020204030204" pitchFamily="34" charset="0"/>
              </a:rPr>
              <a:t>turbine. </a:t>
            </a:r>
            <a:r>
              <a:rPr lang="en-US" dirty="0" smtClean="0">
                <a:solidFill>
                  <a:schemeClr val="accent6">
                    <a:lumMod val="50000"/>
                  </a:schemeClr>
                </a:solidFill>
                <a:latin typeface="Times New Roman" panose="02020603050405020304" pitchFamily="18" charset="0"/>
                <a:ea typeface="Calibri" panose="020F0502020204030204" pitchFamily="34" charset="0"/>
              </a:rPr>
              <a:t>In </a:t>
            </a:r>
            <a:r>
              <a:rPr lang="en-US" dirty="0">
                <a:solidFill>
                  <a:schemeClr val="accent6">
                    <a:lumMod val="50000"/>
                  </a:schemeClr>
                </a:solidFill>
                <a:latin typeface="Times New Roman" panose="02020603050405020304" pitchFamily="18" charset="0"/>
                <a:ea typeface="Calibri" panose="020F0502020204030204" pitchFamily="34" charset="0"/>
              </a:rPr>
              <a:t>general, the meridional streamline is a curved line, and its rotation forms a curved surface. In axial-flow machines (axial turbine or pump), the stream surfaces are cylinders, and the streamlines lie on the surfaces of these cylinders. By </a:t>
            </a:r>
            <a:r>
              <a:rPr lang="en-US" dirty="0" smtClean="0">
                <a:solidFill>
                  <a:schemeClr val="accent6">
                    <a:lumMod val="50000"/>
                  </a:schemeClr>
                </a:solidFill>
                <a:latin typeface="Times New Roman" panose="02020603050405020304" pitchFamily="18" charset="0"/>
                <a:ea typeface="Calibri" panose="020F0502020204030204" pitchFamily="34" charset="0"/>
              </a:rPr>
              <a:t>cutting </a:t>
            </a:r>
            <a:r>
              <a:rPr lang="en-US" dirty="0">
                <a:solidFill>
                  <a:schemeClr val="accent6">
                    <a:lumMod val="50000"/>
                  </a:schemeClr>
                </a:solidFill>
                <a:latin typeface="Times New Roman" panose="02020603050405020304" pitchFamily="18" charset="0"/>
                <a:ea typeface="Calibri" panose="020F0502020204030204" pitchFamily="34" charset="0"/>
              </a:rPr>
              <a:t>one of these cylinders along one </a:t>
            </a:r>
            <a:r>
              <a:rPr lang="en-US" dirty="0" err="1">
                <a:solidFill>
                  <a:schemeClr val="accent6">
                    <a:lumMod val="50000"/>
                  </a:schemeClr>
                </a:solidFill>
                <a:latin typeface="Times New Roman" panose="02020603050405020304" pitchFamily="18" charset="0"/>
                <a:ea typeface="Calibri" panose="020F0502020204030204" pitchFamily="34" charset="0"/>
              </a:rPr>
              <a:t>generatrix</a:t>
            </a:r>
            <a:r>
              <a:rPr lang="en-US" dirty="0">
                <a:solidFill>
                  <a:schemeClr val="accent6">
                    <a:lumMod val="50000"/>
                  </a:schemeClr>
                </a:solidFill>
                <a:latin typeface="Times New Roman" panose="02020603050405020304" pitchFamily="18" charset="0"/>
                <a:ea typeface="Calibri" panose="020F0502020204030204" pitchFamily="34" charset="0"/>
              </a:rPr>
              <a:t> and opening it along the circumference, a series of profiles is obtained, formed by the penetration of the blades through the cylinder's circumference. A </a:t>
            </a:r>
            <a:r>
              <a:rPr lang="en-US" i="1" dirty="0">
                <a:solidFill>
                  <a:schemeClr val="accent6">
                    <a:lumMod val="50000"/>
                  </a:schemeClr>
                </a:solidFill>
                <a:latin typeface="Times New Roman" panose="02020603050405020304" pitchFamily="18" charset="0"/>
                <a:ea typeface="Calibri" panose="020F0502020204030204" pitchFamily="34" charset="0"/>
              </a:rPr>
              <a:t>flat profile grid </a:t>
            </a:r>
            <a:r>
              <a:rPr lang="en-US" dirty="0">
                <a:solidFill>
                  <a:schemeClr val="accent6">
                    <a:lumMod val="50000"/>
                  </a:schemeClr>
                </a:solidFill>
                <a:latin typeface="Times New Roman" panose="02020603050405020304" pitchFamily="18" charset="0"/>
                <a:ea typeface="Calibri" panose="020F0502020204030204" pitchFamily="34" charset="0"/>
              </a:rPr>
              <a:t>is obtained by extending this image on one side and on the other </a:t>
            </a:r>
            <a:r>
              <a:rPr lang="en-US" dirty="0" smtClean="0">
                <a:solidFill>
                  <a:schemeClr val="accent6">
                    <a:lumMod val="50000"/>
                  </a:schemeClr>
                </a:solidFill>
                <a:latin typeface="Times New Roman" panose="02020603050405020304" pitchFamily="18" charset="0"/>
                <a:ea typeface="Calibri" panose="020F0502020204030204" pitchFamily="34" charset="0"/>
              </a:rPr>
              <a:t>side. </a:t>
            </a:r>
            <a:r>
              <a:rPr lang="en-US" dirty="0">
                <a:solidFill>
                  <a:schemeClr val="accent6">
                    <a:lumMod val="50000"/>
                  </a:schemeClr>
                </a:solidFill>
                <a:latin typeface="Times New Roman" panose="02020603050405020304" pitchFamily="18" charset="0"/>
                <a:ea typeface="Calibri" panose="020F0502020204030204" pitchFamily="34" charset="0"/>
              </a:rPr>
              <a:t>If the turbine is radial, the stream surface is a spatial plane. The blade penetration into the stream plane results in a </a:t>
            </a:r>
            <a:r>
              <a:rPr lang="en-US" i="1" dirty="0">
                <a:solidFill>
                  <a:schemeClr val="accent6">
                    <a:lumMod val="50000"/>
                  </a:schemeClr>
                </a:solidFill>
                <a:latin typeface="Times New Roman" panose="02020603050405020304" pitchFamily="18" charset="0"/>
                <a:ea typeface="Calibri" panose="020F0502020204030204" pitchFamily="34" charset="0"/>
              </a:rPr>
              <a:t>circular profile </a:t>
            </a:r>
            <a:r>
              <a:rPr lang="en-US" i="1" dirty="0" smtClean="0">
                <a:solidFill>
                  <a:schemeClr val="accent6">
                    <a:lumMod val="50000"/>
                  </a:schemeClr>
                </a:solidFill>
                <a:latin typeface="Times New Roman" panose="02020603050405020304" pitchFamily="18" charset="0"/>
                <a:ea typeface="Calibri" panose="020F0502020204030204" pitchFamily="34" charset="0"/>
              </a:rPr>
              <a:t>grid</a:t>
            </a:r>
            <a:r>
              <a:rPr lang="en-US" dirty="0" smtClean="0">
                <a:solidFill>
                  <a:schemeClr val="accent6">
                    <a:lumMod val="50000"/>
                  </a:schemeClr>
                </a:solidFill>
                <a:latin typeface="Times New Roman" panose="02020603050405020304" pitchFamily="18" charset="0"/>
                <a:ea typeface="Calibri" panose="020F0502020204030204" pitchFamily="34" charset="0"/>
              </a:rPr>
              <a:t>.</a:t>
            </a:r>
            <a:endParaRPr lang="en-US" dirty="0">
              <a:solidFill>
                <a:schemeClr val="accent6">
                  <a:lumMod val="50000"/>
                </a:schemeClr>
              </a:solidFill>
            </a:endParaRPr>
          </a:p>
        </p:txBody>
      </p:sp>
      <p:pic>
        <p:nvPicPr>
          <p:cNvPr id="15" name="Picture 14"/>
          <p:cNvPicPr/>
          <p:nvPr/>
        </p:nvPicPr>
        <p:blipFill>
          <a:blip r:embed="rId5">
            <a:extLst>
              <a:ext uri="{28A0092B-C50C-407E-A947-70E740481C1C}">
                <a14:useLocalDpi xmlns:a14="http://schemas.microsoft.com/office/drawing/2010/main" val="0"/>
              </a:ext>
            </a:extLst>
          </a:blip>
          <a:srcRect/>
          <a:stretch>
            <a:fillRect/>
          </a:stretch>
        </p:blipFill>
        <p:spPr bwMode="auto">
          <a:xfrm>
            <a:off x="4367045" y="3504672"/>
            <a:ext cx="6842238" cy="2360100"/>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72635"/>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2.2.	Flow through the runner in reaction </a:t>
            </a:r>
            <a:r>
              <a:rPr lang="en-US" sz="2000" dirty="0" smtClean="0"/>
              <a:t>turbines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518004" y="1508697"/>
            <a:ext cx="10871579" cy="584775"/>
          </a:xfrm>
          <a:prstGeom prst="rect">
            <a:avLst/>
          </a:prstGeom>
        </p:spPr>
        <p:txBody>
          <a:bodyPr wrap="square">
            <a:spAutoFit/>
          </a:bodyPr>
          <a:lstStyle/>
          <a:p>
            <a:r>
              <a:rPr lang="mk-MK" sz="1600" dirty="0">
                <a:latin typeface="Times New Roman" panose="02020603050405020304" pitchFamily="18" charset="0"/>
                <a:ea typeface="Calibri" panose="020F0502020204030204" pitchFamily="34" charset="0"/>
              </a:rPr>
              <a:t>When studying the movement of the fluid through the impeller, that movement is considered as complex – consisting of two movements: relative and transfer. The sum of relative and transfer motion constitutes absolute motion.</a:t>
            </a:r>
            <a:endParaRPr lang="en-US" sz="1600" dirty="0"/>
          </a:p>
        </p:txBody>
      </p:sp>
      <mc:AlternateContent xmlns:mc="http://schemas.openxmlformats.org/markup-compatibility/2006">
        <mc:Choice xmlns:a14="http://schemas.microsoft.com/office/drawing/2010/main" Requires="a14">
          <p:sp>
            <p:nvSpPr>
              <p:cNvPr id="3" name="Rectangle 2"/>
              <p:cNvSpPr/>
              <p:nvPr/>
            </p:nvSpPr>
            <p:spPr>
              <a:xfrm>
                <a:off x="526336" y="2181960"/>
                <a:ext cx="10942962" cy="941796"/>
              </a:xfrm>
              <a:prstGeom prst="rect">
                <a:avLst/>
              </a:prstGeom>
            </p:spPr>
            <p:txBody>
              <a:bodyPr wrap="square">
                <a:spAutoFit/>
              </a:bodyPr>
              <a:lstStyle/>
              <a:p>
                <a:pPr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The fluid approaches the blades of the turbine with a relative velocity </a:t>
                </a:r>
                <a14:m>
                  <m:oMath xmlns:m="http://schemas.openxmlformats.org/officeDocument/2006/math">
                    <m:sSub>
                      <m:sSubPr>
                        <m:ctrlPr>
                          <a:rPr lang="en-US" sz="1600" i="1">
                            <a:latin typeface="Cambria Math" panose="02040503050406030204" pitchFamily="18" charset="0"/>
                            <a:ea typeface="Calibri" panose="020F0502020204030204" pitchFamily="34" charset="0"/>
                            <a:cs typeface="Times New Roman" panose="02020603050405020304" pitchFamily="18" charset="0"/>
                          </a:rPr>
                        </m:ctrlPr>
                      </m:sSubPr>
                      <m:e>
                        <m:acc>
                          <m:accPr>
                            <m:chr m:val="⃗"/>
                            <m:ctrlPr>
                              <a:rPr lang="en-US" sz="1600" i="1">
                                <a:latin typeface="Cambria Math" panose="02040503050406030204" pitchFamily="18" charset="0"/>
                                <a:ea typeface="Calibri" panose="020F0502020204030204" pitchFamily="34" charset="0"/>
                                <a:cs typeface="Times New Roman" panose="02020603050405020304" pitchFamily="18" charset="0"/>
                              </a:rPr>
                            </m:ctrlPr>
                          </m:accPr>
                          <m:e>
                            <m:r>
                              <a:rPr lang="en-US" sz="1600" i="1">
                                <a:latin typeface="Cambria Math" panose="02040503050406030204" pitchFamily="18" charset="0"/>
                                <a:ea typeface="Calibri" panose="020F0502020204030204" pitchFamily="34" charset="0"/>
                                <a:cs typeface="Times New Roman" panose="02020603050405020304" pitchFamily="18" charset="0"/>
                              </a:rPr>
                              <m:t>𝑤</m:t>
                            </m:r>
                          </m:e>
                        </m:acc>
                      </m:e>
                      <m:sub>
                        <m:r>
                          <a:rPr lang="en-US" sz="1600" i="1">
                            <a:latin typeface="Cambria Math" panose="02040503050406030204" pitchFamily="18" charset="0"/>
                            <a:ea typeface="Calibri" panose="020F0502020204030204" pitchFamily="34"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mk-MK" sz="1600" dirty="0">
                    <a:latin typeface="Times New Roman" panose="02020603050405020304" pitchFamily="18" charset="0"/>
                    <a:ea typeface="Calibri" panose="020F0502020204030204" pitchFamily="34" charset="0"/>
                    <a:cs typeface="Times New Roman" panose="02020603050405020304" pitchFamily="18" charset="0"/>
                  </a:rPr>
                  <a:t>and flows past them with a relative velocity </a:t>
                </a:r>
                <a14:m>
                  <m:oMath xmlns:m="http://schemas.openxmlformats.org/officeDocument/2006/math">
                    <m:acc>
                      <m:accPr>
                        <m:chr m:val="⃗"/>
                        <m:ctrlPr>
                          <a:rPr lang="en-US" sz="1600" i="1">
                            <a:latin typeface="Cambria Math" panose="02040503050406030204" pitchFamily="18" charset="0"/>
                            <a:ea typeface="Calibri" panose="020F0502020204030204" pitchFamily="34" charset="0"/>
                            <a:cs typeface="Times New Roman" panose="02020603050405020304" pitchFamily="18" charset="0"/>
                          </a:rPr>
                        </m:ctrlPr>
                      </m:accPr>
                      <m:e>
                        <m:r>
                          <a:rPr lang="en-US" sz="1600" i="1">
                            <a:latin typeface="Cambria Math" panose="02040503050406030204" pitchFamily="18" charset="0"/>
                            <a:ea typeface="Calibri" panose="020F0502020204030204" pitchFamily="34" charset="0"/>
                            <a:cs typeface="Times New Roman" panose="02020603050405020304" pitchFamily="18" charset="0"/>
                          </a:rPr>
                          <m:t>𝑤</m:t>
                        </m:r>
                      </m:e>
                    </m:acc>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mk-MK" sz="1600" dirty="0">
                    <a:latin typeface="Times New Roman" panose="02020603050405020304" pitchFamily="18" charset="0"/>
                    <a:ea typeface="Calibri" panose="020F0502020204030204" pitchFamily="34" charset="0"/>
                    <a:cs typeface="Times New Roman" panose="02020603050405020304" pitchFamily="18" charset="0"/>
                  </a:rPr>
                  <a:t>, which constantly changes in direction and magnitude. The blades move with a peripheral velocity </a:t>
                </a:r>
                <a14:m>
                  <m:oMath xmlns:m="http://schemas.openxmlformats.org/officeDocument/2006/math">
                    <m:acc>
                      <m:accPr>
                        <m:chr m:val="⃗"/>
                        <m:ctrlPr>
                          <a:rPr lang="en-US" sz="1600" i="1">
                            <a:latin typeface="Cambria Math" panose="02040503050406030204" pitchFamily="18" charset="0"/>
                            <a:ea typeface="Calibri" panose="020F0502020204030204" pitchFamily="34" charset="0"/>
                            <a:cs typeface="Times New Roman" panose="02020603050405020304" pitchFamily="18" charset="0"/>
                          </a:rPr>
                        </m:ctrlPr>
                      </m:accPr>
                      <m:e>
                        <m:r>
                          <a:rPr lang="en-US" sz="1600" i="1">
                            <a:latin typeface="Cambria Math" panose="02040503050406030204" pitchFamily="18" charset="0"/>
                            <a:ea typeface="Calibri" panose="020F0502020204030204" pitchFamily="34" charset="0"/>
                            <a:cs typeface="Times New Roman" panose="02020603050405020304" pitchFamily="18" charset="0"/>
                          </a:rPr>
                          <m:t>𝑢</m:t>
                        </m:r>
                      </m:e>
                    </m:acc>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while the velocity at which the fluid impacts the blades (the velocity of the fluid particles relative to the stationary surroundings) represents the absolute velocity  </a:t>
                </a:r>
                <a14:m>
                  <m:oMath xmlns:m="http://schemas.openxmlformats.org/officeDocument/2006/math">
                    <m:acc>
                      <m:accPr>
                        <m:chr m:val="⃗"/>
                        <m:ctrlPr>
                          <a:rPr lang="en-US" sz="1600" i="1">
                            <a:latin typeface="Cambria Math" panose="02040503050406030204" pitchFamily="18" charset="0"/>
                            <a:ea typeface="Calibri" panose="020F0502020204030204" pitchFamily="34" charset="0"/>
                            <a:cs typeface="Times New Roman" panose="02020603050405020304" pitchFamily="18" charset="0"/>
                          </a:rPr>
                        </m:ctrlPr>
                      </m:accPr>
                      <m:e>
                        <m:r>
                          <a:rPr lang="en-US" sz="1600" i="1">
                            <a:latin typeface="Cambria Math" panose="02040503050406030204" pitchFamily="18" charset="0"/>
                            <a:ea typeface="Calibri" panose="020F0502020204030204" pitchFamily="34" charset="0"/>
                            <a:cs typeface="Times New Roman" panose="02020603050405020304" pitchFamily="18" charset="0"/>
                          </a:rPr>
                          <m:t>𝑐</m:t>
                        </m:r>
                      </m:e>
                    </m:acc>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Rectangle 2"/>
              <p:cNvSpPr>
                <a:spLocks noRot="1" noChangeAspect="1" noMove="1" noResize="1" noEditPoints="1" noAdjustHandles="1" noChangeArrowheads="1" noChangeShapeType="1" noTextEdit="1"/>
              </p:cNvSpPr>
              <p:nvPr/>
            </p:nvSpPr>
            <p:spPr>
              <a:xfrm>
                <a:off x="526336" y="2181960"/>
                <a:ext cx="10942962" cy="941796"/>
              </a:xfrm>
              <a:prstGeom prst="rect">
                <a:avLst/>
              </a:prstGeom>
              <a:blipFill>
                <a:blip r:embed="rId5"/>
                <a:stretch>
                  <a:fillRect l="-279" r="-334" b="-5844"/>
                </a:stretch>
              </a:blipFill>
            </p:spPr>
            <p:txBody>
              <a:bodyPr/>
              <a:lstStyle/>
              <a:p>
                <a:r>
                  <a:rPr lang="en-US">
                    <a:noFill/>
                  </a:rPr>
                  <a:t> </a:t>
                </a:r>
              </a:p>
            </p:txBody>
          </p:sp>
        </mc:Fallback>
      </mc:AlternateContent>
      <p:grpSp>
        <p:nvGrpSpPr>
          <p:cNvPr id="12" name="Group 11"/>
          <p:cNvGrpSpPr/>
          <p:nvPr/>
        </p:nvGrpSpPr>
        <p:grpSpPr>
          <a:xfrm>
            <a:off x="5661496" y="3039300"/>
            <a:ext cx="6113548" cy="2874080"/>
            <a:chOff x="5758778" y="3039300"/>
            <a:chExt cx="6113548" cy="2874080"/>
          </a:xfrm>
        </p:grpSpPr>
        <p:pic>
          <p:nvPicPr>
            <p:cNvPr id="13" name="Picture 12"/>
            <p:cNvPicPr>
              <a:picLocks noChangeAspect="1"/>
            </p:cNvPicPr>
            <p:nvPr/>
          </p:nvPicPr>
          <p:blipFill>
            <a:blip r:embed="rId6"/>
            <a:stretch>
              <a:fillRect/>
            </a:stretch>
          </p:blipFill>
          <p:spPr>
            <a:xfrm>
              <a:off x="5758778" y="3039300"/>
              <a:ext cx="3404679" cy="2874080"/>
            </a:xfrm>
            <a:prstGeom prst="rect">
              <a:avLst/>
            </a:prstGeom>
          </p:spPr>
        </p:pic>
        <p:pic>
          <p:nvPicPr>
            <p:cNvPr id="14" name="Picture 13"/>
            <p:cNvPicPr>
              <a:picLocks noChangeAspect="1"/>
            </p:cNvPicPr>
            <p:nvPr/>
          </p:nvPicPr>
          <p:blipFill>
            <a:blip r:embed="rId7"/>
            <a:stretch>
              <a:fillRect/>
            </a:stretch>
          </p:blipFill>
          <p:spPr>
            <a:xfrm>
              <a:off x="8811278" y="3385555"/>
              <a:ext cx="3061048" cy="2503738"/>
            </a:xfrm>
            <a:prstGeom prst="rect">
              <a:avLst/>
            </a:prstGeom>
          </p:spPr>
        </p:pic>
      </p:grpSp>
      <p:sp>
        <p:nvSpPr>
          <p:cNvPr id="9" name="Rectangle 8"/>
          <p:cNvSpPr/>
          <p:nvPr/>
        </p:nvSpPr>
        <p:spPr>
          <a:xfrm>
            <a:off x="817122" y="4524980"/>
            <a:ext cx="5134871" cy="1520416"/>
          </a:xfrm>
          <a:prstGeom prst="rect">
            <a:avLst/>
          </a:prstGeom>
        </p:spPr>
        <p:txBody>
          <a:bodyPr wrap="square">
            <a:spAutoFit/>
          </a:bodyPr>
          <a:lstStyle/>
          <a:p>
            <a:pPr algn="ctr">
              <a:lnSpc>
                <a:spcPct val="115000"/>
              </a:lnSpc>
            </a:pPr>
            <a:r>
              <a:rPr lang="mk-MK" sz="1600" i="1" dirty="0" smtClean="0">
                <a:latin typeface="Times New Roman" panose="02020603050405020304" pitchFamily="18" charset="0"/>
                <a:ea typeface="Calibri" panose="020F0502020204030204" pitchFamily="34" charset="0"/>
                <a:cs typeface="Times New Roman" panose="02020603050405020304" pitchFamily="18" charset="0"/>
              </a:rPr>
              <a:t>Velocities </a:t>
            </a:r>
            <a:r>
              <a:rPr lang="mk-MK" sz="1600" i="1" dirty="0">
                <a:latin typeface="Times New Roman" panose="02020603050405020304" pitchFamily="18" charset="0"/>
                <a:ea typeface="Calibri" panose="020F0502020204030204" pitchFamily="34" charset="0"/>
                <a:cs typeface="Times New Roman" panose="02020603050405020304" pitchFamily="18" charset="0"/>
              </a:rPr>
              <a:t>and trajectories of water movement in the interblade channels of the </a:t>
            </a:r>
            <a:r>
              <a:rPr lang="en-US" sz="1600" i="1" dirty="0">
                <a:latin typeface="Times New Roman" panose="02020603050405020304" pitchFamily="18" charset="0"/>
                <a:ea typeface="Calibri" panose="020F0502020204030204" pitchFamily="34" charset="0"/>
                <a:cs typeface="Times New Roman" panose="02020603050405020304" pitchFamily="18" charset="0"/>
              </a:rPr>
              <a:t>runner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r>
              <a:rPr lang="mk-MK" dirty="0">
                <a:latin typeface="Times New Roman" panose="02020603050405020304" pitchFamily="18" charset="0"/>
                <a:ea typeface="Calibri" panose="020F0502020204030204" pitchFamily="34" charset="0"/>
              </a:rPr>
              <a:t>(0 – place of undisturbed flow immediately before the entrance to the channel of the </a:t>
            </a:r>
            <a:r>
              <a:rPr lang="en-US" dirty="0">
                <a:latin typeface="Times New Roman" panose="02020603050405020304" pitchFamily="18" charset="0"/>
                <a:ea typeface="Calibri" panose="020F0502020204030204" pitchFamily="34" charset="0"/>
              </a:rPr>
              <a:t>runner</a:t>
            </a:r>
            <a:r>
              <a:rPr lang="mk-MK" dirty="0">
                <a:latin typeface="Times New Roman" panose="02020603050405020304" pitchFamily="18" charset="0"/>
                <a:ea typeface="Calibri" panose="020F0502020204030204" pitchFamily="34" charset="0"/>
              </a:rPr>
              <a:t>, 1 – place at the inlet edge of the </a:t>
            </a:r>
            <a:r>
              <a:rPr lang="en-US" dirty="0">
                <a:latin typeface="Times New Roman" panose="02020603050405020304" pitchFamily="18" charset="0"/>
                <a:ea typeface="Calibri" panose="020F0502020204030204" pitchFamily="34" charset="0"/>
              </a:rPr>
              <a:t>runner</a:t>
            </a:r>
            <a:r>
              <a:rPr lang="mk-MK" dirty="0">
                <a:latin typeface="Times New Roman" panose="02020603050405020304" pitchFamily="18" charset="0"/>
                <a:ea typeface="Calibri" panose="020F0502020204030204" pitchFamily="34" charset="0"/>
              </a:rPr>
              <a:t> blades, 2 – place at the outlet edge of the </a:t>
            </a:r>
            <a:r>
              <a:rPr lang="en-US" dirty="0">
                <a:latin typeface="Times New Roman" panose="02020603050405020304" pitchFamily="18" charset="0"/>
                <a:ea typeface="Calibri" panose="020F0502020204030204" pitchFamily="34" charset="0"/>
              </a:rPr>
              <a:t>runner</a:t>
            </a:r>
            <a:r>
              <a:rPr lang="mk-MK" dirty="0">
                <a:latin typeface="Times New Roman" panose="02020603050405020304" pitchFamily="18" charset="0"/>
                <a:ea typeface="Calibri" panose="020F0502020204030204" pitchFamily="34" charset="0"/>
              </a:rPr>
              <a:t> blades, 3 – place of undisturbed flow immediately after the exit from the channel</a:t>
            </a:r>
            <a:r>
              <a:rPr lang="en-US" dirty="0">
                <a:latin typeface="Times New Roman" panose="02020603050405020304" pitchFamily="18" charset="0"/>
                <a:ea typeface="Calibri" panose="020F0502020204030204" pitchFamily="34" charset="0"/>
              </a:rPr>
              <a:t>)</a:t>
            </a:r>
            <a:endParaRPr lang="en-US" dirty="0"/>
          </a:p>
        </p:txBody>
      </p:sp>
      <mc:AlternateContent xmlns:mc="http://schemas.openxmlformats.org/markup-compatibility/2006">
        <mc:Choice xmlns:a14="http://schemas.microsoft.com/office/drawing/2010/main" Requires="a14">
          <p:sp>
            <p:nvSpPr>
              <p:cNvPr id="11" name="Rectangle 10"/>
              <p:cNvSpPr/>
              <p:nvPr/>
            </p:nvSpPr>
            <p:spPr>
              <a:xfrm>
                <a:off x="526336" y="3149180"/>
                <a:ext cx="6096000" cy="1077218"/>
              </a:xfrm>
              <a:prstGeom prst="rect">
                <a:avLst/>
              </a:prstGeom>
            </p:spPr>
            <p:txBody>
              <a:bodyPr>
                <a:spAutoFit/>
              </a:bodyPr>
              <a:lstStyle/>
              <a:p>
                <a:r>
                  <a:rPr lang="en-US" sz="1600" dirty="0">
                    <a:latin typeface="Times New Roman" panose="02020603050405020304" pitchFamily="18" charset="0"/>
                    <a:ea typeface="Calibri" panose="020F0502020204030204" pitchFamily="34" charset="0"/>
                  </a:rPr>
                  <a:t>The absolute velocity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𝑐</m:t>
                    </m:r>
                  </m:oMath>
                </a14:m>
                <a:r>
                  <a:rPr lang="en-US" sz="1600" dirty="0">
                    <a:latin typeface="Times New Roman" panose="02020603050405020304" pitchFamily="18" charset="0"/>
                    <a:ea typeface="Calibri" panose="020F0502020204030204" pitchFamily="34" charset="0"/>
                  </a:rPr>
                  <a:t> is obtained by vector addition of the </a:t>
                </a:r>
                <a:r>
                  <a:rPr lang="mk-MK" sz="1600" dirty="0">
                    <a:latin typeface="Times New Roman" panose="02020603050405020304" pitchFamily="18" charset="0"/>
                    <a:ea typeface="Calibri" panose="020F0502020204030204" pitchFamily="34" charset="0"/>
                  </a:rPr>
                  <a:t>transfer (peripheral) </a:t>
                </a:r>
                <a:r>
                  <a:rPr lang="en-US" sz="1600" dirty="0">
                    <a:latin typeface="Times New Roman" panose="02020603050405020304" pitchFamily="18" charset="0"/>
                    <a:ea typeface="Calibri" panose="020F0502020204030204" pitchFamily="34" charset="0"/>
                  </a:rPr>
                  <a:t>velocity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𝑢</m:t>
                    </m:r>
                  </m:oMath>
                </a14:m>
                <a:r>
                  <a:rPr lang="en-US" sz="1600" dirty="0">
                    <a:latin typeface="Times New Roman" panose="02020603050405020304" pitchFamily="18" charset="0"/>
                    <a:ea typeface="Calibri" panose="020F0502020204030204" pitchFamily="34" charset="0"/>
                  </a:rPr>
                  <a:t> and the relative velocity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𝑤</m:t>
                    </m:r>
                  </m:oMath>
                </a14:m>
                <a:r>
                  <a:rPr lang="en-US" sz="1600" dirty="0">
                    <a:latin typeface="Times New Roman" panose="02020603050405020304" pitchFamily="18" charset="0"/>
                    <a:ea typeface="Calibri" panose="020F0502020204030204" pitchFamily="34" charset="0"/>
                  </a:rPr>
                  <a:t>. Accordingly, the vectors of velocities</a:t>
                </a:r>
                <a:r>
                  <a:rPr lang="mk-MK" sz="1600" dirty="0">
                    <a:latin typeface="Times New Roman" panose="02020603050405020304" pitchFamily="18" charset="0"/>
                    <a:ea typeface="Calibri" panose="020F0502020204030204" pitchFamily="34" charset="0"/>
                  </a:rPr>
                  <a:t>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𝑐</m:t>
                    </m:r>
                  </m:oMath>
                </a14:m>
                <a:r>
                  <a:rPr lang="mk-MK" sz="1600" dirty="0">
                    <a:latin typeface="Times New Roman" panose="02020603050405020304" pitchFamily="18" charset="0"/>
                    <a:ea typeface="Calibri" panose="020F0502020204030204" pitchFamily="34" charset="0"/>
                  </a:rPr>
                  <a:t> ,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𝑢</m:t>
                    </m:r>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and</a:t>
                </a:r>
                <a:r>
                  <a:rPr lang="mk-MK" sz="1600" dirty="0">
                    <a:latin typeface="Times New Roman" panose="02020603050405020304" pitchFamily="18" charset="0"/>
                    <a:ea typeface="Calibri" panose="020F0502020204030204" pitchFamily="34" charset="0"/>
                  </a:rPr>
                  <a:t>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𝑤</m:t>
                    </m:r>
                  </m:oMath>
                </a14:m>
                <a:r>
                  <a:rPr lang="en-US" sz="1600" dirty="0">
                    <a:latin typeface="Times New Roman" panose="02020603050405020304" pitchFamily="18" charset="0"/>
                    <a:ea typeface="Calibri" panose="020F0502020204030204" pitchFamily="34" charset="0"/>
                  </a:rPr>
                  <a:t> form velocity triangles at the corresponding points on the blades</a:t>
                </a:r>
                <a:r>
                  <a:rPr lang="mk-MK" sz="1600" dirty="0">
                    <a:latin typeface="Times New Roman" panose="02020603050405020304" pitchFamily="18" charset="0"/>
                    <a:ea typeface="Calibri" panose="020F0502020204030204" pitchFamily="34" charset="0"/>
                  </a:rPr>
                  <a:t>. </a:t>
                </a:r>
                <a:endParaRPr lang="en-US" sz="1600" dirty="0"/>
              </a:p>
            </p:txBody>
          </p:sp>
        </mc:Choice>
        <mc:Fallback>
          <p:sp>
            <p:nvSpPr>
              <p:cNvPr id="11" name="Rectangle 10"/>
              <p:cNvSpPr>
                <a:spLocks noRot="1" noChangeAspect="1" noMove="1" noResize="1" noEditPoints="1" noAdjustHandles="1" noChangeArrowheads="1" noChangeShapeType="1" noTextEdit="1"/>
              </p:cNvSpPr>
              <p:nvPr/>
            </p:nvSpPr>
            <p:spPr>
              <a:xfrm>
                <a:off x="526336" y="3149180"/>
                <a:ext cx="6096000" cy="1077218"/>
              </a:xfrm>
              <a:prstGeom prst="rect">
                <a:avLst/>
              </a:prstGeom>
              <a:blipFill>
                <a:blip r:embed="rId8"/>
                <a:stretch>
                  <a:fillRect l="-500" t="-1705" b="-6818"/>
                </a:stretch>
              </a:blipFill>
            </p:spPr>
            <p:txBody>
              <a:bodyPr/>
              <a:lstStyle/>
              <a:p>
                <a:r>
                  <a:rPr lang="en-US">
                    <a:noFill/>
                  </a:rPr>
                  <a:t> </a:t>
                </a:r>
              </a:p>
            </p:txBody>
          </p:sp>
        </mc:Fallback>
      </mc:AlternateContent>
    </p:spTree>
    <p:extLst>
      <p:ext uri="{BB962C8B-B14F-4D97-AF65-F5344CB8AC3E}">
        <p14:creationId xmlns:p14="http://schemas.microsoft.com/office/powerpoint/2010/main" val="3629042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2.3.	Basic energy equation for turbines (Euler's equation</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446619" y="1445633"/>
            <a:ext cx="11359239" cy="584775"/>
          </a:xfrm>
          <a:prstGeom prst="rect">
            <a:avLst/>
          </a:prstGeom>
        </p:spPr>
        <p:txBody>
          <a:bodyPr wrap="square">
            <a:spAutoFit/>
          </a:bodyPr>
          <a:lstStyle/>
          <a:p>
            <a:r>
              <a:rPr lang="mk-MK" sz="1600" dirty="0">
                <a:latin typeface="Times New Roman" panose="02020603050405020304" pitchFamily="18" charset="0"/>
                <a:ea typeface="Calibri" panose="020F0502020204030204" pitchFamily="34" charset="0"/>
              </a:rPr>
              <a:t>In order to</a:t>
            </a:r>
            <a:r>
              <a:rPr lang="en-US" sz="1600" dirty="0">
                <a:latin typeface="Times New Roman" panose="02020603050405020304" pitchFamily="18" charset="0"/>
                <a:ea typeface="Calibri" panose="020F0502020204030204" pitchFamily="34" charset="0"/>
              </a:rPr>
              <a:t> determine the dependencies for the hydrodynamic action and energy exchange between the vane circuit (</a:t>
            </a:r>
            <a:r>
              <a:rPr lang="en-US" sz="1600" dirty="0">
                <a:latin typeface="TimesNewRomanPSMT"/>
                <a:ea typeface="Calibri" panose="020F0502020204030204" pitchFamily="34" charset="0"/>
                <a:cs typeface="Times New Roman" panose="02020603050405020304" pitchFamily="18" charset="0"/>
              </a:rPr>
              <a:t>runner</a:t>
            </a:r>
            <a:r>
              <a:rPr lang="en-US" sz="1600" dirty="0">
                <a:latin typeface="Times New Roman" panose="02020603050405020304" pitchFamily="18" charset="0"/>
                <a:ea typeface="Calibri" panose="020F0502020204030204" pitchFamily="34" charset="0"/>
              </a:rPr>
              <a:t>) of the hydraulic turbine and the flow of water through it, a radial vane circuit in the plane </a:t>
            </a:r>
            <a:r>
              <a:rPr lang="mk-MK" sz="1600" dirty="0">
                <a:latin typeface="Times New Roman" panose="02020603050405020304" pitchFamily="18" charset="0"/>
                <a:ea typeface="Calibri" panose="020F0502020204030204" pitchFamily="34" charset="0"/>
              </a:rPr>
              <a:t>of flow of an ideal fluid</a:t>
            </a:r>
            <a:r>
              <a:rPr lang="en-US" sz="1600" dirty="0">
                <a:latin typeface="Times New Roman" panose="02020603050405020304" pitchFamily="18" charset="0"/>
                <a:ea typeface="Calibri" panose="020F0502020204030204" pitchFamily="34" charset="0"/>
              </a:rPr>
              <a:t> is </a:t>
            </a:r>
            <a:r>
              <a:rPr lang="en-US" sz="1600" dirty="0" smtClean="0">
                <a:latin typeface="Times New Roman" panose="02020603050405020304" pitchFamily="18" charset="0"/>
                <a:ea typeface="Calibri" panose="020F0502020204030204" pitchFamily="34" charset="0"/>
              </a:rPr>
              <a:t>considered. </a:t>
            </a:r>
            <a:endParaRPr lang="en-US" sz="1600" dirty="0"/>
          </a:p>
        </p:txBody>
      </p:sp>
      <p:pic>
        <p:nvPicPr>
          <p:cNvPr id="15" name="Picture 14"/>
          <p:cNvPicPr/>
          <p:nvPr/>
        </p:nvPicPr>
        <p:blipFill>
          <a:blip r:embed="rId5"/>
          <a:stretch>
            <a:fillRect/>
          </a:stretch>
        </p:blipFill>
        <p:spPr>
          <a:xfrm>
            <a:off x="5965568" y="2357892"/>
            <a:ext cx="5700408" cy="3687283"/>
          </a:xfrm>
          <a:prstGeom prst="rect">
            <a:avLst/>
          </a:prstGeom>
        </p:spPr>
      </p:pic>
      <p:sp>
        <p:nvSpPr>
          <p:cNvPr id="8" name="Rectangle 7"/>
          <p:cNvSpPr/>
          <p:nvPr/>
        </p:nvSpPr>
        <p:spPr>
          <a:xfrm>
            <a:off x="7148949" y="2118821"/>
            <a:ext cx="4023858" cy="338554"/>
          </a:xfrm>
          <a:prstGeom prst="rect">
            <a:avLst/>
          </a:prstGeom>
        </p:spPr>
        <p:txBody>
          <a:bodyPr wrap="none">
            <a:spAutoFit/>
          </a:bodyPr>
          <a:lstStyle/>
          <a:p>
            <a:r>
              <a:rPr lang="en-US" sz="1600" i="1" dirty="0">
                <a:latin typeface="Times New Roman" panose="02020603050405020304" pitchFamily="18" charset="0"/>
                <a:ea typeface="Calibri" panose="020F0502020204030204" pitchFamily="34" charset="0"/>
              </a:rPr>
              <a:t>Flow through a rotating blade circuit (runner)</a:t>
            </a:r>
            <a:endParaRPr lang="en-US" sz="1600" dirty="0"/>
          </a:p>
        </p:txBody>
      </p:sp>
      <mc:AlternateContent xmlns:mc="http://schemas.openxmlformats.org/markup-compatibility/2006">
        <mc:Choice xmlns:a14="http://schemas.microsoft.com/office/drawing/2010/main" Requires="a14">
          <p:sp>
            <p:nvSpPr>
              <p:cNvPr id="10" name="Rectangle 9"/>
              <p:cNvSpPr/>
              <p:nvPr/>
            </p:nvSpPr>
            <p:spPr>
              <a:xfrm>
                <a:off x="446619" y="2051066"/>
                <a:ext cx="6096000" cy="830997"/>
              </a:xfrm>
              <a:prstGeom prst="rect">
                <a:avLst/>
              </a:prstGeom>
            </p:spPr>
            <p:txBody>
              <a:bodyPr>
                <a:spAutoFit/>
              </a:bodyPr>
              <a:lstStyle/>
              <a:p>
                <a:r>
                  <a:rPr lang="mk-MK" sz="1600" dirty="0">
                    <a:latin typeface="Times New Roman" panose="02020603050405020304" pitchFamily="18" charset="0"/>
                    <a:ea typeface="Calibri" panose="020F0502020204030204" pitchFamily="34" charset="0"/>
                  </a:rPr>
                  <a:t>For an elementary particle with mass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𝑑𝑚</m:t>
                    </m:r>
                    <m:r>
                      <a:rPr lang="mk-MK"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ea typeface="Calibri" panose="020F0502020204030204" pitchFamily="34" charset="0"/>
                            <a:cs typeface="Times New Roman" panose="02020603050405020304" pitchFamily="18" charset="0"/>
                          </a:rPr>
                          <m:t>𝑞</m:t>
                        </m:r>
                      </m:e>
                      <m:sub>
                        <m:r>
                          <a:rPr lang="mk-MK" sz="1600" i="1">
                            <a:latin typeface="Cambria Math" panose="02040503050406030204" pitchFamily="18" charset="0"/>
                            <a:ea typeface="Calibri" panose="020F0502020204030204" pitchFamily="34" charset="0"/>
                            <a:cs typeface="Times New Roman" panose="02020603050405020304" pitchFamily="18" charset="0"/>
                          </a:rPr>
                          <m:t>𝑚</m:t>
                        </m:r>
                      </m:sub>
                    </m:sSub>
                    <m:r>
                      <a:rPr lang="mk-MK" sz="1600" i="1">
                        <a:latin typeface="Cambria Math" panose="02040503050406030204" pitchFamily="18" charset="0"/>
                        <a:ea typeface="Calibri" panose="020F0502020204030204" pitchFamily="34" charset="0"/>
                        <a:cs typeface="Times New Roman" panose="02020603050405020304" pitchFamily="18" charset="0"/>
                      </a:rPr>
                      <m:t>𝑑𝑡</m:t>
                    </m:r>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where </a:t>
                </a:r>
                <a14:m>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ea typeface="Calibri" panose="020F0502020204030204" pitchFamily="34" charset="0"/>
                            <a:cs typeface="Times New Roman" panose="02020603050405020304" pitchFamily="18" charset="0"/>
                          </a:rPr>
                          <m:t>𝑞</m:t>
                        </m:r>
                      </m:e>
                      <m:sub>
                        <m:r>
                          <a:rPr lang="mk-MK" sz="1600" i="1">
                            <a:latin typeface="Cambria Math" panose="02040503050406030204" pitchFamily="18" charset="0"/>
                            <a:ea typeface="Calibri" panose="020F0502020204030204" pitchFamily="34" charset="0"/>
                            <a:cs typeface="Times New Roman" panose="02020603050405020304" pitchFamily="18" charset="0"/>
                          </a:rPr>
                          <m:t>𝑚</m:t>
                        </m:r>
                      </m:sub>
                    </m:sSub>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in kg/s </a:t>
                </a:r>
                <a:r>
                  <a:rPr lang="mk-MK" sz="1600" dirty="0">
                    <a:latin typeface="Times New Roman" panose="02020603050405020304" pitchFamily="18" charset="0"/>
                    <a:ea typeface="Calibri" panose="020F0502020204030204" pitchFamily="34" charset="0"/>
                  </a:rPr>
                  <a:t>is the mass flow rate, the momentum will be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𝑑𝐾</m:t>
                    </m:r>
                    <m:r>
                      <a:rPr lang="en-US" sz="1600" i="1">
                        <a:latin typeface="Cambria Math" panose="02040503050406030204" pitchFamily="18" charset="0"/>
                        <a:ea typeface="Calibri" panose="020F0502020204030204" pitchFamily="34" charset="0"/>
                        <a:cs typeface="Times New Roman" panose="02020603050405020304" pitchFamily="18" charset="0"/>
                      </a:rPr>
                      <m:t>=</m:t>
                    </m:r>
                    <m:r>
                      <a:rPr lang="en-US" sz="1600" i="1">
                        <a:latin typeface="Cambria Math" panose="02040503050406030204" pitchFamily="18" charset="0"/>
                        <a:ea typeface="Calibri" panose="020F0502020204030204" pitchFamily="34" charset="0"/>
                        <a:cs typeface="Times New Roman" panose="02020603050405020304" pitchFamily="18" charset="0"/>
                      </a:rPr>
                      <m:t>𝑐</m:t>
                    </m:r>
                    <m:r>
                      <a:rPr lang="en-US" sz="1600" i="1">
                        <a:latin typeface="Cambria Math" panose="02040503050406030204" pitchFamily="18" charset="0"/>
                        <a:ea typeface="Calibri" panose="020F0502020204030204" pitchFamily="34" charset="0"/>
                        <a:cs typeface="Times New Roman" panose="02020603050405020304" pitchFamily="18" charset="0"/>
                      </a:rPr>
                      <m:t> </m:t>
                    </m:r>
                    <m:r>
                      <a:rPr lang="mk-MK" sz="1600" i="1">
                        <a:latin typeface="Cambria Math" panose="02040503050406030204" pitchFamily="18" charset="0"/>
                        <a:ea typeface="Calibri" panose="020F0502020204030204" pitchFamily="34" charset="0"/>
                        <a:cs typeface="Times New Roman" panose="02020603050405020304" pitchFamily="18" charset="0"/>
                      </a:rPr>
                      <m:t>𝑑𝑚</m:t>
                    </m:r>
                  </m:oMath>
                </a14:m>
                <a:r>
                  <a:rPr lang="en-US" sz="1600" dirty="0">
                    <a:latin typeface="Times New Roman" panose="02020603050405020304" pitchFamily="18" charset="0"/>
                    <a:ea typeface="Calibri" panose="020F0502020204030204" pitchFamily="34" charset="0"/>
                  </a:rPr>
                  <a:t> , and the conservation of momentum will be:</a:t>
                </a:r>
                <a:endParaRPr lang="en-US" sz="1600" dirty="0"/>
              </a:p>
            </p:txBody>
          </p:sp>
        </mc:Choice>
        <mc:Fallback>
          <p:sp>
            <p:nvSpPr>
              <p:cNvPr id="10" name="Rectangle 9"/>
              <p:cNvSpPr>
                <a:spLocks noRot="1" noChangeAspect="1" noMove="1" noResize="1" noEditPoints="1" noAdjustHandles="1" noChangeArrowheads="1" noChangeShapeType="1" noTextEdit="1"/>
              </p:cNvSpPr>
              <p:nvPr/>
            </p:nvSpPr>
            <p:spPr>
              <a:xfrm>
                <a:off x="446619" y="2051066"/>
                <a:ext cx="6096000" cy="830997"/>
              </a:xfrm>
              <a:prstGeom prst="rect">
                <a:avLst/>
              </a:prstGeom>
              <a:blipFill>
                <a:blip r:embed="rId6"/>
                <a:stretch>
                  <a:fillRect l="-500" t="-2190" r="-800" b="-8029"/>
                </a:stretch>
              </a:blipFill>
            </p:spPr>
            <p:txBody>
              <a:bodyPr/>
              <a:lstStyle/>
              <a:p>
                <a:r>
                  <a:rPr lang="en-US">
                    <a:noFill/>
                  </a:rPr>
                  <a:t> </a:t>
                </a:r>
              </a:p>
            </p:txBody>
          </p:sp>
        </mc:Fallback>
      </mc:AlternateContent>
      <p:sp>
        <p:nvSpPr>
          <p:cNvPr id="16" name="Rectangle 15"/>
          <p:cNvSpPr/>
          <p:nvPr/>
        </p:nvSpPr>
        <p:spPr>
          <a:xfrm>
            <a:off x="425952" y="2801754"/>
            <a:ext cx="1515158" cy="375487"/>
          </a:xfrm>
          <a:prstGeom prst="rect">
            <a:avLst/>
          </a:prstGeom>
        </p:spPr>
        <p:txBody>
          <a:bodyPr wrap="none">
            <a:spAutoFit/>
          </a:bodyPr>
          <a:lstStyle/>
          <a:p>
            <a:pPr marL="342900" lvl="0" indent="-342900" algn="just">
              <a:lnSpc>
                <a:spcPct val="115000"/>
              </a:lnSpc>
              <a:spcAft>
                <a:spcPts val="1000"/>
              </a:spcAft>
              <a:buFont typeface="Times New Roman" panose="02020603050405020304" pitchFamily="18" charset="0"/>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At the inlet</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9" name="Rectangle 18"/>
              <p:cNvSpPr/>
              <p:nvPr/>
            </p:nvSpPr>
            <p:spPr>
              <a:xfrm>
                <a:off x="1839500" y="2838289"/>
                <a:ext cx="3631379"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𝑑𝑀</m:t>
                          </m:r>
                        </m:e>
                        <m:sub>
                          <m:r>
                            <a:rPr lang="en-US" sz="1600">
                              <a:latin typeface="Cambria Math" panose="02040503050406030204" pitchFamily="18" charset="0"/>
                            </a:rPr>
                            <m:t>0</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𝑚</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0 </m:t>
                          </m:r>
                        </m:sub>
                      </m:sSub>
                      <m:sSub>
                        <m:sSubPr>
                          <m:ctrlPr>
                            <a:rPr lang="en-US" sz="1600" i="1">
                              <a:latin typeface="Cambria Math" panose="02040503050406030204" pitchFamily="18" charset="0"/>
                            </a:rPr>
                          </m:ctrlPr>
                        </m:sSubPr>
                        <m:e>
                          <m:r>
                            <a:rPr lang="en-US" sz="1600" i="1">
                              <a:latin typeface="Cambria Math" panose="02040503050406030204" pitchFamily="18" charset="0"/>
                            </a:rPr>
                            <m:t>𝑙</m:t>
                          </m:r>
                        </m:e>
                        <m:sub>
                          <m:r>
                            <a:rPr lang="en-US" sz="1600">
                              <a:latin typeface="Cambria Math" panose="02040503050406030204" pitchFamily="18" charset="0"/>
                            </a:rPr>
                            <m:t>0</m:t>
                          </m:r>
                        </m:sub>
                      </m:sSub>
                      <m:r>
                        <a:rPr lang="en-US" sz="1600">
                          <a:latin typeface="Cambria Math" panose="02040503050406030204" pitchFamily="18" charset="0"/>
                        </a:rPr>
                        <m:t> </m:t>
                      </m:r>
                      <m:r>
                        <a:rPr lang="en-US" sz="1600" i="1">
                          <a:latin typeface="Cambria Math" panose="02040503050406030204" pitchFamily="18" charset="0"/>
                        </a:rPr>
                        <m:t>𝑑𝑡</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𝑚</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0 </m:t>
                          </m:r>
                        </m:sub>
                      </m:sSub>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a:latin typeface="Cambria Math" panose="02040503050406030204" pitchFamily="18" charset="0"/>
                            </a:rPr>
                            <m:t>1</m:t>
                          </m:r>
                        </m:sub>
                      </m:sSub>
                      <m:r>
                        <a:rPr lang="en-US" sz="1600" i="1">
                          <a:latin typeface="Cambria Math" panose="02040503050406030204" pitchFamily="18" charset="0"/>
                        </a:rPr>
                        <m:t>𝑐𝑜𝑠</m:t>
                      </m:r>
                      <m:sSub>
                        <m:sSubPr>
                          <m:ctrlPr>
                            <a:rPr lang="en-US" sz="1600" i="1">
                              <a:latin typeface="Cambria Math" panose="02040503050406030204" pitchFamily="18" charset="0"/>
                            </a:rPr>
                          </m:ctrlPr>
                        </m:sSubPr>
                        <m:e>
                          <m:r>
                            <a:rPr lang="en-US" sz="1600" i="1">
                              <a:latin typeface="Cambria Math" panose="02040503050406030204" pitchFamily="18" charset="0"/>
                            </a:rPr>
                            <m:t>𝛼</m:t>
                          </m:r>
                        </m:e>
                        <m:sub>
                          <m:r>
                            <a:rPr lang="en-US" sz="1600">
                              <a:latin typeface="Cambria Math" panose="02040503050406030204" pitchFamily="18" charset="0"/>
                            </a:rPr>
                            <m:t>0</m:t>
                          </m:r>
                        </m:sub>
                      </m:sSub>
                      <m:r>
                        <a:rPr lang="en-US" sz="1600">
                          <a:latin typeface="Cambria Math" panose="02040503050406030204" pitchFamily="18" charset="0"/>
                        </a:rPr>
                        <m:t> </m:t>
                      </m:r>
                      <m:r>
                        <a:rPr lang="en-US" sz="1600" i="1">
                          <a:latin typeface="Cambria Math" panose="02040503050406030204" pitchFamily="18" charset="0"/>
                        </a:rPr>
                        <m:t>𝑑𝑡</m:t>
                      </m:r>
                      <m:r>
                        <a:rPr lang="en-US" sz="1600">
                          <a:latin typeface="Cambria Math" panose="02040503050406030204" pitchFamily="18" charset="0"/>
                        </a:rPr>
                        <m:t> </m:t>
                      </m:r>
                    </m:oMath>
                  </m:oMathPara>
                </a14:m>
                <a:endParaRPr lang="en-US" sz="1600" dirty="0"/>
              </a:p>
            </p:txBody>
          </p:sp>
        </mc:Choice>
        <mc:Fallback>
          <p:sp>
            <p:nvSpPr>
              <p:cNvPr id="19" name="Rectangle 18"/>
              <p:cNvSpPr>
                <a:spLocks noRot="1" noChangeAspect="1" noMove="1" noResize="1" noEditPoints="1" noAdjustHandles="1" noChangeArrowheads="1" noChangeShapeType="1" noTextEdit="1"/>
              </p:cNvSpPr>
              <p:nvPr/>
            </p:nvSpPr>
            <p:spPr>
              <a:xfrm>
                <a:off x="1839500" y="2838289"/>
                <a:ext cx="3631379" cy="338554"/>
              </a:xfrm>
              <a:prstGeom prst="rect">
                <a:avLst/>
              </a:prstGeom>
              <a:blipFill>
                <a:blip r:embed="rId7"/>
                <a:stretch>
                  <a:fillRect b="-5455"/>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0" name="Rectangle 19"/>
              <p:cNvSpPr/>
              <p:nvPr/>
            </p:nvSpPr>
            <p:spPr>
              <a:xfrm>
                <a:off x="1952630" y="3210697"/>
                <a:ext cx="3636124"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𝑑𝑀</m:t>
                          </m:r>
                        </m:e>
                        <m:sub>
                          <m:r>
                            <a:rPr lang="en-US" sz="1600">
                              <a:latin typeface="Cambria Math" panose="02040503050406030204" pitchFamily="18" charset="0"/>
                            </a:rPr>
                            <m:t>3</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𝑚</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3 </m:t>
                          </m:r>
                        </m:sub>
                      </m:sSub>
                      <m:sSub>
                        <m:sSubPr>
                          <m:ctrlPr>
                            <a:rPr lang="en-US" sz="1600" i="1">
                              <a:latin typeface="Cambria Math" panose="02040503050406030204" pitchFamily="18" charset="0"/>
                            </a:rPr>
                          </m:ctrlPr>
                        </m:sSubPr>
                        <m:e>
                          <m:r>
                            <a:rPr lang="en-US" sz="1600" i="1">
                              <a:latin typeface="Cambria Math" panose="02040503050406030204" pitchFamily="18" charset="0"/>
                            </a:rPr>
                            <m:t>𝑙</m:t>
                          </m:r>
                        </m:e>
                        <m:sub>
                          <m:r>
                            <a:rPr lang="en-US" sz="1600">
                              <a:latin typeface="Cambria Math" panose="02040503050406030204" pitchFamily="18" charset="0"/>
                            </a:rPr>
                            <m:t>3</m:t>
                          </m:r>
                        </m:sub>
                      </m:sSub>
                      <m:r>
                        <a:rPr lang="en-US" sz="1600">
                          <a:latin typeface="Cambria Math" panose="02040503050406030204" pitchFamily="18" charset="0"/>
                        </a:rPr>
                        <m:t> </m:t>
                      </m:r>
                      <m:r>
                        <a:rPr lang="en-US" sz="1600" i="1">
                          <a:latin typeface="Cambria Math" panose="02040503050406030204" pitchFamily="18" charset="0"/>
                        </a:rPr>
                        <m:t>𝑑𝑡</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𝑚</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3 </m:t>
                          </m:r>
                        </m:sub>
                      </m:sSub>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a:latin typeface="Cambria Math" panose="02040503050406030204" pitchFamily="18" charset="0"/>
                            </a:rPr>
                            <m:t>2</m:t>
                          </m:r>
                        </m:sub>
                      </m:sSub>
                      <m:r>
                        <a:rPr lang="en-US" sz="1600" i="1">
                          <a:latin typeface="Cambria Math" panose="02040503050406030204" pitchFamily="18" charset="0"/>
                        </a:rPr>
                        <m:t>𝑐𝑜𝑠</m:t>
                      </m:r>
                      <m:sSub>
                        <m:sSubPr>
                          <m:ctrlPr>
                            <a:rPr lang="en-US" sz="1600" i="1">
                              <a:latin typeface="Cambria Math" panose="02040503050406030204" pitchFamily="18" charset="0"/>
                            </a:rPr>
                          </m:ctrlPr>
                        </m:sSubPr>
                        <m:e>
                          <m:r>
                            <a:rPr lang="en-US" sz="1600" i="1">
                              <a:latin typeface="Cambria Math" panose="02040503050406030204" pitchFamily="18" charset="0"/>
                            </a:rPr>
                            <m:t>𝛼</m:t>
                          </m:r>
                        </m:e>
                        <m:sub>
                          <m:r>
                            <a:rPr lang="en-US" sz="1600">
                              <a:latin typeface="Cambria Math" panose="02040503050406030204" pitchFamily="18" charset="0"/>
                            </a:rPr>
                            <m:t>3</m:t>
                          </m:r>
                        </m:sub>
                      </m:sSub>
                      <m:r>
                        <a:rPr lang="en-US" sz="1600">
                          <a:latin typeface="Cambria Math" panose="02040503050406030204" pitchFamily="18" charset="0"/>
                        </a:rPr>
                        <m:t> </m:t>
                      </m:r>
                      <m:r>
                        <a:rPr lang="en-US" sz="1600" i="1">
                          <a:latin typeface="Cambria Math" panose="02040503050406030204" pitchFamily="18" charset="0"/>
                        </a:rPr>
                        <m:t>𝑑𝑡</m:t>
                      </m:r>
                      <m:r>
                        <a:rPr lang="en-US" sz="1600">
                          <a:latin typeface="Cambria Math" panose="02040503050406030204" pitchFamily="18" charset="0"/>
                        </a:rPr>
                        <m:t> </m:t>
                      </m:r>
                    </m:oMath>
                  </m:oMathPara>
                </a14:m>
                <a:endParaRPr lang="en-US" sz="1600" dirty="0"/>
              </a:p>
            </p:txBody>
          </p:sp>
        </mc:Choice>
        <mc:Fallback>
          <p:sp>
            <p:nvSpPr>
              <p:cNvPr id="20" name="Rectangle 19"/>
              <p:cNvSpPr>
                <a:spLocks noRot="1" noChangeAspect="1" noMove="1" noResize="1" noEditPoints="1" noAdjustHandles="1" noChangeArrowheads="1" noChangeShapeType="1" noTextEdit="1"/>
              </p:cNvSpPr>
              <p:nvPr/>
            </p:nvSpPr>
            <p:spPr>
              <a:xfrm>
                <a:off x="1952630" y="3210697"/>
                <a:ext cx="3636124" cy="338554"/>
              </a:xfrm>
              <a:prstGeom prst="rect">
                <a:avLst/>
              </a:prstGeom>
              <a:blipFill>
                <a:blip r:embed="rId8"/>
                <a:stretch>
                  <a:fillRect b="-5455"/>
                </a:stretch>
              </a:blipFill>
            </p:spPr>
            <p:txBody>
              <a:bodyPr/>
              <a:lstStyle/>
              <a:p>
                <a:r>
                  <a:rPr lang="en-US">
                    <a:noFill/>
                  </a:rPr>
                  <a:t> </a:t>
                </a:r>
              </a:p>
            </p:txBody>
          </p:sp>
        </mc:Fallback>
      </mc:AlternateContent>
      <p:sp>
        <p:nvSpPr>
          <p:cNvPr id="17" name="Rectangle 16"/>
          <p:cNvSpPr/>
          <p:nvPr/>
        </p:nvSpPr>
        <p:spPr>
          <a:xfrm>
            <a:off x="404610" y="3206253"/>
            <a:ext cx="1617751" cy="375487"/>
          </a:xfrm>
          <a:prstGeom prst="rect">
            <a:avLst/>
          </a:prstGeom>
        </p:spPr>
        <p:txBody>
          <a:bodyPr wrap="none">
            <a:spAutoFit/>
          </a:bodyPr>
          <a:lstStyle/>
          <a:p>
            <a:pPr marL="342900" lvl="0" indent="-342900" algn="just">
              <a:lnSpc>
                <a:spcPct val="115000"/>
              </a:lnSpc>
              <a:spcAft>
                <a:spcPts val="1000"/>
              </a:spcAft>
              <a:buFont typeface="Times New Roman" panose="02020603050405020304" pitchFamily="18" charset="0"/>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At the outlet: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8" name="Rectangle 17"/>
              <p:cNvSpPr/>
              <p:nvPr/>
            </p:nvSpPr>
            <p:spPr>
              <a:xfrm>
                <a:off x="404610" y="3669286"/>
                <a:ext cx="5560958" cy="1323439"/>
              </a:xfrm>
              <a:prstGeom prst="rect">
                <a:avLst/>
              </a:prstGeom>
            </p:spPr>
            <p:txBody>
              <a:bodyPr wrap="square">
                <a:spAutoFit/>
              </a:bodyPr>
              <a:lstStyle/>
              <a:p>
                <a:r>
                  <a:rPr lang="mk-MK" sz="1600" dirty="0">
                    <a:latin typeface="Times New Roman" panose="02020603050405020304" pitchFamily="18" charset="0"/>
                    <a:ea typeface="Calibri" panose="020F0502020204030204" pitchFamily="34" charset="0"/>
                  </a:rPr>
                  <a:t>where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𝑙</m:t>
                        </m:r>
                      </m:e>
                      <m:sub>
                        <m:r>
                          <a:rPr lang="en-US" sz="1600" i="1">
                            <a:latin typeface="Cambria Math" panose="02040503050406030204" pitchFamily="18" charset="0"/>
                            <a:ea typeface="Calibri" panose="020F0502020204030204" pitchFamily="34" charset="0"/>
                            <a:cs typeface="Times New Roman" panose="02020603050405020304" pitchFamily="18" charset="0"/>
                          </a:rPr>
                          <m:t>0</m:t>
                        </m:r>
                      </m:sub>
                    </m:sSub>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and</a:t>
                </a:r>
                <a:r>
                  <a:rPr lang="mk-MK" sz="1600" dirty="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𝑙</m:t>
                        </m:r>
                      </m:e>
                      <m:sub>
                        <m:r>
                          <a:rPr lang="en-US" sz="1600" i="1">
                            <a:latin typeface="Cambria Math" panose="02040503050406030204" pitchFamily="18" charset="0"/>
                            <a:ea typeface="Calibri" panose="020F0502020204030204" pitchFamily="34" charset="0"/>
                            <a:cs typeface="Times New Roman" panose="02020603050405020304" pitchFamily="18" charset="0"/>
                          </a:rPr>
                          <m:t>3</m:t>
                        </m:r>
                      </m:sub>
                    </m:sSub>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are the distances from the attack lines of velocities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𝑐</m:t>
                        </m:r>
                      </m:e>
                      <m:sub>
                        <m:r>
                          <a:rPr lang="en-US" sz="1600" i="1">
                            <a:latin typeface="Cambria Math" panose="02040503050406030204" pitchFamily="18" charset="0"/>
                            <a:ea typeface="Calibri" panose="020F0502020204030204" pitchFamily="34" charset="0"/>
                            <a:cs typeface="Times New Roman" panose="02020603050405020304" pitchFamily="18" charset="0"/>
                          </a:rPr>
                          <m:t>0 </m:t>
                        </m:r>
                      </m:sub>
                    </m:sSub>
                  </m:oMath>
                </a14:m>
                <a:r>
                  <a:rPr lang="en-US" sz="1600" dirty="0">
                    <a:latin typeface="Times New Roman" panose="02020603050405020304" pitchFamily="18" charset="0"/>
                    <a:ea typeface="Calibri" panose="020F0502020204030204" pitchFamily="34" charset="0"/>
                  </a:rPr>
                  <a:t> and</a:t>
                </a:r>
                <a:r>
                  <a:rPr lang="mk-MK" sz="1600" dirty="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𝑐</m:t>
                        </m:r>
                      </m:e>
                      <m:sub>
                        <m:r>
                          <a:rPr lang="en-US" sz="1600" i="1">
                            <a:latin typeface="Cambria Math" panose="02040503050406030204" pitchFamily="18" charset="0"/>
                            <a:ea typeface="Calibri" panose="020F0502020204030204" pitchFamily="34" charset="0"/>
                            <a:cs typeface="Times New Roman" panose="02020603050405020304" pitchFamily="18" charset="0"/>
                          </a:rPr>
                          <m:t>3 </m:t>
                        </m:r>
                      </m:sub>
                    </m:sSub>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to the axis of rotation,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𝑟</m:t>
                        </m:r>
                      </m:e>
                      <m:sub>
                        <m:r>
                          <a:rPr lang="en-US" sz="1600" i="1">
                            <a:latin typeface="Cambria Math" panose="02040503050406030204" pitchFamily="18" charset="0"/>
                            <a:ea typeface="Calibri" panose="020F0502020204030204" pitchFamily="34" charset="0"/>
                            <a:cs typeface="Times New Roman" panose="02020603050405020304" pitchFamily="18" charset="0"/>
                          </a:rPr>
                          <m:t>1</m:t>
                        </m:r>
                      </m:sub>
                    </m:sSub>
                  </m:oMath>
                </a14:m>
                <a:r>
                  <a:rPr lang="en-US" sz="1600" dirty="0">
                    <a:latin typeface="Times New Roman" panose="02020603050405020304" pitchFamily="18" charset="0"/>
                    <a:ea typeface="Calibri" panose="020F0502020204030204" pitchFamily="34" charset="0"/>
                  </a:rPr>
                  <a:t> and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𝑟</m:t>
                        </m:r>
                      </m:e>
                      <m:sub>
                        <m:r>
                          <a:rPr lang="en-US" sz="1600" i="1">
                            <a:latin typeface="Cambria Math" panose="02040503050406030204" pitchFamily="18" charset="0"/>
                            <a:ea typeface="Calibri" panose="020F0502020204030204" pitchFamily="34" charset="0"/>
                            <a:cs typeface="Times New Roman" panose="02020603050405020304" pitchFamily="18" charset="0"/>
                          </a:rPr>
                          <m:t>2</m:t>
                        </m:r>
                      </m:sub>
                    </m:sSub>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are the inlet and outlet radii of the circuit</a:t>
                </a:r>
                <a:r>
                  <a:rPr lang="en-US" sz="1600" dirty="0">
                    <a:latin typeface="Times New Roman" panose="02020603050405020304" pitchFamily="18" charset="0"/>
                    <a:ea typeface="Calibri" panose="020F0502020204030204" pitchFamily="34" charset="0"/>
                  </a:rPr>
                  <a:t>, and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𝛼</m:t>
                        </m:r>
                      </m:e>
                      <m:sub>
                        <m:r>
                          <a:rPr lang="en-US" sz="1600" i="1">
                            <a:latin typeface="Cambria Math" panose="02040503050406030204" pitchFamily="18" charset="0"/>
                            <a:ea typeface="Calibri" panose="020F0502020204030204" pitchFamily="34"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rPr>
                  <a:t> and</a:t>
                </a:r>
                <a:r>
                  <a:rPr lang="mk-MK" sz="1600" dirty="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𝛼</m:t>
                        </m:r>
                      </m:e>
                      <m:sub>
                        <m:r>
                          <a:rPr lang="en-US" sz="1600" i="1">
                            <a:latin typeface="Cambria Math" panose="02040503050406030204" pitchFamily="18" charset="0"/>
                            <a:ea typeface="Calibri" panose="020F0502020204030204" pitchFamily="34" charset="0"/>
                            <a:cs typeface="Times New Roman" panose="02020603050405020304" pitchFamily="18" charset="0"/>
                          </a:rPr>
                          <m:t>3</m:t>
                        </m:r>
                      </m:sub>
                    </m:sSub>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are the angles that the absolute velocities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𝑐</m:t>
                        </m:r>
                      </m:e>
                      <m:sub>
                        <m:r>
                          <a:rPr lang="en-US" sz="1600" i="1">
                            <a:latin typeface="Cambria Math" panose="02040503050406030204" pitchFamily="18" charset="0"/>
                            <a:ea typeface="Calibri" panose="020F0502020204030204" pitchFamily="34" charset="0"/>
                            <a:cs typeface="Times New Roman" panose="02020603050405020304" pitchFamily="18" charset="0"/>
                          </a:rPr>
                          <m:t>0 </m:t>
                        </m:r>
                      </m:sub>
                    </m:sSub>
                  </m:oMath>
                </a14:m>
                <a:r>
                  <a:rPr lang="en-US" sz="1600" dirty="0">
                    <a:latin typeface="Times New Roman" panose="02020603050405020304" pitchFamily="18" charset="0"/>
                    <a:ea typeface="Calibri" panose="020F0502020204030204" pitchFamily="34" charset="0"/>
                  </a:rPr>
                  <a:t> and</a:t>
                </a:r>
                <a:r>
                  <a:rPr lang="mk-MK" sz="1600" dirty="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𝑐</m:t>
                        </m:r>
                      </m:e>
                      <m:sub>
                        <m:r>
                          <a:rPr lang="en-US" sz="1600" i="1">
                            <a:latin typeface="Cambria Math" panose="02040503050406030204" pitchFamily="18" charset="0"/>
                            <a:ea typeface="Calibri" panose="020F0502020204030204" pitchFamily="34" charset="0"/>
                            <a:cs typeface="Times New Roman" panose="02020603050405020304" pitchFamily="18" charset="0"/>
                          </a:rPr>
                          <m:t>3 </m:t>
                        </m:r>
                      </m:sub>
                    </m:sSub>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make with the direction of the peripheral velocity.</a:t>
                </a:r>
                <a:endParaRPr lang="en-US" sz="1600" dirty="0"/>
              </a:p>
            </p:txBody>
          </p:sp>
        </mc:Choice>
        <mc:Fallback>
          <p:sp>
            <p:nvSpPr>
              <p:cNvPr id="18" name="Rectangle 17"/>
              <p:cNvSpPr>
                <a:spLocks noRot="1" noChangeAspect="1" noMove="1" noResize="1" noEditPoints="1" noAdjustHandles="1" noChangeArrowheads="1" noChangeShapeType="1" noTextEdit="1"/>
              </p:cNvSpPr>
              <p:nvPr/>
            </p:nvSpPr>
            <p:spPr>
              <a:xfrm>
                <a:off x="404610" y="3669286"/>
                <a:ext cx="5560958" cy="1323439"/>
              </a:xfrm>
              <a:prstGeom prst="rect">
                <a:avLst/>
              </a:prstGeom>
              <a:blipFill>
                <a:blip r:embed="rId9"/>
                <a:stretch>
                  <a:fillRect l="-548" t="-1382" b="-5069"/>
                </a:stretch>
              </a:blipFill>
            </p:spPr>
            <p:txBody>
              <a:bodyPr/>
              <a:lstStyle/>
              <a:p>
                <a:r>
                  <a:rPr lang="en-US">
                    <a:noFill/>
                  </a:rPr>
                  <a:t> </a:t>
                </a:r>
              </a:p>
            </p:txBody>
          </p:sp>
        </mc:Fallback>
      </mc:AlternateContent>
    </p:spTree>
    <p:extLst>
      <p:ext uri="{BB962C8B-B14F-4D97-AF65-F5344CB8AC3E}">
        <p14:creationId xmlns:p14="http://schemas.microsoft.com/office/powerpoint/2010/main" val="23253051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2.3.	Basic energy equation for turbines (Euler's equation</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mc:AlternateContent xmlns:mc="http://schemas.openxmlformats.org/markup-compatibility/2006">
        <mc:Choice xmlns:a14="http://schemas.microsoft.com/office/drawing/2010/main" Requires="a14">
          <p:sp>
            <p:nvSpPr>
              <p:cNvPr id="21" name="Rectangle 20"/>
              <p:cNvSpPr/>
              <p:nvPr/>
            </p:nvSpPr>
            <p:spPr>
              <a:xfrm>
                <a:off x="1510606" y="1649067"/>
                <a:ext cx="1701043" cy="55983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𝑀</m:t>
                      </m:r>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𝑑</m:t>
                          </m:r>
                          <m:sSub>
                            <m:sSubPr>
                              <m:ctrlPr>
                                <a:rPr lang="en-US" sz="1600" i="1">
                                  <a:latin typeface="Cambria Math" panose="02040503050406030204" pitchFamily="18" charset="0"/>
                                </a:rPr>
                              </m:ctrlPr>
                            </m:sSubPr>
                            <m:e>
                              <m:r>
                                <a:rPr lang="en-US" sz="1600" i="1">
                                  <a:latin typeface="Cambria Math" panose="02040503050406030204" pitchFamily="18" charset="0"/>
                                </a:rPr>
                                <m:t>𝑀</m:t>
                              </m:r>
                            </m:e>
                            <m:sub>
                              <m:r>
                                <a:rPr lang="en-US" sz="1600">
                                  <a:latin typeface="Cambria Math" panose="02040503050406030204" pitchFamily="18" charset="0"/>
                                </a:rPr>
                                <m:t>0</m:t>
                              </m:r>
                            </m:sub>
                          </m:sSub>
                        </m:num>
                        <m:den>
                          <m:r>
                            <a:rPr lang="en-US" sz="1600" i="1">
                              <a:latin typeface="Cambria Math" panose="02040503050406030204" pitchFamily="18" charset="0"/>
                            </a:rPr>
                            <m:t>𝑑𝑡</m:t>
                          </m:r>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𝑑</m:t>
                          </m:r>
                          <m:sSub>
                            <m:sSubPr>
                              <m:ctrlPr>
                                <a:rPr lang="en-US" sz="1600" i="1">
                                  <a:latin typeface="Cambria Math" panose="02040503050406030204" pitchFamily="18" charset="0"/>
                                </a:rPr>
                              </m:ctrlPr>
                            </m:sSubPr>
                            <m:e>
                              <m:r>
                                <a:rPr lang="en-US" sz="1600" i="1">
                                  <a:latin typeface="Cambria Math" panose="02040503050406030204" pitchFamily="18" charset="0"/>
                                </a:rPr>
                                <m:t>𝑀</m:t>
                              </m:r>
                            </m:e>
                            <m:sub>
                              <m:r>
                                <a:rPr lang="en-US" sz="1600">
                                  <a:latin typeface="Cambria Math" panose="02040503050406030204" pitchFamily="18" charset="0"/>
                                </a:rPr>
                                <m:t>3</m:t>
                              </m:r>
                            </m:sub>
                          </m:sSub>
                        </m:num>
                        <m:den>
                          <m:r>
                            <a:rPr lang="en-US" sz="1600" i="1">
                              <a:latin typeface="Cambria Math" panose="02040503050406030204" pitchFamily="18" charset="0"/>
                            </a:rPr>
                            <m:t>𝑑𝑡</m:t>
                          </m:r>
                        </m:den>
                      </m:f>
                    </m:oMath>
                  </m:oMathPara>
                </a14:m>
                <a:endParaRPr lang="en-US" sz="1600" dirty="0"/>
              </a:p>
            </p:txBody>
          </p:sp>
        </mc:Choice>
        <mc:Fallback>
          <p:sp>
            <p:nvSpPr>
              <p:cNvPr id="21" name="Rectangle 20"/>
              <p:cNvSpPr>
                <a:spLocks noRot="1" noChangeAspect="1" noMove="1" noResize="1" noEditPoints="1" noAdjustHandles="1" noChangeArrowheads="1" noChangeShapeType="1" noTextEdit="1"/>
              </p:cNvSpPr>
              <p:nvPr/>
            </p:nvSpPr>
            <p:spPr>
              <a:xfrm>
                <a:off x="1510606" y="1649067"/>
                <a:ext cx="1701043" cy="559833"/>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2" name="Rectangle 21"/>
              <p:cNvSpPr/>
              <p:nvPr/>
            </p:nvSpPr>
            <p:spPr>
              <a:xfrm>
                <a:off x="1510606" y="2340379"/>
                <a:ext cx="3322576"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sz="1600" i="1">
                              <a:latin typeface="Cambria Math" panose="02040503050406030204" pitchFamily="18" charset="0"/>
                            </a:rPr>
                          </m:ctrlPr>
                        </m:dPr>
                        <m:e>
                          <m:r>
                            <a:rPr lang="en-US" sz="1600" i="1">
                              <a:latin typeface="Cambria Math" panose="02040503050406030204" pitchFamily="18" charset="0"/>
                            </a:rPr>
                            <m:t>𝑀</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𝑚</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a:latin typeface="Cambria Math" panose="02040503050406030204" pitchFamily="18" charset="0"/>
                                </a:rPr>
                                <m:t>1</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m:t>
                              </m:r>
                            </m:sub>
                          </m:sSub>
                          <m:r>
                            <a:rPr lang="en-US" sz="1600" i="1">
                              <a:latin typeface="Cambria Math" panose="02040503050406030204" pitchFamily="18" charset="0"/>
                            </a:rPr>
                            <m:t>𝑐𝑜𝑠</m:t>
                          </m:r>
                          <m:sSub>
                            <m:sSubPr>
                              <m:ctrlPr>
                                <a:rPr lang="en-US" sz="1600" i="1">
                                  <a:latin typeface="Cambria Math" panose="02040503050406030204" pitchFamily="18" charset="0"/>
                                </a:rPr>
                              </m:ctrlPr>
                            </m:sSubPr>
                            <m:e>
                              <m:r>
                                <a:rPr lang="en-US" sz="1600" i="1">
                                  <a:latin typeface="Cambria Math" panose="02040503050406030204" pitchFamily="18" charset="0"/>
                                </a:rPr>
                                <m:t>𝛼</m:t>
                              </m:r>
                            </m:e>
                            <m:sub>
                              <m:r>
                                <a:rPr lang="en-US" sz="1600">
                                  <a:latin typeface="Cambria Math" panose="02040503050406030204" pitchFamily="18" charset="0"/>
                                </a:rPr>
                                <m:t>0</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a:latin typeface="Cambria Math" panose="02040503050406030204" pitchFamily="18" charset="0"/>
                                </a:rPr>
                                <m:t>2</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3 </m:t>
                              </m:r>
                            </m:sub>
                          </m:sSub>
                          <m:r>
                            <a:rPr lang="en-US" sz="1600" i="1">
                              <a:latin typeface="Cambria Math" panose="02040503050406030204" pitchFamily="18" charset="0"/>
                            </a:rPr>
                            <m:t>𝑐𝑜𝑠</m:t>
                          </m:r>
                          <m:sSub>
                            <m:sSubPr>
                              <m:ctrlPr>
                                <a:rPr lang="en-US" sz="1600" i="1">
                                  <a:latin typeface="Cambria Math" panose="02040503050406030204" pitchFamily="18" charset="0"/>
                                </a:rPr>
                              </m:ctrlPr>
                            </m:sSubPr>
                            <m:e>
                              <m:r>
                                <a:rPr lang="en-US" sz="1600" i="1">
                                  <a:latin typeface="Cambria Math" panose="02040503050406030204" pitchFamily="18" charset="0"/>
                                </a:rPr>
                                <m:t>𝛼</m:t>
                              </m:r>
                            </m:e>
                            <m:sub>
                              <m:r>
                                <a:rPr lang="en-US" sz="1600">
                                  <a:latin typeface="Cambria Math" panose="02040503050406030204" pitchFamily="18" charset="0"/>
                                </a:rPr>
                                <m:t>3</m:t>
                              </m:r>
                            </m:sub>
                          </m:sSub>
                        </m:e>
                      </m:d>
                    </m:oMath>
                  </m:oMathPara>
                </a14:m>
                <a:endParaRPr lang="en-US" sz="1600" dirty="0"/>
              </a:p>
            </p:txBody>
          </p:sp>
        </mc:Choice>
        <mc:Fallback>
          <p:sp>
            <p:nvSpPr>
              <p:cNvPr id="22" name="Rectangle 21"/>
              <p:cNvSpPr>
                <a:spLocks noRot="1" noChangeAspect="1" noMove="1" noResize="1" noEditPoints="1" noAdjustHandles="1" noChangeArrowheads="1" noChangeShapeType="1" noTextEdit="1"/>
              </p:cNvSpPr>
              <p:nvPr/>
            </p:nvSpPr>
            <p:spPr>
              <a:xfrm>
                <a:off x="1510606" y="2340379"/>
                <a:ext cx="3322576" cy="338554"/>
              </a:xfrm>
              <a:prstGeom prst="rect">
                <a:avLst/>
              </a:prstGeom>
              <a:blipFill>
                <a:blip r:embed="rId6"/>
                <a:stretch>
                  <a:fillRect t="-109091" r="-12477" b="-174545"/>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3" name="Rectangle 22"/>
              <p:cNvSpPr/>
              <p:nvPr/>
            </p:nvSpPr>
            <p:spPr>
              <a:xfrm>
                <a:off x="1536123" y="2780858"/>
                <a:ext cx="1545744"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m:t>
                          </m:r>
                          <m:r>
                            <a:rPr lang="en-US" sz="1600" i="1">
                              <a:latin typeface="Cambria Math" panose="02040503050406030204" pitchFamily="18" charset="0"/>
                            </a:rPr>
                            <m:t>𝑢</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m:t>
                          </m:r>
                        </m:sub>
                      </m:sSub>
                      <m:r>
                        <a:rPr lang="en-US" sz="1600" i="1">
                          <a:latin typeface="Cambria Math" panose="02040503050406030204" pitchFamily="18" charset="0"/>
                        </a:rPr>
                        <m:t>𝑐𝑜𝑠</m:t>
                      </m:r>
                      <m:sSub>
                        <m:sSubPr>
                          <m:ctrlPr>
                            <a:rPr lang="en-US" sz="1600" i="1">
                              <a:latin typeface="Cambria Math" panose="02040503050406030204" pitchFamily="18" charset="0"/>
                            </a:rPr>
                          </m:ctrlPr>
                        </m:sSubPr>
                        <m:e>
                          <m:r>
                            <a:rPr lang="en-US" sz="1600" i="1">
                              <a:latin typeface="Cambria Math" panose="02040503050406030204" pitchFamily="18" charset="0"/>
                            </a:rPr>
                            <m:t>𝛼</m:t>
                          </m:r>
                        </m:e>
                        <m:sub>
                          <m:r>
                            <a:rPr lang="en-US" sz="1600">
                              <a:latin typeface="Cambria Math" panose="02040503050406030204" pitchFamily="18" charset="0"/>
                            </a:rPr>
                            <m:t>0</m:t>
                          </m:r>
                        </m:sub>
                      </m:sSub>
                    </m:oMath>
                  </m:oMathPara>
                </a14:m>
                <a:endParaRPr lang="en-US" sz="1600" dirty="0"/>
              </a:p>
            </p:txBody>
          </p:sp>
        </mc:Choice>
        <mc:Fallback>
          <p:sp>
            <p:nvSpPr>
              <p:cNvPr id="23" name="Rectangle 22"/>
              <p:cNvSpPr>
                <a:spLocks noRot="1" noChangeAspect="1" noMove="1" noResize="1" noEditPoints="1" noAdjustHandles="1" noChangeArrowheads="1" noChangeShapeType="1" noTextEdit="1"/>
              </p:cNvSpPr>
              <p:nvPr/>
            </p:nvSpPr>
            <p:spPr>
              <a:xfrm>
                <a:off x="1536123" y="2780858"/>
                <a:ext cx="1545744" cy="338554"/>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4" name="Rectangle 23"/>
              <p:cNvSpPr/>
              <p:nvPr/>
            </p:nvSpPr>
            <p:spPr>
              <a:xfrm>
                <a:off x="1510606" y="3221337"/>
                <a:ext cx="1568186"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m:t>
                          </m:r>
                          <m:r>
                            <a:rPr lang="en-US" sz="1600" i="1">
                              <a:latin typeface="Cambria Math" panose="02040503050406030204" pitchFamily="18" charset="0"/>
                            </a:rPr>
                            <m:t>𝑢</m:t>
                          </m:r>
                          <m:r>
                            <a:rPr lang="en-US" sz="1600">
                              <a:latin typeface="Cambria Math" panose="02040503050406030204" pitchFamily="18" charset="0"/>
                            </a:rPr>
                            <m:t> </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3 </m:t>
                          </m:r>
                        </m:sub>
                      </m:sSub>
                      <m:r>
                        <a:rPr lang="en-US" sz="1600" i="1">
                          <a:latin typeface="Cambria Math" panose="02040503050406030204" pitchFamily="18" charset="0"/>
                        </a:rPr>
                        <m:t>𝑐𝑜𝑠</m:t>
                      </m:r>
                      <m:sSub>
                        <m:sSubPr>
                          <m:ctrlPr>
                            <a:rPr lang="en-US" sz="1600" i="1">
                              <a:latin typeface="Cambria Math" panose="02040503050406030204" pitchFamily="18" charset="0"/>
                            </a:rPr>
                          </m:ctrlPr>
                        </m:sSubPr>
                        <m:e>
                          <m:r>
                            <a:rPr lang="en-US" sz="1600" i="1">
                              <a:latin typeface="Cambria Math" panose="02040503050406030204" pitchFamily="18" charset="0"/>
                            </a:rPr>
                            <m:t>𝛼</m:t>
                          </m:r>
                        </m:e>
                        <m:sub>
                          <m:r>
                            <a:rPr lang="en-US" sz="1600">
                              <a:latin typeface="Cambria Math" panose="02040503050406030204" pitchFamily="18" charset="0"/>
                            </a:rPr>
                            <m:t>3</m:t>
                          </m:r>
                        </m:sub>
                      </m:sSub>
                    </m:oMath>
                  </m:oMathPara>
                </a14:m>
                <a:endParaRPr lang="en-US" sz="1600" dirty="0"/>
              </a:p>
            </p:txBody>
          </p:sp>
        </mc:Choice>
        <mc:Fallback>
          <p:sp>
            <p:nvSpPr>
              <p:cNvPr id="24" name="Rectangle 23"/>
              <p:cNvSpPr>
                <a:spLocks noRot="1" noChangeAspect="1" noMove="1" noResize="1" noEditPoints="1" noAdjustHandles="1" noChangeArrowheads="1" noChangeShapeType="1" noTextEdit="1"/>
              </p:cNvSpPr>
              <p:nvPr/>
            </p:nvSpPr>
            <p:spPr>
              <a:xfrm>
                <a:off x="1510606" y="3221337"/>
                <a:ext cx="1568186" cy="338554"/>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5" name="Rectangle 24"/>
              <p:cNvSpPr/>
              <p:nvPr/>
            </p:nvSpPr>
            <p:spPr>
              <a:xfrm>
                <a:off x="1536123" y="3678048"/>
                <a:ext cx="2436564"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sz="1600" i="1">
                              <a:latin typeface="Cambria Math" panose="02040503050406030204" pitchFamily="18" charset="0"/>
                            </a:rPr>
                          </m:ctrlPr>
                        </m:dPr>
                        <m:e>
                          <m:r>
                            <a:rPr lang="en-US" sz="1600" i="1">
                              <a:latin typeface="Cambria Math" panose="02040503050406030204" pitchFamily="18" charset="0"/>
                            </a:rPr>
                            <m:t>𝑀</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𝑚</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a:latin typeface="Cambria Math" panose="02040503050406030204" pitchFamily="18" charset="0"/>
                                </a:rPr>
                                <m:t>1</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m:t>
                              </m:r>
                              <m:r>
                                <a:rPr lang="en-US" sz="1600" i="1">
                                  <a:latin typeface="Cambria Math" panose="02040503050406030204" pitchFamily="18" charset="0"/>
                                </a:rPr>
                                <m:t>𝑢</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a:latin typeface="Cambria Math" panose="02040503050406030204" pitchFamily="18" charset="0"/>
                                </a:rPr>
                                <m:t>2</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m:t>
                              </m:r>
                              <m:r>
                                <a:rPr lang="en-US" sz="1600" i="1">
                                  <a:latin typeface="Cambria Math" panose="02040503050406030204" pitchFamily="18" charset="0"/>
                                </a:rPr>
                                <m:t>𝑢</m:t>
                              </m:r>
                              <m:r>
                                <a:rPr lang="en-US" sz="1600">
                                  <a:latin typeface="Cambria Math" panose="02040503050406030204" pitchFamily="18" charset="0"/>
                                </a:rPr>
                                <m:t> </m:t>
                              </m:r>
                            </m:sub>
                          </m:sSub>
                        </m:e>
                      </m:d>
                    </m:oMath>
                  </m:oMathPara>
                </a14:m>
                <a:endParaRPr lang="en-US" sz="1600" dirty="0"/>
              </a:p>
            </p:txBody>
          </p:sp>
        </mc:Choice>
        <mc:Fallback>
          <p:sp>
            <p:nvSpPr>
              <p:cNvPr id="25" name="Rectangle 24"/>
              <p:cNvSpPr>
                <a:spLocks noRot="1" noChangeAspect="1" noMove="1" noResize="1" noEditPoints="1" noAdjustHandles="1" noChangeArrowheads="1" noChangeShapeType="1" noTextEdit="1"/>
              </p:cNvSpPr>
              <p:nvPr/>
            </p:nvSpPr>
            <p:spPr>
              <a:xfrm>
                <a:off x="1536123" y="3678048"/>
                <a:ext cx="2436564" cy="338554"/>
              </a:xfrm>
              <a:prstGeom prst="rect">
                <a:avLst/>
              </a:prstGeom>
              <a:blipFill>
                <a:blip r:embed="rId9"/>
                <a:stretch>
                  <a:fillRect t="-107143" r="-17000" b="-16964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6" name="Rectangle 25"/>
              <p:cNvSpPr/>
              <p:nvPr/>
            </p:nvSpPr>
            <p:spPr>
              <a:xfrm>
                <a:off x="6336353" y="1585920"/>
                <a:ext cx="3177729"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m:t>
                              </m:r>
                            </m:sub>
                          </m:sSub>
                          <m:r>
                            <a:rPr lang="en-US" sz="1600">
                              <a:latin typeface="Cambria Math" panose="02040503050406030204" pitchFamily="18" charset="0"/>
                            </a:rPr>
                            <m:t>=</m:t>
                          </m:r>
                          <m:r>
                            <a:rPr lang="en-US" sz="1600" i="1">
                              <a:latin typeface="Cambria Math" panose="02040503050406030204" pitchFamily="18" charset="0"/>
                            </a:rPr>
                            <m:t>𝑀</m:t>
                          </m:r>
                          <m:r>
                            <a:rPr lang="en-US" sz="1600" i="1">
                              <a:latin typeface="Cambria Math" panose="02040503050406030204" pitchFamily="18" charset="0"/>
                            </a:rPr>
                            <m:t>𝜔</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𝑚</m:t>
                              </m:r>
                            </m:sub>
                          </m:sSub>
                          <m:r>
                            <a:rPr lang="en-US" sz="1600">
                              <a:latin typeface="Cambria Math" panose="02040503050406030204" pitchFamily="18" charset="0"/>
                            </a:rPr>
                            <m:t> </m:t>
                          </m:r>
                          <m:r>
                            <a:rPr lang="en-US" sz="1600" i="1">
                              <a:latin typeface="Cambria Math" panose="02040503050406030204" pitchFamily="18" charset="0"/>
                            </a:rPr>
                            <m:t>𝜔</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a:latin typeface="Cambria Math" panose="02040503050406030204" pitchFamily="18" charset="0"/>
                                </a:rPr>
                                <m:t>1</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m:t>
                              </m:r>
                              <m:r>
                                <a:rPr lang="en-US" sz="1600" i="1">
                                  <a:latin typeface="Cambria Math" panose="02040503050406030204" pitchFamily="18" charset="0"/>
                                </a:rPr>
                                <m:t>𝑢</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a:latin typeface="Cambria Math" panose="02040503050406030204" pitchFamily="18" charset="0"/>
                                </a:rPr>
                                <m:t>2</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m:t>
                              </m:r>
                              <m:r>
                                <a:rPr lang="en-US" sz="1600" i="1">
                                  <a:latin typeface="Cambria Math" panose="02040503050406030204" pitchFamily="18" charset="0"/>
                                </a:rPr>
                                <m:t>𝑢</m:t>
                              </m:r>
                              <m:r>
                                <a:rPr lang="en-US" sz="1600">
                                  <a:latin typeface="Cambria Math" panose="02040503050406030204" pitchFamily="18" charset="0"/>
                                </a:rPr>
                                <m:t> </m:t>
                              </m:r>
                            </m:sub>
                          </m:sSub>
                        </m:e>
                      </m:d>
                    </m:oMath>
                  </m:oMathPara>
                </a14:m>
                <a:endParaRPr lang="en-US" sz="1600" dirty="0"/>
              </a:p>
            </p:txBody>
          </p:sp>
        </mc:Choice>
        <mc:Fallback>
          <p:sp>
            <p:nvSpPr>
              <p:cNvPr id="26" name="Rectangle 25"/>
              <p:cNvSpPr>
                <a:spLocks noRot="1" noChangeAspect="1" noMove="1" noResize="1" noEditPoints="1" noAdjustHandles="1" noChangeArrowheads="1" noChangeShapeType="1" noTextEdit="1"/>
              </p:cNvSpPr>
              <p:nvPr/>
            </p:nvSpPr>
            <p:spPr>
              <a:xfrm>
                <a:off x="6336353" y="1585920"/>
                <a:ext cx="3177729" cy="338554"/>
              </a:xfrm>
              <a:prstGeom prst="rect">
                <a:avLst/>
              </a:prstGeom>
              <a:blipFill>
                <a:blip r:embed="rId10"/>
                <a:stretch>
                  <a:fillRect t="-107143" r="-13027" b="-16964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7" name="Rectangle 26"/>
              <p:cNvSpPr/>
              <p:nvPr/>
            </p:nvSpPr>
            <p:spPr>
              <a:xfrm>
                <a:off x="6533225" y="1975290"/>
                <a:ext cx="1030347"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𝑢</m:t>
                        </m:r>
                      </m:e>
                      <m:sub>
                        <m:r>
                          <a:rPr lang="en-US" sz="1600" i="1">
                            <a:latin typeface="Cambria Math" panose="02040503050406030204" pitchFamily="18" charset="0"/>
                            <a:ea typeface="Calibri" panose="020F0502020204030204" pitchFamily="34" charset="0"/>
                            <a:cs typeface="Times New Roman" panose="02020603050405020304" pitchFamily="18" charset="0"/>
                          </a:rPr>
                          <m:t>1</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𝑟</m:t>
                        </m:r>
                      </m:e>
                      <m:sub>
                        <m:r>
                          <a:rPr lang="en-US" sz="1600" i="1">
                            <a:latin typeface="Cambria Math" panose="02040503050406030204" pitchFamily="18" charset="0"/>
                            <a:ea typeface="Calibri" panose="020F0502020204030204" pitchFamily="34" charset="0"/>
                            <a:cs typeface="Times New Roman" panose="02020603050405020304" pitchFamily="18" charset="0"/>
                          </a:rPr>
                          <m:t>1</m:t>
                        </m:r>
                      </m:sub>
                    </m:sSub>
                    <m:r>
                      <a:rPr lang="en-US" sz="1600" i="1">
                        <a:latin typeface="Cambria Math" panose="02040503050406030204" pitchFamily="18" charset="0"/>
                        <a:ea typeface="Calibri" panose="020F0502020204030204" pitchFamily="34" charset="0"/>
                        <a:cs typeface="Times New Roman" panose="02020603050405020304" pitchFamily="18" charset="0"/>
                      </a:rPr>
                      <m:t>𝜔</m:t>
                    </m:r>
                  </m:oMath>
                </a14:m>
                <a:r>
                  <a:rPr lang="en-US" sz="1600" dirty="0">
                    <a:latin typeface="Times New Roman" panose="02020603050405020304" pitchFamily="18" charset="0"/>
                    <a:ea typeface="Times New Roman" panose="02020603050405020304" pitchFamily="18" charset="0"/>
                  </a:rPr>
                  <a:t> </a:t>
                </a:r>
                <a:endParaRPr lang="en-US" sz="1600" dirty="0"/>
              </a:p>
            </p:txBody>
          </p:sp>
        </mc:Choice>
        <mc:Fallback>
          <p:sp>
            <p:nvSpPr>
              <p:cNvPr id="27" name="Rectangle 26"/>
              <p:cNvSpPr>
                <a:spLocks noRot="1" noChangeAspect="1" noMove="1" noResize="1" noEditPoints="1" noAdjustHandles="1" noChangeArrowheads="1" noChangeShapeType="1" noTextEdit="1"/>
              </p:cNvSpPr>
              <p:nvPr/>
            </p:nvSpPr>
            <p:spPr>
              <a:xfrm>
                <a:off x="6533225" y="1975290"/>
                <a:ext cx="1030347" cy="338554"/>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8" name="Rectangle 27"/>
              <p:cNvSpPr/>
              <p:nvPr/>
            </p:nvSpPr>
            <p:spPr>
              <a:xfrm>
                <a:off x="7652151" y="1975290"/>
                <a:ext cx="1046248"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a:latin typeface="Cambria Math" panose="02040503050406030204" pitchFamily="18" charset="0"/>
                            </a:rPr>
                            <m:t>2</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a:latin typeface="Cambria Math" panose="02040503050406030204" pitchFamily="18" charset="0"/>
                            </a:rPr>
                            <m:t>2</m:t>
                          </m:r>
                        </m:sub>
                      </m:sSub>
                      <m:r>
                        <a:rPr lang="en-US" sz="1600" i="1">
                          <a:latin typeface="Cambria Math" panose="02040503050406030204" pitchFamily="18" charset="0"/>
                        </a:rPr>
                        <m:t>𝜔</m:t>
                      </m:r>
                    </m:oMath>
                  </m:oMathPara>
                </a14:m>
                <a:endParaRPr lang="en-US" sz="1600" dirty="0"/>
              </a:p>
            </p:txBody>
          </p:sp>
        </mc:Choice>
        <mc:Fallback>
          <p:sp>
            <p:nvSpPr>
              <p:cNvPr id="28" name="Rectangle 27"/>
              <p:cNvSpPr>
                <a:spLocks noRot="1" noChangeAspect="1" noMove="1" noResize="1" noEditPoints="1" noAdjustHandles="1" noChangeArrowheads="1" noChangeShapeType="1" noTextEdit="1"/>
              </p:cNvSpPr>
              <p:nvPr/>
            </p:nvSpPr>
            <p:spPr>
              <a:xfrm>
                <a:off x="7652151" y="1975290"/>
                <a:ext cx="1046248" cy="338554"/>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9" name="Rectangle 28"/>
              <p:cNvSpPr/>
              <p:nvPr/>
            </p:nvSpPr>
            <p:spPr>
              <a:xfrm>
                <a:off x="6396358" y="2431535"/>
                <a:ext cx="251158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𝑚</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a:latin typeface="Cambria Math" panose="02040503050406030204" pitchFamily="18" charset="0"/>
                                </a:rPr>
                                <m:t>1</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m:t>
                              </m:r>
                              <m:r>
                                <a:rPr lang="en-US" sz="1600" i="1">
                                  <a:latin typeface="Cambria Math" panose="02040503050406030204" pitchFamily="18" charset="0"/>
                                </a:rPr>
                                <m:t>𝑢</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a:latin typeface="Cambria Math" panose="02040503050406030204" pitchFamily="18" charset="0"/>
                                </a:rPr>
                                <m:t>2</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m:t>
                              </m:r>
                              <m:r>
                                <a:rPr lang="en-US" sz="1600" i="1">
                                  <a:latin typeface="Cambria Math" panose="02040503050406030204" pitchFamily="18" charset="0"/>
                                </a:rPr>
                                <m:t>𝑢</m:t>
                              </m:r>
                              <m:r>
                                <a:rPr lang="en-US" sz="1600">
                                  <a:latin typeface="Cambria Math" panose="02040503050406030204" pitchFamily="18" charset="0"/>
                                </a:rPr>
                                <m:t> </m:t>
                              </m:r>
                            </m:sub>
                          </m:sSub>
                        </m:e>
                      </m:d>
                    </m:oMath>
                  </m:oMathPara>
                </a14:m>
                <a:endParaRPr lang="en-US" sz="1600" dirty="0"/>
              </a:p>
            </p:txBody>
          </p:sp>
        </mc:Choice>
        <mc:Fallback>
          <p:sp>
            <p:nvSpPr>
              <p:cNvPr id="29" name="Rectangle 28"/>
              <p:cNvSpPr>
                <a:spLocks noRot="1" noChangeAspect="1" noMove="1" noResize="1" noEditPoints="1" noAdjustHandles="1" noChangeArrowheads="1" noChangeShapeType="1" noTextEdit="1"/>
              </p:cNvSpPr>
              <p:nvPr/>
            </p:nvSpPr>
            <p:spPr>
              <a:xfrm>
                <a:off x="6396358" y="2431535"/>
                <a:ext cx="2511585" cy="338554"/>
              </a:xfrm>
              <a:prstGeom prst="rect">
                <a:avLst/>
              </a:prstGeom>
              <a:blipFill>
                <a:blip r:embed="rId13"/>
                <a:stretch>
                  <a:fillRect t="-109091" r="-16748" b="-174545"/>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0" name="Rectangle 29"/>
              <p:cNvSpPr/>
              <p:nvPr/>
            </p:nvSpPr>
            <p:spPr>
              <a:xfrm>
                <a:off x="5471435" y="2883097"/>
                <a:ext cx="1675074" cy="338554"/>
              </a:xfrm>
              <a:prstGeom prst="rect">
                <a:avLst/>
              </a:prstGeom>
            </p:spPr>
            <p:txBody>
              <a:bodyPr wrap="none">
                <a:spAutoFit/>
              </a:bodyPr>
              <a:lstStyle/>
              <a:p>
                <a:r>
                  <a:rPr lang="en-US" sz="1600" i="1" dirty="0">
                    <a:latin typeface="Times New Roman" panose="02020603050405020304" pitchFamily="18" charset="0"/>
                    <a:ea typeface="Calibri" panose="020F0502020204030204" pitchFamily="34" charset="0"/>
                  </a:rPr>
                  <a:t>internal power </a:t>
                </a:r>
                <a:r>
                  <a:rPr lang="mk-MK" sz="1600" dirty="0" smtClean="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𝑃</m:t>
                        </m:r>
                      </m:e>
                      <m:sub>
                        <m:r>
                          <a:rPr lang="en-US" sz="1600" i="1">
                            <a:latin typeface="Cambria Math" panose="02040503050406030204" pitchFamily="18" charset="0"/>
                            <a:ea typeface="Calibri" panose="020F0502020204030204" pitchFamily="34" charset="0"/>
                            <a:cs typeface="Times New Roman" panose="02020603050405020304" pitchFamily="18" charset="0"/>
                          </a:rPr>
                          <m:t>𝑖</m:t>
                        </m:r>
                      </m:sub>
                    </m:sSub>
                  </m:oMath>
                </a14:m>
                <a:endParaRPr lang="en-US" sz="1600" dirty="0"/>
              </a:p>
            </p:txBody>
          </p:sp>
        </mc:Choice>
        <mc:Fallback>
          <p:sp>
            <p:nvSpPr>
              <p:cNvPr id="30" name="Rectangle 29"/>
              <p:cNvSpPr>
                <a:spLocks noRot="1" noChangeAspect="1" noMove="1" noResize="1" noEditPoints="1" noAdjustHandles="1" noChangeArrowheads="1" noChangeShapeType="1" noTextEdit="1"/>
              </p:cNvSpPr>
              <p:nvPr/>
            </p:nvSpPr>
            <p:spPr>
              <a:xfrm>
                <a:off x="5471435" y="2883097"/>
                <a:ext cx="1675074" cy="338554"/>
              </a:xfrm>
              <a:prstGeom prst="rect">
                <a:avLst/>
              </a:prstGeom>
              <a:blipFill>
                <a:blip r:embed="rId14"/>
                <a:stretch>
                  <a:fillRect l="-2190" t="-5455" b="-23636"/>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1" name="Rectangle 30"/>
              <p:cNvSpPr/>
              <p:nvPr/>
            </p:nvSpPr>
            <p:spPr>
              <a:xfrm>
                <a:off x="7860124" y="2883097"/>
                <a:ext cx="1676549"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m:t>
                          </m:r>
                        </m:sub>
                      </m:sSub>
                      <m:r>
                        <a:rPr lang="en-US" sz="1600">
                          <a:latin typeface="Cambria Math" panose="02040503050406030204" pitchFamily="18" charset="0"/>
                        </a:rPr>
                        <m:t>=</m:t>
                      </m:r>
                      <m:r>
                        <a:rPr lang="en-US" sz="1600" i="1">
                          <a:latin typeface="Cambria Math" panose="02040503050406030204" pitchFamily="18" charset="0"/>
                        </a:rPr>
                        <m:t>𝜌</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r>
                            <a:rPr lang="en-US" sz="1600" i="1">
                              <a:latin typeface="Cambria Math" panose="02040503050406030204" pitchFamily="18" charset="0"/>
                            </a:rPr>
                            <m:t>𝑘</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𝑡h</m:t>
                          </m:r>
                        </m:sub>
                      </m:sSub>
                    </m:oMath>
                  </m:oMathPara>
                </a14:m>
                <a:endParaRPr lang="en-US" sz="1600" dirty="0"/>
              </a:p>
            </p:txBody>
          </p:sp>
        </mc:Choice>
        <mc:Fallback>
          <p:sp>
            <p:nvSpPr>
              <p:cNvPr id="31" name="Rectangle 30"/>
              <p:cNvSpPr>
                <a:spLocks noRot="1" noChangeAspect="1" noMove="1" noResize="1" noEditPoints="1" noAdjustHandles="1" noChangeArrowheads="1" noChangeShapeType="1" noTextEdit="1"/>
              </p:cNvSpPr>
              <p:nvPr/>
            </p:nvSpPr>
            <p:spPr>
              <a:xfrm>
                <a:off x="7860124" y="2883097"/>
                <a:ext cx="1676549" cy="338554"/>
              </a:xfrm>
              <a:prstGeom prst="rect">
                <a:avLst/>
              </a:prstGeom>
              <a:blipFill>
                <a:blip r:embed="rId15"/>
                <a:stretch>
                  <a:fillRect b="-5455"/>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2" name="Rectangle 31"/>
              <p:cNvSpPr/>
              <p:nvPr/>
            </p:nvSpPr>
            <p:spPr>
              <a:xfrm>
                <a:off x="6396358" y="3282794"/>
                <a:ext cx="213584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𝑡h</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a:latin typeface="Cambria Math" panose="02040503050406030204" pitchFamily="18" charset="0"/>
                            </a:rPr>
                            <m:t>1</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m:t>
                          </m:r>
                          <m:r>
                            <a:rPr lang="en-US" sz="1600" i="1">
                              <a:latin typeface="Cambria Math" panose="02040503050406030204" pitchFamily="18" charset="0"/>
                            </a:rPr>
                            <m:t>𝑢</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a:latin typeface="Cambria Math" panose="02040503050406030204" pitchFamily="18" charset="0"/>
                            </a:rPr>
                            <m:t>2</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m:t>
                          </m:r>
                          <m:r>
                            <a:rPr lang="en-US" sz="1600" i="1">
                              <a:latin typeface="Cambria Math" panose="02040503050406030204" pitchFamily="18" charset="0"/>
                            </a:rPr>
                            <m:t>𝑢</m:t>
                          </m:r>
                          <m:r>
                            <a:rPr lang="en-US" sz="1600">
                              <a:latin typeface="Cambria Math" panose="02040503050406030204" pitchFamily="18" charset="0"/>
                            </a:rPr>
                            <m:t> </m:t>
                          </m:r>
                        </m:sub>
                      </m:sSub>
                    </m:oMath>
                  </m:oMathPara>
                </a14:m>
                <a:endParaRPr lang="en-US" sz="1600" dirty="0"/>
              </a:p>
            </p:txBody>
          </p:sp>
        </mc:Choice>
        <mc:Fallback>
          <p:sp>
            <p:nvSpPr>
              <p:cNvPr id="32" name="Rectangle 31"/>
              <p:cNvSpPr>
                <a:spLocks noRot="1" noChangeAspect="1" noMove="1" noResize="1" noEditPoints="1" noAdjustHandles="1" noChangeArrowheads="1" noChangeShapeType="1" noTextEdit="1"/>
              </p:cNvSpPr>
              <p:nvPr/>
            </p:nvSpPr>
            <p:spPr>
              <a:xfrm>
                <a:off x="6396358" y="3282794"/>
                <a:ext cx="2135841" cy="338554"/>
              </a:xfrm>
              <a:prstGeom prst="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3" name="Rectangle 32"/>
              <p:cNvSpPr/>
              <p:nvPr/>
            </p:nvSpPr>
            <p:spPr>
              <a:xfrm>
                <a:off x="5277638" y="3583944"/>
                <a:ext cx="6604565"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ea typeface="Calibri" panose="020F0502020204030204" pitchFamily="34" charset="0"/>
                            <a:cs typeface="Times New Roman" panose="02020603050405020304" pitchFamily="18" charset="0"/>
                          </a:rPr>
                          <m:t>𝑒</m:t>
                        </m:r>
                      </m:e>
                      <m:sub>
                        <m:r>
                          <a:rPr lang="en-US" sz="1600" i="1">
                            <a:latin typeface="Cambria Math" panose="02040503050406030204" pitchFamily="18" charset="0"/>
                            <a:ea typeface="Calibri" panose="020F0502020204030204" pitchFamily="34" charset="0"/>
                            <a:cs typeface="Times New Roman" panose="02020603050405020304" pitchFamily="18" charset="0"/>
                          </a:rPr>
                          <m:t>𝑡h</m:t>
                        </m:r>
                      </m:sub>
                    </m:sSub>
                  </m:oMath>
                </a14:m>
                <a:r>
                  <a:rPr lang="mk-MK" sz="1600" dirty="0">
                    <a:latin typeface="Times New Roman" panose="02020603050405020304" pitchFamily="18" charset="0"/>
                    <a:ea typeface="Times New Roman" panose="02020603050405020304" pitchFamily="18" charset="0"/>
                  </a:rPr>
                  <a:t> </a:t>
                </a:r>
                <a:r>
                  <a:rPr lang="en-US" sz="1600" dirty="0">
                    <a:latin typeface="Times New Roman" panose="02020603050405020304" pitchFamily="18" charset="0"/>
                    <a:ea typeface="Times New Roman" panose="02020603050405020304" pitchFamily="18" charset="0"/>
                  </a:rPr>
                  <a:t>is the theoretical specific energy of the circuit and has the </a:t>
                </a:r>
                <a:r>
                  <a:rPr lang="en-US" sz="1600" dirty="0" smtClean="0">
                    <a:latin typeface="Times New Roman" panose="02020603050405020304" pitchFamily="18" charset="0"/>
                    <a:ea typeface="Times New Roman" panose="02020603050405020304" pitchFamily="18" charset="0"/>
                  </a:rPr>
                  <a:t>dimension</a:t>
                </a:r>
                <a:r>
                  <a:rPr lang="mk-MK" sz="1600" dirty="0" smtClean="0">
                    <a:latin typeface="Times New Roman" panose="02020603050405020304" pitchFamily="18" charset="0"/>
                    <a:ea typeface="Times New Roman" panose="02020603050405020304" pitchFamily="18" charset="0"/>
                  </a:rPr>
                  <a:t> </a:t>
                </a:r>
                <a:r>
                  <a:rPr lang="en-US" sz="1600" dirty="0">
                    <a:latin typeface="Times New Roman" panose="02020603050405020304" pitchFamily="18" charset="0"/>
                    <a:ea typeface="Times New Roman" panose="02020603050405020304" pitchFamily="18" charset="0"/>
                  </a:rPr>
                  <a:t>J/kg</a:t>
                </a:r>
                <a:endParaRPr lang="en-US" sz="1600" dirty="0"/>
              </a:p>
            </p:txBody>
          </p:sp>
        </mc:Choice>
        <mc:Fallback>
          <p:sp>
            <p:nvSpPr>
              <p:cNvPr id="33" name="Rectangle 32"/>
              <p:cNvSpPr>
                <a:spLocks noRot="1" noChangeAspect="1" noMove="1" noResize="1" noEditPoints="1" noAdjustHandles="1" noChangeArrowheads="1" noChangeShapeType="1" noTextEdit="1"/>
              </p:cNvSpPr>
              <p:nvPr/>
            </p:nvSpPr>
            <p:spPr>
              <a:xfrm>
                <a:off x="5277638" y="3583944"/>
                <a:ext cx="6604565" cy="338554"/>
              </a:xfrm>
              <a:prstGeom prst="rect">
                <a:avLst/>
              </a:prstGeom>
              <a:blipFill>
                <a:blip r:embed="rId17"/>
                <a:stretch>
                  <a:fillRect t="-5455" b="-23636"/>
                </a:stretch>
              </a:blipFill>
            </p:spPr>
            <p:txBody>
              <a:bodyPr/>
              <a:lstStyle/>
              <a:p>
                <a:r>
                  <a:rPr lang="en-US">
                    <a:noFill/>
                  </a:rPr>
                  <a:t> </a:t>
                </a:r>
              </a:p>
            </p:txBody>
          </p:sp>
        </mc:Fallback>
      </mc:AlternateContent>
      <p:sp>
        <p:nvSpPr>
          <p:cNvPr id="34" name="Rectangle 33"/>
          <p:cNvSpPr/>
          <p:nvPr/>
        </p:nvSpPr>
        <p:spPr>
          <a:xfrm>
            <a:off x="6206247" y="3282794"/>
            <a:ext cx="2402732" cy="3385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Arrow Connector 34"/>
          <p:cNvCxnSpPr/>
          <p:nvPr/>
        </p:nvCxnSpPr>
        <p:spPr>
          <a:xfrm flipV="1">
            <a:off x="5953351" y="3583944"/>
            <a:ext cx="443007" cy="471223"/>
          </a:xfrm>
          <a:prstGeom prst="straightConnector1">
            <a:avLst/>
          </a:prstGeom>
          <a:ln>
            <a:headEnd type="none" w="med" len="med"/>
            <a:tailEnd type="stealth"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8175275" y="4313585"/>
            <a:ext cx="44386" cy="313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5293582" y="4001692"/>
            <a:ext cx="6399065" cy="1077218"/>
          </a:xfrm>
          <a:prstGeom prst="rect">
            <a:avLst/>
          </a:prstGeom>
        </p:spPr>
        <p:txBody>
          <a:bodyPr wrap="square">
            <a:spAutoFit/>
          </a:bodyPr>
          <a:lstStyle/>
          <a:p>
            <a:r>
              <a:rPr lang="en-US" sz="1600" dirty="0">
                <a:latin typeface="Times New Roman" panose="02020603050405020304" pitchFamily="18" charset="0"/>
                <a:ea typeface="Times New Roman" panose="02020603050405020304" pitchFamily="18" charset="0"/>
              </a:rPr>
              <a:t>the fundamental energy equation - Euler's equation for turbines.  It is valid for all turbo machines in general. However, for working hydraulic machines (pumps, fans), where the flow is in the opposite direction compared to turbines, the signs on the right side of the equation will be reversed.</a:t>
            </a:r>
            <a:endParaRPr lang="en-US" sz="1600" dirty="0"/>
          </a:p>
        </p:txBody>
      </p:sp>
      <mc:AlternateContent xmlns:mc="http://schemas.openxmlformats.org/markup-compatibility/2006">
        <mc:Choice xmlns:a14="http://schemas.microsoft.com/office/drawing/2010/main" Requires="a14">
          <p:sp>
            <p:nvSpPr>
              <p:cNvPr id="38" name="Rectangle 37"/>
              <p:cNvSpPr/>
              <p:nvPr/>
            </p:nvSpPr>
            <p:spPr>
              <a:xfrm>
                <a:off x="805514" y="5130179"/>
                <a:ext cx="10738679" cy="584775"/>
              </a:xfrm>
              <a:prstGeom prst="rect">
                <a:avLst/>
              </a:prstGeom>
            </p:spPr>
            <p:txBody>
              <a:bodyPr wrap="square">
                <a:spAutoFit/>
              </a:bodyPr>
              <a:lstStyle/>
              <a:p>
                <a:r>
                  <a:rPr lang="en-US" sz="1600" dirty="0">
                    <a:latin typeface="Times New Roman" panose="02020603050405020304" pitchFamily="18" charset="0"/>
                    <a:ea typeface="Times New Roman" panose="02020603050405020304" pitchFamily="18" charset="0"/>
                  </a:rPr>
                  <a:t>For axial turbo machines, where the fluid flow is parallel to the axis of rotation of the impeller, it will be: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𝑢</m:t>
                        </m:r>
                      </m:e>
                      <m:sub>
                        <m:r>
                          <a:rPr lang="en-US" sz="1600" i="1">
                            <a:latin typeface="Cambria Math" panose="02040503050406030204" pitchFamily="18" charset="0"/>
                            <a:ea typeface="Calibri" panose="020F0502020204030204" pitchFamily="34" charset="0"/>
                            <a:cs typeface="Times New Roman" panose="02020603050405020304" pitchFamily="18" charset="0"/>
                          </a:rPr>
                          <m:t>1</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𝑢</m:t>
                        </m:r>
                      </m:e>
                      <m:sub>
                        <m:r>
                          <a:rPr lang="en-US" sz="1600" i="1">
                            <a:latin typeface="Cambria Math" panose="02040503050406030204" pitchFamily="18" charset="0"/>
                            <a:ea typeface="Calibri" panose="020F0502020204030204" pitchFamily="34" charset="0"/>
                            <a:cs typeface="Times New Roman" panose="02020603050405020304" pitchFamily="18" charset="0"/>
                          </a:rPr>
                          <m:t>2</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r>
                      <a:rPr lang="en-US" sz="1600" i="1">
                        <a:latin typeface="Cambria Math" panose="02040503050406030204" pitchFamily="18" charset="0"/>
                        <a:ea typeface="Calibri" panose="020F0502020204030204" pitchFamily="34" charset="0"/>
                        <a:cs typeface="Times New Roman" panose="02020603050405020304" pitchFamily="18" charset="0"/>
                      </a:rPr>
                      <m:t>𝑢</m:t>
                    </m:r>
                  </m:oMath>
                </a14:m>
                <a:r>
                  <a:rPr lang="en-US" sz="1600" dirty="0">
                    <a:latin typeface="Times New Roman" panose="02020603050405020304" pitchFamily="18" charset="0"/>
                    <a:ea typeface="Times New Roman" panose="02020603050405020304" pitchFamily="18" charset="0"/>
                  </a:rPr>
                  <a:t>, </a:t>
                </a:r>
                <a:r>
                  <a:rPr lang="en-US" sz="1600" dirty="0">
                    <a:latin typeface="Times New Roman" panose="02020603050405020304" pitchFamily="18" charset="0"/>
                    <a:ea typeface="Times New Roman" panose="02020603050405020304" pitchFamily="18" charset="0"/>
                  </a:rPr>
                  <a:t>, and the equation becomes: </a:t>
                </a:r>
                <a:endParaRPr lang="en-US" sz="1600" dirty="0"/>
              </a:p>
            </p:txBody>
          </p:sp>
        </mc:Choice>
        <mc:Fallback>
          <p:sp>
            <p:nvSpPr>
              <p:cNvPr id="38" name="Rectangle 37"/>
              <p:cNvSpPr>
                <a:spLocks noRot="1" noChangeAspect="1" noMove="1" noResize="1" noEditPoints="1" noAdjustHandles="1" noChangeArrowheads="1" noChangeShapeType="1" noTextEdit="1"/>
              </p:cNvSpPr>
              <p:nvPr/>
            </p:nvSpPr>
            <p:spPr>
              <a:xfrm>
                <a:off x="805514" y="5130179"/>
                <a:ext cx="10738679" cy="584775"/>
              </a:xfrm>
              <a:prstGeom prst="rect">
                <a:avLst/>
              </a:prstGeom>
              <a:blipFill>
                <a:blip r:embed="rId18"/>
                <a:stretch>
                  <a:fillRect l="-284" t="-3158" r="-624" b="-13684"/>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9" name="Rectangle 38"/>
              <p:cNvSpPr/>
              <p:nvPr/>
            </p:nvSpPr>
            <p:spPr>
              <a:xfrm>
                <a:off x="2559611" y="5523360"/>
                <a:ext cx="1963807"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𝑡h</m:t>
                              </m:r>
                            </m:sub>
                          </m:sSub>
                          <m:r>
                            <a:rPr lang="en-US" sz="1600">
                              <a:latin typeface="Cambria Math" panose="02040503050406030204" pitchFamily="18" charset="0"/>
                            </a:rPr>
                            <m:t>=</m:t>
                          </m:r>
                          <m:r>
                            <a:rPr lang="en-US" sz="1600" i="1">
                              <a:latin typeface="Cambria Math" panose="02040503050406030204" pitchFamily="18" charset="0"/>
                            </a:rPr>
                            <m:t>𝑢</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0</m:t>
                              </m:r>
                              <m:r>
                                <a:rPr lang="en-US" sz="1600" i="1">
                                  <a:latin typeface="Cambria Math" panose="02040503050406030204" pitchFamily="18" charset="0"/>
                                </a:rPr>
                                <m:t>𝑢</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a:latin typeface="Cambria Math" panose="02040503050406030204" pitchFamily="18" charset="0"/>
                                </a:rPr>
                                <m:t>3</m:t>
                              </m:r>
                              <m:r>
                                <a:rPr lang="en-US" sz="1600" i="1">
                                  <a:latin typeface="Cambria Math" panose="02040503050406030204" pitchFamily="18" charset="0"/>
                                </a:rPr>
                                <m:t>𝑢</m:t>
                              </m:r>
                              <m:r>
                                <a:rPr lang="en-US" sz="1600">
                                  <a:latin typeface="Cambria Math" panose="02040503050406030204" pitchFamily="18" charset="0"/>
                                </a:rPr>
                                <m:t> </m:t>
                              </m:r>
                            </m:sub>
                          </m:sSub>
                        </m:e>
                      </m:d>
                    </m:oMath>
                  </m:oMathPara>
                </a14:m>
                <a:endParaRPr lang="en-US" sz="1600" dirty="0"/>
              </a:p>
            </p:txBody>
          </p:sp>
        </mc:Choice>
        <mc:Fallback>
          <p:sp>
            <p:nvSpPr>
              <p:cNvPr id="39" name="Rectangle 38"/>
              <p:cNvSpPr>
                <a:spLocks noRot="1" noChangeAspect="1" noMove="1" noResize="1" noEditPoints="1" noAdjustHandles="1" noChangeArrowheads="1" noChangeShapeType="1" noTextEdit="1"/>
              </p:cNvSpPr>
              <p:nvPr/>
            </p:nvSpPr>
            <p:spPr>
              <a:xfrm>
                <a:off x="2559611" y="5523360"/>
                <a:ext cx="1963807" cy="338554"/>
              </a:xfrm>
              <a:prstGeom prst="rect">
                <a:avLst/>
              </a:prstGeom>
              <a:blipFill>
                <a:blip r:embed="rId19"/>
                <a:stretch>
                  <a:fillRect t="-107143" r="-21429" b="-169643"/>
                </a:stretch>
              </a:blipFill>
            </p:spPr>
            <p:txBody>
              <a:bodyPr/>
              <a:lstStyle/>
              <a:p>
                <a:r>
                  <a:rPr lang="en-US">
                    <a:noFill/>
                  </a:rPr>
                  <a:t> </a:t>
                </a:r>
              </a:p>
            </p:txBody>
          </p:sp>
        </mc:Fallback>
      </mc:AlternateContent>
    </p:spTree>
    <p:extLst>
      <p:ext uri="{BB962C8B-B14F-4D97-AF65-F5344CB8AC3E}">
        <p14:creationId xmlns:p14="http://schemas.microsoft.com/office/powerpoint/2010/main" val="34386568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2.4.	Similarity in </a:t>
            </a:r>
            <a:r>
              <a:rPr lang="en-US" sz="2000" dirty="0" err="1"/>
              <a:t>hydroturbines</a:t>
            </a:r>
            <a:r>
              <a:rPr lang="en-US" sz="2000" dirty="0"/>
              <a:t> (and turbomachines in general)</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mc:AlternateContent xmlns:mc="http://schemas.openxmlformats.org/markup-compatibility/2006">
        <mc:Choice xmlns:a14="http://schemas.microsoft.com/office/drawing/2010/main" Requires="a14">
          <p:sp>
            <p:nvSpPr>
              <p:cNvPr id="2" name="Rectangle 1"/>
              <p:cNvSpPr/>
              <p:nvPr/>
            </p:nvSpPr>
            <p:spPr>
              <a:xfrm>
                <a:off x="446620" y="1448869"/>
                <a:ext cx="11235628" cy="830997"/>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The main parameters characterizing hydro turbines (water turbines) and hydraulic turbo machines in general are the volumetric flow rate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oMath>
                </a14:m>
                <a:r>
                  <a:rPr lang="en-US" sz="1600" dirty="0">
                    <a:latin typeface="Times New Roman" panose="02020603050405020304" pitchFamily="18" charset="0"/>
                    <a:ea typeface="Calibri" panose="020F0502020204030204" pitchFamily="34" charset="0"/>
                  </a:rPr>
                  <a:t> [m</a:t>
                </a:r>
                <a:r>
                  <a:rPr lang="en-US" sz="1600" baseline="30000" dirty="0">
                    <a:latin typeface="Times New Roman" panose="02020603050405020304" pitchFamily="18" charset="0"/>
                    <a:ea typeface="Calibri" panose="020F0502020204030204" pitchFamily="34" charset="0"/>
                  </a:rPr>
                  <a:t>3</a:t>
                </a:r>
                <a:r>
                  <a:rPr lang="en-US" sz="1600" dirty="0">
                    <a:latin typeface="Times New Roman" panose="02020603050405020304" pitchFamily="18" charset="0"/>
                    <a:ea typeface="Calibri" panose="020F0502020204030204" pitchFamily="34" charset="0"/>
                  </a:rPr>
                  <a:t>/s] </a:t>
                </a:r>
                <a:r>
                  <a:rPr lang="mk-MK" sz="1600" dirty="0">
                    <a:latin typeface="Times New Roman" panose="02020603050405020304" pitchFamily="18" charset="0"/>
                    <a:ea typeface="Calibri" panose="020F0502020204030204" pitchFamily="34" charset="0"/>
                  </a:rPr>
                  <a:t>or mass flow rate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a:rPr lang="en-US" sz="1600" i="1">
                            <a:latin typeface="Cambria Math" panose="02040503050406030204" pitchFamily="18" charset="0"/>
                            <a:ea typeface="Calibri" panose="020F0502020204030204" pitchFamily="34" charset="0"/>
                            <a:cs typeface="Times New Roman" panose="02020603050405020304" pitchFamily="18" charset="0"/>
                          </a:rPr>
                          <m:t>𝑚</m:t>
                        </m:r>
                      </m:sub>
                    </m:sSub>
                    <m:r>
                      <a:rPr lang="en-US" sz="1600" i="1">
                        <a:latin typeface="Cambria Math" panose="02040503050406030204" pitchFamily="18" charset="0"/>
                        <a:ea typeface="Calibri" panose="020F0502020204030204" pitchFamily="34" charset="0"/>
                        <a:cs typeface="Times New Roman" panose="02020603050405020304" pitchFamily="18" charset="0"/>
                      </a:rPr>
                      <m:t> </m:t>
                    </m:r>
                  </m:oMath>
                </a14:m>
                <a:r>
                  <a:rPr lang="en-US" sz="1600" dirty="0">
                    <a:latin typeface="Times New Roman" panose="02020603050405020304" pitchFamily="18" charset="0"/>
                    <a:ea typeface="Calibri" panose="020F0502020204030204" pitchFamily="34" charset="0"/>
                  </a:rPr>
                  <a:t> [kg/s] , </a:t>
                </a:r>
                <a:r>
                  <a:rPr lang="en-US" sz="1600" dirty="0">
                    <a:latin typeface="Times New Roman" panose="02020603050405020304" pitchFamily="18" charset="0"/>
                    <a:ea typeface="Times New Roman" panose="02020603050405020304" pitchFamily="18" charset="0"/>
                  </a:rPr>
                  <a:t>specific energy</a:t>
                </a:r>
                <a:r>
                  <a:rPr lang="mk-MK" sz="1600" dirty="0">
                    <a:latin typeface="Times New Roman" panose="02020603050405020304" pitchFamily="18" charset="0"/>
                    <a:ea typeface="Times New Roman" panose="02020603050405020304" pitchFamily="18" charset="0"/>
                  </a:rPr>
                  <a:t>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𝑒</m:t>
                    </m:r>
                  </m:oMath>
                </a14:m>
                <a:r>
                  <a:rPr lang="mk-MK" sz="1600" dirty="0">
                    <a:latin typeface="Times New Roman" panose="02020603050405020304" pitchFamily="18" charset="0"/>
                    <a:ea typeface="Times New Roman" panose="02020603050405020304" pitchFamily="18" charset="0"/>
                  </a:rPr>
                  <a:t> </a:t>
                </a:r>
                <a:r>
                  <a:rPr lang="en-US" sz="1600" dirty="0">
                    <a:latin typeface="Times New Roman" panose="02020603050405020304" pitchFamily="18" charset="0"/>
                    <a:ea typeface="Times New Roman" panose="02020603050405020304" pitchFamily="18" charset="0"/>
                  </a:rPr>
                  <a:t>[J/kg]  and the rotational speed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𝑛</m:t>
                    </m:r>
                  </m:oMath>
                </a14:m>
                <a:r>
                  <a:rPr lang="en-US" sz="1600" dirty="0">
                    <a:latin typeface="Times New Roman" panose="02020603050405020304" pitchFamily="18" charset="0"/>
                    <a:ea typeface="Times New Roman" panose="02020603050405020304" pitchFamily="18" charset="0"/>
                  </a:rPr>
                  <a:t> [s</a:t>
                </a:r>
                <a:r>
                  <a:rPr lang="en-US" sz="1600" baseline="30000" dirty="0">
                    <a:latin typeface="Times New Roman" panose="02020603050405020304" pitchFamily="18" charset="0"/>
                    <a:ea typeface="Times New Roman" panose="02020603050405020304" pitchFamily="18" charset="0"/>
                  </a:rPr>
                  <a:t>-1</a:t>
                </a:r>
                <a:r>
                  <a:rPr lang="en-US" sz="1600" dirty="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or angular velocity</a:t>
                </a:r>
                <a:r>
                  <a:rPr lang="mk-MK" sz="1600" dirty="0">
                    <a:latin typeface="Times New Roman" panose="02020603050405020304" pitchFamily="18" charset="0"/>
                    <a:ea typeface="Calibri" panose="020F0502020204030204" pitchFamily="34" charset="0"/>
                  </a:rPr>
                  <a:t>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𝜔</m:t>
                    </m:r>
                  </m:oMath>
                </a14:m>
                <a:r>
                  <a:rPr lang="mk-MK" sz="1600" dirty="0">
                    <a:latin typeface="Times New Roman" panose="02020603050405020304" pitchFamily="18" charset="0"/>
                    <a:ea typeface="Times New Roman" panose="02020603050405020304" pitchFamily="18" charset="0"/>
                  </a:rPr>
                  <a:t> </a:t>
                </a:r>
                <a:r>
                  <a:rPr lang="en-US" sz="1600" dirty="0">
                    <a:latin typeface="Times New Roman" panose="02020603050405020304" pitchFamily="18" charset="0"/>
                    <a:ea typeface="Times New Roman" panose="02020603050405020304" pitchFamily="18" charset="0"/>
                  </a:rPr>
                  <a:t>[s</a:t>
                </a:r>
                <a:r>
                  <a:rPr lang="en-US" sz="1600" baseline="30000" dirty="0">
                    <a:latin typeface="Times New Roman" panose="02020603050405020304" pitchFamily="18" charset="0"/>
                    <a:ea typeface="Times New Roman" panose="02020603050405020304" pitchFamily="18" charset="0"/>
                  </a:rPr>
                  <a:t>-1</a:t>
                </a:r>
                <a:r>
                  <a:rPr lang="en-US" sz="1600" dirty="0">
                    <a:latin typeface="Times New Roman" panose="02020603050405020304" pitchFamily="18" charset="0"/>
                    <a:ea typeface="Times New Roman" panose="02020603050405020304" pitchFamily="18" charset="0"/>
                  </a:rPr>
                  <a:t>] of the impeller</a:t>
                </a:r>
                <a:r>
                  <a:rPr lang="mk-MK" sz="1600" dirty="0">
                    <a:latin typeface="Times New Roman" panose="02020603050405020304" pitchFamily="18" charset="0"/>
                    <a:ea typeface="Times New Roman" panose="02020603050405020304" pitchFamily="18" charset="0"/>
                  </a:rPr>
                  <a:t>. </a:t>
                </a:r>
                <a:endParaRPr lang="en-US" sz="1600" dirty="0"/>
              </a:p>
            </p:txBody>
          </p:sp>
        </mc:Choice>
        <mc:Fallback>
          <p:sp>
            <p:nvSpPr>
              <p:cNvPr id="2" name="Rectangle 1"/>
              <p:cNvSpPr>
                <a:spLocks noRot="1" noChangeAspect="1" noMove="1" noResize="1" noEditPoints="1" noAdjustHandles="1" noChangeArrowheads="1" noChangeShapeType="1" noTextEdit="1"/>
              </p:cNvSpPr>
              <p:nvPr/>
            </p:nvSpPr>
            <p:spPr>
              <a:xfrm>
                <a:off x="446620" y="1448869"/>
                <a:ext cx="11235628" cy="830997"/>
              </a:xfrm>
              <a:prstGeom prst="rect">
                <a:avLst/>
              </a:prstGeom>
              <a:blipFill>
                <a:blip r:embed="rId5"/>
                <a:stretch>
                  <a:fillRect l="-271" t="-2206" r="-109" b="-8824"/>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 name="Rectangle 2"/>
              <p:cNvSpPr/>
              <p:nvPr/>
            </p:nvSpPr>
            <p:spPr>
              <a:xfrm>
                <a:off x="446620" y="2287108"/>
                <a:ext cx="11235628" cy="1323439"/>
              </a:xfrm>
              <a:prstGeom prst="rect">
                <a:avLst/>
              </a:prstGeom>
            </p:spPr>
            <p:txBody>
              <a:bodyPr wrap="square">
                <a:spAutoFit/>
              </a:bodyPr>
              <a:lstStyle/>
              <a:p>
                <a:r>
                  <a:rPr lang="en-US" sz="1600" dirty="0" smtClean="0">
                    <a:latin typeface="Times New Roman" panose="02020603050405020304" pitchFamily="18" charset="0"/>
                    <a:ea typeface="Times New Roman" panose="02020603050405020304" pitchFamily="18" charset="0"/>
                  </a:rPr>
                  <a:t>W</a:t>
                </a:r>
                <a:r>
                  <a:rPr lang="mk-MK" sz="1600" dirty="0" smtClean="0">
                    <a:latin typeface="Times New Roman" panose="02020603050405020304" pitchFamily="18" charset="0"/>
                    <a:ea typeface="Times New Roman" panose="02020603050405020304" pitchFamily="18" charset="0"/>
                  </a:rPr>
                  <a:t>ith </a:t>
                </a:r>
                <a:r>
                  <a:rPr lang="mk-MK" sz="1600" dirty="0">
                    <a:latin typeface="Times New Roman" panose="02020603050405020304" pitchFamily="18" charset="0"/>
                    <a:ea typeface="Times New Roman" panose="02020603050405020304" pitchFamily="18" charset="0"/>
                  </a:rPr>
                  <a:t>given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oMath>
                </a14:m>
                <a:r>
                  <a:rPr lang="mk-MK" sz="1600" dirty="0">
                    <a:latin typeface="Times New Roman" panose="02020603050405020304" pitchFamily="18" charset="0"/>
                    <a:ea typeface="Times New Roman" panose="02020603050405020304" pitchFamily="18" charset="0"/>
                  </a:rPr>
                  <a:t> ,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𝑒</m:t>
                    </m:r>
                  </m:oMath>
                </a14:m>
                <a:r>
                  <a:rPr lang="mk-MK" sz="1600" dirty="0">
                    <a:latin typeface="Times New Roman" panose="02020603050405020304" pitchFamily="18" charset="0"/>
                    <a:ea typeface="Times New Roman" panose="02020603050405020304" pitchFamily="18" charset="0"/>
                  </a:rPr>
                  <a:t> </a:t>
                </a:r>
                <a:r>
                  <a:rPr lang="en-US" sz="1600" dirty="0">
                    <a:latin typeface="Times New Roman" panose="02020603050405020304" pitchFamily="18" charset="0"/>
                    <a:ea typeface="Times New Roman" panose="02020603050405020304" pitchFamily="18" charset="0"/>
                  </a:rPr>
                  <a:t>and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𝑛</m:t>
                    </m:r>
                  </m:oMath>
                </a14:m>
                <a:r>
                  <a:rPr lang="mk-MK" sz="1600" dirty="0">
                    <a:latin typeface="Times New Roman" panose="02020603050405020304" pitchFamily="18" charset="0"/>
                    <a:ea typeface="Times New Roman" panose="02020603050405020304" pitchFamily="18" charset="0"/>
                  </a:rPr>
                  <a:t> it is not possible to analytically determine the main dimensions of the machine, for example, the external and internal diameter of the blade wheel, and so on, using hydraulic laws alone. These difficulties are overcome by using experimental results expressed in tabular form, graphical representations, or through empirical coefficients and relationships. </a:t>
                </a:r>
                <a:r>
                  <a:rPr lang="en-US" sz="1600" dirty="0">
                    <a:latin typeface="Times New Roman" panose="02020603050405020304" pitchFamily="18" charset="0"/>
                    <a:ea typeface="Times New Roman" panose="02020603050405020304" pitchFamily="18" charset="0"/>
                  </a:rPr>
                  <a:t>Even with the current state of the theory of blade grids, which employs extensive mathematical apparatus and computer calculations, dimensioning hydraulic turbo machines without using some experimental data is not possible.</a:t>
                </a:r>
                <a:endParaRPr lang="en-US" sz="1600" dirty="0"/>
              </a:p>
            </p:txBody>
          </p:sp>
        </mc:Choice>
        <mc:Fallback>
          <p:sp>
            <p:nvSpPr>
              <p:cNvPr id="3" name="Rectangle 2"/>
              <p:cNvSpPr>
                <a:spLocks noRot="1" noChangeAspect="1" noMove="1" noResize="1" noEditPoints="1" noAdjustHandles="1" noChangeArrowheads="1" noChangeShapeType="1" noTextEdit="1"/>
              </p:cNvSpPr>
              <p:nvPr/>
            </p:nvSpPr>
            <p:spPr>
              <a:xfrm>
                <a:off x="446620" y="2287108"/>
                <a:ext cx="11235628" cy="1323439"/>
              </a:xfrm>
              <a:prstGeom prst="rect">
                <a:avLst/>
              </a:prstGeom>
              <a:blipFill>
                <a:blip r:embed="rId6"/>
                <a:stretch>
                  <a:fillRect l="-271" t="-1382" r="-380" b="-506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 name="Rectangle 3"/>
              <p:cNvSpPr/>
              <p:nvPr/>
            </p:nvSpPr>
            <p:spPr>
              <a:xfrm>
                <a:off x="446620" y="3610547"/>
                <a:ext cx="11235628" cy="1323439"/>
              </a:xfrm>
              <a:prstGeom prst="rect">
                <a:avLst/>
              </a:prstGeom>
            </p:spPr>
            <p:txBody>
              <a:bodyPr wrap="square">
                <a:spAutoFit/>
              </a:bodyPr>
              <a:lstStyle/>
              <a:p>
                <a:r>
                  <a:rPr lang="mk-MK" sz="1600" dirty="0">
                    <a:latin typeface="Times New Roman" panose="02020603050405020304" pitchFamily="18" charset="0"/>
                    <a:ea typeface="Times New Roman" panose="02020603050405020304" pitchFamily="18" charset="0"/>
                  </a:rPr>
                  <a:t>To determine the hydraulic characteristics of the machine and verify whether it meets the specified conditions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oMath>
                </a14:m>
                <a:r>
                  <a:rPr lang="mk-MK" sz="1600" dirty="0">
                    <a:latin typeface="Times New Roman" panose="02020603050405020304" pitchFamily="18" charset="0"/>
                    <a:ea typeface="Times New Roman" panose="02020603050405020304" pitchFamily="18" charset="0"/>
                  </a:rPr>
                  <a:t> ,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𝑒</m:t>
                    </m:r>
                  </m:oMath>
                </a14:m>
                <a:r>
                  <a:rPr lang="mk-MK" sz="1600" dirty="0">
                    <a:latin typeface="Times New Roman" panose="02020603050405020304" pitchFamily="18" charset="0"/>
                    <a:ea typeface="Times New Roman" panose="02020603050405020304" pitchFamily="18" charset="0"/>
                  </a:rPr>
                  <a:t> ,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𝑛</m:t>
                    </m:r>
                  </m:oMath>
                </a14:m>
                <a:r>
                  <a:rPr lang="mk-MK" sz="1600" dirty="0">
                    <a:latin typeface="Times New Roman" panose="02020603050405020304" pitchFamily="18" charset="0"/>
                    <a:ea typeface="Times New Roman" panose="02020603050405020304" pitchFamily="18" charset="0"/>
                  </a:rPr>
                  <a:t>)</a:t>
                </a:r>
                <a:r>
                  <a:rPr lang="en-US" sz="1600" dirty="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experimental tests are conducted. The theory of similarity provides significant simplifications for these tests, as it allows large and expensive hydraulic turbo machines (especially turbines) to be tested on a reduced model in a laboratory. Necessary modifications can be made to the model until satisfactory results are obtained in terms of the specified and prescribed technical-economic performance indicators. </a:t>
                </a:r>
                <a:endParaRPr lang="en-US" sz="1600" dirty="0"/>
              </a:p>
            </p:txBody>
          </p:sp>
        </mc:Choice>
        <mc:Fallback>
          <p:sp>
            <p:nvSpPr>
              <p:cNvPr id="4" name="Rectangle 3"/>
              <p:cNvSpPr>
                <a:spLocks noRot="1" noChangeAspect="1" noMove="1" noResize="1" noEditPoints="1" noAdjustHandles="1" noChangeArrowheads="1" noChangeShapeType="1" noTextEdit="1"/>
              </p:cNvSpPr>
              <p:nvPr/>
            </p:nvSpPr>
            <p:spPr>
              <a:xfrm>
                <a:off x="446620" y="3610547"/>
                <a:ext cx="11235628" cy="1323439"/>
              </a:xfrm>
              <a:prstGeom prst="rect">
                <a:avLst/>
              </a:prstGeom>
              <a:blipFill>
                <a:blip r:embed="rId7"/>
                <a:stretch>
                  <a:fillRect l="-271" t="-1382" b="-5069"/>
                </a:stretch>
              </a:blipFill>
            </p:spPr>
            <p:txBody>
              <a:bodyPr/>
              <a:lstStyle/>
              <a:p>
                <a:r>
                  <a:rPr lang="en-US">
                    <a:noFill/>
                  </a:rPr>
                  <a:t> </a:t>
                </a:r>
              </a:p>
            </p:txBody>
          </p:sp>
        </mc:Fallback>
      </mc:AlternateContent>
      <p:sp>
        <p:nvSpPr>
          <p:cNvPr id="8" name="Rectangle 7"/>
          <p:cNvSpPr/>
          <p:nvPr/>
        </p:nvSpPr>
        <p:spPr>
          <a:xfrm>
            <a:off x="446620" y="4933986"/>
            <a:ext cx="11397028" cy="1077218"/>
          </a:xfrm>
          <a:prstGeom prst="rect">
            <a:avLst/>
          </a:prstGeom>
        </p:spPr>
        <p:txBody>
          <a:bodyPr wrap="square">
            <a:spAutoFit/>
          </a:bodyPr>
          <a:lstStyle/>
          <a:p>
            <a:r>
              <a:rPr lang="mk-MK" sz="1600" dirty="0">
                <a:latin typeface="Times New Roman" panose="02020603050405020304" pitchFamily="18" charset="0"/>
                <a:ea typeface="Times New Roman" panose="02020603050405020304" pitchFamily="18" charset="0"/>
              </a:rPr>
              <a:t>Additionally, the obtained dimensionless criteria have universal significance for a family (class) of geometrically similar machines. This means that the results obtained from the experiments on the scaled-down model can be applied to the full-scale machine of the same geometric shape. Thus, the theory of similarity plays a crucial role in the design and optimization of hydraulic turbo machines, enabling cost-effective and efficient solutions.</a:t>
            </a:r>
            <a:endParaRPr lang="en-US" sz="1600" dirty="0"/>
          </a:p>
        </p:txBody>
      </p:sp>
    </p:spTree>
    <p:extLst>
      <p:ext uri="{BB962C8B-B14F-4D97-AF65-F5344CB8AC3E}">
        <p14:creationId xmlns:p14="http://schemas.microsoft.com/office/powerpoint/2010/main" val="950931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7129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2.4.	Similarity in </a:t>
            </a:r>
            <a:r>
              <a:rPr lang="en-US" sz="2000" dirty="0" err="1"/>
              <a:t>hydroturbines</a:t>
            </a:r>
            <a:r>
              <a:rPr lang="en-US" sz="2000" dirty="0"/>
              <a:t> (and turbomachines in general)</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Rectangle 8"/>
          <p:cNvSpPr/>
          <p:nvPr/>
        </p:nvSpPr>
        <p:spPr>
          <a:xfrm>
            <a:off x="446620" y="1492876"/>
            <a:ext cx="10731132" cy="338554"/>
          </a:xfrm>
          <a:prstGeom prst="rect">
            <a:avLst/>
          </a:prstGeom>
        </p:spPr>
        <p:txBody>
          <a:bodyPr wrap="square">
            <a:spAutoFit/>
          </a:bodyPr>
          <a:lstStyle/>
          <a:p>
            <a:r>
              <a:rPr lang="mk-MK" sz="1600" dirty="0">
                <a:latin typeface="Times New Roman" panose="02020603050405020304" pitchFamily="18" charset="0"/>
                <a:ea typeface="Times New Roman" panose="02020603050405020304" pitchFamily="18" charset="0"/>
              </a:rPr>
              <a:t>For hydraulic similarity, it is necessary to maintain geometric, kinematic, and dynamic similarity of the machines. </a:t>
            </a:r>
            <a:endParaRPr lang="en-US" sz="1600" dirty="0"/>
          </a:p>
        </p:txBody>
      </p:sp>
      <p:sp>
        <p:nvSpPr>
          <p:cNvPr id="10" name="Rectangle 9"/>
          <p:cNvSpPr/>
          <p:nvPr/>
        </p:nvSpPr>
        <p:spPr>
          <a:xfrm>
            <a:off x="446619" y="1842252"/>
            <a:ext cx="10017299" cy="338554"/>
          </a:xfrm>
          <a:prstGeom prst="rect">
            <a:avLst/>
          </a:prstGeom>
        </p:spPr>
        <p:txBody>
          <a:bodyPr wrap="square">
            <a:spAutoFit/>
          </a:bodyPr>
          <a:lstStyle/>
          <a:p>
            <a:r>
              <a:rPr lang="mk-MK" sz="1600" dirty="0">
                <a:latin typeface="Times New Roman" panose="02020603050405020304" pitchFamily="18" charset="0"/>
                <a:ea typeface="Times New Roman" panose="02020603050405020304" pitchFamily="18" charset="0"/>
              </a:rPr>
              <a:t>Geometric similarity involves the proportionality of all relevant dimensions of similar machines. </a:t>
            </a:r>
            <a:endParaRPr lang="en-US" sz="1600" dirty="0"/>
          </a:p>
        </p:txBody>
      </p:sp>
      <p:sp>
        <p:nvSpPr>
          <p:cNvPr id="11" name="Rectangle 10"/>
          <p:cNvSpPr/>
          <p:nvPr/>
        </p:nvSpPr>
        <p:spPr>
          <a:xfrm>
            <a:off x="446619" y="2139018"/>
            <a:ext cx="10988565" cy="830997"/>
          </a:xfrm>
          <a:prstGeom prst="rect">
            <a:avLst/>
          </a:prstGeom>
        </p:spPr>
        <p:txBody>
          <a:bodyPr wrap="square">
            <a:spAutoFit/>
          </a:bodyPr>
          <a:lstStyle/>
          <a:p>
            <a:r>
              <a:rPr lang="mk-MK" sz="1600" dirty="0">
                <a:latin typeface="Times New Roman" panose="02020603050405020304" pitchFamily="18" charset="0"/>
                <a:ea typeface="Times New Roman" panose="02020603050405020304" pitchFamily="18" charset="0"/>
              </a:rPr>
              <a:t>Kinematic similarity relates to the similarity of flow patterns within the machine, i.e., the proportionality of all velocities at corresponding points while preserving their directions. This similarity implies that the velocity triangles for corresponding flow points in similar machines remain similar. </a:t>
            </a:r>
            <a:endParaRPr lang="en-US" sz="1600" dirty="0"/>
          </a:p>
        </p:txBody>
      </p:sp>
      <mc:AlternateContent xmlns:mc="http://schemas.openxmlformats.org/markup-compatibility/2006">
        <mc:Choice xmlns:a14="http://schemas.microsoft.com/office/drawing/2010/main" Requires="a14">
          <p:sp>
            <p:nvSpPr>
              <p:cNvPr id="12" name="Rectangle 11"/>
              <p:cNvSpPr/>
              <p:nvPr/>
            </p:nvSpPr>
            <p:spPr>
              <a:xfrm>
                <a:off x="446618" y="2931106"/>
                <a:ext cx="11109505" cy="830997"/>
              </a:xfrm>
              <a:prstGeom prst="rect">
                <a:avLst/>
              </a:prstGeom>
            </p:spPr>
            <p:txBody>
              <a:bodyPr wrap="square">
                <a:spAutoFit/>
              </a:bodyPr>
              <a:lstStyle/>
              <a:p>
                <a:r>
                  <a:rPr lang="mk-MK" sz="1600" dirty="0">
                    <a:latin typeface="Times New Roman" panose="02020603050405020304" pitchFamily="18" charset="0"/>
                    <a:ea typeface="Times New Roman" panose="02020603050405020304" pitchFamily="18" charset="0"/>
                  </a:rPr>
                  <a:t>Dynamic similarity requires the proportionality of forces acting at corresponding points on the machines. This similarity is expressed through the equality of dimensionless numbers such as Reynolds number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𝑅𝑒</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𝑐</m:t>
                    </m:r>
                    <m:r>
                      <a:rPr lang="en-US" sz="1600" i="1">
                        <a:latin typeface="Cambria Math" panose="02040503050406030204" pitchFamily="18" charset="0"/>
                        <a:ea typeface="Times New Roman" panose="02020603050405020304" pitchFamily="18" charset="0"/>
                        <a:cs typeface="Times New Roman" panose="02020603050405020304" pitchFamily="18" charset="0"/>
                      </a:rPr>
                      <m:t> </m:t>
                    </m:r>
                    <m:r>
                      <a:rPr lang="en-US" sz="1600" i="1">
                        <a:latin typeface="Cambria Math" panose="02040503050406030204" pitchFamily="18" charset="0"/>
                        <a:ea typeface="Times New Roman" panose="02020603050405020304" pitchFamily="18" charset="0"/>
                        <a:cs typeface="Times New Roman" panose="02020603050405020304" pitchFamily="18" charset="0"/>
                      </a:rPr>
                      <m:t>𝑙</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𝜈</m:t>
                    </m:r>
                  </m:oMath>
                </a14:m>
                <a:r>
                  <a:rPr lang="mk-MK" sz="1600" dirty="0">
                    <a:latin typeface="Times New Roman" panose="02020603050405020304" pitchFamily="18" charset="0"/>
                    <a:ea typeface="Times New Roman" panose="02020603050405020304" pitchFamily="18" charset="0"/>
                  </a:rPr>
                  <a:t>), Froude number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𝐹𝑟</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1600" i="1">
                            <a:latin typeface="Cambria Math" panose="02040503050406030204" pitchFamily="18" charset="0"/>
                            <a:ea typeface="Times New Roman" panose="02020603050405020304" pitchFamily="18" charset="0"/>
                          </a:rPr>
                        </m:ctrlPr>
                      </m:sSupPr>
                      <m:e>
                        <m:r>
                          <a:rPr lang="en-US" sz="1600" i="1">
                            <a:latin typeface="Cambria Math" panose="02040503050406030204" pitchFamily="18" charset="0"/>
                            <a:ea typeface="Times New Roman" panose="02020603050405020304" pitchFamily="18" charset="0"/>
                            <a:cs typeface="Times New Roman" panose="02020603050405020304" pitchFamily="18" charset="0"/>
                          </a:rPr>
                          <m:t>𝑐</m:t>
                        </m:r>
                      </m:e>
                      <m:sup>
                        <m:r>
                          <a:rPr lang="en-US" sz="16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𝑔𝑙</m:t>
                    </m:r>
                  </m:oMath>
                </a14:m>
                <a:r>
                  <a:rPr lang="mk-MK" sz="1600" dirty="0">
                    <a:latin typeface="Times New Roman" panose="02020603050405020304" pitchFamily="18" charset="0"/>
                    <a:ea typeface="Times New Roman" panose="02020603050405020304" pitchFamily="18" charset="0"/>
                  </a:rPr>
                  <a:t>) and Strouhal number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𝑆h</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𝑐</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𝑛𝑙</m:t>
                    </m:r>
                  </m:oMath>
                </a14:m>
                <a:r>
                  <a:rPr lang="mk-MK" sz="1600" dirty="0">
                    <a:latin typeface="Times New Roman" panose="02020603050405020304" pitchFamily="18" charset="0"/>
                    <a:ea typeface="Times New Roman" panose="02020603050405020304" pitchFamily="18" charset="0"/>
                  </a:rPr>
                  <a:t>),  where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𝑐</m:t>
                    </m:r>
                  </m:oMath>
                </a14:m>
                <a:r>
                  <a:rPr lang="en-US" sz="1600" dirty="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is velocity,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𝑙</m:t>
                    </m:r>
                  </m:oMath>
                </a14:m>
                <a:r>
                  <a:rPr lang="en-US" sz="1600" dirty="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is length, and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𝑛</m:t>
                    </m:r>
                  </m:oMath>
                </a14:m>
                <a:r>
                  <a:rPr lang="en-US" sz="1600" dirty="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is rotational speed</a:t>
                </a:r>
                <a:r>
                  <a:rPr lang="en-US" sz="1600" dirty="0">
                    <a:latin typeface="Times New Roman" panose="02020603050405020304" pitchFamily="18" charset="0"/>
                    <a:ea typeface="Times New Roman" panose="02020603050405020304" pitchFamily="18" charset="0"/>
                  </a:rPr>
                  <a:t>. </a:t>
                </a:r>
                <a:endParaRPr lang="en-US" sz="1600" dirty="0"/>
              </a:p>
            </p:txBody>
          </p:sp>
        </mc:Choice>
        <mc:Fallback>
          <p:sp>
            <p:nvSpPr>
              <p:cNvPr id="12" name="Rectangle 11"/>
              <p:cNvSpPr>
                <a:spLocks noRot="1" noChangeAspect="1" noMove="1" noResize="1" noEditPoints="1" noAdjustHandles="1" noChangeArrowheads="1" noChangeShapeType="1" noTextEdit="1"/>
              </p:cNvSpPr>
              <p:nvPr/>
            </p:nvSpPr>
            <p:spPr>
              <a:xfrm>
                <a:off x="446618" y="2931106"/>
                <a:ext cx="11109505" cy="830997"/>
              </a:xfrm>
              <a:prstGeom prst="rect">
                <a:avLst/>
              </a:prstGeom>
              <a:blipFill>
                <a:blip r:embed="rId5"/>
                <a:stretch>
                  <a:fillRect l="-274" t="-2206" r="-165" b="-8824"/>
                </a:stretch>
              </a:blipFill>
            </p:spPr>
            <p:txBody>
              <a:bodyPr/>
              <a:lstStyle/>
              <a:p>
                <a:r>
                  <a:rPr lang="en-US">
                    <a:noFill/>
                  </a:rPr>
                  <a:t> </a:t>
                </a:r>
              </a:p>
            </p:txBody>
          </p:sp>
        </mc:Fallback>
      </mc:AlternateContent>
      <p:sp>
        <p:nvSpPr>
          <p:cNvPr id="13" name="Rectangle 12"/>
          <p:cNvSpPr/>
          <p:nvPr/>
        </p:nvSpPr>
        <p:spPr>
          <a:xfrm>
            <a:off x="446617" y="3723188"/>
            <a:ext cx="11359242" cy="584775"/>
          </a:xfrm>
          <a:prstGeom prst="rect">
            <a:avLst/>
          </a:prstGeom>
        </p:spPr>
        <p:txBody>
          <a:bodyPr wrap="square">
            <a:spAutoFit/>
          </a:bodyPr>
          <a:lstStyle/>
          <a:p>
            <a:r>
              <a:rPr lang="mk-MK" sz="1600" dirty="0">
                <a:latin typeface="Times New Roman" panose="02020603050405020304" pitchFamily="18" charset="0"/>
                <a:ea typeface="Times New Roman" panose="02020603050405020304" pitchFamily="18" charset="0"/>
              </a:rPr>
              <a:t>In reality, it is not possible to achieve complete similarity according to all criteria for similarity during modeling. Therefore, the most important aspects to satisfy are geometric similarity, kinematic similarity, and Reynolds' law. </a:t>
            </a:r>
            <a:endParaRPr lang="en-US" sz="1600" dirty="0"/>
          </a:p>
        </p:txBody>
      </p:sp>
      <p:sp>
        <p:nvSpPr>
          <p:cNvPr id="14" name="Rectangle 13"/>
          <p:cNvSpPr/>
          <p:nvPr/>
        </p:nvSpPr>
        <p:spPr>
          <a:xfrm>
            <a:off x="446616" y="4259327"/>
            <a:ext cx="10988567" cy="584775"/>
          </a:xfrm>
          <a:prstGeom prst="rect">
            <a:avLst/>
          </a:prstGeom>
        </p:spPr>
        <p:txBody>
          <a:bodyPr wrap="square">
            <a:spAutoFit/>
          </a:bodyPr>
          <a:lstStyle/>
          <a:p>
            <a:r>
              <a:rPr lang="en-US" sz="1600" dirty="0" smtClean="0">
                <a:latin typeface="Times New Roman" panose="02020603050405020304" pitchFamily="18" charset="0"/>
                <a:ea typeface="Times New Roman" panose="02020603050405020304" pitchFamily="18" charset="0"/>
              </a:rPr>
              <a:t>M</a:t>
            </a:r>
            <a:r>
              <a:rPr lang="mk-MK" sz="1600" dirty="0" smtClean="0">
                <a:latin typeface="Times New Roman" panose="02020603050405020304" pitchFamily="18" charset="0"/>
                <a:ea typeface="Times New Roman" panose="02020603050405020304" pitchFamily="18" charset="0"/>
              </a:rPr>
              <a:t>odel </a:t>
            </a:r>
            <a:r>
              <a:rPr lang="mk-MK" sz="1600" dirty="0">
                <a:latin typeface="Times New Roman" panose="02020603050405020304" pitchFamily="18" charset="0"/>
                <a:ea typeface="Times New Roman" panose="02020603050405020304" pitchFamily="18" charset="0"/>
              </a:rPr>
              <a:t>testing of hydraulic turbo machines is conducted with approximate similarity, focusing on maintaining geometric and kinematic similarity</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i.e</a:t>
            </a:r>
            <a:r>
              <a:rPr lang="mk-MK" sz="1600" dirty="0">
                <a:latin typeface="Times New Roman" panose="02020603050405020304" pitchFamily="18" charset="0"/>
                <a:ea typeface="Times New Roman" panose="02020603050405020304" pitchFamily="18" charset="0"/>
              </a:rPr>
              <a:t>.</a:t>
            </a:r>
            <a:endParaRPr lang="en-US" sz="1600" dirty="0"/>
          </a:p>
        </p:txBody>
      </p:sp>
      <mc:AlternateContent xmlns:mc="http://schemas.openxmlformats.org/markup-compatibility/2006">
        <mc:Choice xmlns:a14="http://schemas.microsoft.com/office/drawing/2010/main" Requires="a14">
          <p:sp>
            <p:nvSpPr>
              <p:cNvPr id="17" name="Rectangle 16"/>
              <p:cNvSpPr/>
              <p:nvPr/>
            </p:nvSpPr>
            <p:spPr>
              <a:xfrm>
                <a:off x="2624872" y="4819530"/>
                <a:ext cx="4322594" cy="61523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en-US" sz="1600" i="1">
                              <a:latin typeface="Cambria Math" panose="02040503050406030204" pitchFamily="18" charset="0"/>
                            </a:rPr>
                            <m:t>𝑐</m:t>
                          </m:r>
                          <m:r>
                            <a:rPr lang="en-US" sz="1600">
                              <a:latin typeface="Cambria Math" panose="02040503050406030204" pitchFamily="18" charset="0"/>
                            </a:rPr>
                            <m:t>′</m:t>
                          </m:r>
                        </m:num>
                        <m:den>
                          <m:r>
                            <a:rPr lang="en-US" sz="1600" i="1">
                              <a:latin typeface="Cambria Math" panose="02040503050406030204" pitchFamily="18" charset="0"/>
                            </a:rPr>
                            <m:t>𝑐</m:t>
                          </m:r>
                          <m:r>
                            <a:rPr lang="en-US" sz="1600">
                              <a:latin typeface="Cambria Math" panose="02040503050406030204" pitchFamily="18" charset="0"/>
                            </a:rPr>
                            <m:t>′′</m:t>
                          </m:r>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i="1">
                                  <a:latin typeface="Cambria Math" panose="02040503050406030204" pitchFamily="18" charset="0"/>
                                </a:rPr>
                                <m:t>𝑢</m:t>
                              </m:r>
                            </m:sub>
                          </m:sSub>
                          <m:r>
                            <a:rPr lang="en-US" sz="1600">
                              <a:latin typeface="Cambria Math" panose="02040503050406030204" pitchFamily="18" charset="0"/>
                            </a:rPr>
                            <m:t>′</m:t>
                          </m:r>
                        </m:num>
                        <m:den>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i="1">
                                  <a:latin typeface="Cambria Math" panose="02040503050406030204" pitchFamily="18" charset="0"/>
                                </a:rPr>
                                <m:t>𝑢</m:t>
                              </m:r>
                            </m:sub>
                          </m:sSub>
                          <m:r>
                            <a:rPr lang="en-US" sz="1600">
                              <a:latin typeface="Cambria Math" panose="02040503050406030204" pitchFamily="18" charset="0"/>
                            </a:rPr>
                            <m:t>′′</m:t>
                          </m:r>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i="1">
                                  <a:latin typeface="Cambria Math" panose="02040503050406030204" pitchFamily="18" charset="0"/>
                                </a:rPr>
                                <m:t>𝑚</m:t>
                              </m:r>
                            </m:sub>
                          </m:sSub>
                          <m:r>
                            <a:rPr lang="en-US" sz="1600">
                              <a:latin typeface="Cambria Math" panose="02040503050406030204" pitchFamily="18" charset="0"/>
                            </a:rPr>
                            <m:t>′</m:t>
                          </m:r>
                        </m:num>
                        <m:den>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i="1">
                                  <a:latin typeface="Cambria Math" panose="02040503050406030204" pitchFamily="18" charset="0"/>
                                </a:rPr>
                                <m:t>𝑚</m:t>
                              </m:r>
                            </m:sub>
                          </m:sSub>
                          <m:r>
                            <a:rPr lang="en-US" sz="1600">
                              <a:latin typeface="Cambria Math" panose="02040503050406030204" pitchFamily="18" charset="0"/>
                            </a:rPr>
                            <m:t>′′</m:t>
                          </m:r>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𝜔</m:t>
                          </m:r>
                          <m:r>
                            <a:rPr lang="en-US" sz="1600">
                              <a:latin typeface="Cambria Math" panose="02040503050406030204" pitchFamily="18" charset="0"/>
                            </a:rPr>
                            <m:t>′</m:t>
                          </m:r>
                        </m:num>
                        <m:den>
                          <m:r>
                            <a:rPr lang="en-US" sz="1600" i="1">
                              <a:latin typeface="Cambria Math" panose="02040503050406030204" pitchFamily="18" charset="0"/>
                            </a:rPr>
                            <m:t>𝜔</m:t>
                          </m:r>
                          <m:r>
                            <a:rPr lang="en-US" sz="1600">
                              <a:latin typeface="Cambria Math" panose="02040503050406030204" pitchFamily="18" charset="0"/>
                            </a:rPr>
                            <m:t>′′</m:t>
                          </m:r>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𝑢</m:t>
                          </m:r>
                          <m:r>
                            <a:rPr lang="en-US" sz="1600">
                              <a:latin typeface="Cambria Math" panose="02040503050406030204" pitchFamily="18" charset="0"/>
                            </a:rPr>
                            <m:t>′</m:t>
                          </m:r>
                        </m:num>
                        <m:den>
                          <m:r>
                            <a:rPr lang="en-US" sz="1600" i="1">
                              <a:latin typeface="Cambria Math" panose="02040503050406030204" pitchFamily="18" charset="0"/>
                            </a:rPr>
                            <m:t>𝑢</m:t>
                          </m:r>
                          <m:r>
                            <a:rPr lang="en-US" sz="1600">
                              <a:latin typeface="Cambria Math" panose="02040503050406030204" pitchFamily="18" charset="0"/>
                            </a:rPr>
                            <m:t>′′</m:t>
                          </m:r>
                        </m:den>
                      </m:f>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𝑐</m:t>
                          </m:r>
                        </m:sub>
                      </m:sSub>
                      <m:r>
                        <a:rPr lang="en-US" sz="1600">
                          <a:latin typeface="Cambria Math" panose="02040503050406030204" pitchFamily="18" charset="0"/>
                        </a:rPr>
                        <m:t>=</m:t>
                      </m:r>
                      <m:r>
                        <a:rPr lang="en-US" sz="1600" i="1">
                          <a:latin typeface="Cambria Math" panose="02040503050406030204" pitchFamily="18" charset="0"/>
                        </a:rPr>
                        <m:t>𝑐𝑜𝑛𝑠𝑡</m:t>
                      </m:r>
                    </m:oMath>
                  </m:oMathPara>
                </a14:m>
                <a:endParaRPr lang="en-US" sz="1600" dirty="0"/>
              </a:p>
            </p:txBody>
          </p:sp>
        </mc:Choice>
        <mc:Fallback>
          <p:sp>
            <p:nvSpPr>
              <p:cNvPr id="17" name="Rectangle 16"/>
              <p:cNvSpPr>
                <a:spLocks noRot="1" noChangeAspect="1" noMove="1" noResize="1" noEditPoints="1" noAdjustHandles="1" noChangeArrowheads="1" noChangeShapeType="1" noTextEdit="1"/>
              </p:cNvSpPr>
              <p:nvPr/>
            </p:nvSpPr>
            <p:spPr>
              <a:xfrm>
                <a:off x="2624872" y="4819530"/>
                <a:ext cx="4322594" cy="615233"/>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5" name="Rectangle 14"/>
              <p:cNvSpPr/>
              <p:nvPr/>
            </p:nvSpPr>
            <p:spPr>
              <a:xfrm>
                <a:off x="2789587" y="5559850"/>
                <a:ext cx="3589124"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𝐶</m:t>
                        </m:r>
                      </m:e>
                      <m:sub>
                        <m:r>
                          <a:rPr lang="en-US" sz="1600" i="1">
                            <a:latin typeface="Cambria Math" panose="02040503050406030204" pitchFamily="18" charset="0"/>
                            <a:ea typeface="Calibri" panose="020F0502020204030204" pitchFamily="34" charset="0"/>
                            <a:cs typeface="Times New Roman" panose="02020603050405020304" pitchFamily="18" charset="0"/>
                          </a:rPr>
                          <m:t>𝑐</m:t>
                        </m:r>
                      </m:sub>
                    </m:sSub>
                  </m:oMath>
                </a14:m>
                <a:r>
                  <a:rPr lang="en-US" sz="1600" dirty="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is the coefficient of velocity similarity</a:t>
                </a:r>
                <a:endParaRPr lang="en-US" sz="1600" dirty="0"/>
              </a:p>
            </p:txBody>
          </p:sp>
        </mc:Choice>
        <mc:Fallback>
          <p:sp>
            <p:nvSpPr>
              <p:cNvPr id="15" name="Rectangle 14"/>
              <p:cNvSpPr>
                <a:spLocks noRot="1" noChangeAspect="1" noMove="1" noResize="1" noEditPoints="1" noAdjustHandles="1" noChangeArrowheads="1" noChangeShapeType="1" noTextEdit="1"/>
              </p:cNvSpPr>
              <p:nvPr/>
            </p:nvSpPr>
            <p:spPr>
              <a:xfrm>
                <a:off x="2789587" y="5559850"/>
                <a:ext cx="3589124" cy="338554"/>
              </a:xfrm>
              <a:prstGeom prst="rect">
                <a:avLst/>
              </a:prstGeom>
              <a:blipFill>
                <a:blip r:embed="rId7"/>
                <a:stretch>
                  <a:fillRect t="-5357" b="-21429"/>
                </a:stretch>
              </a:blipFill>
            </p:spPr>
            <p:txBody>
              <a:bodyPr/>
              <a:lstStyle/>
              <a:p>
                <a:r>
                  <a:rPr lang="en-US">
                    <a:noFill/>
                  </a:rPr>
                  <a:t> </a:t>
                </a:r>
              </a:p>
            </p:txBody>
          </p:sp>
        </mc:Fallback>
      </mc:AlternateContent>
    </p:spTree>
    <p:extLst>
      <p:ext uri="{BB962C8B-B14F-4D97-AF65-F5344CB8AC3E}">
        <p14:creationId xmlns:p14="http://schemas.microsoft.com/office/powerpoint/2010/main" val="20506352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2109"/>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2.4.	Similarity in </a:t>
            </a:r>
            <a:r>
              <a:rPr lang="en-US" sz="2000" dirty="0" err="1"/>
              <a:t>hydroturbines</a:t>
            </a:r>
            <a:r>
              <a:rPr lang="en-US" sz="2000" dirty="0"/>
              <a:t> (and turbomachines in general)</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mc:AlternateContent xmlns:mc="http://schemas.openxmlformats.org/markup-compatibility/2006">
        <mc:Choice xmlns:a14="http://schemas.microsoft.com/office/drawing/2010/main" Requires="a14">
          <p:sp>
            <p:nvSpPr>
              <p:cNvPr id="18" name="Rectangle 17"/>
              <p:cNvSpPr/>
              <p:nvPr/>
            </p:nvSpPr>
            <p:spPr>
              <a:xfrm>
                <a:off x="1191751" y="2004894"/>
                <a:ext cx="4205062" cy="61080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𝑢</m:t>
                              </m:r>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r>
                                <a:rPr lang="en-US" sz="1600" i="1">
                                  <a:latin typeface="Cambria Math" panose="02040503050406030204" pitchFamily="18" charset="0"/>
                                </a:rPr>
                                <m:t>𝑢</m:t>
                              </m:r>
                            </m:e>
                            <m:sup>
                              <m:r>
                                <a:rPr lang="en-US" sz="1600">
                                  <a:latin typeface="Cambria Math" panose="02040503050406030204" pitchFamily="18" charset="0"/>
                                </a:rPr>
                                <m:t>′′</m:t>
                              </m:r>
                            </m:sup>
                          </m:sSup>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𝜋</m:t>
                          </m:r>
                          <m:sSup>
                            <m:sSupPr>
                              <m:ctrlPr>
                                <a:rPr lang="en-US" sz="1600" i="1">
                                  <a:latin typeface="Cambria Math" panose="02040503050406030204" pitchFamily="18" charset="0"/>
                                </a:rPr>
                              </m:ctrlPr>
                            </m:sSupPr>
                            <m:e>
                              <m:r>
                                <a:rPr lang="en-US" sz="1600" i="1">
                                  <a:latin typeface="Cambria Math" panose="02040503050406030204" pitchFamily="18" charset="0"/>
                                </a:rPr>
                                <m:t>𝑑</m:t>
                              </m:r>
                            </m:e>
                            <m:sup>
                              <m:r>
                                <a:rPr lang="en-US" sz="1600">
                                  <a:latin typeface="Cambria Math" panose="02040503050406030204" pitchFamily="18" charset="0"/>
                                </a:rPr>
                                <m:t>′</m:t>
                              </m:r>
                            </m:sup>
                          </m:sSup>
                          <m:sSup>
                            <m:sSupPr>
                              <m:ctrlPr>
                                <a:rPr lang="en-US" sz="1600" i="1">
                                  <a:latin typeface="Cambria Math" panose="02040503050406030204" pitchFamily="18" charset="0"/>
                                </a:rPr>
                              </m:ctrlPr>
                            </m:sSupPr>
                            <m:e>
                              <m:r>
                                <a:rPr lang="en-US" sz="1600" i="1">
                                  <a:latin typeface="Cambria Math" panose="02040503050406030204" pitchFamily="18" charset="0"/>
                                </a:rPr>
                                <m:t>𝑛</m:t>
                              </m:r>
                            </m:e>
                            <m:sup>
                              <m:r>
                                <a:rPr lang="en-US" sz="1600">
                                  <a:latin typeface="Cambria Math" panose="02040503050406030204" pitchFamily="18" charset="0"/>
                                </a:rPr>
                                <m:t>′</m:t>
                              </m:r>
                            </m:sup>
                          </m:sSup>
                        </m:num>
                        <m:den>
                          <m:r>
                            <a:rPr lang="en-US" sz="1600" i="1">
                              <a:latin typeface="Cambria Math" panose="02040503050406030204" pitchFamily="18" charset="0"/>
                            </a:rPr>
                            <m:t>𝜋</m:t>
                          </m:r>
                          <m:sSup>
                            <m:sSupPr>
                              <m:ctrlPr>
                                <a:rPr lang="en-US" sz="1600" i="1">
                                  <a:latin typeface="Cambria Math" panose="02040503050406030204" pitchFamily="18" charset="0"/>
                                </a:rPr>
                              </m:ctrlPr>
                            </m:sSupPr>
                            <m:e>
                              <m:r>
                                <a:rPr lang="en-US" sz="1600" i="1">
                                  <a:latin typeface="Cambria Math" panose="02040503050406030204" pitchFamily="18" charset="0"/>
                                </a:rPr>
                                <m:t>𝑑</m:t>
                              </m:r>
                            </m:e>
                            <m:sup>
                              <m:r>
                                <a:rPr lang="en-US" sz="1600">
                                  <a:latin typeface="Cambria Math" panose="02040503050406030204" pitchFamily="18" charset="0"/>
                                </a:rPr>
                                <m:t>′′</m:t>
                              </m:r>
                            </m:sup>
                          </m:sSup>
                          <m:sSup>
                            <m:sSupPr>
                              <m:ctrlPr>
                                <a:rPr lang="en-US" sz="1600" i="1">
                                  <a:latin typeface="Cambria Math" panose="02040503050406030204" pitchFamily="18" charset="0"/>
                                </a:rPr>
                              </m:ctrlPr>
                            </m:sSupPr>
                            <m:e>
                              <m:r>
                                <a:rPr lang="en-US" sz="1600" i="1">
                                  <a:latin typeface="Cambria Math" panose="02040503050406030204" pitchFamily="18" charset="0"/>
                                </a:rPr>
                                <m:t>𝑛</m:t>
                              </m:r>
                            </m:e>
                            <m:sup>
                              <m:r>
                                <a:rPr lang="en-US" sz="1600">
                                  <a:latin typeface="Cambria Math" panose="02040503050406030204" pitchFamily="18" charset="0"/>
                                </a:rPr>
                                <m:t>′</m:t>
                              </m:r>
                            </m:sup>
                          </m:sSup>
                          <m:r>
                            <a:rPr lang="en-US" sz="1600">
                              <a:latin typeface="Cambria Math" panose="02040503050406030204" pitchFamily="18" charset="0"/>
                            </a:rPr>
                            <m:t>′</m:t>
                          </m:r>
                        </m:den>
                      </m:f>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𝑙</m:t>
                          </m:r>
                        </m:sub>
                      </m:sSub>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𝑛</m:t>
                              </m:r>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r>
                                <a:rPr lang="en-US" sz="1600" i="1">
                                  <a:latin typeface="Cambria Math" panose="02040503050406030204" pitchFamily="18" charset="0"/>
                                </a:rPr>
                                <m:t>𝑛</m:t>
                              </m:r>
                            </m:e>
                            <m:sup>
                              <m:r>
                                <a:rPr lang="en-US" sz="1600">
                                  <a:latin typeface="Cambria Math" panose="02040503050406030204" pitchFamily="18" charset="0"/>
                                </a:rPr>
                                <m:t>′</m:t>
                              </m:r>
                            </m:sup>
                          </m:sSup>
                          <m:r>
                            <a:rPr lang="en-US" sz="1600">
                              <a:latin typeface="Cambria Math" panose="02040503050406030204" pitchFamily="18" charset="0"/>
                            </a:rPr>
                            <m:t>′</m:t>
                          </m:r>
                        </m:den>
                      </m:f>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𝑐</m:t>
                          </m:r>
                        </m:sub>
                      </m:sSub>
                      <m:r>
                        <a:rPr lang="en-US" sz="1600">
                          <a:latin typeface="Cambria Math" panose="02040503050406030204" pitchFamily="18" charset="0"/>
                        </a:rPr>
                        <m:t>                    </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𝑛</m:t>
                              </m:r>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r>
                                <a:rPr lang="en-US" sz="1600" i="1">
                                  <a:latin typeface="Cambria Math" panose="02040503050406030204" pitchFamily="18" charset="0"/>
                                </a:rPr>
                                <m:t>𝑛</m:t>
                              </m:r>
                            </m:e>
                            <m:sup>
                              <m:r>
                                <a:rPr lang="en-US" sz="1600">
                                  <a:latin typeface="Cambria Math" panose="02040503050406030204" pitchFamily="18" charset="0"/>
                                </a:rPr>
                                <m:t>′</m:t>
                              </m:r>
                            </m:sup>
                          </m:sSup>
                          <m:r>
                            <a:rPr lang="en-US" sz="1600">
                              <a:latin typeface="Cambria Math" panose="02040503050406030204" pitchFamily="18" charset="0"/>
                            </a:rPr>
                            <m:t>′</m:t>
                          </m:r>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𝑐</m:t>
                              </m:r>
                            </m:sub>
                          </m:sSub>
                          <m:r>
                            <a:rPr lang="en-US" sz="1600">
                              <a:latin typeface="Cambria Math" panose="02040503050406030204" pitchFamily="18" charset="0"/>
                            </a:rPr>
                            <m:t> </m:t>
                          </m:r>
                        </m:num>
                        <m:den>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𝑙</m:t>
                              </m:r>
                            </m:sub>
                          </m:sSub>
                        </m:den>
                      </m:f>
                    </m:oMath>
                  </m:oMathPara>
                </a14:m>
                <a:endParaRPr lang="en-US" sz="1600" dirty="0"/>
              </a:p>
            </p:txBody>
          </p:sp>
        </mc:Choice>
        <mc:Fallback>
          <p:sp>
            <p:nvSpPr>
              <p:cNvPr id="18" name="Rectangle 17"/>
              <p:cNvSpPr>
                <a:spLocks noRot="1" noChangeAspect="1" noMove="1" noResize="1" noEditPoints="1" noAdjustHandles="1" noChangeArrowheads="1" noChangeShapeType="1" noTextEdit="1"/>
              </p:cNvSpPr>
              <p:nvPr/>
            </p:nvSpPr>
            <p:spPr>
              <a:xfrm>
                <a:off x="1191751" y="2004894"/>
                <a:ext cx="4205062" cy="61080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0" name="Rectangle 19"/>
              <p:cNvSpPr/>
              <p:nvPr/>
            </p:nvSpPr>
            <p:spPr>
              <a:xfrm>
                <a:off x="1334725" y="2630126"/>
                <a:ext cx="1087927"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𝜂</m:t>
                        </m:r>
                      </m:e>
                      <m:sub>
                        <m:r>
                          <a:rPr lang="en-US" sz="1600" i="1">
                            <a:latin typeface="Cambria Math" panose="02040503050406030204" pitchFamily="18" charset="0"/>
                            <a:ea typeface="Calibri" panose="020F0502020204030204" pitchFamily="34" charset="0"/>
                            <a:cs typeface="Times New Roman" panose="02020603050405020304" pitchFamily="18" charset="0"/>
                          </a:rPr>
                          <m:t>h</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𝜂</m:t>
                        </m:r>
                      </m:e>
                      <m:sub>
                        <m:r>
                          <a:rPr lang="en-US" sz="1600" i="1">
                            <a:latin typeface="Cambria Math" panose="02040503050406030204" pitchFamily="18" charset="0"/>
                            <a:ea typeface="Calibri" panose="020F0502020204030204" pitchFamily="34" charset="0"/>
                            <a:cs typeface="Times New Roman" panose="02020603050405020304" pitchFamily="18" charset="0"/>
                          </a:rPr>
                          <m:t>h</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oMath>
                </a14:m>
                <a:r>
                  <a:rPr lang="mk-MK" sz="1600" dirty="0">
                    <a:latin typeface="Times New Roman" panose="02020603050405020304" pitchFamily="18" charset="0"/>
                    <a:ea typeface="Times New Roman" panose="02020603050405020304" pitchFamily="18" charset="0"/>
                  </a:rPr>
                  <a:t> </a:t>
                </a:r>
                <a:endParaRPr lang="en-US" sz="1600" dirty="0"/>
              </a:p>
            </p:txBody>
          </p:sp>
        </mc:Choice>
        <mc:Fallback>
          <p:sp>
            <p:nvSpPr>
              <p:cNvPr id="20" name="Rectangle 19"/>
              <p:cNvSpPr>
                <a:spLocks noRot="1" noChangeAspect="1" noMove="1" noResize="1" noEditPoints="1" noAdjustHandles="1" noChangeArrowheads="1" noChangeShapeType="1" noTextEdit="1"/>
              </p:cNvSpPr>
              <p:nvPr/>
            </p:nvSpPr>
            <p:spPr>
              <a:xfrm>
                <a:off x="1334725" y="2630126"/>
                <a:ext cx="1087927" cy="338554"/>
              </a:xfrm>
              <a:prstGeom prst="rect">
                <a:avLst/>
              </a:prstGeom>
              <a:blipFill>
                <a:blip r:embed="rId6"/>
                <a:stretch>
                  <a:fillRect b="-535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1" name="Rectangle 20"/>
              <p:cNvSpPr/>
              <p:nvPr/>
            </p:nvSpPr>
            <p:spPr>
              <a:xfrm>
                <a:off x="1191751" y="2905616"/>
                <a:ext cx="4697633" cy="8198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𝑡h</m:t>
                              </m:r>
                            </m:sub>
                          </m:sSub>
                          <m:r>
                            <a:rPr lang="en-US" sz="1600">
                              <a:latin typeface="Cambria Math" panose="02040503050406030204" pitchFamily="18" charset="0"/>
                            </a:rPr>
                            <m:t>′</m:t>
                          </m:r>
                        </m:num>
                        <m:den>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𝑡h</m:t>
                                  </m:r>
                                </m:sub>
                              </m:sSub>
                            </m:e>
                            <m:sup>
                              <m:r>
                                <a:rPr lang="en-US" sz="1600">
                                  <a:latin typeface="Cambria Math" panose="02040503050406030204" pitchFamily="18" charset="0"/>
                                </a:rPr>
                                <m:t>′</m:t>
                              </m:r>
                            </m:sup>
                          </m:sSup>
                          <m:r>
                            <a:rPr lang="en-US" sz="1600">
                              <a:latin typeface="Cambria Math" panose="02040503050406030204" pitchFamily="18" charset="0"/>
                            </a:rPr>
                            <m:t>′</m:t>
                          </m:r>
                        </m:den>
                      </m:f>
                      <m:r>
                        <a:rPr lang="en-US" sz="1600">
                          <a:latin typeface="Cambria Math" panose="02040503050406030204" pitchFamily="18" charset="0"/>
                        </a:rPr>
                        <m:t>=</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i="1">
                                      <a:latin typeface="Cambria Math" panose="02040503050406030204" pitchFamily="18" charset="0"/>
                                    </a:rPr>
                                    <m:t>𝑢</m:t>
                                  </m:r>
                                  <m:r>
                                    <a:rPr lang="en-US" sz="1600">
                                      <a:latin typeface="Cambria Math" panose="02040503050406030204" pitchFamily="18" charset="0"/>
                                    </a:rPr>
                                    <m:t>1</m:t>
                                  </m:r>
                                </m:sub>
                              </m:sSub>
                            </m:e>
                            <m:sup>
                              <m:r>
                                <a:rPr lang="en-US" sz="1600">
                                  <a:latin typeface="Cambria Math" panose="02040503050406030204" pitchFamily="18" charset="0"/>
                                </a:rPr>
                                <m:t>′</m:t>
                              </m:r>
                            </m:sup>
                          </m:sSup>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a:latin typeface="Cambria Math" panose="02040503050406030204" pitchFamily="18" charset="0"/>
                                </a:rPr>
                                <m:t>1</m:t>
                              </m:r>
                            </m:sub>
                          </m:sSub>
                          <m:r>
                            <a:rPr lang="en-US" sz="1600">
                              <a:latin typeface="Cambria Math" panose="02040503050406030204" pitchFamily="18" charset="0"/>
                            </a:rPr>
                            <m:t>′</m:t>
                          </m:r>
                        </m:num>
                        <m:den>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i="1">
                                      <a:latin typeface="Cambria Math" panose="02040503050406030204" pitchFamily="18" charset="0"/>
                                    </a:rPr>
                                    <m:t>𝑢</m:t>
                                  </m:r>
                                  <m:r>
                                    <a:rPr lang="en-US" sz="1600">
                                      <a:latin typeface="Cambria Math" panose="02040503050406030204" pitchFamily="18" charset="0"/>
                                    </a:rPr>
                                    <m:t>1</m:t>
                                  </m:r>
                                </m:sub>
                              </m:sSub>
                            </m:e>
                            <m:sup>
                              <m:r>
                                <a:rPr lang="en-US" sz="1600">
                                  <a:latin typeface="Cambria Math" panose="02040503050406030204" pitchFamily="18" charset="0"/>
                                </a:rPr>
                                <m:t>′′</m:t>
                              </m:r>
                            </m:sup>
                          </m:sSup>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a:latin typeface="Cambria Math" panose="02040503050406030204" pitchFamily="18" charset="0"/>
                                </a:rPr>
                                <m:t>1</m:t>
                              </m:r>
                            </m:sub>
                          </m:sSub>
                          <m:r>
                            <a:rPr lang="en-US" sz="1600">
                              <a:latin typeface="Cambria Math" panose="02040503050406030204" pitchFamily="18" charset="0"/>
                            </a:rPr>
                            <m:t>′′</m:t>
                          </m:r>
                        </m:den>
                      </m:f>
                      <m:r>
                        <a:rPr lang="en-US" sz="1600">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𝐶</m:t>
                          </m:r>
                        </m:e>
                        <m:sub>
                          <m:r>
                            <a:rPr lang="en-US" sz="1600" i="1">
                              <a:latin typeface="Cambria Math" panose="02040503050406030204" pitchFamily="18" charset="0"/>
                            </a:rPr>
                            <m:t>𝑐</m:t>
                          </m:r>
                        </m:sub>
                        <m:sup>
                          <m:r>
                            <a:rPr lang="en-US" sz="1600">
                              <a:latin typeface="Cambria Math" panose="02040503050406030204" pitchFamily="18" charset="0"/>
                            </a:rPr>
                            <m:t>2</m:t>
                          </m:r>
                        </m:sup>
                      </m:sSubSup>
                      <m:r>
                        <a:rPr lang="en-US" sz="1600">
                          <a:latin typeface="Cambria Math" panose="02040503050406030204" pitchFamily="18" charset="0"/>
                        </a:rPr>
                        <m:t>             </m:t>
                      </m:r>
                      <m:r>
                        <m:rPr>
                          <m:sty m:val="p"/>
                        </m:rPr>
                        <a:rPr lang="en-US" sz="1600" b="0" i="0" smtClean="0">
                          <a:latin typeface="Cambria Math" panose="02040503050406030204" pitchFamily="18" charset="0"/>
                        </a:rPr>
                        <m:t>and</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𝑐</m:t>
                          </m:r>
                        </m:sub>
                      </m:sSub>
                      <m:r>
                        <a:rPr lang="en-US" sz="1600">
                          <a:latin typeface="Cambria Math" panose="02040503050406030204" pitchFamily="18" charset="0"/>
                        </a:rPr>
                        <m:t>=</m:t>
                      </m:r>
                      <m:rad>
                        <m:radPr>
                          <m:degHide m:val="on"/>
                          <m:ctrlPr>
                            <a:rPr lang="en-US" sz="1600" i="1">
                              <a:latin typeface="Cambria Math" panose="02040503050406030204" pitchFamily="18" charset="0"/>
                            </a:rPr>
                          </m:ctrlPr>
                        </m:radPr>
                        <m:deg/>
                        <m:e>
                          <m:f>
                            <m:fPr>
                              <m:ctrlPr>
                                <a:rPr lang="en-US" sz="1600" i="1">
                                  <a:latin typeface="Cambria Math" panose="02040503050406030204" pitchFamily="18" charset="0"/>
                                </a:rPr>
                              </m:ctrlPr>
                            </m:fPr>
                            <m:num>
                              <m:r>
                                <a:rPr lang="en-US" sz="1600" i="1">
                                  <a:latin typeface="Cambria Math" panose="02040503050406030204" pitchFamily="18" charset="0"/>
                                </a:rPr>
                                <m:t>𝑒</m:t>
                              </m:r>
                              <m:r>
                                <a:rPr lang="en-US" sz="1600">
                                  <a:latin typeface="Cambria Math" panose="02040503050406030204" pitchFamily="18" charset="0"/>
                                </a:rPr>
                                <m:t>′ </m:t>
                              </m:r>
                            </m:num>
                            <m:den>
                              <m:r>
                                <a:rPr lang="en-US" sz="1600" i="1">
                                  <a:latin typeface="Cambria Math" panose="02040503050406030204" pitchFamily="18" charset="0"/>
                                </a:rPr>
                                <m:t>𝑒</m:t>
                              </m:r>
                              <m:r>
                                <a:rPr lang="en-US" sz="1600">
                                  <a:latin typeface="Cambria Math" panose="02040503050406030204" pitchFamily="18" charset="0"/>
                                </a:rPr>
                                <m:t>′′</m:t>
                              </m:r>
                            </m:den>
                          </m:f>
                        </m:e>
                      </m:rad>
                    </m:oMath>
                  </m:oMathPara>
                </a14:m>
                <a:endParaRPr lang="en-US" sz="1600" dirty="0"/>
              </a:p>
            </p:txBody>
          </p:sp>
        </mc:Choice>
        <mc:Fallback>
          <p:sp>
            <p:nvSpPr>
              <p:cNvPr id="21" name="Rectangle 20"/>
              <p:cNvSpPr>
                <a:spLocks noRot="1" noChangeAspect="1" noMove="1" noResize="1" noEditPoints="1" noAdjustHandles="1" noChangeArrowheads="1" noChangeShapeType="1" noTextEdit="1"/>
              </p:cNvSpPr>
              <p:nvPr/>
            </p:nvSpPr>
            <p:spPr>
              <a:xfrm>
                <a:off x="1191751" y="2905616"/>
                <a:ext cx="4697633" cy="81984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2" name="Rectangle 21"/>
              <p:cNvSpPr/>
              <p:nvPr/>
            </p:nvSpPr>
            <p:spPr>
              <a:xfrm>
                <a:off x="1334725" y="3724814"/>
                <a:ext cx="4373185" cy="6581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den>
                      </m:f>
                      <m:r>
                        <a:rPr lang="en-US" sz="1600">
                          <a:latin typeface="Cambria Math" panose="02040503050406030204" pitchFamily="18" charset="0"/>
                        </a:rPr>
                        <m:t>=</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i="1">
                                      <a:latin typeface="Cambria Math" panose="02040503050406030204" pitchFamily="18" charset="0"/>
                                    </a:rPr>
                                    <m:t>𝑚</m:t>
                                  </m:r>
                                  <m:r>
                                    <a:rPr lang="en-US" sz="1600">
                                      <a:latin typeface="Cambria Math" panose="02040503050406030204" pitchFamily="18" charset="0"/>
                                    </a:rPr>
                                    <m:t>1</m:t>
                                  </m:r>
                                </m:sub>
                              </m:sSub>
                              <m:r>
                                <a:rPr lang="en-US" sz="1600">
                                  <a:latin typeface="Cambria Math" panose="02040503050406030204" pitchFamily="18" charset="0"/>
                                </a:rPr>
                                <m:t>′</m:t>
                              </m:r>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𝑑</m:t>
                                      </m:r>
                                    </m:e>
                                    <m:sub>
                                      <m:r>
                                        <a:rPr lang="en-US" sz="1600">
                                          <a:latin typeface="Cambria Math" panose="02040503050406030204" pitchFamily="18" charset="0"/>
                                        </a:rPr>
                                        <m:t>1</m:t>
                                      </m:r>
                                    </m:sub>
                                  </m:sSub>
                                </m:e>
                                <m:sup>
                                  <m:r>
                                    <a:rPr lang="en-US" sz="1600">
                                      <a:latin typeface="Cambria Math" panose="02040503050406030204" pitchFamily="18" charset="0"/>
                                    </a:rPr>
                                    <m:t>′</m:t>
                                  </m:r>
                                </m:sup>
                              </m:sSup>
                              <m:r>
                                <a:rPr lang="en-US" sz="1600" i="1">
                                  <a:latin typeface="Cambria Math" panose="02040503050406030204" pitchFamily="18" charset="0"/>
                                </a:rPr>
                                <m:t>𝑏</m:t>
                              </m:r>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i="1">
                                      <a:latin typeface="Cambria Math" panose="02040503050406030204" pitchFamily="18" charset="0"/>
                                    </a:rPr>
                                    <m:t>𝑚</m:t>
                                  </m:r>
                                  <m:r>
                                    <a:rPr lang="en-US" sz="1600">
                                      <a:latin typeface="Cambria Math" panose="02040503050406030204" pitchFamily="18" charset="0"/>
                                    </a:rPr>
                                    <m:t>1</m:t>
                                  </m:r>
                                </m:sub>
                              </m:sSub>
                              <m:r>
                                <a:rPr lang="en-US" sz="1600">
                                  <a:latin typeface="Cambria Math" panose="02040503050406030204" pitchFamily="18" charset="0"/>
                                </a:rPr>
                                <m:t>′</m:t>
                              </m:r>
                              <m:sSup>
                                <m:sSupPr>
                                  <m:ctrlPr>
                                    <a:rPr lang="en-US" sz="1600" i="1">
                                      <a:latin typeface="Cambria Math" panose="02040503050406030204" pitchFamily="18" charset="0"/>
                                    </a:rPr>
                                  </m:ctrlPr>
                                </m:sSupPr>
                                <m:e>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𝑑</m:t>
                                      </m:r>
                                    </m:e>
                                    <m:sub>
                                      <m:r>
                                        <a:rPr lang="en-US" sz="1600">
                                          <a:latin typeface="Cambria Math" panose="02040503050406030204" pitchFamily="18" charset="0"/>
                                        </a:rPr>
                                        <m:t>1</m:t>
                                      </m:r>
                                    </m:sub>
                                  </m:sSub>
                                </m:e>
                                <m:sup>
                                  <m:r>
                                    <a:rPr lang="en-US" sz="1600">
                                      <a:latin typeface="Cambria Math" panose="02040503050406030204" pitchFamily="18" charset="0"/>
                                    </a:rPr>
                                    <m:t>′′</m:t>
                                  </m:r>
                                </m:sup>
                              </m:sSup>
                              <m:r>
                                <a:rPr lang="en-US" sz="1600" i="1">
                                  <a:latin typeface="Cambria Math" panose="02040503050406030204" pitchFamily="18" charset="0"/>
                                </a:rPr>
                                <m:t>𝑏</m:t>
                              </m:r>
                            </m:e>
                            <m:sup>
                              <m:r>
                                <a:rPr lang="en-US" sz="1600">
                                  <a:latin typeface="Cambria Math" panose="02040503050406030204" pitchFamily="18" charset="0"/>
                                </a:rPr>
                                <m:t>′′</m:t>
                              </m:r>
                            </m:sup>
                          </m:sSup>
                        </m:den>
                      </m:f>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𝑐</m:t>
                          </m:r>
                        </m:sub>
                      </m:sSub>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𝑙</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𝑙</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a:latin typeface="Cambria Math" panose="02040503050406030204" pitchFamily="18" charset="0"/>
                            </a:rPr>
                            <m:t>1 </m:t>
                          </m:r>
                        </m:num>
                        <m:den>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𝑐</m:t>
                              </m:r>
                            </m:sub>
                          </m:sSub>
                        </m:den>
                      </m:f>
                      <m:r>
                        <a:rPr lang="en-US" sz="1600">
                          <a:latin typeface="Cambria Math" panose="02040503050406030204" pitchFamily="18" charset="0"/>
                        </a:rPr>
                        <m:t> </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den>
                      </m:f>
                    </m:oMath>
                  </m:oMathPara>
                </a14:m>
                <a:endParaRPr lang="en-US" sz="1600" dirty="0"/>
              </a:p>
            </p:txBody>
          </p:sp>
        </mc:Choice>
        <mc:Fallback>
          <p:sp>
            <p:nvSpPr>
              <p:cNvPr id="22" name="Rectangle 21"/>
              <p:cNvSpPr>
                <a:spLocks noRot="1" noChangeAspect="1" noMove="1" noResize="1" noEditPoints="1" noAdjustHandles="1" noChangeArrowheads="1" noChangeShapeType="1" noTextEdit="1"/>
              </p:cNvSpPr>
              <p:nvPr/>
            </p:nvSpPr>
            <p:spPr>
              <a:xfrm>
                <a:off x="1334725" y="3724814"/>
                <a:ext cx="4373185" cy="65812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3" name="Rectangle 22"/>
              <p:cNvSpPr/>
              <p:nvPr/>
            </p:nvSpPr>
            <p:spPr>
              <a:xfrm>
                <a:off x="1334725" y="4464572"/>
                <a:ext cx="2928622" cy="72391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en-US" sz="1600" i="1">
                              <a:latin typeface="Cambria Math" panose="02040503050406030204" pitchFamily="18" charset="0"/>
                            </a:rPr>
                            <m:t>𝑛</m:t>
                          </m:r>
                          <m:r>
                            <a:rPr lang="en-US" sz="1600">
                              <a:latin typeface="Cambria Math" panose="02040503050406030204" pitchFamily="18" charset="0"/>
                            </a:rPr>
                            <m:t>′</m:t>
                          </m:r>
                        </m:num>
                        <m:den>
                          <m:sSup>
                            <m:sSupPr>
                              <m:ctrlPr>
                                <a:rPr lang="en-US" sz="1600" i="1">
                                  <a:latin typeface="Cambria Math" panose="02040503050406030204" pitchFamily="18" charset="0"/>
                                </a:rPr>
                              </m:ctrlPr>
                            </m:sSupPr>
                            <m:e>
                              <m:r>
                                <a:rPr lang="en-US" sz="1600" i="1">
                                  <a:latin typeface="Cambria Math" panose="02040503050406030204" pitchFamily="18" charset="0"/>
                                </a:rPr>
                                <m:t>𝑛</m:t>
                              </m:r>
                            </m:e>
                            <m:sup>
                              <m:r>
                                <a:rPr lang="en-US" sz="1600">
                                  <a:latin typeface="Cambria Math" panose="02040503050406030204" pitchFamily="18" charset="0"/>
                                </a:rPr>
                                <m:t>′′</m:t>
                              </m:r>
                            </m:sup>
                          </m:sSup>
                        </m:den>
                      </m:f>
                      <m:r>
                        <a:rPr lang="en-US" sz="1600">
                          <a:latin typeface="Cambria Math" panose="02040503050406030204" pitchFamily="18" charset="0"/>
                        </a:rPr>
                        <m:t>=</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den>
                      </m:f>
                      <m:r>
                        <a:rPr lang="en-US" sz="1600">
                          <a:latin typeface="Cambria Math" panose="02040503050406030204" pitchFamily="18" charset="0"/>
                        </a:rPr>
                        <m:t> </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den>
                      </m:f>
                      <m:r>
                        <a:rPr lang="en-US" sz="1600">
                          <a:latin typeface="Cambria Math" panose="02040503050406030204" pitchFamily="18" charset="0"/>
                        </a:rPr>
                        <m:t> </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den>
                      </m:f>
                      <m:r>
                        <a:rPr lang="en-US" sz="1600">
                          <a:latin typeface="Cambria Math" panose="02040503050406030204" pitchFamily="18" charset="0"/>
                        </a:rPr>
                        <m:t>=</m:t>
                      </m:r>
                      <m:f>
                        <m:fPr>
                          <m:ctrlPr>
                            <a:rPr lang="en-US" sz="1600" i="1">
                              <a:latin typeface="Cambria Math" panose="02040503050406030204" pitchFamily="18" charset="0"/>
                            </a:rPr>
                          </m:ctrlPr>
                        </m:fPr>
                        <m:num>
                          <m:f>
                            <m:fPr>
                              <m:type m:val="lin"/>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den>
                          </m:f>
                        </m:num>
                        <m:den>
                          <m:sSup>
                            <m:sSupPr>
                              <m:ctrlPr>
                                <a:rPr lang="en-US" sz="1600" i="1">
                                  <a:latin typeface="Cambria Math" panose="02040503050406030204" pitchFamily="18" charset="0"/>
                                </a:rPr>
                              </m:ctrlPr>
                            </m:sSupPr>
                            <m:e>
                              <m:d>
                                <m:dPr>
                                  <m:begChr m:val=""/>
                                  <m:ctrlPr>
                                    <a:rPr lang="en-US" sz="1600" i="1">
                                      <a:latin typeface="Cambria Math" panose="02040503050406030204" pitchFamily="18" charset="0"/>
                                    </a:rPr>
                                  </m:ctrlPr>
                                </m:dPr>
                                <m:e>
                                  <m:f>
                                    <m:fPr>
                                      <m:type m:val="lin"/>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d>
                                            <m:dPr>
                                              <m:endChr m:val=""/>
                                              <m:ctrlPr>
                                                <a:rPr lang="en-US" sz="1600" i="1">
                                                  <a:latin typeface="Cambria Math" panose="02040503050406030204" pitchFamily="18" charset="0"/>
                                                </a:rPr>
                                              </m:ctrlPr>
                                            </m:dPr>
                                            <m:e>
                                              <m:r>
                                                <a:rPr lang="en-US" sz="1600" i="1">
                                                  <a:latin typeface="Cambria Math" panose="02040503050406030204" pitchFamily="18" charset="0"/>
                                                </a:rPr>
                                                <m:t>𝑒</m:t>
                                              </m:r>
                                            </m:e>
                                          </m:d>
                                        </m:e>
                                        <m:sup>
                                          <m:r>
                                            <a:rPr lang="en-US" sz="1600">
                                              <a:latin typeface="Cambria Math" panose="02040503050406030204" pitchFamily="18" charset="0"/>
                                            </a:rPr>
                                            <m:t>′′</m:t>
                                          </m:r>
                                        </m:sup>
                                      </m:sSup>
                                    </m:num>
                                    <m:den>
                                      <m:r>
                                        <a:rPr lang="en-US" sz="1600" i="1">
                                          <a:latin typeface="Cambria Math" panose="02040503050406030204" pitchFamily="18" charset="0"/>
                                        </a:rPr>
                                        <m:t>𝑒</m:t>
                                      </m:r>
                                    </m:den>
                                  </m:f>
                                  <m:r>
                                    <a:rPr lang="en-US" sz="1600">
                                      <a:latin typeface="Cambria Math" panose="02040503050406030204" pitchFamily="18" charset="0"/>
                                    </a:rPr>
                                    <m:t>′</m:t>
                                  </m:r>
                                </m:e>
                              </m:d>
                            </m:e>
                            <m:sup>
                              <m:f>
                                <m:fPr>
                                  <m:type m:val="lin"/>
                                  <m:ctrlPr>
                                    <a:rPr lang="en-US" sz="1600" i="1">
                                      <a:latin typeface="Cambria Math" panose="02040503050406030204" pitchFamily="18" charset="0"/>
                                    </a:rPr>
                                  </m:ctrlPr>
                                </m:fPr>
                                <m:num>
                                  <m:r>
                                    <a:rPr lang="en-US" sz="1600">
                                      <a:latin typeface="Cambria Math" panose="02040503050406030204" pitchFamily="18" charset="0"/>
                                    </a:rPr>
                                    <m:t>3</m:t>
                                  </m:r>
                                </m:num>
                                <m:den>
                                  <m:r>
                                    <a:rPr lang="en-US" sz="1600">
                                      <a:latin typeface="Cambria Math" panose="02040503050406030204" pitchFamily="18" charset="0"/>
                                    </a:rPr>
                                    <m:t>4</m:t>
                                  </m:r>
                                </m:den>
                              </m:f>
                            </m:sup>
                          </m:sSup>
                        </m:den>
                      </m:f>
                    </m:oMath>
                  </m:oMathPara>
                </a14:m>
                <a:endParaRPr lang="en-US" sz="1600" dirty="0"/>
              </a:p>
            </p:txBody>
          </p:sp>
        </mc:Choice>
        <mc:Fallback>
          <p:sp>
            <p:nvSpPr>
              <p:cNvPr id="23" name="Rectangle 22"/>
              <p:cNvSpPr>
                <a:spLocks noRot="1" noChangeAspect="1" noMove="1" noResize="1" noEditPoints="1" noAdjustHandles="1" noChangeArrowheads="1" noChangeShapeType="1" noTextEdit="1"/>
              </p:cNvSpPr>
              <p:nvPr/>
            </p:nvSpPr>
            <p:spPr>
              <a:xfrm>
                <a:off x="1334725" y="4464572"/>
                <a:ext cx="2928622" cy="723916"/>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4" name="Rectangle 23"/>
              <p:cNvSpPr/>
              <p:nvPr/>
            </p:nvSpPr>
            <p:spPr>
              <a:xfrm>
                <a:off x="1820320" y="5250781"/>
                <a:ext cx="1511055" cy="61427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en-US" sz="1600" i="1">
                              <a:latin typeface="Cambria Math" panose="02040503050406030204" pitchFamily="18" charset="0"/>
                            </a:rPr>
                            <m:t>𝑛</m:t>
                          </m:r>
                          <m:r>
                            <a:rPr lang="en-US" sz="1600">
                              <a:latin typeface="Cambria Math" panose="02040503050406030204" pitchFamily="18" charset="0"/>
                            </a:rPr>
                            <m:t>′′</m:t>
                          </m:r>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r>
                                <a:rPr lang="en-US" sz="1600">
                                  <a:latin typeface="Cambria Math" panose="02040503050406030204" pitchFamily="18" charset="0"/>
                                </a:rPr>
                                <m:t>′</m:t>
                              </m:r>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e>
                            <m:sup>
                              <m:f>
                                <m:fPr>
                                  <m:type m:val="lin"/>
                                  <m:ctrlPr>
                                    <a:rPr lang="en-US" sz="1600" i="1">
                                      <a:latin typeface="Cambria Math" panose="02040503050406030204" pitchFamily="18" charset="0"/>
                                    </a:rPr>
                                  </m:ctrlPr>
                                </m:fPr>
                                <m:num>
                                  <m:r>
                                    <a:rPr lang="en-US" sz="1600">
                                      <a:latin typeface="Cambria Math" panose="02040503050406030204" pitchFamily="18" charset="0"/>
                                    </a:rPr>
                                    <m:t>3</m:t>
                                  </m:r>
                                </m:num>
                                <m:den>
                                  <m:r>
                                    <a:rPr lang="en-US" sz="1600">
                                      <a:latin typeface="Cambria Math" panose="02040503050406030204" pitchFamily="18" charset="0"/>
                                    </a:rPr>
                                    <m:t>4</m:t>
                                  </m:r>
                                </m:den>
                              </m:f>
                            </m:sup>
                          </m:sSup>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𝑛</m:t>
                          </m:r>
                          <m:r>
                            <a:rPr lang="en-US" sz="1600">
                              <a:latin typeface="Cambria Math" panose="02040503050406030204" pitchFamily="18" charset="0"/>
                            </a:rPr>
                            <m:t>′</m:t>
                          </m:r>
                          <m:sSup>
                            <m:sSupPr>
                              <m:ctrlPr>
                                <a:rPr lang="en-US" sz="1600" i="1">
                                  <a:latin typeface="Cambria Math" panose="02040503050406030204" pitchFamily="18" charset="0"/>
                                </a:rPr>
                              </m:ctrlPr>
                            </m:sSup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sup>
                              <m:r>
                                <a:rPr lang="en-US" sz="1600">
                                  <a:latin typeface="Cambria Math" panose="02040503050406030204" pitchFamily="18" charset="0"/>
                                </a:rPr>
                                <m:t>′</m:t>
                              </m:r>
                            </m:sup>
                          </m:sSup>
                        </m:num>
                        <m:den>
                          <m:sSup>
                            <m:sSupPr>
                              <m:ctrlPr>
                                <a:rPr lang="en-US" sz="1600" i="1">
                                  <a:latin typeface="Cambria Math" panose="02040503050406030204" pitchFamily="18" charset="0"/>
                                </a:rPr>
                              </m:ctrlPr>
                            </m:sSupPr>
                            <m:e>
                              <m:sSup>
                                <m:sSupPr>
                                  <m:ctrlPr>
                                    <a:rPr lang="en-US" sz="1600" i="1">
                                      <a:latin typeface="Cambria Math" panose="02040503050406030204" pitchFamily="18" charset="0"/>
                                    </a:rPr>
                                  </m:ctrlPr>
                                </m:sSupPr>
                                <m:e>
                                  <m:r>
                                    <a:rPr lang="en-US" sz="1600" i="1">
                                      <a:latin typeface="Cambria Math" panose="02040503050406030204" pitchFamily="18" charset="0"/>
                                    </a:rPr>
                                    <m:t>𝑒</m:t>
                                  </m:r>
                                </m:e>
                                <m:sup>
                                  <m:r>
                                    <a:rPr lang="en-US" sz="1600">
                                      <a:latin typeface="Cambria Math" panose="02040503050406030204" pitchFamily="18" charset="0"/>
                                    </a:rPr>
                                    <m:t>′</m:t>
                                  </m:r>
                                </m:sup>
                              </m:sSup>
                            </m:e>
                            <m:sup>
                              <m:f>
                                <m:fPr>
                                  <m:type m:val="lin"/>
                                  <m:ctrlPr>
                                    <a:rPr lang="en-US" sz="1600" i="1">
                                      <a:latin typeface="Cambria Math" panose="02040503050406030204" pitchFamily="18" charset="0"/>
                                    </a:rPr>
                                  </m:ctrlPr>
                                </m:fPr>
                                <m:num>
                                  <m:r>
                                    <a:rPr lang="en-US" sz="1600">
                                      <a:latin typeface="Cambria Math" panose="02040503050406030204" pitchFamily="18" charset="0"/>
                                    </a:rPr>
                                    <m:t>3</m:t>
                                  </m:r>
                                </m:num>
                                <m:den>
                                  <m:r>
                                    <a:rPr lang="en-US" sz="1600">
                                      <a:latin typeface="Cambria Math" panose="02040503050406030204" pitchFamily="18" charset="0"/>
                                    </a:rPr>
                                    <m:t>4</m:t>
                                  </m:r>
                                </m:den>
                              </m:f>
                            </m:sup>
                          </m:sSup>
                        </m:den>
                      </m:f>
                    </m:oMath>
                  </m:oMathPara>
                </a14:m>
                <a:endParaRPr lang="en-US" sz="1600" dirty="0"/>
              </a:p>
            </p:txBody>
          </p:sp>
        </mc:Choice>
        <mc:Fallback>
          <p:sp>
            <p:nvSpPr>
              <p:cNvPr id="24" name="Rectangle 23"/>
              <p:cNvSpPr>
                <a:spLocks noRot="1" noChangeAspect="1" noMove="1" noResize="1" noEditPoints="1" noAdjustHandles="1" noChangeArrowheads="1" noChangeShapeType="1" noTextEdit="1"/>
              </p:cNvSpPr>
              <p:nvPr/>
            </p:nvSpPr>
            <p:spPr>
              <a:xfrm>
                <a:off x="1820320" y="5250781"/>
                <a:ext cx="1511055" cy="614271"/>
              </a:xfrm>
              <a:prstGeom prst="rect">
                <a:avLst/>
              </a:prstGeom>
              <a:blipFill>
                <a:blip r:embed="rId10"/>
                <a:stretch>
                  <a:fillRect/>
                </a:stretch>
              </a:blipFill>
            </p:spPr>
            <p:txBody>
              <a:bodyPr/>
              <a:lstStyle/>
              <a:p>
                <a:r>
                  <a:rPr lang="en-US">
                    <a:noFill/>
                  </a:rPr>
                  <a:t> </a:t>
                </a:r>
              </a:p>
            </p:txBody>
          </p:sp>
        </mc:Fallback>
      </mc:AlternateContent>
      <p:sp>
        <p:nvSpPr>
          <p:cNvPr id="26" name="Rectangle 25"/>
          <p:cNvSpPr/>
          <p:nvPr/>
        </p:nvSpPr>
        <p:spPr>
          <a:xfrm>
            <a:off x="1682886" y="5237128"/>
            <a:ext cx="1793199" cy="6765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a14="http://schemas.microsoft.com/office/drawing/2010/main" Requires="a14">
          <p:sp>
            <p:nvSpPr>
              <p:cNvPr id="2" name="Rectangle 1"/>
              <p:cNvSpPr/>
              <p:nvPr/>
            </p:nvSpPr>
            <p:spPr>
              <a:xfrm>
                <a:off x="720423" y="1462569"/>
                <a:ext cx="10554788" cy="584775"/>
              </a:xfrm>
              <a:prstGeom prst="rect">
                <a:avLst/>
              </a:prstGeom>
            </p:spPr>
            <p:txBody>
              <a:bodyPr wrap="square">
                <a:spAutoFit/>
              </a:bodyPr>
              <a:lstStyle/>
              <a:p>
                <a:r>
                  <a:rPr lang="en-US" sz="1600" dirty="0" smtClean="0">
                    <a:latin typeface="Times New Roman" panose="02020603050405020304" pitchFamily="18" charset="0"/>
                    <a:ea typeface="Times New Roman" panose="02020603050405020304" pitchFamily="18" charset="0"/>
                  </a:rPr>
                  <a:t>T</a:t>
                </a:r>
                <a:r>
                  <a:rPr lang="mk-MK" sz="1600" dirty="0" smtClean="0">
                    <a:latin typeface="Times New Roman" panose="02020603050405020304" pitchFamily="18" charset="0"/>
                    <a:ea typeface="Times New Roman" panose="02020603050405020304" pitchFamily="18" charset="0"/>
                  </a:rPr>
                  <a:t>he </a:t>
                </a:r>
                <a:r>
                  <a:rPr lang="mk-MK" sz="1600" dirty="0">
                    <a:latin typeface="Times New Roman" panose="02020603050405020304" pitchFamily="18" charset="0"/>
                    <a:ea typeface="Times New Roman" panose="02020603050405020304" pitchFamily="18" charset="0"/>
                  </a:rPr>
                  <a:t>task is to express the velocity ratios in terms of the basic parameters of the machine</a:t>
                </a:r>
                <a:r>
                  <a:rPr lang="en-US" sz="1600" dirty="0">
                    <a:latin typeface="Times New Roman" panose="02020603050405020304" pitchFamily="18" charset="0"/>
                    <a:ea typeface="Times New Roman" panose="02020603050405020304" pitchFamily="18" charset="0"/>
                  </a:rPr>
                  <a:t>:</a:t>
                </a:r>
                <a:r>
                  <a:rPr lang="mk-MK" sz="1600" dirty="0">
                    <a:latin typeface="Times New Roman" panose="02020603050405020304" pitchFamily="18" charset="0"/>
                    <a:ea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oMath>
                </a14:m>
                <a:r>
                  <a:rPr lang="mk-MK" sz="1600" dirty="0">
                    <a:latin typeface="Times New Roman" panose="02020603050405020304" pitchFamily="18" charset="0"/>
                    <a:ea typeface="Times New Roman" panose="02020603050405020304" pitchFamily="18" charset="0"/>
                  </a:rPr>
                  <a:t> ,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𝑒</m:t>
                    </m:r>
                  </m:oMath>
                </a14:m>
                <a:r>
                  <a:rPr lang="mk-MK" sz="1600" dirty="0">
                    <a:latin typeface="Times New Roman" panose="02020603050405020304" pitchFamily="18" charset="0"/>
                    <a:ea typeface="Times New Roman" panose="02020603050405020304" pitchFamily="18" charset="0"/>
                  </a:rPr>
                  <a:t> and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𝑛</m:t>
                    </m:r>
                  </m:oMath>
                </a14:m>
                <a:r>
                  <a:rPr lang="mk-MK" sz="1600" dirty="0">
                    <a:latin typeface="Times New Roman" panose="02020603050405020304" pitchFamily="18" charset="0"/>
                    <a:ea typeface="Times New Roman" panose="02020603050405020304" pitchFamily="18" charset="0"/>
                  </a:rPr>
                  <a:t> . For example, from the peripheral velocity ratio, </a:t>
                </a:r>
                <a:r>
                  <a:rPr lang="en-US" sz="1600" dirty="0">
                    <a:latin typeface="Times New Roman" panose="02020603050405020304" pitchFamily="18" charset="0"/>
                    <a:ea typeface="Times New Roman" panose="02020603050405020304" pitchFamily="18" charset="0"/>
                  </a:rPr>
                  <a:t>it is:</a:t>
                </a:r>
                <a:endParaRPr lang="en-US" sz="1600" dirty="0"/>
              </a:p>
            </p:txBody>
          </p:sp>
        </mc:Choice>
        <mc:Fallback>
          <p:sp>
            <p:nvSpPr>
              <p:cNvPr id="2" name="Rectangle 1"/>
              <p:cNvSpPr>
                <a:spLocks noRot="1" noChangeAspect="1" noMove="1" noResize="1" noEditPoints="1" noAdjustHandles="1" noChangeArrowheads="1" noChangeShapeType="1" noTextEdit="1"/>
              </p:cNvSpPr>
              <p:nvPr/>
            </p:nvSpPr>
            <p:spPr>
              <a:xfrm>
                <a:off x="720423" y="1462569"/>
                <a:ext cx="10554788" cy="584775"/>
              </a:xfrm>
              <a:prstGeom prst="rect">
                <a:avLst/>
              </a:prstGeom>
              <a:blipFill>
                <a:blip r:embed="rId11"/>
                <a:stretch>
                  <a:fillRect l="-289" t="-3125" r="-577" b="-125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 name="Rectangle 2"/>
              <p:cNvSpPr/>
              <p:nvPr/>
            </p:nvSpPr>
            <p:spPr>
              <a:xfrm>
                <a:off x="5551947" y="2140910"/>
                <a:ext cx="4365362" cy="338554"/>
              </a:xfrm>
              <a:prstGeom prst="rect">
                <a:avLst/>
              </a:prstGeom>
            </p:spPr>
            <p:txBody>
              <a:bodyPr wrap="none">
                <a:spAutoFit/>
              </a:bodyPr>
              <a:lstStyle/>
              <a:p>
                <a:r>
                  <a:rPr lang="mk-MK" sz="1600" dirty="0">
                    <a:latin typeface="Times New Roman" panose="02020603050405020304" pitchFamily="18" charset="0"/>
                    <a:ea typeface="Times New Roman" panose="02020603050405020304" pitchFamily="18" charset="0"/>
                  </a:rPr>
                  <a:t>where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𝐶</m:t>
                        </m:r>
                      </m:e>
                      <m:sub>
                        <m:r>
                          <a:rPr lang="en-US" sz="1600" i="1">
                            <a:latin typeface="Cambria Math" panose="02040503050406030204" pitchFamily="18" charset="0"/>
                            <a:ea typeface="Calibri" panose="020F0502020204030204" pitchFamily="34" charset="0"/>
                            <a:cs typeface="Times New Roman" panose="02020603050405020304" pitchFamily="18" charset="0"/>
                          </a:rPr>
                          <m:t>𝑙</m:t>
                        </m:r>
                      </m:sub>
                    </m:sSub>
                  </m:oMath>
                </a14:m>
                <a:r>
                  <a:rPr lang="en-US" sz="1600" dirty="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is the coefficient of dimension similarity.</a:t>
                </a:r>
                <a:endParaRPr lang="en-US" sz="1600" dirty="0"/>
              </a:p>
            </p:txBody>
          </p:sp>
        </mc:Choice>
        <mc:Fallback>
          <p:sp>
            <p:nvSpPr>
              <p:cNvPr id="3" name="Rectangle 2"/>
              <p:cNvSpPr>
                <a:spLocks noRot="1" noChangeAspect="1" noMove="1" noResize="1" noEditPoints="1" noAdjustHandles="1" noChangeArrowheads="1" noChangeShapeType="1" noTextEdit="1"/>
              </p:cNvSpPr>
              <p:nvPr/>
            </p:nvSpPr>
            <p:spPr>
              <a:xfrm>
                <a:off x="5551947" y="2140910"/>
                <a:ext cx="4365362" cy="338554"/>
              </a:xfrm>
              <a:prstGeom prst="rect">
                <a:avLst/>
              </a:prstGeom>
              <a:blipFill>
                <a:blip r:embed="rId12"/>
                <a:stretch>
                  <a:fillRect l="-838" t="-5357" b="-21429"/>
                </a:stretch>
              </a:blipFill>
            </p:spPr>
            <p:txBody>
              <a:bodyPr/>
              <a:lstStyle/>
              <a:p>
                <a:r>
                  <a:rPr lang="en-US">
                    <a:noFill/>
                  </a:rPr>
                  <a:t> </a:t>
                </a:r>
              </a:p>
            </p:txBody>
          </p:sp>
        </mc:Fallback>
      </mc:AlternateContent>
      <p:sp>
        <p:nvSpPr>
          <p:cNvPr id="4" name="Rectangle 3"/>
          <p:cNvSpPr/>
          <p:nvPr/>
        </p:nvSpPr>
        <p:spPr>
          <a:xfrm>
            <a:off x="3460725" y="5414799"/>
            <a:ext cx="6096000" cy="523220"/>
          </a:xfrm>
          <a:prstGeom prst="rect">
            <a:avLst/>
          </a:prstGeom>
        </p:spPr>
        <p:txBody>
          <a:bodyPr>
            <a:spAutoFit/>
          </a:bodyPr>
          <a:lstStyle/>
          <a:p>
            <a:r>
              <a:rPr lang="mk-MK" dirty="0">
                <a:latin typeface="Times New Roman" panose="02020603050405020304" pitchFamily="18" charset="0"/>
                <a:ea typeface="Times New Roman" panose="02020603050405020304" pitchFamily="18" charset="0"/>
              </a:rPr>
              <a:t>the law of kinematic similarity for hydraulic turbo machines and must be fulfilled during modeling, along with geometric similarity and boundary conditions. </a:t>
            </a:r>
            <a:endParaRPr lang="en-US" dirty="0"/>
          </a:p>
        </p:txBody>
      </p:sp>
      <mc:AlternateContent xmlns:mc="http://schemas.openxmlformats.org/markup-compatibility/2006">
        <mc:Choice xmlns:a14="http://schemas.microsoft.com/office/drawing/2010/main" Requires="a14">
          <p:sp>
            <p:nvSpPr>
              <p:cNvPr id="8" name="Rectangle 7"/>
              <p:cNvSpPr/>
              <p:nvPr/>
            </p:nvSpPr>
            <p:spPr>
              <a:xfrm>
                <a:off x="6132576" y="3659695"/>
                <a:ext cx="5673284" cy="138499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mk-MK" dirty="0">
                    <a:latin typeface="Times New Roman" panose="02020603050405020304" pitchFamily="18" charset="0"/>
                    <a:ea typeface="Times New Roman" panose="02020603050405020304" pitchFamily="18" charset="0"/>
                  </a:rPr>
                  <a:t>Due to the failure to satisfy Reynolds' law, dynamic similarity is not fulfilled for the hydraulic resistances in the machine, which also determines the overall efficiency </a:t>
                </a:r>
                <a14:m>
                  <m:oMath xmlns:m="http://schemas.openxmlformats.org/officeDocument/2006/math">
                    <m:r>
                      <a:rPr lang="mk-MK" i="1">
                        <a:latin typeface="Cambria Math" panose="02040503050406030204" pitchFamily="18" charset="0"/>
                        <a:ea typeface="Calibri" panose="020F0502020204030204" pitchFamily="34" charset="0"/>
                        <a:cs typeface="Times New Roman" panose="02020603050405020304" pitchFamily="18" charset="0"/>
                      </a:rPr>
                      <m:t>𝜂</m:t>
                    </m:r>
                  </m:oMath>
                </a14:m>
                <a:r>
                  <a:rPr lang="mk-MK" dirty="0">
                    <a:latin typeface="Times New Roman" panose="02020603050405020304" pitchFamily="18" charset="0"/>
                    <a:ea typeface="Times New Roman" panose="02020603050405020304" pitchFamily="18" charset="0"/>
                  </a:rPr>
                  <a:t> . Consequently, the measured efficiency of the model, which is a key indicator of the machine's quality, will differ from that of the original. The influence of different Reynolds numbers is taken into account through empirical expressions.</a:t>
                </a:r>
                <a:endParaRPr lang="en-US" dirty="0"/>
              </a:p>
            </p:txBody>
          </p:sp>
        </mc:Choice>
        <mc:Fallback>
          <p:sp>
            <p:nvSpPr>
              <p:cNvPr id="8" name="Rectangle 7"/>
              <p:cNvSpPr>
                <a:spLocks noRot="1" noChangeAspect="1" noMove="1" noResize="1" noEditPoints="1" noAdjustHandles="1" noChangeArrowheads="1" noChangeShapeType="1" noTextEdit="1"/>
              </p:cNvSpPr>
              <p:nvPr/>
            </p:nvSpPr>
            <p:spPr>
              <a:xfrm>
                <a:off x="6132576" y="3659695"/>
                <a:ext cx="5673284" cy="1384995"/>
              </a:xfrm>
              <a:prstGeom prst="rect">
                <a:avLst/>
              </a:prstGeom>
              <a:blipFill>
                <a:blip r:embed="rId13"/>
                <a:stretch>
                  <a:fillRect l="-107" r="-535" b="-2586"/>
                </a:stretch>
              </a:blipFill>
            </p:spPr>
            <p:txBody>
              <a:bodyPr/>
              <a:lstStyle/>
              <a:p>
                <a:r>
                  <a:rPr lang="en-US">
                    <a:noFill/>
                  </a:rPr>
                  <a:t> </a:t>
                </a:r>
              </a:p>
            </p:txBody>
          </p:sp>
        </mc:Fallback>
      </mc:AlternateContent>
    </p:spTree>
    <p:extLst>
      <p:ext uri="{BB962C8B-B14F-4D97-AF65-F5344CB8AC3E}">
        <p14:creationId xmlns:p14="http://schemas.microsoft.com/office/powerpoint/2010/main" val="31106829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536</TotalTime>
  <Words>1342</Words>
  <Application>Microsoft Office PowerPoint</Application>
  <PresentationFormat>Widescreen</PresentationFormat>
  <Paragraphs>107</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Cambria Math</vt:lpstr>
      <vt:lpstr>Arial</vt:lpstr>
      <vt:lpstr>Times New Roman</vt:lpstr>
      <vt:lpstr>TimesNewRomanPSMT</vt:lpstr>
      <vt:lpstr>Calibri</vt:lpstr>
      <vt:lpstr>Exo 2</vt:lpstr>
      <vt:lpstr>Office Theme</vt:lpstr>
      <vt:lpstr>Modern Hydro Power Plants</vt:lpstr>
      <vt:lpstr>Types of hydraulic turbines, constructions, selection of parameters for reaction and impulse turbines</vt:lpstr>
      <vt:lpstr>2.2. Flow through the runner in reaction turbines </vt:lpstr>
      <vt:lpstr>2.2. Flow through the runner in reaction turbines </vt:lpstr>
      <vt:lpstr>2.3. Basic energy equation for turbines (Euler's equation) </vt:lpstr>
      <vt:lpstr>2.3. Basic energy equation for turbines (Euler's equation) </vt:lpstr>
      <vt:lpstr>2.4. Similarity in hydroturbines (and turbomachines in general)</vt:lpstr>
      <vt:lpstr>2.4. Similarity in hydroturbines (and turbomachines in general)</vt:lpstr>
      <vt:lpstr>2.4. Similarity in hydroturbines (and turbomachines in general)</vt:lpstr>
      <vt:lpstr>2.5. Specific rotational speed</vt:lpstr>
      <vt:lpstr>2.5. Specific rotational speed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55</cp:revision>
  <dcterms:created xsi:type="dcterms:W3CDTF">2022-10-28T13:12:53Z</dcterms:created>
  <dcterms:modified xsi:type="dcterms:W3CDTF">2024-01-31T22:55:41Z</dcterms:modified>
</cp:coreProperties>
</file>