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0"/>
  </p:notesMasterIdLst>
  <p:sldIdLst>
    <p:sldId id="256" r:id="rId2"/>
    <p:sldId id="257" r:id="rId3"/>
    <p:sldId id="258" r:id="rId4"/>
    <p:sldId id="285" r:id="rId5"/>
    <p:sldId id="286" r:id="rId6"/>
    <p:sldId id="287" r:id="rId7"/>
    <p:sldId id="288" r:id="rId8"/>
    <p:sldId id="289" r:id="rId9"/>
  </p:sldIdLst>
  <p:sldSz cx="12192000" cy="6858000"/>
  <p:notesSz cx="6858000" cy="9144000"/>
  <p:embeddedFontLst>
    <p:embeddedFont>
      <p:font typeface="Exo 2" charset="0"/>
      <p:regular r:id="rId11"/>
      <p:bold r:id="rId12"/>
      <p:italic r:id="rId13"/>
      <p:boldItalic r:id="rId14"/>
    </p:embeddedFont>
    <p:embeddedFont>
      <p:font typeface="Calibri" pitchFamily="34" charset="0"/>
      <p:regular r:id="rId15"/>
      <p:bold r:id="rId16"/>
      <p:italic r:id="rId17"/>
      <p:boldItalic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7" d="100"/>
          <a:sy n="87" d="100"/>
        </p:scale>
        <p:origin x="-96" y="23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9" Type="http://customschemas.google.com/relationships/presentationmetadata" Target="metadata"/><Relationship Id="rId3" Type="http://schemas.openxmlformats.org/officeDocument/2006/relationships/slide" Target="slides/slide2.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2611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9494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6004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933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77709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561544"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Hydro Power Plants: Basics, types and classification, principle of operation</a:t>
            </a:r>
            <a:endParaRPr lang="en-US" sz="2000" dirty="0"/>
          </a:p>
        </p:txBody>
      </p:sp>
      <p:sp>
        <p:nvSpPr>
          <p:cNvPr id="57" name="Google Shape;57;p2"/>
          <p:cNvSpPr txBox="1">
            <a:spLocks noGrp="1"/>
          </p:cNvSpPr>
          <p:nvPr>
            <p:ph type="body" idx="1"/>
          </p:nvPr>
        </p:nvSpPr>
        <p:spPr>
          <a:xfrm>
            <a:off x="314878" y="1693870"/>
            <a:ext cx="11680722" cy="4057999"/>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b="1" dirty="0">
                <a:solidFill>
                  <a:schemeClr val="accent6">
                    <a:lumMod val="50000"/>
                  </a:schemeClr>
                </a:solidFill>
              </a:rPr>
              <a:t>Energy utilization</a:t>
            </a:r>
            <a:endParaRPr lang="mk-MK" b="1" dirty="0" smtClean="0">
              <a:solidFill>
                <a:schemeClr val="accent6">
                  <a:lumMod val="50000"/>
                </a:schemeClr>
              </a:solidFill>
            </a:endParaRPr>
          </a:p>
          <a:p>
            <a:pPr marL="228600" lvl="0" indent="-228600">
              <a:buSzPts val="2800"/>
            </a:pPr>
            <a:r>
              <a:rPr lang="en-US" sz="1800" b="1" dirty="0">
                <a:solidFill>
                  <a:schemeClr val="accent6">
                    <a:lumMod val="50000"/>
                  </a:schemeClr>
                </a:solidFill>
              </a:rPr>
              <a:t>Electricity generation and consumption </a:t>
            </a:r>
            <a:r>
              <a:rPr lang="ru-RU" sz="1800" b="1" dirty="0" smtClean="0"/>
              <a:t> </a:t>
            </a:r>
            <a:endParaRPr lang="ru-RU" sz="1800" b="1" dirty="0" smtClean="0"/>
          </a:p>
          <a:p>
            <a:pPr marL="228600" lvl="0" indent="-228600">
              <a:buSzPts val="2800"/>
            </a:pPr>
            <a:r>
              <a:rPr lang="en-US" sz="1800" b="1" dirty="0">
                <a:solidFill>
                  <a:schemeClr val="accent6">
                    <a:lumMod val="50000"/>
                  </a:schemeClr>
                </a:solidFill>
              </a:rPr>
              <a:t>Types of power plants</a:t>
            </a:r>
            <a:endParaRPr lang="mk-MK" sz="1800" b="1" dirty="0" smtClean="0">
              <a:solidFill>
                <a:schemeClr val="accent6">
                  <a:lumMod val="50000"/>
                </a:schemeClr>
              </a:solidFill>
            </a:endParaRPr>
          </a:p>
          <a:p>
            <a:pPr marL="228600" lvl="0" indent="-228600">
              <a:buSzPts val="2800"/>
            </a:pPr>
            <a:r>
              <a:rPr lang="en-US" sz="1800" dirty="0"/>
              <a:t>Types of Hydropower Plants</a:t>
            </a:r>
            <a:r>
              <a:rPr lang="mk-MK" sz="1800" dirty="0" smtClean="0"/>
              <a:t> </a:t>
            </a:r>
            <a:endParaRPr lang="mk-MK" sz="1800" dirty="0" smtClean="0"/>
          </a:p>
          <a:p>
            <a:pPr marL="685800" lvl="1" indent="-228600">
              <a:buSzPts val="2800"/>
            </a:pPr>
            <a:r>
              <a:rPr lang="en-US" sz="1600" dirty="0"/>
              <a:t>Types of hydroelectric power plants according to the method of water utilization</a:t>
            </a:r>
            <a:r>
              <a:rPr lang="ru-RU" sz="1600" dirty="0" smtClean="0"/>
              <a:t> </a:t>
            </a:r>
            <a:endParaRPr lang="ru-RU" sz="1600" dirty="0" smtClean="0"/>
          </a:p>
          <a:p>
            <a:pPr marL="685800" lvl="1" indent="-228600">
              <a:buSzPts val="2800"/>
            </a:pPr>
            <a:r>
              <a:rPr lang="en-US" sz="1600" dirty="0"/>
              <a:t>Types of hydroelectric power plants based on the available head</a:t>
            </a:r>
            <a:r>
              <a:rPr lang="ru-RU" sz="1600" dirty="0" smtClean="0"/>
              <a:t> </a:t>
            </a:r>
            <a:endParaRPr lang="ru-RU" sz="1600" dirty="0" smtClean="0"/>
          </a:p>
          <a:p>
            <a:pPr marL="685800" lvl="1" indent="-228600">
              <a:buSzPts val="2800"/>
            </a:pPr>
            <a:r>
              <a:rPr lang="en-US" sz="1600" dirty="0"/>
              <a:t>Types of hydroelectric power plants according to installed capacity</a:t>
            </a:r>
            <a:r>
              <a:rPr lang="ru-RU" sz="1600" dirty="0" smtClean="0"/>
              <a:t> </a:t>
            </a:r>
            <a:endParaRPr lang="ru-RU" sz="1600" dirty="0" smtClean="0"/>
          </a:p>
          <a:p>
            <a:pPr marL="685800" lvl="1" indent="-228600">
              <a:buSzPts val="2800"/>
            </a:pPr>
            <a:r>
              <a:rPr lang="en-US" sz="1600" dirty="0"/>
              <a:t>Hybrid </a:t>
            </a:r>
            <a:r>
              <a:rPr lang="en-US" sz="1600" dirty="0" smtClean="0"/>
              <a:t>hydropower </a:t>
            </a:r>
            <a:r>
              <a:rPr lang="ru-RU" sz="1600" dirty="0" smtClean="0"/>
              <a:t> </a:t>
            </a:r>
            <a:endParaRPr lang="ru-RU" sz="1600" dirty="0" smtClean="0"/>
          </a:p>
          <a:p>
            <a:pPr marL="457200" lvl="1" indent="0">
              <a:buSzPts val="2800"/>
              <a:buNone/>
            </a:pPr>
            <a:endParaRPr lang="en-US" sz="1600" dirty="0"/>
          </a:p>
          <a:p>
            <a:pPr marL="457200" lvl="1" indent="0">
              <a:buSzPts val="2800"/>
              <a:buNone/>
            </a:pPr>
            <a:endParaRPr lang="en-US" sz="1600" dirty="0"/>
          </a:p>
          <a:p>
            <a:pPr marL="457200" lvl="1" indent="0">
              <a:buSzPts val="2800"/>
              <a:buNone/>
            </a:pPr>
            <a:endParaRPr lang="mk-MK" sz="1400" dirty="0" smtClean="0"/>
          </a:p>
          <a:p>
            <a:pPr marL="228600" lvl="0" indent="-228600">
              <a:buSzPts val="2800"/>
            </a:pPr>
            <a:r>
              <a:rPr lang="en-US" sz="1800" dirty="0" smtClean="0"/>
              <a:t> </a:t>
            </a:r>
            <a:r>
              <a:rPr lang="en-US" sz="1800" dirty="0"/>
              <a:t>Environmental and Social Aspects of Hydro Power Plants</a:t>
            </a:r>
            <a:r>
              <a:rPr lang="ru-RU" sz="1800" dirty="0" smtClean="0"/>
              <a:t> </a:t>
            </a:r>
            <a:endParaRPr lang="ru-RU" sz="1800" dirty="0" smtClean="0"/>
          </a:p>
          <a:p>
            <a:pPr marL="685800" lvl="1" indent="-228600">
              <a:buSzPts val="2800"/>
            </a:pPr>
            <a:r>
              <a:rPr lang="en-US" sz="1600" dirty="0"/>
              <a:t>Fish migration</a:t>
            </a:r>
            <a:r>
              <a:rPr lang="ru-RU" sz="1600" dirty="0" smtClean="0"/>
              <a:t> </a:t>
            </a:r>
            <a:endParaRPr lang="ru-RU" sz="1600" dirty="0" smtClean="0"/>
          </a:p>
          <a:p>
            <a:pPr marL="685800" lvl="1" indent="-228600">
              <a:buSzPts val="2800"/>
            </a:pPr>
            <a:r>
              <a:rPr lang="en-US" sz="1600" dirty="0" smtClean="0"/>
              <a:t>Sedimentation </a:t>
            </a:r>
            <a:r>
              <a:rPr lang="ru-RU" sz="1600" dirty="0" smtClean="0"/>
              <a:t> </a:t>
            </a:r>
            <a:endParaRPr lang="ru-RU" sz="1600" dirty="0" smtClean="0"/>
          </a:p>
          <a:p>
            <a:pPr marL="685800" lvl="1" indent="-228600">
              <a:buSzPts val="2800"/>
            </a:pPr>
            <a:r>
              <a:rPr lang="en-US" sz="1600" dirty="0"/>
              <a:t>Water quality</a:t>
            </a:r>
            <a:r>
              <a:rPr lang="ru-RU" sz="1600" dirty="0" smtClean="0"/>
              <a:t> </a:t>
            </a:r>
            <a:endParaRPr lang="ru-RU" sz="1600" dirty="0" smtClean="0"/>
          </a:p>
          <a:p>
            <a:pPr marL="685800" lvl="1" indent="-228600">
              <a:buSzPts val="2800"/>
            </a:pPr>
            <a:r>
              <a:rPr lang="en-US" sz="1600" dirty="0"/>
              <a:t>Environmental flows</a:t>
            </a:r>
            <a:r>
              <a:rPr lang="ru-RU" sz="1600" dirty="0" smtClean="0"/>
              <a:t> </a:t>
            </a:r>
            <a:endParaRPr lang="ru-RU" sz="1600" dirty="0" smtClean="0"/>
          </a:p>
          <a:p>
            <a:pPr marL="685800" lvl="1" indent="-228600">
              <a:buSzPts val="2800"/>
            </a:pPr>
            <a:r>
              <a:rPr lang="en-US" sz="1600" dirty="0" err="1"/>
              <a:t>Hydropeaking</a:t>
            </a:r>
            <a:r>
              <a:rPr lang="ru-RU" sz="1600" dirty="0" smtClean="0"/>
              <a:t> </a:t>
            </a:r>
            <a:endParaRPr lang="ru-RU" sz="1600" dirty="0" smtClean="0"/>
          </a:p>
          <a:p>
            <a:pPr marL="685800" lvl="1" indent="-228600">
              <a:buSzPts val="2800"/>
            </a:pPr>
            <a:r>
              <a:rPr lang="en-US" sz="1600" dirty="0"/>
              <a:t>Mitigation hierarchy</a:t>
            </a:r>
            <a:r>
              <a:rPr lang="ru-RU" sz="1600" dirty="0" smtClean="0"/>
              <a:t> </a:t>
            </a:r>
            <a:endParaRPr lang="ru-RU" sz="1600" dirty="0" smtClean="0"/>
          </a:p>
          <a:p>
            <a:pPr marL="457200" lvl="1" indent="0">
              <a:buSzPts val="2800"/>
              <a:buNone/>
            </a:pPr>
            <a:endParaRPr lang="ru-RU" sz="1400" dirty="0" smtClean="0"/>
          </a:p>
          <a:p>
            <a:pPr marL="228600" lvl="0" indent="-228600">
              <a:buSzPts val="2800"/>
            </a:pPr>
            <a:r>
              <a:rPr lang="en-US" sz="1800" dirty="0"/>
              <a:t>Principle of Operation of Hydroelectric Power Plants</a:t>
            </a:r>
            <a:r>
              <a:rPr lang="ru-RU" sz="1800" dirty="0" smtClean="0"/>
              <a:t> </a:t>
            </a:r>
            <a:endParaRPr lang="ru-RU" sz="1800" dirty="0" smtClean="0"/>
          </a:p>
          <a:p>
            <a:pPr marL="685800" lvl="1" indent="-228600">
              <a:buSzPts val="2800"/>
            </a:pPr>
            <a:r>
              <a:rPr lang="en-US" sz="1600" dirty="0"/>
              <a:t>Available and useful energy head of the turbine</a:t>
            </a:r>
            <a:r>
              <a:rPr lang="ru-RU" sz="1600" dirty="0" smtClean="0"/>
              <a:t> </a:t>
            </a:r>
            <a:endParaRPr lang="ru-RU" sz="1600" dirty="0" smtClean="0"/>
          </a:p>
          <a:p>
            <a:pPr marL="685800" lvl="1" indent="-228600">
              <a:buSzPts val="2800"/>
            </a:pPr>
            <a:r>
              <a:rPr lang="en-US" sz="1600" dirty="0"/>
              <a:t>Turbine Power and Efficiency</a:t>
            </a:r>
            <a:r>
              <a:rPr lang="ru-RU" dirty="0" smtClean="0"/>
              <a:t> </a:t>
            </a:r>
            <a:endParaRPr lang="ru-RU" sz="1600" dirty="0" smtClean="0"/>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800" dirty="0" smtClean="0"/>
              <a:t>1.1. </a:t>
            </a:r>
            <a:r>
              <a:rPr lang="en-US" sz="2800" dirty="0"/>
              <a:t>Energy utilization</a:t>
            </a:r>
            <a:endParaRPr sz="2800" dirty="0"/>
          </a:p>
        </p:txBody>
      </p:sp>
      <p:sp>
        <p:nvSpPr>
          <p:cNvPr id="64" name="Google Shape;64;p3"/>
          <p:cNvSpPr txBox="1">
            <a:spLocks noGrp="1"/>
          </p:cNvSpPr>
          <p:nvPr>
            <p:ph type="body" idx="1"/>
          </p:nvPr>
        </p:nvSpPr>
        <p:spPr>
          <a:xfrm>
            <a:off x="398207" y="1551813"/>
            <a:ext cx="11407652" cy="4421611"/>
          </a:xfrm>
          <a:prstGeom prst="rect">
            <a:avLst/>
          </a:prstGeom>
          <a:noFill/>
          <a:ln>
            <a:noFill/>
          </a:ln>
        </p:spPr>
        <p:txBody>
          <a:bodyPr spcFirstLastPara="1" wrap="square" lIns="91425" tIns="45700" rIns="91425" bIns="45700" anchor="t" anchorCtr="0">
            <a:normAutofit fontScale="85000" lnSpcReduction="20000"/>
          </a:bodyPr>
          <a:lstStyle/>
          <a:p>
            <a:pPr marL="0" lvl="0" indent="0">
              <a:lnSpc>
                <a:spcPct val="120000"/>
              </a:lnSpc>
              <a:spcBef>
                <a:spcPts val="0"/>
              </a:spcBef>
              <a:buSzPts val="2800"/>
              <a:buNone/>
            </a:pPr>
            <a:r>
              <a:rPr lang="en-US" sz="2000" dirty="0"/>
              <a:t>T</a:t>
            </a:r>
            <a:r>
              <a:rPr lang="en-US" sz="2000" dirty="0" smtClean="0"/>
              <a:t>he </a:t>
            </a:r>
            <a:r>
              <a:rPr lang="en-US" sz="2000" dirty="0"/>
              <a:t>second half of the 19th </a:t>
            </a:r>
            <a:r>
              <a:rPr lang="en-US" sz="2000" dirty="0" smtClean="0"/>
              <a:t>century </a:t>
            </a:r>
            <a:r>
              <a:rPr lang="ru-RU" sz="2100" dirty="0" smtClean="0"/>
              <a:t>- </a:t>
            </a:r>
            <a:r>
              <a:rPr lang="en-US" sz="2000" dirty="0"/>
              <a:t>new method emerged for harnessing energy from fuels and water</a:t>
            </a:r>
            <a:r>
              <a:rPr lang="ru-RU" sz="2100" dirty="0" smtClean="0"/>
              <a:t> </a:t>
            </a:r>
            <a:endParaRPr lang="ru-RU" sz="2100" dirty="0" smtClean="0"/>
          </a:p>
          <a:p>
            <a:pPr marL="0" lvl="0" indent="0">
              <a:lnSpc>
                <a:spcPct val="120000"/>
              </a:lnSpc>
              <a:spcBef>
                <a:spcPts val="0"/>
              </a:spcBef>
              <a:buSzPts val="2800"/>
              <a:buNone/>
            </a:pPr>
            <a:r>
              <a:rPr lang="en-US" sz="1800" dirty="0" smtClean="0">
                <a:solidFill>
                  <a:schemeClr val="accent6">
                    <a:lumMod val="50000"/>
                  </a:schemeClr>
                </a:solidFill>
              </a:rPr>
              <a:t>The </a:t>
            </a:r>
            <a:r>
              <a:rPr lang="en-US" sz="1800" dirty="0">
                <a:solidFill>
                  <a:schemeClr val="accent6">
                    <a:lumMod val="50000"/>
                  </a:schemeClr>
                </a:solidFill>
              </a:rPr>
              <a:t>mechanical power derived from thermal energy is transformed into electrical energy, which is transmitted through power lines to the point of use, where it is converted back into mechanical work, heat, or some other form of energy.</a:t>
            </a:r>
            <a:endParaRPr lang="ru-RU" sz="1800" dirty="0" smtClean="0">
              <a:solidFill>
                <a:schemeClr val="accent6">
                  <a:lumMod val="50000"/>
                </a:schemeClr>
              </a:solidFill>
            </a:endParaRPr>
          </a:p>
          <a:p>
            <a:pPr marL="0" lvl="0" indent="0">
              <a:lnSpc>
                <a:spcPct val="120000"/>
              </a:lnSpc>
              <a:spcBef>
                <a:spcPts val="0"/>
              </a:spcBef>
              <a:buSzPts val="2800"/>
              <a:buNone/>
            </a:pPr>
            <a:endParaRPr lang="ru-RU" sz="1600" dirty="0" smtClean="0"/>
          </a:p>
          <a:p>
            <a:pPr marL="0" lvl="0" indent="0">
              <a:lnSpc>
                <a:spcPct val="120000"/>
              </a:lnSpc>
              <a:spcBef>
                <a:spcPts val="0"/>
              </a:spcBef>
              <a:buSzPts val="2800"/>
              <a:buNone/>
            </a:pPr>
            <a:r>
              <a:rPr lang="en-US" sz="2000" dirty="0"/>
              <a:t>The advantages of electrical energy </a:t>
            </a:r>
            <a:r>
              <a:rPr lang="ru-RU" sz="2100" dirty="0" smtClean="0"/>
              <a:t> </a:t>
            </a:r>
            <a:r>
              <a:rPr lang="ru-RU" sz="1600" dirty="0"/>
              <a:t>- </a:t>
            </a:r>
            <a:r>
              <a:rPr lang="en-US" sz="1800" dirty="0" smtClean="0">
                <a:solidFill>
                  <a:schemeClr val="accent6">
                    <a:lumMod val="50000"/>
                  </a:schemeClr>
                </a:solidFill>
              </a:rPr>
              <a:t>can </a:t>
            </a:r>
            <a:r>
              <a:rPr lang="en-US" sz="1800" dirty="0">
                <a:solidFill>
                  <a:schemeClr val="accent6">
                    <a:lumMod val="50000"/>
                  </a:schemeClr>
                </a:solidFill>
              </a:rPr>
              <a:t>be economically transmitted over long distances and easily converted into various forms of </a:t>
            </a:r>
            <a:r>
              <a:rPr lang="en-US" sz="1800" dirty="0" smtClean="0">
                <a:solidFill>
                  <a:schemeClr val="accent6">
                    <a:lumMod val="50000"/>
                  </a:schemeClr>
                </a:solidFill>
              </a:rPr>
              <a:t>energy</a:t>
            </a:r>
            <a:endParaRPr lang="ru-RU" sz="1800" dirty="0" smtClean="0"/>
          </a:p>
          <a:p>
            <a:pPr marL="0" lvl="0" indent="0">
              <a:lnSpc>
                <a:spcPct val="120000"/>
              </a:lnSpc>
              <a:spcBef>
                <a:spcPts val="0"/>
              </a:spcBef>
              <a:buSzPts val="2800"/>
              <a:buNone/>
            </a:pPr>
            <a:endParaRPr lang="ru-RU" sz="1400" dirty="0"/>
          </a:p>
          <a:p>
            <a:pPr marL="0" lvl="0" indent="0">
              <a:lnSpc>
                <a:spcPct val="120000"/>
              </a:lnSpc>
              <a:spcBef>
                <a:spcPts val="0"/>
              </a:spcBef>
              <a:buSzPts val="2800"/>
              <a:buNone/>
            </a:pPr>
            <a:r>
              <a:rPr lang="en-US" sz="1800" dirty="0" smtClean="0"/>
              <a:t>‘Electricity production‘ </a:t>
            </a:r>
            <a:r>
              <a:rPr lang="ru-RU" sz="2000" dirty="0" smtClean="0"/>
              <a:t>- </a:t>
            </a:r>
            <a:r>
              <a:rPr lang="en-US" sz="1800" dirty="0" smtClean="0">
                <a:solidFill>
                  <a:schemeClr val="accent6">
                    <a:lumMod val="50000"/>
                  </a:schemeClr>
                </a:solidFill>
              </a:rPr>
              <a:t>the </a:t>
            </a:r>
            <a:r>
              <a:rPr lang="en-US" sz="1800" dirty="0">
                <a:solidFill>
                  <a:schemeClr val="accent6">
                    <a:lumMod val="50000"/>
                  </a:schemeClr>
                </a:solidFill>
              </a:rPr>
              <a:t>process of generating electric energy for industrial and public electrification </a:t>
            </a:r>
            <a:r>
              <a:rPr lang="en-US" sz="1800" dirty="0" smtClean="0">
                <a:solidFill>
                  <a:schemeClr val="accent6">
                    <a:lumMod val="50000"/>
                  </a:schemeClr>
                </a:solidFill>
              </a:rPr>
              <a:t>purposes. Energy </a:t>
            </a:r>
            <a:r>
              <a:rPr lang="en-US" sz="1800" dirty="0">
                <a:solidFill>
                  <a:schemeClr val="accent6">
                    <a:lumMod val="50000"/>
                  </a:schemeClr>
                </a:solidFill>
              </a:rPr>
              <a:t>is not produced but rather converted from one form to another, it is so widely used that </a:t>
            </a:r>
            <a:r>
              <a:rPr lang="en-US" sz="1800" dirty="0" smtClean="0">
                <a:solidFill>
                  <a:schemeClr val="accent6">
                    <a:lumMod val="50000"/>
                  </a:schemeClr>
                </a:solidFill>
              </a:rPr>
              <a:t>it is also </a:t>
            </a:r>
            <a:r>
              <a:rPr lang="en-US" sz="1800" dirty="0">
                <a:solidFill>
                  <a:schemeClr val="accent6">
                    <a:lumMod val="50000"/>
                  </a:schemeClr>
                </a:solidFill>
              </a:rPr>
              <a:t>retain </a:t>
            </a:r>
            <a:r>
              <a:rPr lang="en-US" sz="1800" dirty="0" smtClean="0">
                <a:solidFill>
                  <a:schemeClr val="accent6">
                    <a:lumMod val="50000"/>
                  </a:schemeClr>
                </a:solidFill>
              </a:rPr>
              <a:t>here.</a:t>
            </a:r>
            <a:endParaRPr lang="ru-RU" sz="1800" dirty="0" smtClean="0">
              <a:solidFill>
                <a:schemeClr val="accent6">
                  <a:lumMod val="50000"/>
                </a:schemeClr>
              </a:solidFill>
            </a:endParaRPr>
          </a:p>
          <a:p>
            <a:pPr marL="0" lvl="0" indent="0">
              <a:lnSpc>
                <a:spcPct val="120000"/>
              </a:lnSpc>
              <a:spcBef>
                <a:spcPts val="0"/>
              </a:spcBef>
              <a:buSzPts val="2800"/>
              <a:buNone/>
            </a:pPr>
            <a:endParaRPr lang="ru-RU" sz="2000" dirty="0" smtClean="0"/>
          </a:p>
          <a:p>
            <a:pPr marL="0" lvl="0" indent="0">
              <a:lnSpc>
                <a:spcPct val="120000"/>
              </a:lnSpc>
              <a:spcBef>
                <a:spcPts val="0"/>
              </a:spcBef>
              <a:buSzPts val="2800"/>
              <a:buNone/>
            </a:pPr>
            <a:r>
              <a:rPr lang="en-US" sz="2000" dirty="0"/>
              <a:t>The electric power industry, or energy industry, aims to convert different forms of energy into electrical energy and deliver it to end-users through the most cost-effective methods</a:t>
            </a:r>
            <a:r>
              <a:rPr lang="en-US" sz="2000" dirty="0" smtClean="0"/>
              <a:t>. </a:t>
            </a:r>
            <a:r>
              <a:rPr lang="en-US" sz="1800" dirty="0" smtClean="0">
                <a:solidFill>
                  <a:schemeClr val="accent6">
                    <a:lumMod val="50000"/>
                  </a:schemeClr>
                </a:solidFill>
              </a:rPr>
              <a:t>Electric </a:t>
            </a:r>
            <a:r>
              <a:rPr lang="en-US" sz="1800" dirty="0">
                <a:solidFill>
                  <a:schemeClr val="accent6">
                    <a:lumMod val="50000"/>
                  </a:schemeClr>
                </a:solidFill>
              </a:rPr>
              <a:t>power industry is responsible for the production of electrical energy. This branch of the energy sector focuses on various energy conversions to provide economically efficient services. </a:t>
            </a:r>
            <a:endParaRPr sz="1800" dirty="0" smtClean="0">
              <a:solidFill>
                <a:schemeClr val="accent6">
                  <a:lumMod val="50000"/>
                </a:schemeClr>
              </a:solidFill>
            </a:endParaRPr>
          </a:p>
          <a:p>
            <a:pPr marL="0" lvl="0" indent="0">
              <a:lnSpc>
                <a:spcPct val="120000"/>
              </a:lnSpc>
              <a:buSzPts val="2800"/>
              <a:buNone/>
            </a:pPr>
            <a:r>
              <a:rPr lang="en-US" sz="2000" dirty="0"/>
              <a:t>The production and use of electrical energy are of paramount importance both in the economy and in people's everyday lives today</a:t>
            </a:r>
            <a:r>
              <a:rPr lang="en-US" sz="2000" dirty="0" smtClean="0"/>
              <a:t>. </a:t>
            </a:r>
            <a:r>
              <a:rPr lang="en-US" sz="1800" dirty="0" smtClean="0">
                <a:solidFill>
                  <a:schemeClr val="accent6">
                    <a:lumMod val="50000"/>
                  </a:schemeClr>
                </a:solidFill>
              </a:rPr>
              <a:t>With </a:t>
            </a:r>
            <a:r>
              <a:rPr lang="en-US" sz="1800" dirty="0">
                <a:solidFill>
                  <a:schemeClr val="accent6">
                    <a:lumMod val="50000"/>
                  </a:schemeClr>
                </a:solidFill>
              </a:rPr>
              <a:t>the help of electrical energy, any place on the </a:t>
            </a:r>
            <a:r>
              <a:rPr lang="en-US" sz="1800" dirty="0" smtClean="0">
                <a:solidFill>
                  <a:schemeClr val="accent6">
                    <a:lumMod val="50000"/>
                  </a:schemeClr>
                </a:solidFill>
              </a:rPr>
              <a:t>Planet </a:t>
            </a:r>
            <a:r>
              <a:rPr lang="en-US" sz="1800" dirty="0">
                <a:solidFill>
                  <a:schemeClr val="accent6">
                    <a:lumMod val="50000"/>
                  </a:schemeClr>
                </a:solidFill>
              </a:rPr>
              <a:t>can be connected to modern production processes and embrace the cultural aspects of contemporary living.</a:t>
            </a:r>
            <a:endParaRPr sz="1800" dirty="0">
              <a:solidFill>
                <a:schemeClr val="accent6">
                  <a:lumMod val="50000"/>
                </a:schemeClr>
              </a:solidFill>
            </a:endParaRP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endParaRPr lang="en-US" sz="2000" dirty="0" smtClean="0"/>
          </a:p>
          <a:p>
            <a:r>
              <a:rPr lang="en-US" sz="2000" dirty="0" smtClean="0"/>
              <a:t>Basics</a:t>
            </a:r>
            <a:r>
              <a:rPr lang="en-US" sz="2000" dirty="0"/>
              <a:t>, types and classification, principle of operation</a:t>
            </a:r>
            <a:endParaRPr lang="en-US" sz="2000" dirty="0"/>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ru-RU" sz="2800" dirty="0"/>
              <a:t>1.2.	</a:t>
            </a:r>
            <a:r>
              <a:rPr lang="en-US" sz="2800" dirty="0"/>
              <a:t>Electricity generation and consumption </a:t>
            </a:r>
            <a:endParaRPr sz="2800" dirty="0"/>
          </a:p>
        </p:txBody>
      </p:sp>
      <p:sp>
        <p:nvSpPr>
          <p:cNvPr id="64" name="Google Shape;64;p3"/>
          <p:cNvSpPr txBox="1">
            <a:spLocks noGrp="1"/>
          </p:cNvSpPr>
          <p:nvPr>
            <p:ph type="body" idx="1"/>
          </p:nvPr>
        </p:nvSpPr>
        <p:spPr>
          <a:xfrm>
            <a:off x="398207" y="1645124"/>
            <a:ext cx="11407652" cy="4102538"/>
          </a:xfrm>
          <a:prstGeom prst="rect">
            <a:avLst/>
          </a:prstGeom>
          <a:noFill/>
          <a:ln>
            <a:noFill/>
          </a:ln>
        </p:spPr>
        <p:txBody>
          <a:bodyPr spcFirstLastPara="1" wrap="square" lIns="91425" tIns="45700" rIns="91425" bIns="45700" anchor="t" anchorCtr="0">
            <a:normAutofit/>
          </a:bodyPr>
          <a:lstStyle/>
          <a:p>
            <a:pPr marL="0" lvl="0" indent="0">
              <a:lnSpc>
                <a:spcPct val="100000"/>
              </a:lnSpc>
              <a:spcBef>
                <a:spcPts val="0"/>
              </a:spcBef>
              <a:buSzPts val="2800"/>
              <a:buNone/>
            </a:pPr>
            <a:r>
              <a:rPr lang="mk-MK" sz="1600" dirty="0"/>
              <a:t>Usable electricity is not freely available in nature, so it must be "produced" (that is, transforming other forms of energy to electricity</a:t>
            </a:r>
            <a:r>
              <a:rPr lang="mk-MK" sz="1600" dirty="0" smtClean="0"/>
              <a:t>).</a:t>
            </a:r>
            <a:r>
              <a:rPr lang="mk-MK" sz="1600" dirty="0" smtClean="0"/>
              <a:t> </a:t>
            </a:r>
            <a:r>
              <a:rPr lang="en-US" sz="1400" dirty="0" smtClean="0">
                <a:solidFill>
                  <a:schemeClr val="accent6">
                    <a:lumMod val="50000"/>
                  </a:schemeClr>
                </a:solidFill>
              </a:rPr>
              <a:t>Production </a:t>
            </a:r>
            <a:r>
              <a:rPr lang="en-US" sz="1400" dirty="0">
                <a:solidFill>
                  <a:schemeClr val="accent6">
                    <a:lumMod val="50000"/>
                  </a:schemeClr>
                </a:solidFill>
              </a:rPr>
              <a:t>is carried out in power stations (also called "power plants"). Electricity is most often generated at a power plant by electromechanical generators, primarily driven by heat engines fueled by combustion or nuclear </a:t>
            </a:r>
            <a:r>
              <a:rPr lang="en-US" sz="1400" dirty="0" smtClean="0">
                <a:solidFill>
                  <a:schemeClr val="accent6">
                    <a:lumMod val="50000"/>
                  </a:schemeClr>
                </a:solidFill>
              </a:rPr>
              <a:t>fission. There are also other energy sources </a:t>
            </a:r>
            <a:r>
              <a:rPr lang="en-US" sz="1400" dirty="0">
                <a:solidFill>
                  <a:schemeClr val="accent6">
                    <a:lumMod val="50000"/>
                  </a:schemeClr>
                </a:solidFill>
              </a:rPr>
              <a:t>such as the kinetic energy of flowing water and </a:t>
            </a:r>
            <a:r>
              <a:rPr lang="en-US" sz="1400" dirty="0" smtClean="0">
                <a:solidFill>
                  <a:schemeClr val="accent6">
                    <a:lumMod val="50000"/>
                  </a:schemeClr>
                </a:solidFill>
              </a:rPr>
              <a:t>wind, as well as other alternative energy </a:t>
            </a:r>
            <a:r>
              <a:rPr lang="en-US" sz="1400" dirty="0">
                <a:solidFill>
                  <a:schemeClr val="accent6">
                    <a:lumMod val="50000"/>
                  </a:schemeClr>
                </a:solidFill>
              </a:rPr>
              <a:t>sources </a:t>
            </a:r>
            <a:r>
              <a:rPr lang="en-US" sz="1400" dirty="0" smtClean="0">
                <a:solidFill>
                  <a:schemeClr val="accent6">
                    <a:lumMod val="50000"/>
                  </a:schemeClr>
                </a:solidFill>
              </a:rPr>
              <a:t>including </a:t>
            </a:r>
            <a:r>
              <a:rPr lang="en-US" sz="1400" dirty="0">
                <a:solidFill>
                  <a:schemeClr val="accent6">
                    <a:lumMod val="50000"/>
                  </a:schemeClr>
                </a:solidFill>
              </a:rPr>
              <a:t>solar </a:t>
            </a:r>
            <a:r>
              <a:rPr lang="en-US" sz="1400" dirty="0" err="1">
                <a:solidFill>
                  <a:schemeClr val="accent6">
                    <a:lumMod val="50000"/>
                  </a:schemeClr>
                </a:solidFill>
              </a:rPr>
              <a:t>photovoltaics</a:t>
            </a:r>
            <a:r>
              <a:rPr lang="en-US" sz="1400" dirty="0">
                <a:solidFill>
                  <a:schemeClr val="accent6">
                    <a:lumMod val="50000"/>
                  </a:schemeClr>
                </a:solidFill>
              </a:rPr>
              <a:t> and geothermal energy.</a:t>
            </a:r>
            <a:endParaRPr lang="ru-RU" sz="1400" dirty="0" smtClean="0"/>
          </a:p>
          <a:p>
            <a:pPr marL="0" lvl="0" indent="0">
              <a:lnSpc>
                <a:spcPct val="100000"/>
              </a:lnSpc>
              <a:buSzPts val="2800"/>
              <a:buNone/>
            </a:pPr>
            <a:r>
              <a:rPr lang="mk-MK" sz="1600" dirty="0"/>
              <a:t>Phasing out coal-fired power stations and eventually gas-fired power stations, or, if practical, capturing their greenhouse gas emissions, is an important part of the energy transformation required to limit climate </a:t>
            </a:r>
            <a:r>
              <a:rPr lang="mk-MK" sz="1600" dirty="0" smtClean="0"/>
              <a:t>change</a:t>
            </a:r>
            <a:r>
              <a:rPr lang="en-US" sz="1600" dirty="0" smtClean="0"/>
              <a:t>. </a:t>
            </a:r>
            <a:r>
              <a:rPr lang="en-US" sz="1400" dirty="0" smtClean="0">
                <a:solidFill>
                  <a:schemeClr val="accent6">
                    <a:lumMod val="50000"/>
                  </a:schemeClr>
                </a:solidFill>
              </a:rPr>
              <a:t>Vastly </a:t>
            </a:r>
            <a:r>
              <a:rPr lang="en-US" sz="1400" dirty="0">
                <a:solidFill>
                  <a:schemeClr val="accent6">
                    <a:lumMod val="50000"/>
                  </a:schemeClr>
                </a:solidFill>
              </a:rPr>
              <a:t>more solar power and wind power is forecast to be required, with electricity demand increasing strongly with further electrification of transport, homes and industry.</a:t>
            </a:r>
            <a:r>
              <a:rPr lang="mk-MK" sz="1400" dirty="0" smtClean="0">
                <a:solidFill>
                  <a:schemeClr val="accent6">
                    <a:lumMod val="50000"/>
                  </a:schemeClr>
                </a:solidFill>
              </a:rPr>
              <a:t> </a:t>
            </a:r>
            <a:endParaRPr lang="mk-MK" sz="1400" dirty="0" smtClean="0">
              <a:solidFill>
                <a:schemeClr val="accent6">
                  <a:lumMod val="50000"/>
                </a:schemeClr>
              </a:solidFill>
            </a:endParaRPr>
          </a:p>
          <a:p>
            <a:pPr marL="0" lvl="0" indent="0">
              <a:lnSpc>
                <a:spcPct val="100000"/>
              </a:lnSpc>
              <a:buSzPts val="2800"/>
              <a:buNone/>
            </a:pPr>
            <a:r>
              <a:rPr lang="en-US" sz="1600" dirty="0" smtClean="0"/>
              <a:t>Electricity </a:t>
            </a:r>
            <a:r>
              <a:rPr lang="en-US" sz="1600" dirty="0"/>
              <a:t>consumption represents the actual </a:t>
            </a:r>
            <a:r>
              <a:rPr lang="mk-MK" sz="1600" dirty="0"/>
              <a:t>energy demand</a:t>
            </a:r>
            <a:r>
              <a:rPr lang="en-US" sz="1600" dirty="0"/>
              <a:t> from the existing electricity supply, which is used for various purposes such as transportation, housing, industry, commerce and others.</a:t>
            </a:r>
            <a:endParaRPr sz="1600" dirty="0">
              <a:solidFill>
                <a:schemeClr val="tx1"/>
              </a:solidFill>
            </a:endParaRPr>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endParaRPr lang="en-US" sz="2000" dirty="0"/>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21397617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ru-RU" sz="2800" dirty="0"/>
              <a:t>1.2.	</a:t>
            </a:r>
            <a:r>
              <a:rPr lang="en-US" sz="2800" dirty="0"/>
              <a:t> Electricity generation and </a:t>
            </a:r>
            <a:r>
              <a:rPr lang="en-US" sz="2800" dirty="0" smtClean="0"/>
              <a:t>consumption </a:t>
            </a:r>
            <a:endParaRPr sz="28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endParaRPr lang="en-US" sz="2000" dirty="0"/>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446620" y="1733276"/>
            <a:ext cx="5157767" cy="523220"/>
          </a:xfrm>
          <a:prstGeom prst="rect">
            <a:avLst/>
          </a:prstGeom>
        </p:spPr>
        <p:txBody>
          <a:bodyPr wrap="square">
            <a:spAutoFit/>
          </a:bodyPr>
          <a:lstStyle/>
          <a:p>
            <a:pPr algn="ctr"/>
            <a:r>
              <a:rPr lang="en-US" i="1" dirty="0"/>
              <a:t>Share of the different sources in the total electricity generation</a:t>
            </a:r>
            <a:r>
              <a:rPr lang="mk-MK" i="1" dirty="0" smtClean="0">
                <a:latin typeface="TimesNewRomanPS-ItalicMT"/>
                <a:ea typeface="Calibri" panose="020F0502020204030204" pitchFamily="34" charset="0"/>
                <a:cs typeface="Times New Roman" panose="02020603050405020304" pitchFamily="18" charset="0"/>
              </a:rPr>
              <a:t> </a:t>
            </a:r>
            <a:r>
              <a:rPr lang="mk-MK" i="1" dirty="0">
                <a:latin typeface="TimesNewRomanPS-ItalicMT"/>
                <a:ea typeface="Calibri" panose="020F0502020204030204" pitchFamily="34" charset="0"/>
                <a:cs typeface="Times New Roman" panose="02020603050405020304" pitchFamily="18" charset="0"/>
              </a:rPr>
              <a:t>(2019)</a:t>
            </a:r>
            <a:endParaRPr lang="en-US" dirty="0"/>
          </a:p>
        </p:txBody>
      </p:sp>
      <p:sp>
        <p:nvSpPr>
          <p:cNvPr id="4" name="Rectangle 3"/>
          <p:cNvSpPr/>
          <p:nvPr/>
        </p:nvSpPr>
        <p:spPr>
          <a:xfrm>
            <a:off x="6800663" y="1714127"/>
            <a:ext cx="4785068" cy="523220"/>
          </a:xfrm>
          <a:prstGeom prst="rect">
            <a:avLst/>
          </a:prstGeom>
        </p:spPr>
        <p:txBody>
          <a:bodyPr wrap="square">
            <a:spAutoFit/>
          </a:bodyPr>
          <a:lstStyle/>
          <a:p>
            <a:r>
              <a:rPr lang="en-US" i="1" dirty="0"/>
              <a:t>Consumption, production, net import of electricity </a:t>
            </a:r>
            <a:r>
              <a:rPr lang="en-US" i="1" dirty="0" smtClean="0"/>
              <a:t>in the </a:t>
            </a:r>
            <a:r>
              <a:rPr lang="en-US" i="1" dirty="0"/>
              <a:t>Republic of North Macedonia</a:t>
            </a:r>
            <a:endParaRPr lang="en-US" dirty="0"/>
          </a:p>
        </p:txBody>
      </p:sp>
      <p:sp>
        <p:nvSpPr>
          <p:cNvPr id="8" name="Rectangle 7"/>
          <p:cNvSpPr/>
          <p:nvPr/>
        </p:nvSpPr>
        <p:spPr>
          <a:xfrm>
            <a:off x="446620" y="5027802"/>
            <a:ext cx="11139111" cy="587853"/>
          </a:xfrm>
          <a:prstGeom prst="rect">
            <a:avLst/>
          </a:prstGeom>
        </p:spPr>
        <p:txBody>
          <a:bodyPr wrap="square">
            <a:spAutoFit/>
          </a:bodyPr>
          <a:lstStyle/>
          <a:p>
            <a:pPr>
              <a:lnSpc>
                <a:spcPct val="115000"/>
              </a:lnSpc>
              <a:spcAft>
                <a:spcPts val="1000"/>
              </a:spcAft>
            </a:pPr>
            <a:r>
              <a:rPr lang="en-US" dirty="0" smtClean="0">
                <a:latin typeface="Times New Roman" panose="02020603050405020304" pitchFamily="18" charset="0"/>
                <a:ea typeface="Calibri" panose="020F0502020204030204" pitchFamily="34" charset="0"/>
              </a:rPr>
              <a:t>The g</a:t>
            </a:r>
            <a:r>
              <a:rPr lang="en-US" dirty="0" smtClean="0">
                <a:latin typeface="Times New Roman" panose="02020603050405020304" pitchFamily="18" charset="0"/>
                <a:ea typeface="Calibri" panose="020F0502020204030204" pitchFamily="34" charset="0"/>
              </a:rPr>
              <a:t>lobal </a:t>
            </a:r>
            <a:r>
              <a:rPr lang="en-US" dirty="0">
                <a:latin typeface="Times New Roman" panose="02020603050405020304" pitchFamily="18" charset="0"/>
                <a:ea typeface="Calibri" panose="020F0502020204030204" pitchFamily="34" charset="0"/>
              </a:rPr>
              <a:t>electricity consumption in 2019 amounted to 22,848 terawatt-hours (</a:t>
            </a:r>
            <a:r>
              <a:rPr lang="en-US" dirty="0" err="1">
                <a:latin typeface="Times New Roman" panose="02020603050405020304" pitchFamily="18" charset="0"/>
                <a:ea typeface="Calibri" panose="020F0502020204030204" pitchFamily="34" charset="0"/>
              </a:rPr>
              <a:t>TWh</a:t>
            </a:r>
            <a:r>
              <a:rPr lang="en-US" dirty="0">
                <a:latin typeface="Times New Roman" panose="02020603050405020304" pitchFamily="18" charset="0"/>
                <a:ea typeface="Calibri" panose="020F0502020204030204" pitchFamily="34" charset="0"/>
              </a:rPr>
              <a:t>), approximately 135% higher than the consumption level in 1990 (9,702 </a:t>
            </a:r>
            <a:r>
              <a:rPr lang="en-US" dirty="0" err="1">
                <a:latin typeface="Times New Roman" panose="02020603050405020304" pitchFamily="18" charset="0"/>
                <a:ea typeface="Calibri" panose="020F0502020204030204" pitchFamily="34" charset="0"/>
              </a:rPr>
              <a:t>TWh</a:t>
            </a:r>
            <a:r>
              <a:rPr lang="en-US" dirty="0">
                <a:latin typeface="Times New Roman" panose="02020603050405020304" pitchFamily="18" charset="0"/>
                <a:ea typeface="Calibri" panose="020F0502020204030204" pitchFamily="34" charset="0"/>
              </a:rPr>
              <a:t>). China, the United States, and India accounted for over 50% of the global share in electricity consumption.</a:t>
            </a:r>
            <a:endParaRPr lang="en-US" dirty="0"/>
          </a:p>
        </p:txBody>
      </p:sp>
      <p:pic>
        <p:nvPicPr>
          <p:cNvPr id="12" name="Picture 11"/>
          <p:cNvPicPr/>
          <p:nvPr/>
        </p:nvPicPr>
        <p:blipFill>
          <a:blip r:embed="rId5">
            <a:extLst>
              <a:ext uri="{28A0092B-C50C-407E-A947-70E740481C1C}">
                <a14:useLocalDpi xmlns:a14="http://schemas.microsoft.com/office/drawing/2010/main" val="0"/>
              </a:ext>
            </a:extLst>
          </a:blip>
          <a:srcRect/>
          <a:stretch>
            <a:fillRect/>
          </a:stretch>
        </p:blipFill>
        <p:spPr bwMode="auto">
          <a:xfrm>
            <a:off x="961209" y="2405743"/>
            <a:ext cx="4111534" cy="2329543"/>
          </a:xfrm>
          <a:prstGeom prst="rect">
            <a:avLst/>
          </a:prstGeom>
          <a:noFill/>
          <a:ln>
            <a:noFill/>
          </a:ln>
        </p:spPr>
      </p:pic>
      <p:pic>
        <p:nvPicPr>
          <p:cNvPr id="13" name="Picture 12"/>
          <p:cNvPicPr/>
          <p:nvPr/>
        </p:nvPicPr>
        <p:blipFill>
          <a:blip r:embed="rId6"/>
          <a:stretch>
            <a:fillRect/>
          </a:stretch>
        </p:blipFill>
        <p:spPr>
          <a:xfrm>
            <a:off x="6052008" y="2230346"/>
            <a:ext cx="5943600" cy="2680335"/>
          </a:xfrm>
          <a:prstGeom prst="rect">
            <a:avLst/>
          </a:prstGeom>
        </p:spPr>
      </p:pic>
    </p:spTree>
    <p:extLst>
      <p:ext uri="{BB962C8B-B14F-4D97-AF65-F5344CB8AC3E}">
        <p14:creationId xmlns:p14="http://schemas.microsoft.com/office/powerpoint/2010/main" val="28157322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4110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ru-RU" sz="2800" dirty="0"/>
              <a:t>1.2.	</a:t>
            </a:r>
            <a:r>
              <a:rPr lang="en-US" sz="2800" dirty="0"/>
              <a:t> Electricity generation and consumption </a:t>
            </a:r>
            <a:endParaRPr sz="2800" dirty="0"/>
          </a:p>
        </p:txBody>
      </p:sp>
      <p:sp>
        <p:nvSpPr>
          <p:cNvPr id="64" name="Google Shape;64;p3"/>
          <p:cNvSpPr txBox="1">
            <a:spLocks noGrp="1"/>
          </p:cNvSpPr>
          <p:nvPr>
            <p:ph type="body" idx="1"/>
          </p:nvPr>
        </p:nvSpPr>
        <p:spPr>
          <a:xfrm>
            <a:off x="398207" y="1645124"/>
            <a:ext cx="11407652" cy="4102538"/>
          </a:xfrm>
          <a:prstGeom prst="rect">
            <a:avLst/>
          </a:prstGeom>
          <a:noFill/>
          <a:ln>
            <a:noFill/>
          </a:ln>
        </p:spPr>
        <p:txBody>
          <a:bodyPr spcFirstLastPara="1" wrap="square" lIns="91425" tIns="45700" rIns="91425" bIns="45700" anchor="t" anchorCtr="0">
            <a:normAutofit/>
          </a:bodyPr>
          <a:lstStyle/>
          <a:p>
            <a:pPr marL="0" lvl="0" indent="0">
              <a:lnSpc>
                <a:spcPct val="100000"/>
              </a:lnSpc>
              <a:spcBef>
                <a:spcPts val="0"/>
              </a:spcBef>
              <a:buSzPts val="2800"/>
              <a:buNone/>
            </a:pPr>
            <a:r>
              <a:rPr lang="en-US" sz="1600" dirty="0"/>
              <a:t>The share of hydropower in energy production varies significantly in the energy sector among different countries and depends on the available water potential. It should be emphasized that the development of energy sector in all countries is moving towards the complete utilization of all available water potentials, regardless of future energy sources. The reasons for this are as follows:</a:t>
            </a:r>
            <a:r>
              <a:rPr lang="ru-RU" sz="1600" dirty="0" smtClean="0">
                <a:solidFill>
                  <a:schemeClr val="accent6">
                    <a:lumMod val="50000"/>
                  </a:schemeClr>
                </a:solidFill>
              </a:rPr>
              <a:t> </a:t>
            </a:r>
            <a:endParaRPr lang="ru-RU" sz="1600" dirty="0" smtClean="0">
              <a:solidFill>
                <a:schemeClr val="accent6">
                  <a:lumMod val="50000"/>
                </a:schemeClr>
              </a:solidFill>
            </a:endParaRPr>
          </a:p>
          <a:p>
            <a:pPr lvl="0"/>
            <a:r>
              <a:rPr lang="en-US" sz="1600" dirty="0"/>
              <a:t>The driving 'fuel' is inexhaustible and constantly available, thanks to solar energy.</a:t>
            </a:r>
            <a:r>
              <a:rPr lang="mk-MK" sz="1600" dirty="0" smtClean="0"/>
              <a:t> </a:t>
            </a:r>
            <a:endParaRPr lang="en-US" sz="1600" dirty="0"/>
          </a:p>
          <a:p>
            <a:pPr lvl="0"/>
            <a:r>
              <a:rPr lang="en-US" sz="1600" dirty="0"/>
              <a:t>Hydropower plants, with rational use, help in solving water management problems related to river basins and their water flows, thereby benefiting the entire water system</a:t>
            </a:r>
            <a:r>
              <a:rPr lang="en-US" sz="1600" dirty="0" smtClean="0"/>
              <a:t>.</a:t>
            </a:r>
            <a:r>
              <a:rPr lang="mk-MK" sz="1600" dirty="0" smtClean="0"/>
              <a:t> </a:t>
            </a:r>
            <a:endParaRPr lang="en-US" sz="1600" dirty="0"/>
          </a:p>
          <a:p>
            <a:pPr lvl="0"/>
            <a:r>
              <a:rPr lang="en-US" sz="1600" dirty="0"/>
              <a:t>Furthermore, hydropower plants contribute to solving issues such as flood protection, erosion, river navigability, and groundwater protection</a:t>
            </a:r>
            <a:r>
              <a:rPr lang="en-US" sz="1600" dirty="0" smtClean="0"/>
              <a:t>. </a:t>
            </a:r>
            <a:r>
              <a:rPr lang="mk-MK" sz="1600" dirty="0" smtClean="0"/>
              <a:t> </a:t>
            </a:r>
            <a:endParaRPr lang="en-US" sz="1600" dirty="0"/>
          </a:p>
          <a:p>
            <a:r>
              <a:rPr lang="en-US" sz="1600" dirty="0"/>
              <a:t>Hydropower plants serve as an energy source that helps protect the environment, which will be a central concern globally in the coming decades</a:t>
            </a:r>
            <a:r>
              <a:rPr lang="en-US" sz="1600" dirty="0" smtClean="0"/>
              <a:t>. </a:t>
            </a:r>
            <a:endParaRPr lang="ru-RU" sz="1600" dirty="0" smtClean="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endParaRPr lang="en-US" sz="2000" dirty="0"/>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14941334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59087"/>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ru-RU" sz="2800" dirty="0"/>
              <a:t>1.3.	</a:t>
            </a:r>
            <a:r>
              <a:rPr lang="en-US" sz="2800" dirty="0"/>
              <a:t>Types of Power </a:t>
            </a:r>
            <a:r>
              <a:rPr lang="en-US" sz="2800" dirty="0" smtClean="0"/>
              <a:t>Plants </a:t>
            </a:r>
            <a:endParaRPr sz="2800" dirty="0"/>
          </a:p>
        </p:txBody>
      </p:sp>
      <p:sp>
        <p:nvSpPr>
          <p:cNvPr id="64" name="Google Shape;64;p3"/>
          <p:cNvSpPr txBox="1">
            <a:spLocks noGrp="1"/>
          </p:cNvSpPr>
          <p:nvPr>
            <p:ph type="body" idx="1"/>
          </p:nvPr>
        </p:nvSpPr>
        <p:spPr>
          <a:xfrm>
            <a:off x="398207" y="1733612"/>
            <a:ext cx="11407652" cy="3841276"/>
          </a:xfrm>
          <a:prstGeom prst="rect">
            <a:avLst/>
          </a:prstGeom>
          <a:noFill/>
          <a:ln>
            <a:noFill/>
          </a:ln>
        </p:spPr>
        <p:txBody>
          <a:bodyPr spcFirstLastPara="1" wrap="square" lIns="91425" tIns="45700" rIns="91425" bIns="45700" anchor="t" anchorCtr="0">
            <a:normAutofit/>
          </a:bodyPr>
          <a:lstStyle/>
          <a:p>
            <a:pPr marL="0" lvl="0" indent="0">
              <a:lnSpc>
                <a:spcPct val="100000"/>
              </a:lnSpc>
              <a:spcBef>
                <a:spcPts val="0"/>
              </a:spcBef>
              <a:buSzPts val="2800"/>
              <a:buNone/>
            </a:pPr>
            <a:r>
              <a:rPr lang="en-US" sz="1600" dirty="0"/>
              <a:t>Electric power plants are facilities where various forms of energy are converted into electricity. They represent complex technical systems composed of different machines and devices that are interconnected. Each component in the power plant can be treated as a separate system, making the power plant a highly organized and complex system, i.e., the power plant can be characterized as a higher-order </a:t>
            </a:r>
            <a:r>
              <a:rPr lang="en-US" sz="1600" dirty="0" smtClean="0"/>
              <a:t>system</a:t>
            </a:r>
            <a:r>
              <a:rPr lang="ru-RU" sz="1600" dirty="0" smtClean="0"/>
              <a:t>.</a:t>
            </a:r>
            <a:r>
              <a:rPr lang="ru-RU" sz="1600" dirty="0" smtClean="0">
                <a:solidFill>
                  <a:schemeClr val="accent6">
                    <a:lumMod val="50000"/>
                  </a:schemeClr>
                </a:solidFill>
              </a:rPr>
              <a:t> </a:t>
            </a:r>
            <a:endParaRPr lang="en-US" sz="1600" dirty="0" smtClean="0">
              <a:solidFill>
                <a:schemeClr val="accent6">
                  <a:lumMod val="50000"/>
                </a:schemeClr>
              </a:solidFill>
            </a:endParaRPr>
          </a:p>
          <a:p>
            <a:pPr marL="0" lvl="0" indent="0">
              <a:lnSpc>
                <a:spcPct val="100000"/>
              </a:lnSpc>
              <a:spcBef>
                <a:spcPts val="0"/>
              </a:spcBef>
              <a:buSzPts val="2800"/>
              <a:buNone/>
            </a:pPr>
            <a:endParaRPr lang="en-US" sz="1600" dirty="0" smtClean="0">
              <a:solidFill>
                <a:schemeClr val="accent6">
                  <a:lumMod val="50000"/>
                </a:schemeClr>
              </a:solidFill>
            </a:endParaRPr>
          </a:p>
          <a:p>
            <a:pPr marL="0" lvl="0" indent="0">
              <a:lnSpc>
                <a:spcPct val="100000"/>
              </a:lnSpc>
              <a:spcBef>
                <a:spcPts val="0"/>
              </a:spcBef>
              <a:buSzPts val="2800"/>
              <a:buNone/>
            </a:pPr>
            <a:r>
              <a:rPr lang="en-US" sz="1600" dirty="0">
                <a:solidFill>
                  <a:schemeClr val="accent6">
                    <a:lumMod val="50000"/>
                  </a:schemeClr>
                </a:solidFill>
              </a:rPr>
              <a:t>One of the possible classifications of electric power plants is</a:t>
            </a:r>
            <a:r>
              <a:rPr lang="ru-RU" sz="1600" dirty="0" smtClean="0">
                <a:solidFill>
                  <a:schemeClr val="accent6">
                    <a:lumMod val="50000"/>
                  </a:schemeClr>
                </a:solidFill>
              </a:rPr>
              <a:t>:</a:t>
            </a:r>
            <a:endParaRPr lang="ru-RU" sz="1600" dirty="0" smtClean="0">
              <a:solidFill>
                <a:schemeClr val="accent6">
                  <a:lumMod val="50000"/>
                </a:schemeClr>
              </a:solidFill>
            </a:endParaRPr>
          </a:p>
          <a:p>
            <a:pPr lvl="0"/>
            <a:r>
              <a:rPr lang="mk-MK" sz="1600" dirty="0"/>
              <a:t>According to the type of energy they produce</a:t>
            </a:r>
            <a:r>
              <a:rPr lang="ru-RU" sz="1600" dirty="0" smtClean="0"/>
              <a:t>,</a:t>
            </a:r>
            <a:r>
              <a:rPr lang="mk-MK" sz="1600" dirty="0" smtClean="0"/>
              <a:t> </a:t>
            </a:r>
            <a:endParaRPr lang="en-US" sz="1600" dirty="0"/>
          </a:p>
          <a:p>
            <a:pPr lvl="0"/>
            <a:r>
              <a:rPr lang="mk-MK" sz="1600" dirty="0"/>
              <a:t>According to the fuel they </a:t>
            </a:r>
            <a:r>
              <a:rPr lang="mk-MK" sz="1600" dirty="0" smtClean="0"/>
              <a:t>use</a:t>
            </a:r>
            <a:r>
              <a:rPr lang="en-US" sz="1600" dirty="0" smtClean="0"/>
              <a:t>, </a:t>
            </a:r>
            <a:r>
              <a:rPr lang="ru-RU" sz="1600" dirty="0" smtClean="0"/>
              <a:t> </a:t>
            </a:r>
            <a:r>
              <a:rPr lang="mk-MK" sz="1600" dirty="0" smtClean="0"/>
              <a:t> </a:t>
            </a:r>
            <a:endParaRPr lang="en-US" sz="1600" dirty="0"/>
          </a:p>
          <a:p>
            <a:pPr lvl="0"/>
            <a:r>
              <a:rPr lang="mk-MK" sz="1600" dirty="0"/>
              <a:t>According to the area they supply with </a:t>
            </a:r>
            <a:r>
              <a:rPr lang="en-US" sz="1600" dirty="0"/>
              <a:t>electricity</a:t>
            </a:r>
            <a:r>
              <a:rPr lang="ru-RU" sz="1600" dirty="0" smtClean="0"/>
              <a:t>.</a:t>
            </a: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endParaRPr lang="en-US" sz="2000" dirty="0"/>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41995930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59087"/>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ru-RU" sz="2800" dirty="0"/>
              <a:t>1.3.	</a:t>
            </a:r>
            <a:r>
              <a:rPr lang="en-US" sz="2800" dirty="0"/>
              <a:t> Types of </a:t>
            </a:r>
            <a:r>
              <a:rPr lang="en-US" sz="2800" dirty="0" smtClean="0"/>
              <a:t>Power Plants</a:t>
            </a:r>
            <a:endParaRPr sz="2800" dirty="0"/>
          </a:p>
        </p:txBody>
      </p:sp>
      <p:sp>
        <p:nvSpPr>
          <p:cNvPr id="64" name="Google Shape;64;p3"/>
          <p:cNvSpPr txBox="1">
            <a:spLocks noGrp="1"/>
          </p:cNvSpPr>
          <p:nvPr>
            <p:ph type="body" idx="1"/>
          </p:nvPr>
        </p:nvSpPr>
        <p:spPr>
          <a:xfrm>
            <a:off x="398207" y="1733611"/>
            <a:ext cx="11554307" cy="3752789"/>
          </a:xfrm>
          <a:prstGeom prst="rect">
            <a:avLst/>
          </a:prstGeom>
          <a:noFill/>
          <a:ln>
            <a:noFill/>
          </a:ln>
        </p:spPr>
        <p:txBody>
          <a:bodyPr spcFirstLastPara="1" wrap="square" lIns="91425" tIns="45700" rIns="91425" bIns="45700" numCol="2" anchor="t" anchorCtr="0">
            <a:normAutofit/>
          </a:bodyPr>
          <a:lstStyle/>
          <a:p>
            <a:pPr marL="0" lvl="0" indent="0">
              <a:lnSpc>
                <a:spcPct val="100000"/>
              </a:lnSpc>
              <a:spcBef>
                <a:spcPts val="0"/>
              </a:spcBef>
              <a:buSzPts val="2800"/>
              <a:buNone/>
            </a:pPr>
            <a:r>
              <a:rPr lang="en-US" sz="1600" dirty="0">
                <a:solidFill>
                  <a:schemeClr val="accent6">
                    <a:lumMod val="50000"/>
                  </a:schemeClr>
                </a:solidFill>
              </a:rPr>
              <a:t>According to </a:t>
            </a:r>
            <a:r>
              <a:rPr lang="en-US" sz="1600" b="1" dirty="0">
                <a:solidFill>
                  <a:schemeClr val="accent6">
                    <a:lumMod val="50000"/>
                  </a:schemeClr>
                </a:solidFill>
              </a:rPr>
              <a:t>the type of energy they produce</a:t>
            </a:r>
            <a:r>
              <a:rPr lang="en-US" sz="1600" dirty="0">
                <a:solidFill>
                  <a:schemeClr val="accent6">
                    <a:lumMod val="50000"/>
                  </a:schemeClr>
                </a:solidFill>
              </a:rPr>
              <a:t>, they are divided into</a:t>
            </a:r>
            <a:r>
              <a:rPr lang="ru-RU" sz="1600" dirty="0" smtClean="0">
                <a:solidFill>
                  <a:schemeClr val="accent6">
                    <a:lumMod val="50000"/>
                  </a:schemeClr>
                </a:solidFill>
              </a:rPr>
              <a:t>:</a:t>
            </a:r>
            <a:endParaRPr lang="ru-RU" sz="1600" dirty="0" smtClean="0">
              <a:solidFill>
                <a:schemeClr val="accent6">
                  <a:lumMod val="50000"/>
                </a:schemeClr>
              </a:solidFill>
            </a:endParaRPr>
          </a:p>
          <a:p>
            <a:pPr lvl="0"/>
            <a:r>
              <a:rPr lang="mk-MK" sz="1600" dirty="0"/>
              <a:t>Direct current power plants, and</a:t>
            </a:r>
            <a:r>
              <a:rPr lang="mk-MK" sz="1600" dirty="0" smtClean="0"/>
              <a:t> </a:t>
            </a:r>
            <a:endParaRPr lang="en-US" sz="1600" dirty="0"/>
          </a:p>
          <a:p>
            <a:pPr lvl="0"/>
            <a:r>
              <a:rPr lang="mk-MK" sz="1600" dirty="0"/>
              <a:t>Alternating current power plants</a:t>
            </a:r>
            <a:r>
              <a:rPr lang="ru-RU" sz="1600" dirty="0" smtClean="0"/>
              <a:t>. </a:t>
            </a:r>
            <a:endParaRPr lang="ru-RU" sz="1600" dirty="0" smtClean="0"/>
          </a:p>
          <a:p>
            <a:pPr marL="114300" lvl="0" indent="0">
              <a:buNone/>
            </a:pPr>
            <a:endParaRPr lang="ru-RU" sz="1600" dirty="0"/>
          </a:p>
          <a:p>
            <a:pPr marL="0" lvl="0" indent="0">
              <a:lnSpc>
                <a:spcPct val="100000"/>
              </a:lnSpc>
              <a:spcBef>
                <a:spcPts val="0"/>
              </a:spcBef>
              <a:buSzPts val="2800"/>
              <a:buNone/>
            </a:pPr>
            <a:r>
              <a:rPr lang="en-US" sz="1600" dirty="0">
                <a:solidFill>
                  <a:schemeClr val="accent6">
                    <a:lumMod val="50000"/>
                  </a:schemeClr>
                </a:solidFill>
              </a:rPr>
              <a:t>According to </a:t>
            </a:r>
            <a:r>
              <a:rPr lang="en-US" sz="1600" b="1" dirty="0">
                <a:solidFill>
                  <a:schemeClr val="accent6">
                    <a:lumMod val="50000"/>
                  </a:schemeClr>
                </a:solidFill>
              </a:rPr>
              <a:t>the fuel source</a:t>
            </a:r>
            <a:r>
              <a:rPr lang="en-US" sz="1600" dirty="0">
                <a:solidFill>
                  <a:schemeClr val="accent6">
                    <a:lumMod val="50000"/>
                  </a:schemeClr>
                </a:solidFill>
              </a:rPr>
              <a:t>, power plants are divided into</a:t>
            </a:r>
            <a:r>
              <a:rPr lang="ru-RU" sz="1600" dirty="0" smtClean="0">
                <a:solidFill>
                  <a:schemeClr val="accent6">
                    <a:lumMod val="50000"/>
                  </a:schemeClr>
                </a:solidFill>
              </a:rPr>
              <a:t>:</a:t>
            </a:r>
            <a:endParaRPr lang="ru-RU" sz="1600" dirty="0">
              <a:solidFill>
                <a:schemeClr val="accent6">
                  <a:lumMod val="50000"/>
                </a:schemeClr>
              </a:solidFill>
            </a:endParaRPr>
          </a:p>
          <a:p>
            <a:pPr lvl="0"/>
            <a:r>
              <a:rPr lang="mk-MK" sz="1600" dirty="0"/>
              <a:t>Fossil fuel power plants</a:t>
            </a:r>
            <a:r>
              <a:rPr lang="ru-RU" sz="1600" dirty="0" smtClean="0"/>
              <a:t>,</a:t>
            </a:r>
            <a:r>
              <a:rPr lang="mk-MK" sz="1600" dirty="0" smtClean="0"/>
              <a:t> </a:t>
            </a:r>
            <a:endParaRPr lang="mk-MK" sz="1600" dirty="0" smtClean="0"/>
          </a:p>
          <a:p>
            <a:pPr lvl="0"/>
            <a:r>
              <a:rPr lang="mk-MK" sz="1600" dirty="0"/>
              <a:t>Hydro power plants</a:t>
            </a:r>
            <a:r>
              <a:rPr lang="mk-MK" sz="1600" dirty="0" smtClean="0"/>
              <a:t>,</a:t>
            </a:r>
            <a:endParaRPr lang="mk-MK" sz="1600" dirty="0" smtClean="0"/>
          </a:p>
          <a:p>
            <a:pPr lvl="0"/>
            <a:r>
              <a:rPr lang="mk-MK" sz="1600" dirty="0"/>
              <a:t>Wind power plants</a:t>
            </a:r>
            <a:r>
              <a:rPr lang="mk-MK" sz="1600" dirty="0" smtClean="0"/>
              <a:t>,</a:t>
            </a:r>
            <a:endParaRPr lang="mk-MK" sz="1600" dirty="0" smtClean="0"/>
          </a:p>
          <a:p>
            <a:pPr lvl="0"/>
            <a:r>
              <a:rPr lang="mk-MK" sz="1600" dirty="0"/>
              <a:t>Solar power plants, </a:t>
            </a:r>
            <a:r>
              <a:rPr lang="mk-MK" sz="1600" dirty="0" smtClean="0"/>
              <a:t>and</a:t>
            </a:r>
            <a:r>
              <a:rPr lang="en-US" sz="1600" dirty="0" smtClean="0"/>
              <a:t> </a:t>
            </a:r>
            <a:endParaRPr lang="en-US" sz="1600" dirty="0" smtClean="0"/>
          </a:p>
          <a:p>
            <a:pPr lvl="0"/>
            <a:r>
              <a:rPr lang="mk-MK" sz="1600" dirty="0"/>
              <a:t>Nuclear power plants</a:t>
            </a:r>
            <a:r>
              <a:rPr lang="ru-RU" sz="1600" dirty="0" smtClean="0"/>
              <a:t>. </a:t>
            </a:r>
          </a:p>
          <a:p>
            <a:pPr marL="0" lvl="0" indent="0">
              <a:lnSpc>
                <a:spcPct val="100000"/>
              </a:lnSpc>
              <a:spcBef>
                <a:spcPts val="0"/>
              </a:spcBef>
              <a:buSzPts val="2800"/>
              <a:buNone/>
            </a:pPr>
            <a:endParaRPr lang="mk-MK" sz="1600" dirty="0" smtClean="0">
              <a:solidFill>
                <a:schemeClr val="accent6">
                  <a:lumMod val="50000"/>
                </a:schemeClr>
              </a:solidFill>
            </a:endParaRPr>
          </a:p>
          <a:p>
            <a:pPr marL="0" lvl="0" indent="0">
              <a:lnSpc>
                <a:spcPct val="100000"/>
              </a:lnSpc>
              <a:spcBef>
                <a:spcPts val="0"/>
              </a:spcBef>
              <a:buSzPts val="2800"/>
              <a:buNone/>
            </a:pPr>
            <a:endParaRPr lang="mk-MK" sz="1600" dirty="0">
              <a:solidFill>
                <a:schemeClr val="accent6">
                  <a:lumMod val="50000"/>
                </a:schemeClr>
              </a:solidFill>
            </a:endParaRPr>
          </a:p>
          <a:p>
            <a:pPr marL="0" lvl="0" indent="0">
              <a:lnSpc>
                <a:spcPct val="100000"/>
              </a:lnSpc>
              <a:spcBef>
                <a:spcPts val="0"/>
              </a:spcBef>
              <a:buSzPts val="2800"/>
              <a:buNone/>
            </a:pPr>
            <a:endParaRPr lang="mk-MK" sz="1600" dirty="0" smtClean="0">
              <a:solidFill>
                <a:schemeClr val="accent6">
                  <a:lumMod val="50000"/>
                </a:schemeClr>
              </a:solidFill>
            </a:endParaRPr>
          </a:p>
          <a:p>
            <a:pPr marL="0" lvl="0" indent="0">
              <a:lnSpc>
                <a:spcPct val="100000"/>
              </a:lnSpc>
              <a:spcBef>
                <a:spcPts val="0"/>
              </a:spcBef>
              <a:buSzPts val="2800"/>
              <a:buNone/>
            </a:pPr>
            <a:r>
              <a:rPr lang="en-US" sz="1600" dirty="0">
                <a:solidFill>
                  <a:schemeClr val="accent6">
                    <a:lumMod val="50000"/>
                  </a:schemeClr>
                </a:solidFill>
              </a:rPr>
              <a:t>According to </a:t>
            </a:r>
            <a:r>
              <a:rPr lang="en-US" sz="1600" b="1" dirty="0">
                <a:solidFill>
                  <a:schemeClr val="accent6">
                    <a:lumMod val="50000"/>
                  </a:schemeClr>
                </a:solidFill>
              </a:rPr>
              <a:t>the area they supply with electricity</a:t>
            </a:r>
            <a:r>
              <a:rPr lang="en-US" sz="1600" dirty="0">
                <a:solidFill>
                  <a:schemeClr val="accent6">
                    <a:lumMod val="50000"/>
                  </a:schemeClr>
                </a:solidFill>
              </a:rPr>
              <a:t>, power plants are classified as</a:t>
            </a:r>
            <a:r>
              <a:rPr lang="ru-RU" sz="1600" dirty="0" smtClean="0">
                <a:solidFill>
                  <a:schemeClr val="accent6">
                    <a:lumMod val="50000"/>
                  </a:schemeClr>
                </a:solidFill>
              </a:rPr>
              <a:t>:</a:t>
            </a:r>
            <a:endParaRPr lang="ru-RU" sz="1600" dirty="0">
              <a:solidFill>
                <a:schemeClr val="accent6">
                  <a:lumMod val="50000"/>
                </a:schemeClr>
              </a:solidFill>
            </a:endParaRPr>
          </a:p>
          <a:p>
            <a:pPr lvl="0"/>
            <a:r>
              <a:rPr lang="en-US" sz="1600" dirty="0"/>
              <a:t>Industrial</a:t>
            </a:r>
            <a:r>
              <a:rPr lang="ru-RU" sz="1600" dirty="0" smtClean="0"/>
              <a:t>,</a:t>
            </a:r>
            <a:r>
              <a:rPr lang="mk-MK" sz="1600" dirty="0" smtClean="0"/>
              <a:t> </a:t>
            </a:r>
            <a:endParaRPr lang="mk-MK" sz="1600" dirty="0"/>
          </a:p>
          <a:p>
            <a:pPr lvl="0"/>
            <a:r>
              <a:rPr lang="en-US" sz="1600" dirty="0"/>
              <a:t>Marine (shipboard)</a:t>
            </a:r>
            <a:r>
              <a:rPr lang="mk-MK" sz="1600" dirty="0" smtClean="0"/>
              <a:t>,</a:t>
            </a:r>
          </a:p>
          <a:p>
            <a:pPr lvl="0"/>
            <a:r>
              <a:rPr lang="en-US" sz="1600" dirty="0"/>
              <a:t>Urban</a:t>
            </a:r>
            <a:r>
              <a:rPr lang="mk-MK" sz="1600" dirty="0" smtClean="0"/>
              <a:t>,</a:t>
            </a:r>
            <a:endParaRPr lang="mk-MK" sz="1600" dirty="0"/>
          </a:p>
          <a:p>
            <a:pPr lvl="0"/>
            <a:r>
              <a:rPr lang="en-US" sz="1600" dirty="0" smtClean="0"/>
              <a:t>Regional, </a:t>
            </a:r>
            <a:endParaRPr lang="en-US" sz="1600" dirty="0" smtClean="0"/>
          </a:p>
          <a:p>
            <a:pPr lvl="0"/>
            <a:r>
              <a:rPr lang="en-US" sz="1600" dirty="0"/>
              <a:t>National</a:t>
            </a:r>
            <a:r>
              <a:rPr lang="ru-RU" sz="1600" dirty="0" smtClean="0"/>
              <a:t>. </a:t>
            </a:r>
          </a:p>
          <a:p>
            <a:pPr marL="114300" lvl="0" indent="0">
              <a:buNone/>
            </a:pPr>
            <a:r>
              <a:rPr lang="ru-RU" sz="1600" dirty="0" smtClean="0"/>
              <a:t> </a:t>
            </a:r>
            <a:endParaRPr lang="ru-RU" sz="1600" dirty="0" smtClean="0"/>
          </a:p>
          <a:p>
            <a:pPr marL="114300" lvl="0" indent="0">
              <a:buNone/>
            </a:pPr>
            <a:endParaRPr lang="en-US" sz="16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1994205" y="162590"/>
            <a:ext cx="8007225"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Hydro Power Plants: </a:t>
            </a:r>
          </a:p>
          <a:p>
            <a:r>
              <a:rPr lang="en-US" sz="2000" dirty="0"/>
              <a:t>Basics, types and classification, principle of operation</a:t>
            </a:r>
            <a:endParaRPr lang="en-US" sz="2000" dirty="0"/>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extLst>
      <p:ext uri="{BB962C8B-B14F-4D97-AF65-F5344CB8AC3E}">
        <p14:creationId xmlns:p14="http://schemas.microsoft.com/office/powerpoint/2010/main" val="12030680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TotalTime>
  <Words>1055</Words>
  <Application>Microsoft Office PowerPoint</Application>
  <PresentationFormat>Custom</PresentationFormat>
  <Paragraphs>96</Paragraphs>
  <Slides>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Exo 2</vt:lpstr>
      <vt:lpstr>Calibri</vt:lpstr>
      <vt:lpstr>Times New Roman</vt:lpstr>
      <vt:lpstr>TimesNewRomanPS-ItalicMT</vt:lpstr>
      <vt:lpstr>Office Theme</vt:lpstr>
      <vt:lpstr>Modern Hydro Power Plants</vt:lpstr>
      <vt:lpstr>Hydro Power Plants: Basics, types and classification, principle of operation</vt:lpstr>
      <vt:lpstr>1.1. Energy utilization</vt:lpstr>
      <vt:lpstr>1.2. Electricity generation and consumption </vt:lpstr>
      <vt:lpstr>1.2.  Electricity generation and consumption </vt:lpstr>
      <vt:lpstr>1.2.  Electricity generation and consumption </vt:lpstr>
      <vt:lpstr>1.3. Types of Power Plants </vt:lpstr>
      <vt:lpstr>1.3.  Types of Power Plants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Beti</cp:lastModifiedBy>
  <cp:revision>26</cp:revision>
  <dcterms:created xsi:type="dcterms:W3CDTF">2022-10-28T13:12:53Z</dcterms:created>
  <dcterms:modified xsi:type="dcterms:W3CDTF">2024-01-25T12:38:32Z</dcterms:modified>
</cp:coreProperties>
</file>