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61" r:id="rId4"/>
    <p:sldId id="418" r:id="rId5"/>
    <p:sldId id="268" r:id="rId6"/>
    <p:sldId id="419" r:id="rId7"/>
    <p:sldId id="293" r:id="rId8"/>
    <p:sldId id="420" r:id="rId9"/>
    <p:sldId id="421" r:id="rId1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16"/>
    <p:restoredTop sz="94698"/>
  </p:normalViewPr>
  <p:slideViewPr>
    <p:cSldViewPr snapToGrid="0" snapToObjects="1">
      <p:cViewPr varScale="1">
        <p:scale>
          <a:sx n="80" d="100"/>
          <a:sy n="80" d="100"/>
        </p:scale>
        <p:origin x="1042" y="5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2198928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94178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64221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5BCAD085-E8A6-8845-BD4E-CB4CCA059FC4}" type="datetimeFigureOut">
              <a:rPr lang="en-US" smtClean="0"/>
              <a:t>9/25/2024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C1FF6DA9-008F-8B48-92A6-B652298478BF}" type="slidenum">
              <a:rPr lang="en-US" smtClean="0"/>
              <a:t>‹#›</a:t>
            </a:fld>
            <a:endParaRPr lang="en-US"/>
          </a:p>
        </p:txBody>
      </p:sp>
    </p:spTree>
    <p:extLst>
      <p:ext uri="{BB962C8B-B14F-4D97-AF65-F5344CB8AC3E}">
        <p14:creationId xmlns:p14="http://schemas.microsoft.com/office/powerpoint/2010/main" val="16618399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CONTEMPORARY PRODUCTION TECHNOLOGIES</a:t>
            </a:r>
            <a:endParaRPr dirty="0"/>
          </a:p>
        </p:txBody>
      </p:sp>
      <p:sp>
        <p:nvSpPr>
          <p:cNvPr id="3" name="Content Placeholder 2"/>
          <p:cNvSpPr>
            <a:spLocks noGrp="1"/>
          </p:cNvSpPr>
          <p:nvPr>
            <p:ph type="subTitle" idx="1"/>
          </p:nvPr>
        </p:nvSpPr>
        <p:spPr/>
        <p:txBody>
          <a:bodyPr>
            <a:normAutofit/>
          </a:bodyPr>
          <a:lstStyle/>
          <a:p>
            <a:pPr marL="85725" indent="0">
              <a:buNone/>
            </a:pPr>
            <a:r>
              <a:rPr lang="en-US" sz="1600" dirty="0"/>
              <a:t>Prof. dr. </a:t>
            </a:r>
            <a:r>
              <a:rPr lang="en-US" sz="1600" dirty="0" err="1"/>
              <a:t>Stojanche</a:t>
            </a:r>
            <a:r>
              <a:rPr lang="en-US" sz="1600" dirty="0"/>
              <a:t> </a:t>
            </a:r>
            <a:r>
              <a:rPr lang="en-US" sz="1600" dirty="0" err="1"/>
              <a:t>Nusev</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NUMERICALLY CONTROLLED MACHINES</a:t>
            </a:r>
            <a:endParaRPr sz="3200" dirty="0"/>
          </a:p>
        </p:txBody>
      </p:sp>
      <p:sp>
        <p:nvSpPr>
          <p:cNvPr id="3" name="Content Placeholder 2"/>
          <p:cNvSpPr>
            <a:spLocks noGrp="1"/>
          </p:cNvSpPr>
          <p:nvPr>
            <p:ph type="body" idx="1"/>
          </p:nvPr>
        </p:nvSpPr>
        <p:spPr>
          <a:xfrm>
            <a:off x="364734" y="2260315"/>
            <a:ext cx="10748743" cy="3551522"/>
          </a:xfrm>
        </p:spPr>
        <p:txBody>
          <a:bodyPr>
            <a:normAutofit/>
          </a:bodyPr>
          <a:lstStyle/>
          <a:p>
            <a:pPr marL="85725" indent="0">
              <a:buNone/>
            </a:pPr>
            <a:endParaRPr lang="en-US" sz="1600" b="1" dirty="0"/>
          </a:p>
          <a:p>
            <a:pPr marL="85725" indent="0">
              <a:buNone/>
            </a:pPr>
            <a:r>
              <a:rPr lang="en-US" sz="1600" dirty="0"/>
              <a:t>Computer Numerical Control is the process of manufacturing machined parts in a manufacturing environment controlled by a computerized controller that uses motors to move each axis. The controller actually controls the direction, speed and duration of movement of each motor. The programmed path is loaded into the machine's computer by the operator and then executed.</a:t>
            </a:r>
          </a:p>
          <a:p>
            <a:pPr marL="85725" indent="0">
              <a:buNone/>
            </a:pPr>
            <a:endParaRPr lang="en-US" sz="1600" dirty="0"/>
          </a:p>
          <a:p>
            <a:pPr marL="85725" indent="0">
              <a:buNone/>
            </a:pPr>
            <a:r>
              <a:rPr lang="en-US" sz="1600" dirty="0"/>
              <a:t>Numerical Control (NC) is the original term for this technology. It has been one of the main directions of development in production in the past fifty years, and it arose not only as a need to develop new techniques and achieve higher production levels, but also helped to increase the quality of products and to stabilize production costs</a:t>
            </a:r>
          </a:p>
        </p:txBody>
      </p:sp>
      <p:sp>
        <p:nvSpPr>
          <p:cNvPr id="4" name="Rectangle 3">
            <a:extLst>
              <a:ext uri="{FF2B5EF4-FFF2-40B4-BE49-F238E27FC236}">
                <a16:creationId xmlns:a16="http://schemas.microsoft.com/office/drawing/2014/main" id="{25E63F81-0F69-4645-A525-87D28A6C3A93}"/>
              </a:ext>
            </a:extLst>
          </p:cNvPr>
          <p:cNvSpPr/>
          <p:nvPr/>
        </p:nvSpPr>
        <p:spPr>
          <a:xfrm>
            <a:off x="420866" y="2013527"/>
            <a:ext cx="1794081" cy="461665"/>
          </a:xfrm>
          <a:prstGeom prst="rect">
            <a:avLst/>
          </a:prstGeom>
        </p:spPr>
        <p:txBody>
          <a:bodyPr wrap="none">
            <a:spAutoFit/>
          </a:bodyPr>
          <a:lstStyle/>
          <a:p>
            <a:r>
              <a:rPr lang="en-US" sz="2400" dirty="0">
                <a:solidFill>
                  <a:srgbClr val="194E24"/>
                </a:solidFill>
              </a:rPr>
              <a:t>Introduction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10948387" cy="4226703"/>
          </a:xfrm>
        </p:spPr>
        <p:txBody>
          <a:bodyPr>
            <a:noAutofit/>
          </a:bodyPr>
          <a:lstStyle/>
          <a:p>
            <a:pPr marL="85725" indent="0">
              <a:buNone/>
            </a:pPr>
            <a:r>
              <a:rPr lang="en-US" sz="1400" b="1" dirty="0">
                <a:latin typeface="+mn-lt"/>
              </a:rPr>
              <a:t>A Historical Perspective:</a:t>
            </a:r>
          </a:p>
          <a:p>
            <a:r>
              <a:rPr lang="en-US" sz="1400" dirty="0">
                <a:latin typeface="+mn-lt"/>
              </a:rPr>
              <a:t>Origins (1947): John Parsons initiated the use of numerically controlled machines with three-axis data manipulation for crafting aircraft parts.</a:t>
            </a:r>
          </a:p>
          <a:p>
            <a:r>
              <a:rPr lang="en-US" sz="1400" dirty="0">
                <a:latin typeface="+mn-lt"/>
              </a:rPr>
              <a:t>Early Demonstrations (1912): Showcased a machine capable of simultaneous three-axis movement, setting a precedent for future developments.</a:t>
            </a:r>
          </a:p>
          <a:p>
            <a:r>
              <a:rPr lang="en-US" sz="1400" dirty="0">
                <a:latin typeface="+mn-lt"/>
              </a:rPr>
              <a:t>Industrial Adoption (1911): Numerical control technologies were refined for industrial applications, enhancing manufacturing precision and efficiency.</a:t>
            </a:r>
          </a:p>
          <a:p>
            <a:pPr marL="85725" indent="0">
              <a:buNone/>
            </a:pPr>
            <a:endParaRPr lang="en-US" sz="1400" dirty="0">
              <a:latin typeface="+mn-lt"/>
            </a:endParaRPr>
          </a:p>
          <a:p>
            <a:pPr marL="85725" indent="0">
              <a:buNone/>
            </a:pPr>
            <a:r>
              <a:rPr lang="en-US" sz="1400" b="1" dirty="0">
                <a:latin typeface="+mn-lt"/>
              </a:rPr>
              <a:t>Program Creation Techniques:</a:t>
            </a:r>
            <a:endParaRPr lang="en-US" sz="1400" dirty="0">
              <a:latin typeface="+mn-lt"/>
            </a:endParaRPr>
          </a:p>
          <a:p>
            <a:r>
              <a:rPr lang="en-US" sz="1400" dirty="0">
                <a:latin typeface="+mn-lt"/>
              </a:rPr>
              <a:t>Initial Methods: Programs were manually inputted into machines similar to punching machines. Commands were entered line by line, and data was stored on perforated tapes read by NC machines.</a:t>
            </a:r>
          </a:p>
          <a:p>
            <a:pPr marL="85725" indent="0">
              <a:buNone/>
            </a:pPr>
            <a:endParaRPr lang="en-US" sz="1400" dirty="0">
              <a:latin typeface="+mn-lt"/>
            </a:endParaRPr>
          </a:p>
          <a:p>
            <a:pPr marL="85725" indent="0">
              <a:buNone/>
            </a:pPr>
            <a:r>
              <a:rPr lang="en-US" sz="1400" b="1" dirty="0">
                <a:latin typeface="+mn-lt"/>
              </a:rPr>
              <a:t>Advancements in Storage Media:</a:t>
            </a:r>
          </a:p>
          <a:p>
            <a:r>
              <a:rPr lang="en-US" sz="1400" dirty="0">
                <a:latin typeface="+mn-lt"/>
              </a:rPr>
              <a:t>Transitioned from perforated tapes to magnetic tapes to avoid physical damage and accommodate more data.</a:t>
            </a:r>
          </a:p>
          <a:p>
            <a:r>
              <a:rPr lang="en-US" sz="1400" dirty="0">
                <a:latin typeface="+mn-lt"/>
              </a:rPr>
              <a:t>Magnetic diskettes became popular as a more durable and reusable medium, though they were still susceptible to environmental contaminants like dust and magnetic fields.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0384262" cy="785801"/>
          </a:xfrm>
        </p:spPr>
        <p:txBody>
          <a:bodyPr>
            <a:normAutofit/>
          </a:bodyPr>
          <a:lstStyle/>
          <a:p>
            <a:r>
              <a:rPr lang="en-US" sz="3200" dirty="0"/>
              <a:t>NUMERICALLY CONTROLLED MACHINES - NC DEVELOPMENT</a:t>
            </a:r>
            <a:endParaRPr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6" y="1688122"/>
            <a:ext cx="9847132" cy="2800751"/>
          </a:xfrm>
        </p:spPr>
        <p:txBody>
          <a:bodyPr>
            <a:noAutofit/>
          </a:bodyPr>
          <a:lstStyle/>
          <a:p>
            <a:pPr marL="85725" indent="0">
              <a:buNone/>
            </a:pPr>
            <a:r>
              <a:rPr lang="en-US" sz="1400" b="1" dirty="0">
                <a:latin typeface="+mn-lt"/>
              </a:rPr>
              <a:t>Modern Data Transmission:</a:t>
            </a:r>
          </a:p>
          <a:p>
            <a:r>
              <a:rPr lang="en-US" sz="1400" dirty="0">
                <a:latin typeface="+mn-lt"/>
              </a:rPr>
              <a:t>From RS-232 to Modern Standards: The evolution from RS-232 serial ports to contemporary methods including USB, Internet, and wireless networks, marking significant progress in machine communication capabilities.</a:t>
            </a:r>
          </a:p>
          <a:p>
            <a:pPr marL="85725" indent="0">
              <a:buNone/>
            </a:pPr>
            <a:endParaRPr lang="en-US" sz="1400" dirty="0">
              <a:latin typeface="+mn-lt"/>
            </a:endParaRPr>
          </a:p>
          <a:p>
            <a:pPr marL="85725" indent="0">
              <a:buNone/>
            </a:pPr>
            <a:r>
              <a:rPr lang="en-US" sz="1400" b="1" dirty="0">
                <a:latin typeface="+mn-lt"/>
              </a:rPr>
              <a:t>Significance:</a:t>
            </a:r>
          </a:p>
          <a:p>
            <a:r>
              <a:rPr lang="en-US" sz="1400" dirty="0">
                <a:latin typeface="+mn-lt"/>
              </a:rPr>
              <a:t>This technological evolution underscores major strides in automation, paving the way for sophisticated manufacturing systems and increased production capacities across industries.</a:t>
            </a:r>
          </a:p>
          <a:p>
            <a:pPr marL="85725" indent="0">
              <a:buNone/>
            </a:pPr>
            <a:endParaRPr lang="en-US" sz="1400" dirty="0">
              <a:latin typeface="+mn-lt"/>
            </a:endParaRP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0384262" cy="785801"/>
          </a:xfrm>
        </p:spPr>
        <p:txBody>
          <a:bodyPr>
            <a:normAutofit/>
          </a:bodyPr>
          <a:lstStyle/>
          <a:p>
            <a:r>
              <a:rPr lang="en-US" sz="3200" dirty="0"/>
              <a:t>NUMERICALLY CONTROLLED MACHINES - NC DEVELOPMENT</a:t>
            </a:r>
            <a:endParaRPr sz="3200" dirty="0"/>
          </a:p>
        </p:txBody>
      </p:sp>
    </p:spTree>
    <p:extLst>
      <p:ext uri="{BB962C8B-B14F-4D97-AF65-F5344CB8AC3E}">
        <p14:creationId xmlns:p14="http://schemas.microsoft.com/office/powerpoint/2010/main" val="575958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ED92C9-E220-9E43-9169-398F0CF2933C}"/>
              </a:ext>
            </a:extLst>
          </p:cNvPr>
          <p:cNvSpPr txBox="1">
            <a:spLocks/>
          </p:cNvSpPr>
          <p:nvPr/>
        </p:nvSpPr>
        <p:spPr>
          <a:xfrm>
            <a:off x="420866" y="818487"/>
            <a:ext cx="10384262" cy="78580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dirty="0"/>
              <a:t>NUMERICALLY CONTROLLED MACHINES - CNC MACHINES</a:t>
            </a:r>
          </a:p>
        </p:txBody>
      </p:sp>
      <p:sp>
        <p:nvSpPr>
          <p:cNvPr id="10" name="TextBox 9">
            <a:extLst>
              <a:ext uri="{FF2B5EF4-FFF2-40B4-BE49-F238E27FC236}">
                <a16:creationId xmlns:a16="http://schemas.microsoft.com/office/drawing/2014/main" id="{804720CB-AECD-BC41-A6B6-A9777F34D923}"/>
              </a:ext>
            </a:extLst>
          </p:cNvPr>
          <p:cNvSpPr txBox="1"/>
          <p:nvPr/>
        </p:nvSpPr>
        <p:spPr>
          <a:xfrm>
            <a:off x="505158" y="1642652"/>
            <a:ext cx="10883278" cy="3785652"/>
          </a:xfrm>
          <a:prstGeom prst="rect">
            <a:avLst/>
          </a:prstGeom>
          <a:noFill/>
        </p:spPr>
        <p:txBody>
          <a:bodyPr wrap="square" rtlCol="0">
            <a:spAutoFit/>
          </a:bodyPr>
          <a:lstStyle/>
          <a:p>
            <a:r>
              <a:rPr lang="en-US" sz="1600" b="1" dirty="0"/>
              <a:t>Key Features:</a:t>
            </a:r>
          </a:p>
          <a:p>
            <a:endParaRPr lang="en-US" sz="1600" dirty="0"/>
          </a:p>
          <a:p>
            <a:pPr marL="285750" indent="-285750">
              <a:buFont typeface="Arial" panose="020B0604020202020204" pitchFamily="34" charset="0"/>
              <a:buChar char="•"/>
            </a:pPr>
            <a:r>
              <a:rPr lang="en-US" sz="1600" b="1" dirty="0"/>
              <a:t>Technological Advancements: </a:t>
            </a:r>
            <a:r>
              <a:rPr lang="en-US" sz="1600" dirty="0"/>
              <a:t>CNC machines are equipped with built-in computers acting as controllers, offering more programmable functions than traditional NC machines.</a:t>
            </a:r>
          </a:p>
          <a:p>
            <a:pPr marL="285750" indent="-285750">
              <a:buFont typeface="Arial" panose="020B0604020202020204" pitchFamily="34" charset="0"/>
              <a:buChar char="•"/>
            </a:pPr>
            <a:r>
              <a:rPr lang="en-US" sz="1600" b="1" dirty="0"/>
              <a:t>Versatility: </a:t>
            </a:r>
            <a:r>
              <a:rPr lang="en-US" sz="1600" dirty="0"/>
              <a:t>Can operate both as standalone units or interconnected within networks like flexible machining centers.</a:t>
            </a:r>
          </a:p>
          <a:p>
            <a:pPr marL="285750" indent="-285750">
              <a:buFont typeface="Arial" panose="020B0604020202020204" pitchFamily="34" charset="0"/>
              <a:buChar char="•"/>
            </a:pPr>
            <a:r>
              <a:rPr lang="en-US" sz="1600" b="1" dirty="0"/>
              <a:t>Ease of Programming: </a:t>
            </a:r>
            <a:r>
              <a:rPr lang="en-US" sz="1600" dirty="0"/>
              <a:t>Supports multiple programming methods including keyboards, magnetic tape readers, diskettes, and electronic connectors for remote programming.</a:t>
            </a:r>
          </a:p>
          <a:p>
            <a:endParaRPr lang="en-US" sz="1600" dirty="0"/>
          </a:p>
          <a:p>
            <a:r>
              <a:rPr lang="en-US" sz="1600" b="1" dirty="0"/>
              <a:t>Core Objectives of Numerical Control:</a:t>
            </a:r>
          </a:p>
          <a:p>
            <a:endParaRPr lang="en-US" sz="1600" dirty="0"/>
          </a:p>
          <a:p>
            <a:pPr marL="285750" indent="-285750">
              <a:buFont typeface="Arial" panose="020B0604020202020204" pitchFamily="34" charset="0"/>
              <a:buChar char="•"/>
            </a:pPr>
            <a:r>
              <a:rPr lang="en-US" sz="1600" b="1" dirty="0"/>
              <a:t>Efficiency Boost:</a:t>
            </a:r>
            <a:r>
              <a:rPr lang="en-US" sz="1600" dirty="0"/>
              <a:t> Aimed to increase production and reduce labor costs significantly.</a:t>
            </a:r>
          </a:p>
          <a:p>
            <a:pPr marL="285750" indent="-285750">
              <a:buFont typeface="Arial" panose="020B0604020202020204" pitchFamily="34" charset="0"/>
              <a:buChar char="•"/>
            </a:pPr>
            <a:r>
              <a:rPr lang="en-US" sz="1600" b="1" dirty="0"/>
              <a:t>Economic Production:</a:t>
            </a:r>
            <a:r>
              <a:rPr lang="en-US" sz="1600" dirty="0"/>
              <a:t> Focus on cost-effectiveness and the ability to manufacture precision parts that were previously impossible or impractical.</a:t>
            </a:r>
          </a:p>
          <a:p>
            <a:pPr marL="285750" indent="-285750">
              <a:buFont typeface="Arial" panose="020B0604020202020204" pitchFamily="34" charset="0"/>
              <a:buChar char="•"/>
            </a:pPr>
            <a:r>
              <a:rPr lang="en-US" sz="1600" b="1" dirty="0"/>
              <a:t>Quality and Consistency:</a:t>
            </a:r>
            <a:r>
              <a:rPr lang="en-US" sz="1600" dirty="0"/>
              <a:t> Enhances the accuracy and uniformity of parts, improving overall production quality.</a:t>
            </a:r>
          </a:p>
          <a:p>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ED92C9-E220-9E43-9169-398F0CF2933C}"/>
              </a:ext>
            </a:extLst>
          </p:cNvPr>
          <p:cNvSpPr txBox="1">
            <a:spLocks/>
          </p:cNvSpPr>
          <p:nvPr/>
        </p:nvSpPr>
        <p:spPr>
          <a:xfrm>
            <a:off x="420866" y="812093"/>
            <a:ext cx="10384262" cy="78580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194E24"/>
              </a:buClr>
              <a:buSzPts val="1800"/>
              <a:buFont typeface="Exo 2"/>
              <a:buNone/>
              <a:defRPr sz="4400" b="1" i="0" u="none" strike="noStrike" cap="none">
                <a:solidFill>
                  <a:srgbClr val="194E24"/>
                </a:solidFill>
                <a:latin typeface="Exo 2"/>
                <a:ea typeface="Exo 2"/>
                <a:cs typeface="Exo 2"/>
                <a:sym typeface="Exo 2"/>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dirty="0"/>
              <a:t>NUMERICALLY CONTROLLED MACHINES - CNC MACHINES</a:t>
            </a:r>
          </a:p>
        </p:txBody>
      </p:sp>
      <p:sp>
        <p:nvSpPr>
          <p:cNvPr id="10" name="TextBox 9">
            <a:extLst>
              <a:ext uri="{FF2B5EF4-FFF2-40B4-BE49-F238E27FC236}">
                <a16:creationId xmlns:a16="http://schemas.microsoft.com/office/drawing/2014/main" id="{804720CB-AECD-BC41-A6B6-A9777F34D923}"/>
              </a:ext>
            </a:extLst>
          </p:cNvPr>
          <p:cNvSpPr txBox="1"/>
          <p:nvPr/>
        </p:nvSpPr>
        <p:spPr>
          <a:xfrm>
            <a:off x="498763" y="1476834"/>
            <a:ext cx="10883278" cy="4524315"/>
          </a:xfrm>
          <a:prstGeom prst="rect">
            <a:avLst/>
          </a:prstGeom>
          <a:noFill/>
        </p:spPr>
        <p:txBody>
          <a:bodyPr wrap="square" rtlCol="0">
            <a:spAutoFit/>
          </a:bodyPr>
          <a:lstStyle/>
          <a:p>
            <a:r>
              <a:rPr lang="en-US" sz="1600" b="1" dirty="0"/>
              <a:t>Advantages:</a:t>
            </a:r>
          </a:p>
          <a:p>
            <a:endParaRPr lang="en-US" sz="1600" dirty="0"/>
          </a:p>
          <a:p>
            <a:pPr marL="285750" indent="-285750">
              <a:buFont typeface="Arial" panose="020B0604020202020204" pitchFamily="34" charset="0"/>
              <a:buChar char="•"/>
            </a:pPr>
            <a:r>
              <a:rPr lang="en-US" sz="1600" b="1" dirty="0"/>
              <a:t>Productivity and Cost Efficiency:</a:t>
            </a:r>
            <a:r>
              <a:rPr lang="en-US" sz="1600" dirty="0"/>
              <a:t> Increases output while reducing storage and preparation costs.</a:t>
            </a:r>
          </a:p>
          <a:p>
            <a:pPr marL="285750" indent="-285750">
              <a:buFont typeface="Arial" panose="020B0604020202020204" pitchFamily="34" charset="0"/>
              <a:buChar char="•"/>
            </a:pPr>
            <a:r>
              <a:rPr lang="en-US" sz="1600" b="1" dirty="0"/>
              <a:t>Operational Flexibility:</a:t>
            </a:r>
            <a:r>
              <a:rPr lang="en-US" sz="1600" dirty="0"/>
              <a:t> Facilitates rapid design changes and improves control over production processes.</a:t>
            </a:r>
          </a:p>
          <a:p>
            <a:pPr marL="285750" indent="-285750">
              <a:buFont typeface="Arial" panose="020B0604020202020204" pitchFamily="34" charset="0"/>
              <a:buChar char="•"/>
            </a:pPr>
            <a:r>
              <a:rPr lang="en-US" sz="1600" b="1" dirty="0"/>
              <a:t>Quality Improvements:</a:t>
            </a:r>
            <a:r>
              <a:rPr lang="en-US" sz="1600" dirty="0"/>
              <a:t> Achieves higher consistency in part manufacturing, backed by advanced production control mechanisms.</a:t>
            </a:r>
          </a:p>
          <a:p>
            <a:endParaRPr lang="en-US" sz="1600" dirty="0"/>
          </a:p>
          <a:p>
            <a:r>
              <a:rPr lang="en-US" sz="1600" b="1" dirty="0"/>
              <a:t>Challenges:</a:t>
            </a:r>
          </a:p>
          <a:p>
            <a:endParaRPr lang="en-US" sz="1600" dirty="0"/>
          </a:p>
          <a:p>
            <a:pPr marL="285750" indent="-285750">
              <a:buFont typeface="Arial" panose="020B0604020202020204" pitchFamily="34" charset="0"/>
              <a:buChar char="•"/>
            </a:pPr>
            <a:r>
              <a:rPr lang="en-US" sz="1600" b="1" dirty="0"/>
              <a:t>Increased Maintenance Costs:</a:t>
            </a:r>
            <a:r>
              <a:rPr lang="en-US" sz="1600" dirty="0"/>
              <a:t> Higher expenses on electrical maintenance due to sophisticated technology.</a:t>
            </a:r>
          </a:p>
          <a:p>
            <a:pPr marL="285750" indent="-285750">
              <a:buFont typeface="Arial" panose="020B0604020202020204" pitchFamily="34" charset="0"/>
              <a:buChar char="•"/>
            </a:pPr>
            <a:r>
              <a:rPr lang="en-US" sz="1600" b="1" dirty="0"/>
              <a:t>Capital Investment:</a:t>
            </a:r>
            <a:r>
              <a:rPr lang="en-US" sz="1600" dirty="0"/>
              <a:t> Requires significant upfront investment in machinery.</a:t>
            </a:r>
          </a:p>
          <a:p>
            <a:pPr marL="285750" indent="-285750">
              <a:buFont typeface="Arial" panose="020B0604020202020204" pitchFamily="34" charset="0"/>
              <a:buChar char="•"/>
            </a:pPr>
            <a:r>
              <a:rPr lang="en-US" sz="1600" b="1" dirty="0"/>
              <a:t>Operational Costs:</a:t>
            </a:r>
            <a:r>
              <a:rPr lang="en-US" sz="1600" dirty="0"/>
              <a:t> Potentially higher per-hour costs compared to older machine tools.</a:t>
            </a:r>
          </a:p>
          <a:p>
            <a:pPr marL="285750" indent="-285750">
              <a:buFont typeface="Arial" panose="020B0604020202020204" pitchFamily="34" charset="0"/>
              <a:buChar char="•"/>
            </a:pPr>
            <a:r>
              <a:rPr lang="en-US" sz="1600" b="1" dirty="0"/>
              <a:t>Staff Training:</a:t>
            </a:r>
            <a:r>
              <a:rPr lang="en-US" sz="1600" dirty="0"/>
              <a:t> Necessitates retraining for staff to handle advanced CNC operations.</a:t>
            </a:r>
          </a:p>
          <a:p>
            <a:endParaRPr lang="en-US" sz="1600" dirty="0"/>
          </a:p>
          <a:p>
            <a:r>
              <a:rPr lang="en-US" sz="1600" b="1" dirty="0"/>
              <a:t>Conclusion:</a:t>
            </a:r>
          </a:p>
          <a:p>
            <a:endParaRPr lang="en-US" sz="1600" dirty="0"/>
          </a:p>
          <a:p>
            <a:r>
              <a:rPr lang="en-US" sz="1600" dirty="0"/>
              <a:t>The development of CNC technology underscores a significant shift towards automation in manufacturing, aiming to address both the quantitative and qualitative demands of modern production environments.</a:t>
            </a:r>
          </a:p>
        </p:txBody>
      </p:sp>
    </p:spTree>
    <p:extLst>
      <p:ext uri="{BB962C8B-B14F-4D97-AF65-F5344CB8AC3E}">
        <p14:creationId xmlns:p14="http://schemas.microsoft.com/office/powerpoint/2010/main" val="2962690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734" y="841853"/>
            <a:ext cx="11554438" cy="603283"/>
          </a:xfrm>
        </p:spPr>
        <p:txBody>
          <a:bodyPr>
            <a:normAutofit/>
          </a:bodyPr>
          <a:lstStyle/>
          <a:p>
            <a:r>
              <a:rPr lang="en-US" sz="2400" dirty="0"/>
              <a:t>NUMERICALLY CONTROLLED MACHINES - BASIC COMPONENTS OF NUMA MACHINES</a:t>
            </a:r>
          </a:p>
        </p:txBody>
      </p:sp>
      <p:sp>
        <p:nvSpPr>
          <p:cNvPr id="6" name="Rectangle 5">
            <a:extLst>
              <a:ext uri="{FF2B5EF4-FFF2-40B4-BE49-F238E27FC236}">
                <a16:creationId xmlns:a16="http://schemas.microsoft.com/office/drawing/2014/main" id="{C6CC30DC-B3DC-894A-9BCC-D29979DF3F95}"/>
              </a:ext>
            </a:extLst>
          </p:cNvPr>
          <p:cNvSpPr/>
          <p:nvPr/>
        </p:nvSpPr>
        <p:spPr>
          <a:xfrm>
            <a:off x="534999" y="1625907"/>
            <a:ext cx="5200783" cy="3293209"/>
          </a:xfrm>
          <a:prstGeom prst="rect">
            <a:avLst/>
          </a:prstGeom>
        </p:spPr>
        <p:txBody>
          <a:bodyPr wrap="square">
            <a:spAutoFit/>
          </a:bodyPr>
          <a:lstStyle/>
          <a:p>
            <a:r>
              <a:rPr lang="en-US" sz="1600" b="1" dirty="0"/>
              <a:t>Core Components:</a:t>
            </a:r>
          </a:p>
          <a:p>
            <a:endParaRPr lang="en-US" sz="1600" dirty="0"/>
          </a:p>
          <a:p>
            <a:pPr marL="342900" indent="-342900">
              <a:buFont typeface="+mj-lt"/>
              <a:buAutoNum type="arabicPeriod"/>
            </a:pPr>
            <a:r>
              <a:rPr lang="en-US" sz="1600" b="1" dirty="0"/>
              <a:t>Processor Program:</a:t>
            </a:r>
            <a:r>
              <a:rPr lang="en-US" sz="1600" dirty="0"/>
              <a:t> Houses essential commands for part processing, detailing the geometric data that outlines the trajectory of machine tools and their interaction with the workpiece.</a:t>
            </a:r>
          </a:p>
          <a:p>
            <a:pPr marL="342900" indent="-342900">
              <a:buFont typeface="+mj-lt"/>
              <a:buAutoNum type="arabicPeriod"/>
            </a:pPr>
            <a:endParaRPr lang="en-US" sz="1600" dirty="0"/>
          </a:p>
          <a:p>
            <a:pPr marL="342900" indent="-342900">
              <a:buFont typeface="+mj-lt"/>
              <a:buAutoNum type="arabicPeriod"/>
            </a:pPr>
            <a:r>
              <a:rPr lang="en-US" sz="1600" b="1" dirty="0"/>
              <a:t>Steering Unit:</a:t>
            </a:r>
            <a:r>
              <a:rPr lang="en-US" sz="1600" dirty="0"/>
              <a:t> Acts as a microcomputer, loading and decoding the processing program to manage machine operations accurately.</a:t>
            </a:r>
          </a:p>
          <a:p>
            <a:pPr marL="342900" indent="-342900">
              <a:buFont typeface="+mj-lt"/>
              <a:buAutoNum type="arabicPeriod"/>
            </a:pPr>
            <a:endParaRPr lang="en-US" sz="1600" dirty="0"/>
          </a:p>
          <a:p>
            <a:pPr marL="342900" indent="-342900">
              <a:buFont typeface="+mj-lt"/>
              <a:buAutoNum type="arabicPeriod"/>
            </a:pPr>
            <a:r>
              <a:rPr lang="en-US" sz="1600" b="1" dirty="0"/>
              <a:t>Machine Structure:</a:t>
            </a:r>
            <a:r>
              <a:rPr lang="en-US" sz="1600" dirty="0"/>
              <a:t> Executes the physical processing tasks as dictated by the program.</a:t>
            </a:r>
          </a:p>
        </p:txBody>
      </p:sp>
      <p:pic>
        <p:nvPicPr>
          <p:cNvPr id="7" name="Picture 6" descr="BT-5-5">
            <a:extLst>
              <a:ext uri="{FF2B5EF4-FFF2-40B4-BE49-F238E27FC236}">
                <a16:creationId xmlns:a16="http://schemas.microsoft.com/office/drawing/2014/main" id="{54356B1A-1A97-3E4D-90A5-05D1B15224E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799" y="2093186"/>
            <a:ext cx="4837901" cy="20184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734" y="841853"/>
            <a:ext cx="11554438" cy="603283"/>
          </a:xfrm>
        </p:spPr>
        <p:txBody>
          <a:bodyPr>
            <a:normAutofit/>
          </a:bodyPr>
          <a:lstStyle/>
          <a:p>
            <a:r>
              <a:rPr lang="en-US" sz="2400" dirty="0"/>
              <a:t>NUMERICALLY CONTROLLED MACHINES - BASIC COMPONENTS OF NUMA MACHINES</a:t>
            </a:r>
          </a:p>
        </p:txBody>
      </p:sp>
      <p:sp>
        <p:nvSpPr>
          <p:cNvPr id="6" name="Rectangle 5">
            <a:extLst>
              <a:ext uri="{FF2B5EF4-FFF2-40B4-BE49-F238E27FC236}">
                <a16:creationId xmlns:a16="http://schemas.microsoft.com/office/drawing/2014/main" id="{C6CC30DC-B3DC-894A-9BCC-D29979DF3F95}"/>
              </a:ext>
            </a:extLst>
          </p:cNvPr>
          <p:cNvSpPr/>
          <p:nvPr/>
        </p:nvSpPr>
        <p:spPr>
          <a:xfrm>
            <a:off x="471056" y="1445136"/>
            <a:ext cx="6230282" cy="4401205"/>
          </a:xfrm>
          <a:prstGeom prst="rect">
            <a:avLst/>
          </a:prstGeom>
        </p:spPr>
        <p:txBody>
          <a:bodyPr wrap="square">
            <a:spAutoFit/>
          </a:bodyPr>
          <a:lstStyle/>
          <a:p>
            <a:r>
              <a:rPr lang="en-US" b="1" dirty="0"/>
              <a:t>Operational Details:</a:t>
            </a:r>
          </a:p>
          <a:p>
            <a:endParaRPr lang="en-US" dirty="0"/>
          </a:p>
          <a:p>
            <a:pPr marL="285750" indent="-285750">
              <a:buFont typeface="Arial" panose="020B0604020202020204" pitchFamily="34" charset="0"/>
              <a:buChar char="•"/>
            </a:pPr>
            <a:r>
              <a:rPr lang="en-US" b="1" dirty="0"/>
              <a:t>Programming Content:</a:t>
            </a:r>
            <a:r>
              <a:rPr lang="en-US" dirty="0"/>
              <a:t> Includes crucial information such as cutting speeds, tool positions, and cooling agents which dictate the operational parameters.</a:t>
            </a:r>
          </a:p>
          <a:p>
            <a:pPr marL="285750" indent="-285750">
              <a:buFont typeface="Arial" panose="020B0604020202020204" pitchFamily="34" charset="0"/>
              <a:buChar char="•"/>
            </a:pPr>
            <a:r>
              <a:rPr lang="en-US" b="1" dirty="0"/>
              <a:t>Conversion Mechanism: </a:t>
            </a:r>
            <a:r>
              <a:rPr lang="en-US" dirty="0"/>
              <a:t>Utilizes a regulated electric motor, typically DC, that drives a threaded spindle converting rotational movements into linear motions.</a:t>
            </a:r>
          </a:p>
          <a:p>
            <a:endParaRPr lang="en-US" dirty="0"/>
          </a:p>
          <a:p>
            <a:r>
              <a:rPr lang="en-US" b="1" dirty="0"/>
              <a:t>Advanced Positioning and Sensor Technology:</a:t>
            </a:r>
          </a:p>
          <a:p>
            <a:endParaRPr lang="en-US" dirty="0"/>
          </a:p>
          <a:p>
            <a:pPr marL="285750" indent="-285750">
              <a:buFont typeface="Arial" panose="020B0604020202020204" pitchFamily="34" charset="0"/>
              <a:buChar char="•"/>
            </a:pPr>
            <a:r>
              <a:rPr lang="en-US" b="1" dirty="0"/>
              <a:t>Position Measurement:</a:t>
            </a:r>
            <a:r>
              <a:rPr lang="en-US" dirty="0"/>
              <a:t> Utilizes a position sensor linked with the spindle to measure and relay the position of the work table, ensuring precision in part placement.</a:t>
            </a:r>
          </a:p>
          <a:p>
            <a:pPr marL="285750" indent="-285750">
              <a:buFont typeface="Arial" panose="020B0604020202020204" pitchFamily="34" charset="0"/>
              <a:buChar char="•"/>
            </a:pPr>
            <a:r>
              <a:rPr lang="en-US" b="1" dirty="0"/>
              <a:t>Feedback System:</a:t>
            </a:r>
            <a:r>
              <a:rPr lang="en-US" dirty="0"/>
              <a:t> Incorporates a comparator and digital-analog converter to adjust motor operations based on desired vs. actual position, enhancing accuracy and reducing errors.</a:t>
            </a:r>
          </a:p>
          <a:p>
            <a:pPr marL="285750" indent="-285750">
              <a:buFont typeface="Arial" panose="020B0604020202020204" pitchFamily="34" charset="0"/>
              <a:buChar char="•"/>
            </a:pPr>
            <a:r>
              <a:rPr lang="en-US" b="1" dirty="0"/>
              <a:t>Sensor Dynamics: </a:t>
            </a:r>
            <a:r>
              <a:rPr lang="en-US" dirty="0"/>
              <a:t>Features an innovative sensor system where a rotating disc with perforations modulates light to a photodetector, translating rotational movements into digital signals for precise control.</a:t>
            </a:r>
          </a:p>
        </p:txBody>
      </p:sp>
      <p:pic>
        <p:nvPicPr>
          <p:cNvPr id="5" name="Picture 4" descr="BT-5-6">
            <a:extLst>
              <a:ext uri="{FF2B5EF4-FFF2-40B4-BE49-F238E27FC236}">
                <a16:creationId xmlns:a16="http://schemas.microsoft.com/office/drawing/2014/main" id="{9E548ECE-E0B2-7847-A978-8C6CF7ED2A9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96012" y="1911985"/>
            <a:ext cx="5029200" cy="1517015"/>
          </a:xfrm>
          <a:prstGeom prst="rect">
            <a:avLst/>
          </a:prstGeom>
          <a:noFill/>
          <a:ln>
            <a:noFill/>
          </a:ln>
        </p:spPr>
      </p:pic>
      <p:pic>
        <p:nvPicPr>
          <p:cNvPr id="8" name="Picture 7" descr="BT-5-7">
            <a:extLst>
              <a:ext uri="{FF2B5EF4-FFF2-40B4-BE49-F238E27FC236}">
                <a16:creationId xmlns:a16="http://schemas.microsoft.com/office/drawing/2014/main" id="{4916E0D5-A3C9-F44B-9A6E-2CCF12793F9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3292" y="3702182"/>
            <a:ext cx="2834640" cy="1960245"/>
          </a:xfrm>
          <a:prstGeom prst="rect">
            <a:avLst/>
          </a:prstGeom>
          <a:noFill/>
          <a:ln>
            <a:noFill/>
          </a:ln>
        </p:spPr>
      </p:pic>
    </p:spTree>
    <p:extLst>
      <p:ext uri="{BB962C8B-B14F-4D97-AF65-F5344CB8AC3E}">
        <p14:creationId xmlns:p14="http://schemas.microsoft.com/office/powerpoint/2010/main" val="3750910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734" y="841853"/>
            <a:ext cx="11554438" cy="603283"/>
          </a:xfrm>
        </p:spPr>
        <p:txBody>
          <a:bodyPr>
            <a:normAutofit/>
          </a:bodyPr>
          <a:lstStyle/>
          <a:p>
            <a:r>
              <a:rPr lang="en-US" sz="2400" dirty="0"/>
              <a:t>NUMERICALLY CONTROLLED MACHINES - BASIC COMPONENTS OF NUMA MACHINES</a:t>
            </a:r>
          </a:p>
        </p:txBody>
      </p:sp>
      <p:pic>
        <p:nvPicPr>
          <p:cNvPr id="8" name="Picture 7" descr="BT-5-7">
            <a:extLst>
              <a:ext uri="{FF2B5EF4-FFF2-40B4-BE49-F238E27FC236}">
                <a16:creationId xmlns:a16="http://schemas.microsoft.com/office/drawing/2014/main" id="{4916E0D5-A3C9-F44B-9A6E-2CCF12793F9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84587" y="1468755"/>
            <a:ext cx="2834640" cy="1960245"/>
          </a:xfrm>
          <a:prstGeom prst="rect">
            <a:avLst/>
          </a:prstGeom>
          <a:noFill/>
          <a:ln>
            <a:noFill/>
          </a:ln>
        </p:spPr>
      </p:pic>
      <p:pic>
        <p:nvPicPr>
          <p:cNvPr id="7" name="Picture 6" descr="BT-5-8">
            <a:extLst>
              <a:ext uri="{FF2B5EF4-FFF2-40B4-BE49-F238E27FC236}">
                <a16:creationId xmlns:a16="http://schemas.microsoft.com/office/drawing/2014/main" id="{DF19CAA0-E71F-C74C-867E-70960EAD781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1535" y="3934460"/>
            <a:ext cx="2377440" cy="1454785"/>
          </a:xfrm>
          <a:prstGeom prst="rect">
            <a:avLst/>
          </a:prstGeom>
          <a:noFill/>
          <a:ln>
            <a:noFill/>
          </a:ln>
        </p:spPr>
      </p:pic>
      <p:sp>
        <p:nvSpPr>
          <p:cNvPr id="4" name="Rectangle 3">
            <a:extLst>
              <a:ext uri="{FF2B5EF4-FFF2-40B4-BE49-F238E27FC236}">
                <a16:creationId xmlns:a16="http://schemas.microsoft.com/office/drawing/2014/main" id="{0BE411B4-5407-7D48-9E7D-2656D3EF7DBE}"/>
              </a:ext>
            </a:extLst>
          </p:cNvPr>
          <p:cNvSpPr/>
          <p:nvPr/>
        </p:nvSpPr>
        <p:spPr>
          <a:xfrm>
            <a:off x="451872" y="1565831"/>
            <a:ext cx="6869722" cy="2893100"/>
          </a:xfrm>
          <a:prstGeom prst="rect">
            <a:avLst/>
          </a:prstGeom>
        </p:spPr>
        <p:txBody>
          <a:bodyPr wrap="square">
            <a:spAutoFit/>
          </a:bodyPr>
          <a:lstStyle/>
          <a:p>
            <a:r>
              <a:rPr lang="en-US" b="1" dirty="0"/>
              <a:t>Engineering Innovations:</a:t>
            </a:r>
          </a:p>
          <a:p>
            <a:endParaRPr lang="en-US" dirty="0"/>
          </a:p>
          <a:p>
            <a:pPr marL="285750" indent="-285750">
              <a:buFont typeface="Arial" panose="020B0604020202020204" pitchFamily="34" charset="0"/>
              <a:buChar char="•"/>
            </a:pPr>
            <a:r>
              <a:rPr lang="en-US" b="1" dirty="0"/>
              <a:t>Light Sensitivity: </a:t>
            </a:r>
            <a:r>
              <a:rPr lang="en-US" dirty="0"/>
              <a:t>NUMA's unique design minimizes external light interference, crucial in precision machining.</a:t>
            </a:r>
          </a:p>
          <a:p>
            <a:pPr marL="285750" indent="-285750">
              <a:buFont typeface="Arial" panose="020B0604020202020204" pitchFamily="34" charset="0"/>
              <a:buChar char="•"/>
            </a:pPr>
            <a:r>
              <a:rPr lang="en-US" b="1" dirty="0"/>
              <a:t>Threaded Spindle Design: </a:t>
            </a:r>
            <a:r>
              <a:rPr lang="en-US" dirty="0"/>
              <a:t>Uses specialized threaded spindles with rolling nuts to reduce friction and wear, improving machine longevity and performance.</a:t>
            </a:r>
          </a:p>
          <a:p>
            <a:endParaRPr lang="en-US" dirty="0"/>
          </a:p>
          <a:p>
            <a:endParaRPr lang="en-US" dirty="0"/>
          </a:p>
          <a:p>
            <a:r>
              <a:rPr lang="en-US" b="1" dirty="0"/>
              <a:t>Conclusion:</a:t>
            </a:r>
          </a:p>
          <a:p>
            <a:endParaRPr lang="en-US" dirty="0"/>
          </a:p>
          <a:p>
            <a:pPr marL="285750" indent="-285750">
              <a:buFont typeface="Arial" panose="020B0604020202020204" pitchFamily="34" charset="0"/>
              <a:buChar char="•"/>
            </a:pPr>
            <a:r>
              <a:rPr lang="en-US" dirty="0"/>
              <a:t>These intricate systems and components underscore NUMA’s advanced capabilities in automating and refining manufacturing processes, allowing for high-precision production across various industrial applications.</a:t>
            </a:r>
          </a:p>
        </p:txBody>
      </p:sp>
    </p:spTree>
    <p:extLst>
      <p:ext uri="{BB962C8B-B14F-4D97-AF65-F5344CB8AC3E}">
        <p14:creationId xmlns:p14="http://schemas.microsoft.com/office/powerpoint/2010/main" val="1893654985"/>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45</TotalTime>
  <Words>925</Words>
  <Application>Microsoft Office PowerPoint</Application>
  <PresentationFormat>Widescreen</PresentationFormat>
  <Paragraphs>84</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Exo 2</vt:lpstr>
      <vt:lpstr>GREENES_HEP_1_1 do 1_3 (1)</vt:lpstr>
      <vt:lpstr>CONTEMPORARY PRODUCTION TECHNOLOGIES</vt:lpstr>
      <vt:lpstr>NUMERICALLY CONTROLLED MACHINES</vt:lpstr>
      <vt:lpstr>NUMERICALLY CONTROLLED MACHINES - NC DEVELOPMENT</vt:lpstr>
      <vt:lpstr>NUMERICALLY CONTROLLED MACHINES - NC DEVELOPMENT</vt:lpstr>
      <vt:lpstr>PowerPoint Presentation</vt:lpstr>
      <vt:lpstr>PowerPoint Presentation</vt:lpstr>
      <vt:lpstr>NUMERICALLY CONTROLLED MACHINES - BASIC COMPONENTS OF NUMA MACHINES</vt:lpstr>
      <vt:lpstr>NUMERICALLY CONTROLLED MACHINES - BASIC COMPONENTS OF NUMA MACHINES</vt:lpstr>
      <vt:lpstr>NUMERICALLY CONTROLLED MACHINES - BASIC COMPONENTS OF NUMA MACHINES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PRODUCTION TECHNOLOGIES</dc:title>
  <dc:subject/>
  <dc:creator>User</dc:creator>
  <cp:keywords/>
  <dc:description>generated using python-pptx</dc:description>
  <cp:lastModifiedBy>ASUS</cp:lastModifiedBy>
  <cp:revision>6</cp:revision>
  <dcterms:created xsi:type="dcterms:W3CDTF">2013-01-27T09:14:16Z</dcterms:created>
  <dcterms:modified xsi:type="dcterms:W3CDTF">2024-09-25T21:55:53Z</dcterms:modified>
  <cp:category/>
</cp:coreProperties>
</file>