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409" r:id="rId3"/>
    <p:sldId id="376" r:id="rId4"/>
    <p:sldId id="391" r:id="rId5"/>
    <p:sldId id="392" r:id="rId6"/>
    <p:sldId id="405" r:id="rId7"/>
    <p:sldId id="410" r:id="rId8"/>
    <p:sldId id="411" r:id="rId9"/>
    <p:sldId id="407" r:id="rId10"/>
    <p:sldId id="412" r:id="rId11"/>
    <p:sldId id="413" r:id="rId12"/>
    <p:sldId id="408" r:id="rId13"/>
    <p:sldId id="414" r:id="rId14"/>
    <p:sldId id="415" r:id="rId15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as Zadravec" initials="TZ" lastIdx="2" clrIdx="0">
    <p:extLst>
      <p:ext uri="{19B8F6BF-5375-455C-9EA6-DF929625EA0E}">
        <p15:presenceInfo xmlns:p15="http://schemas.microsoft.com/office/powerpoint/2012/main" userId="Tomas Zadrav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8E"/>
    <a:srgbClr val="9FF500"/>
    <a:srgbClr val="AEC944"/>
    <a:srgbClr val="006386"/>
    <a:srgbClr val="006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94660"/>
  </p:normalViewPr>
  <p:slideViewPr>
    <p:cSldViewPr>
      <p:cViewPr varScale="1">
        <p:scale>
          <a:sx n="74" d="100"/>
          <a:sy n="74" d="100"/>
        </p:scale>
        <p:origin x="77" y="1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0954C-2FB4-4669-BC4E-1EFE8223BD8A}" type="datetimeFigureOut">
              <a:rPr lang="sl-SI" smtClean="0"/>
              <a:t>19. 02. 2025</a:t>
            </a:fld>
            <a:endParaRPr lang="sl-SI" dirty="0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 dirty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seminarske nalo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vrsto dela in naziv predmeta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68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62771"/>
            <a:ext cx="9678930" cy="2153396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  <p:sp>
        <p:nvSpPr>
          <p:cNvPr id="74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67" name="Označba mesta besedila 20">
            <a:extLst>
              <a:ext uri="{FF2B5EF4-FFF2-40B4-BE49-F238E27FC236}">
                <a16:creationId xmlns:a16="http://schemas.microsoft.com/office/drawing/2014/main" id="{57C944DA-2804-4A92-9A39-DF28EAC406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419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989" y="466725"/>
            <a:ext cx="6192011" cy="639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84527" y="6381328"/>
            <a:ext cx="1198212" cy="392904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006A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4DB0AA-41FA-4092-9E0E-E08C71D3280C}" type="slidenum">
              <a:rPr lang="sl-SI" smtClean="0"/>
              <a:pPr>
                <a:defRPr/>
              </a:pPr>
              <a:t>‹#›</a:t>
            </a:fld>
            <a:endParaRPr lang="sl-SI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/>
              <a:t>Naslov strani</a:t>
            </a:r>
            <a:endParaRPr lang="sl-SI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10944000" cy="468000"/>
          </a:xfrm>
          <a:prstGeom prst="rect">
            <a:avLst/>
          </a:prstGeom>
          <a:solidFill>
            <a:srgbClr val="006A8E"/>
          </a:solidFill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sl-SI"/>
              <a:t>Create your future!                  www.um.si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914400" y="1628800"/>
            <a:ext cx="10363200" cy="4608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sl-SI"/>
              <a:t>Tekst</a:t>
            </a:r>
            <a:endParaRPr lang="en-US"/>
          </a:p>
          <a:p>
            <a:pPr lvl="1"/>
            <a:r>
              <a:rPr lang="sl-SI"/>
              <a:t>Druga raven</a:t>
            </a:r>
            <a:endParaRPr lang="en-US"/>
          </a:p>
          <a:p>
            <a:pPr lvl="2"/>
            <a:r>
              <a:rPr lang="sl-SI"/>
              <a:t>Tretja raven</a:t>
            </a:r>
            <a:endParaRPr lang="en-US"/>
          </a:p>
          <a:p>
            <a:pPr lvl="3"/>
            <a:r>
              <a:rPr lang="sl-SI"/>
              <a:t>Četrta raven</a:t>
            </a:r>
            <a:endParaRPr lang="en-US"/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7721150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792000"/>
          </a:xfrm>
        </p:spPr>
        <p:txBody>
          <a:bodyPr/>
          <a:lstStyle>
            <a:lvl1pPr algn="l">
              <a:defRPr lang="sl-SI"/>
            </a:lvl1pPr>
          </a:lstStyle>
          <a:p>
            <a:pPr marL="0" lvl="0" algn="l"/>
            <a:r>
              <a:rPr lang="sl-SI" dirty="0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98094" y="1062063"/>
            <a:ext cx="11500480" cy="5237553"/>
          </a:xfrm>
        </p:spPr>
        <p:txBody>
          <a:bodyPr/>
          <a:lstStyle>
            <a:lvl1pPr>
              <a:defRPr sz="2400" b="1"/>
            </a:lvl1pPr>
            <a:lvl2pPr>
              <a:defRPr sz="2000"/>
            </a:lvl2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 dirty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 dirty="0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 dirty="0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značba mesta besedila 27"/>
          <p:cNvSpPr>
            <a:spLocks noGrp="1"/>
          </p:cNvSpPr>
          <p:nvPr>
            <p:ph type="body" sz="quarter" idx="18"/>
          </p:nvPr>
        </p:nvSpPr>
        <p:spPr>
          <a:xfrm>
            <a:off x="2312427" y="4458598"/>
            <a:ext cx="7661275" cy="338554"/>
          </a:xfrm>
        </p:spPr>
        <p:txBody>
          <a:bodyPr/>
          <a:lstStyle/>
          <a:p>
            <a:r>
              <a:rPr lang="sl-SI" dirty="0">
                <a:solidFill>
                  <a:schemeClr val="bg1">
                    <a:lumMod val="50000"/>
                  </a:schemeClr>
                </a:solidFill>
              </a:rPr>
              <a:t>izr. prof. dr. Filip Kokalj</a:t>
            </a:r>
          </a:p>
        </p:txBody>
      </p:sp>
      <p:sp>
        <p:nvSpPr>
          <p:cNvPr id="25" name="Naslov 24"/>
          <p:cNvSpPr>
            <a:spLocks noGrp="1"/>
          </p:cNvSpPr>
          <p:nvPr>
            <p:ph type="title"/>
          </p:nvPr>
        </p:nvSpPr>
        <p:spPr>
          <a:xfrm>
            <a:off x="2303463" y="1484784"/>
            <a:ext cx="9337153" cy="2736304"/>
          </a:xfrm>
        </p:spPr>
        <p:txBody>
          <a:bodyPr anchor="t"/>
          <a:lstStyle/>
          <a:p>
            <a:r>
              <a:rPr lang="sl-SI" dirty="0"/>
              <a:t>Energija in okolje: </a:t>
            </a:r>
            <a:br>
              <a:rPr lang="sl-SI" dirty="0"/>
            </a:br>
            <a:r>
              <a:rPr lang="en-US" sz="4000" b="0" dirty="0" err="1">
                <a:solidFill>
                  <a:srgbClr val="000000"/>
                </a:solidFill>
                <a:latin typeface="+mn-lt"/>
              </a:rPr>
              <a:t>Zeleni</a:t>
            </a:r>
            <a:r>
              <a:rPr lang="en-US" sz="4000" b="0" dirty="0">
                <a:solidFill>
                  <a:srgbClr val="000000"/>
                </a:solidFill>
                <a:latin typeface="+mn-lt"/>
              </a:rPr>
              <a:t> IoT za </a:t>
            </a:r>
            <a:r>
              <a:rPr lang="en-US" sz="4000" b="0" dirty="0" err="1">
                <a:solidFill>
                  <a:srgbClr val="000000"/>
                </a:solidFill>
                <a:latin typeface="+mn-lt"/>
              </a:rPr>
              <a:t>energetsko</a:t>
            </a:r>
            <a:r>
              <a:rPr lang="en-US" sz="4000" b="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4000" b="0" dirty="0" err="1">
                <a:solidFill>
                  <a:srgbClr val="000000"/>
                </a:solidFill>
                <a:latin typeface="+mn-lt"/>
              </a:rPr>
              <a:t>učinkovitost</a:t>
            </a:r>
            <a:r>
              <a:rPr lang="en-US" sz="4000" b="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en-US" sz="4000" b="0" dirty="0" err="1">
                <a:solidFill>
                  <a:srgbClr val="000000"/>
                </a:solidFill>
                <a:latin typeface="+mn-lt"/>
              </a:rPr>
              <a:t>okoljsko</a:t>
            </a:r>
            <a:r>
              <a:rPr lang="en-US" sz="4000" b="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4000" b="0" dirty="0" err="1">
                <a:solidFill>
                  <a:srgbClr val="000000"/>
                </a:solidFill>
                <a:latin typeface="+mn-lt"/>
              </a:rPr>
              <a:t>trajnost</a:t>
            </a:r>
            <a:endParaRPr lang="sl-SI" sz="4000" b="0" dirty="0">
              <a:latin typeface="+mn-lt"/>
            </a:endParaRPr>
          </a:p>
        </p:txBody>
      </p:sp>
      <p:sp>
        <p:nvSpPr>
          <p:cNvPr id="29" name="Označba mesta besedila 28"/>
          <p:cNvSpPr>
            <a:spLocks noGrp="1"/>
          </p:cNvSpPr>
          <p:nvPr>
            <p:ph type="body" sz="quarter" idx="19"/>
          </p:nvPr>
        </p:nvSpPr>
        <p:spPr>
          <a:xfrm>
            <a:off x="2063552" y="6153114"/>
            <a:ext cx="10034134" cy="338554"/>
          </a:xfrm>
        </p:spPr>
        <p:txBody>
          <a:bodyPr/>
          <a:lstStyle/>
          <a:p>
            <a:r>
              <a:rPr lang="sl-SI" dirty="0"/>
              <a:t>Maribor, januar 2024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9B1C98B8-3D7A-DDAD-8B2B-B0CDBC076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F5EE4A-CA45-838E-078C-25F3C8938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Pametno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zdravstveno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varstvo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storitve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opozarjanja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starejše</a:t>
            </a:r>
            <a:r>
              <a:rPr lang="en-US" sz="3200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sz="3200" b="0" dirty="0" err="1">
                <a:solidFill>
                  <a:srgbClr val="000000"/>
                </a:solidFill>
                <a:latin typeface="-apple-system"/>
              </a:rPr>
              <a:t>državljane</a:t>
            </a:r>
            <a:endParaRPr lang="sr-Latn-RS" sz="3200" b="0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37D1ABD-FD54-28B8-7228-6B9A23FB3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268760"/>
            <a:ext cx="11500480" cy="5030856"/>
          </a:xfrm>
        </p:spPr>
        <p:txBody>
          <a:bodyPr/>
          <a:lstStyle/>
          <a:p>
            <a:r>
              <a:rPr lang="en-US" b="0" dirty="0" err="1">
                <a:solidFill>
                  <a:srgbClr val="000000"/>
                </a:solidFill>
                <a:latin typeface="-apple-system"/>
              </a:rPr>
              <a:t>Pametno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zdravstveno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varstvo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opozorilne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storitve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starejše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državljane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jim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pomagajo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živeti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varnejše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neodvisno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življenje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  <a:br>
              <a:rPr lang="en-US" b="0" dirty="0">
                <a:solidFill>
                  <a:srgbClr val="000000"/>
                </a:solidFill>
                <a:latin typeface="-apple-system"/>
              </a:rPr>
            </a:br>
            <a:br>
              <a:rPr lang="en-US" b="0" dirty="0">
                <a:solidFill>
                  <a:srgbClr val="000000"/>
                </a:solidFill>
                <a:latin typeface="-apple-system"/>
              </a:rPr>
            </a:br>
            <a:r>
              <a:rPr lang="en-US" b="0" dirty="0">
                <a:solidFill>
                  <a:srgbClr val="000000"/>
                </a:solidFill>
                <a:latin typeface="-apple-system"/>
              </a:rPr>
              <a:t>IoT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rešitve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oskrbo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starejših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državljanov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se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vrtijo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okoli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sistemov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spremljanje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nadzor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varnosti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doma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interakcija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oskrbniki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Med Covid 19 je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bila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uporaba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pametnih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telefonov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telemedicinskih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storitev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pomembna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pomoč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starejšim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državljanom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To je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pozitivno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vplivalo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saj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je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nedavna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zdravstvena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raziskava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pokazala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da je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približno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60%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prebivalstva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ZDA,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starejšega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od 65 let,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zdaj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odprtih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uporabo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telezdravstvenih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storitev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  <a:br>
              <a:rPr lang="en-US" b="0" dirty="0">
                <a:solidFill>
                  <a:srgbClr val="000000"/>
                </a:solidFill>
                <a:latin typeface="-apple-system"/>
              </a:rPr>
            </a:br>
            <a:br>
              <a:rPr lang="en-US" b="0" dirty="0">
                <a:solidFill>
                  <a:srgbClr val="000000"/>
                </a:solidFill>
                <a:latin typeface="-apple-system"/>
              </a:rPr>
            </a:b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Sistemi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daljinsko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spremljanje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podpirajo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IoT, so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pomembni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izgradnjo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preventivnih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zdravstvenih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storitev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izboljšanje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družbe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Uporablja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velike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podatke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analitiko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hitrejšo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diagnozo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zdravstvenih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težav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zmanjšuje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stroške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zdravstvenega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varstva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bolnišnice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smislu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sistemskih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stroškov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bolnike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smislu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dejanskih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obiskov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bolnišnic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  <a:endParaRPr lang="sr-Latn-RS" b="0" dirty="0"/>
          </a:p>
        </p:txBody>
      </p:sp>
    </p:spTree>
    <p:extLst>
      <p:ext uri="{BB962C8B-B14F-4D97-AF65-F5344CB8AC3E}">
        <p14:creationId xmlns:p14="http://schemas.microsoft.com/office/powerpoint/2010/main" val="2344315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8ADDE93-A78C-9E3B-C468-34B2AD55A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760" y="404664"/>
            <a:ext cx="11500480" cy="5237553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</a:rPr>
              <a:t>Pametni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števci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spremljanje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porabe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energije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realnem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času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zbirajo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shranjujejo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pošiljajo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podatke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pametne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telefone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upravljanje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porabe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energije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vode</a:t>
            </a:r>
            <a:r>
              <a:rPr lang="en-US" b="0" dirty="0">
                <a:solidFill>
                  <a:srgbClr val="000000"/>
                </a:solidFill>
              </a:rPr>
              <a:t>.</a:t>
            </a:r>
            <a:br>
              <a:rPr lang="en-US" b="0" dirty="0">
                <a:solidFill>
                  <a:srgbClr val="000000"/>
                </a:solidFill>
              </a:rPr>
            </a:br>
            <a:br>
              <a:rPr lang="en-US" b="0" dirty="0">
                <a:solidFill>
                  <a:srgbClr val="000000"/>
                </a:solidFill>
              </a:rPr>
            </a:br>
            <a:r>
              <a:rPr lang="en-US" b="0" dirty="0" err="1">
                <a:solidFill>
                  <a:srgbClr val="000000"/>
                </a:solidFill>
              </a:rPr>
              <a:t>Stroškovno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učinkovito</a:t>
            </a:r>
            <a:r>
              <a:rPr lang="en-US" b="0" dirty="0">
                <a:solidFill>
                  <a:srgbClr val="000000"/>
                </a:solidFill>
              </a:rPr>
              <a:t> je </a:t>
            </a:r>
            <a:r>
              <a:rPr lang="en-US" b="0" dirty="0" err="1">
                <a:solidFill>
                  <a:srgbClr val="000000"/>
                </a:solidFill>
              </a:rPr>
              <a:t>upravljati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porabo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vode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gospodinjstvih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nizko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porabo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energije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dolgoročne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rešitve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interneta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stvari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Pametni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senzorji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delijo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odčitke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realnem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času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prek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oblaka</a:t>
            </a:r>
            <a:r>
              <a:rPr lang="en-US" b="0" dirty="0">
                <a:solidFill>
                  <a:srgbClr val="000000"/>
                </a:solidFill>
              </a:rPr>
              <a:t> in se </a:t>
            </a:r>
            <a:r>
              <a:rPr lang="en-US" b="0" dirty="0" err="1">
                <a:solidFill>
                  <a:srgbClr val="000000"/>
                </a:solidFill>
              </a:rPr>
              <a:t>samodejno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izklopijo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primeru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težave</a:t>
            </a:r>
            <a:r>
              <a:rPr lang="en-US" b="0" dirty="0">
                <a:solidFill>
                  <a:srgbClr val="000000"/>
                </a:solidFill>
              </a:rPr>
              <a:t>.
</a:t>
            </a:r>
            <a:r>
              <a:rPr lang="en-US" b="0" dirty="0" err="1">
                <a:solidFill>
                  <a:srgbClr val="000000"/>
                </a:solidFill>
              </a:rPr>
              <a:t>Pametno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zalivanje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rastlin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namakalne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aplikacije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uporabo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senzorske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analitike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podatkov</a:t>
            </a:r>
            <a:r>
              <a:rPr lang="en-US" b="0" dirty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ts val="120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</a:rPr>
              <a:t>Pametno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namakanje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vključuje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uporabo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poceni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naprav</a:t>
            </a:r>
            <a:r>
              <a:rPr lang="en-US" b="0" dirty="0">
                <a:solidFill>
                  <a:srgbClr val="000000"/>
                </a:solidFill>
              </a:rPr>
              <a:t> IoT za </a:t>
            </a:r>
            <a:r>
              <a:rPr lang="en-US" b="0" dirty="0" err="1">
                <a:solidFill>
                  <a:srgbClr val="000000"/>
                </a:solidFill>
              </a:rPr>
              <a:t>ustvarjanje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kibernetsko-fizičnih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sistemov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lahko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zalivajo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rastline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podlagi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analitike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podatkov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zbranih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realnem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času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Senzorji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spremljajo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različne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parametre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kot</a:t>
            </a:r>
            <a:r>
              <a:rPr lang="en-US" b="0" dirty="0">
                <a:solidFill>
                  <a:srgbClr val="000000"/>
                </a:solidFill>
              </a:rPr>
              <a:t> so </a:t>
            </a:r>
            <a:r>
              <a:rPr lang="en-US" b="0" dirty="0" err="1">
                <a:solidFill>
                  <a:srgbClr val="000000"/>
                </a:solidFill>
              </a:rPr>
              <a:t>vlažnost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tal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vlažnost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temperatura</a:t>
            </a:r>
            <a:r>
              <a:rPr lang="en-US" b="0" dirty="0">
                <a:solidFill>
                  <a:srgbClr val="000000"/>
                </a:solidFill>
              </a:rPr>
              <a:t>, da </a:t>
            </a:r>
            <a:r>
              <a:rPr lang="en-US" b="0" dirty="0" err="1">
                <a:solidFill>
                  <a:srgbClr val="000000"/>
                </a:solidFill>
              </a:rPr>
              <a:t>rastlinam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zagotovijo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pravo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količino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vode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Podpira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okoljsko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trajnost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varčevanjem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vodo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delovno</a:t>
            </a:r>
            <a:r>
              <a:rPr lang="en-US" b="0" dirty="0">
                <a:solidFill>
                  <a:srgbClr val="000000"/>
                </a:solidFill>
              </a:rPr>
              <a:t> silo z </a:t>
            </a:r>
            <a:r>
              <a:rPr lang="en-US" b="0" dirty="0" err="1">
                <a:solidFill>
                  <a:srgbClr val="000000"/>
                </a:solidFill>
              </a:rPr>
              <a:t>nespremenjeno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kakovostjo</a:t>
            </a:r>
            <a:r>
              <a:rPr lang="en-US" b="0" i="0" dirty="0">
                <a:solidFill>
                  <a:srgbClr val="000000"/>
                </a:solidFill>
                <a:effectLst/>
                <a:latin typeface="-apple-system"/>
              </a:rPr>
              <a:t>.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15047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68C25D5-FA4C-015E-1970-447728BCF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124744"/>
            <a:ext cx="11500480" cy="523755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Pametni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smetnjaki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osnovi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senzorjev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lahko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ustavijo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prelivanje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javnih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mestih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Ravnanje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odpadki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je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mogoče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optimizirati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s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pristopom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temelji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IoT,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čemer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senzorji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realnem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času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nenehno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spremljajo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raven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napolnjenosti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pametnega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koša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Podatki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se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shranjujejo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obdelujejo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vmesni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programski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opremi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IoT,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zagotavlja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informacije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zbiranje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optimiziranimi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načini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zbiranja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odpadkov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Mobilna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aplikacija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pomaga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voznikom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smetnjakov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ustvarjanju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optimiziranih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odpadke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državljani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pa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lahko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aplikacijo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uporabljajo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nadzor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odstranjevanja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Rešitve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IoT so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pomagale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zgraditi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pametne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zabojnike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opremljene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s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senzorji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da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zaznajo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raven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smetnjakih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ustvarijo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opozorila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zadevnim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organom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odstranjevanje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 Tudi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rešitev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temelji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na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IoT,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pomaga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ustvarjanju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učinkovitih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poti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smetnjake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kar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pomaga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pri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varčevanju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 z </a:t>
            </a:r>
            <a:r>
              <a:rPr lang="en-US" b="0" dirty="0" err="1">
                <a:solidFill>
                  <a:srgbClr val="000000"/>
                </a:solidFill>
                <a:latin typeface="-apple-system"/>
              </a:rPr>
              <a:t>energijo</a:t>
            </a:r>
            <a:r>
              <a:rPr lang="en-US" b="0" dirty="0">
                <a:solidFill>
                  <a:srgbClr val="000000"/>
                </a:solidFill>
                <a:latin typeface="-apple-system"/>
              </a:rPr>
              <a:t>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496813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69F51B-40FD-8BF7-FF39-EEF9242D0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0" dirty="0">
                <a:solidFill>
                  <a:srgbClr val="000000"/>
                </a:solidFill>
                <a:effectLst/>
                <a:latin typeface="+mn-lt"/>
              </a:rPr>
              <a:t>IoT connectivity for shared mobility service</a:t>
            </a:r>
            <a:endParaRPr lang="sr-Latn-RS" sz="3600" dirty="0">
              <a:latin typeface="+mn-lt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7ADC823-2FA0-0BE9-CD67-8FE59485B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rgbClr val="000000"/>
                </a:solidFill>
              </a:rPr>
              <a:t>IoT </a:t>
            </a:r>
            <a:r>
              <a:rPr lang="en-US" b="0" dirty="0" err="1">
                <a:solidFill>
                  <a:srgbClr val="000000"/>
                </a:solidFill>
              </a:rPr>
              <a:t>povezljivost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storitve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skupne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mobilnosti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skupne</a:t>
            </a:r>
            <a:r>
              <a:rPr lang="en-US" b="0" dirty="0">
                <a:solidFill>
                  <a:srgbClr val="000000"/>
                </a:solidFill>
              </a:rPr>
              <a:t> e-</a:t>
            </a:r>
            <a:r>
              <a:rPr lang="en-US" b="0" dirty="0" err="1">
                <a:solidFill>
                  <a:srgbClr val="000000"/>
                </a:solidFill>
              </a:rPr>
              <a:t>skuterje</a:t>
            </a:r>
            <a:r>
              <a:rPr lang="en-US" b="0" dirty="0">
                <a:solidFill>
                  <a:srgbClr val="000000"/>
                </a:solidFill>
              </a:rPr>
              <a:t>, e-</a:t>
            </a:r>
            <a:r>
              <a:rPr lang="en-US" b="0" dirty="0" err="1">
                <a:solidFill>
                  <a:srgbClr val="000000"/>
                </a:solidFill>
              </a:rPr>
              <a:t>kolesa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avtomobile</a:t>
            </a:r>
            <a:r>
              <a:rPr lang="en-US" b="0" dirty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en-US" b="0" dirty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</a:rPr>
              <a:t>Države</a:t>
            </a:r>
            <a:r>
              <a:rPr lang="en-US" b="0" dirty="0">
                <a:solidFill>
                  <a:srgbClr val="000000"/>
                </a:solidFill>
              </a:rPr>
              <a:t> po </a:t>
            </a:r>
            <a:r>
              <a:rPr lang="en-US" b="0" dirty="0" err="1">
                <a:solidFill>
                  <a:srgbClr val="000000"/>
                </a:solidFill>
              </a:rPr>
              <a:t>vsem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svetu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podpirajo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integracijo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globalnih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rešitev</a:t>
            </a:r>
            <a:r>
              <a:rPr lang="en-US" b="0" dirty="0">
                <a:solidFill>
                  <a:srgbClr val="000000"/>
                </a:solidFill>
              </a:rPr>
              <a:t> IoT v </a:t>
            </a:r>
            <a:r>
              <a:rPr lang="en-US" b="0" dirty="0" err="1">
                <a:solidFill>
                  <a:srgbClr val="000000"/>
                </a:solidFill>
              </a:rPr>
              <a:t>sektorju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mikromobilnosti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zmanjšanje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prometnih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zastojev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onesnaževanja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ter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skladnost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vladnimi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predpisi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realnem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času</a:t>
            </a:r>
            <a:r>
              <a:rPr lang="en-US" b="0" dirty="0">
                <a:solidFill>
                  <a:srgbClr val="000000"/>
                </a:solidFill>
              </a:rPr>
              <a:t>. GPS </a:t>
            </a:r>
            <a:r>
              <a:rPr lang="en-US" b="0" dirty="0" err="1">
                <a:solidFill>
                  <a:srgbClr val="000000"/>
                </a:solidFill>
              </a:rPr>
              <a:t>sledilniki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senzorji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jih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poganja</a:t>
            </a:r>
            <a:r>
              <a:rPr lang="en-US" b="0" dirty="0">
                <a:solidFill>
                  <a:srgbClr val="000000"/>
                </a:solidFill>
              </a:rPr>
              <a:t> IoT, se </a:t>
            </a:r>
            <a:r>
              <a:rPr lang="en-US" b="0" dirty="0" err="1">
                <a:solidFill>
                  <a:srgbClr val="000000"/>
                </a:solidFill>
              </a:rPr>
              <a:t>uporabljajo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teh</a:t>
            </a:r>
            <a:r>
              <a:rPr lang="en-US" b="0" dirty="0">
                <a:solidFill>
                  <a:srgbClr val="000000"/>
                </a:solidFill>
              </a:rPr>
              <a:t> e-</a:t>
            </a:r>
            <a:r>
              <a:rPr lang="en-US" b="0" dirty="0" err="1">
                <a:solidFill>
                  <a:srgbClr val="000000"/>
                </a:solidFill>
              </a:rPr>
              <a:t>skuterjih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brez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priključkov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sledenje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razpoložljivost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pokritost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omrežja</a:t>
            </a:r>
            <a:r>
              <a:rPr lang="en-US" b="0" dirty="0">
                <a:solidFill>
                  <a:srgbClr val="00000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</a:rPr>
              <a:t>Umetna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inteligenca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računalništvo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oblaku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računalniški</a:t>
            </a:r>
            <a:r>
              <a:rPr lang="en-US" b="0" dirty="0">
                <a:solidFill>
                  <a:srgbClr val="000000"/>
                </a:solidFill>
              </a:rPr>
              <a:t> vid se </a:t>
            </a:r>
            <a:r>
              <a:rPr lang="en-US" b="0" dirty="0" err="1">
                <a:solidFill>
                  <a:srgbClr val="000000"/>
                </a:solidFill>
              </a:rPr>
              <a:t>integrirajo</a:t>
            </a:r>
            <a:r>
              <a:rPr lang="en-US" b="0" dirty="0">
                <a:solidFill>
                  <a:srgbClr val="000000"/>
                </a:solidFill>
              </a:rPr>
              <a:t> z </a:t>
            </a:r>
            <a:r>
              <a:rPr lang="en-US" b="0" dirty="0" err="1">
                <a:solidFill>
                  <a:srgbClr val="000000"/>
                </a:solidFill>
              </a:rPr>
              <a:t>internetom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stvari</a:t>
            </a:r>
            <a:r>
              <a:rPr lang="en-US" b="0" dirty="0">
                <a:solidFill>
                  <a:srgbClr val="000000"/>
                </a:solidFill>
              </a:rPr>
              <a:t>, da bi </a:t>
            </a:r>
            <a:r>
              <a:rPr lang="en-US" b="0" dirty="0" err="1">
                <a:solidFill>
                  <a:srgbClr val="000000"/>
                </a:solidFill>
              </a:rPr>
              <a:t>razvili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okolju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prijaznejše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dolgotrajnejše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rešitve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trajnostne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prevozne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storitve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Te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tehnologije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lahko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skupaj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vprašanja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spreminjajočih</a:t>
            </a:r>
            <a:r>
              <a:rPr lang="en-US" b="0" dirty="0">
                <a:solidFill>
                  <a:srgbClr val="000000"/>
                </a:solidFill>
              </a:rPr>
              <a:t> se </a:t>
            </a:r>
            <a:r>
              <a:rPr lang="en-US" b="0" dirty="0" err="1">
                <a:solidFill>
                  <a:srgbClr val="000000"/>
                </a:solidFill>
              </a:rPr>
              <a:t>predpisov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odkrivanja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pločnikov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kraje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vozil</a:t>
            </a:r>
            <a:r>
              <a:rPr lang="en-US" b="0" dirty="0">
                <a:solidFill>
                  <a:srgbClr val="000000"/>
                </a:solidFill>
              </a:rPr>
              <a:t>.</a:t>
            </a:r>
            <a:endParaRPr lang="sr-Latn-RS" b="0" dirty="0"/>
          </a:p>
        </p:txBody>
      </p:sp>
    </p:spTree>
    <p:extLst>
      <p:ext uri="{BB962C8B-B14F-4D97-AF65-F5344CB8AC3E}">
        <p14:creationId xmlns:p14="http://schemas.microsoft.com/office/powerpoint/2010/main" val="3769342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C0B5AF-82FD-0037-5723-C6CD8E251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0" i="0" dirty="0">
                <a:solidFill>
                  <a:srgbClr val="000000"/>
                </a:solidFill>
                <a:effectLst/>
                <a:latin typeface="+mn-lt"/>
              </a:rPr>
              <a:t>IoT based Air Panel device</a:t>
            </a:r>
            <a:endParaRPr lang="sr-Latn-RS" sz="3600" b="0" dirty="0">
              <a:latin typeface="+mn-lt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706880F-23AD-29CD-3915-2955C46EE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000000"/>
                </a:solidFill>
              </a:rPr>
              <a:t>Naprava</a:t>
            </a:r>
            <a:r>
              <a:rPr lang="en-US" b="0" dirty="0">
                <a:solidFill>
                  <a:srgbClr val="000000"/>
                </a:solidFill>
              </a:rPr>
              <a:t> Air Panel, ki </a:t>
            </a:r>
            <a:r>
              <a:rPr lang="en-US" b="0" dirty="0" err="1">
                <a:solidFill>
                  <a:srgbClr val="000000"/>
                </a:solidFill>
              </a:rPr>
              <a:t>temelji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IoT, za </a:t>
            </a:r>
            <a:r>
              <a:rPr lang="en-US" b="0" dirty="0" err="1">
                <a:solidFill>
                  <a:srgbClr val="000000"/>
                </a:solidFill>
              </a:rPr>
              <a:t>svež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zrak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boljše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zdravje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učinkovitejše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prezračevanje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stavbe</a:t>
            </a:r>
            <a:r>
              <a:rPr lang="en-US" b="0" dirty="0">
                <a:solidFill>
                  <a:srgbClr val="000000"/>
                </a:solidFill>
              </a:rPr>
              <a:t>.
</a:t>
            </a:r>
            <a:r>
              <a:rPr lang="en-US" b="0" dirty="0" err="1">
                <a:solidFill>
                  <a:srgbClr val="000000"/>
                </a:solidFill>
              </a:rPr>
              <a:t>Tehnologija</a:t>
            </a:r>
            <a:r>
              <a:rPr lang="en-US" b="0" dirty="0">
                <a:solidFill>
                  <a:srgbClr val="000000"/>
                </a:solidFill>
              </a:rPr>
              <a:t> IoT Sensing </a:t>
            </a:r>
            <a:r>
              <a:rPr lang="en-US" b="0" dirty="0" err="1">
                <a:solidFill>
                  <a:srgbClr val="000000"/>
                </a:solidFill>
              </a:rPr>
              <a:t>lahko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izboljša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kakovost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notranjega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zraka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naravno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prezračevanje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hkrati</a:t>
            </a:r>
            <a:r>
              <a:rPr lang="en-US" b="0" dirty="0">
                <a:solidFill>
                  <a:srgbClr val="000000"/>
                </a:solidFill>
              </a:rPr>
              <a:t> pa </a:t>
            </a:r>
            <a:r>
              <a:rPr lang="en-US" b="0" dirty="0" err="1">
                <a:solidFill>
                  <a:srgbClr val="000000"/>
                </a:solidFill>
              </a:rPr>
              <a:t>prihrani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energijo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izboljša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pričakovano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življenjsko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dobo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Sistem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temelji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IoT, </a:t>
            </a:r>
            <a:r>
              <a:rPr lang="en-US" b="0" dirty="0" err="1">
                <a:solidFill>
                  <a:srgbClr val="000000"/>
                </a:solidFill>
              </a:rPr>
              <a:t>lahko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spremlja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podatke</a:t>
            </a:r>
            <a:r>
              <a:rPr lang="en-US" b="0" dirty="0">
                <a:solidFill>
                  <a:srgbClr val="000000"/>
                </a:solidFill>
              </a:rPr>
              <a:t> o </a:t>
            </a:r>
            <a:r>
              <a:rPr lang="en-US" b="0" dirty="0" err="1">
                <a:solidFill>
                  <a:srgbClr val="000000"/>
                </a:solidFill>
              </a:rPr>
              <a:t>kakovosti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zraka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izvaja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izračune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oblaku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realnem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času</a:t>
            </a:r>
            <a:r>
              <a:rPr lang="en-US" b="0" dirty="0">
                <a:solidFill>
                  <a:srgbClr val="000000"/>
                </a:solidFill>
              </a:rPr>
              <a:t> za </a:t>
            </a:r>
            <a:r>
              <a:rPr lang="en-US" b="0" dirty="0" err="1">
                <a:solidFill>
                  <a:srgbClr val="000000"/>
                </a:solidFill>
              </a:rPr>
              <a:t>hkratno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ocenjevanje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nadzor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kakovosti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zraka</a:t>
            </a:r>
            <a:r>
              <a:rPr lang="en-US" b="0" dirty="0">
                <a:solidFill>
                  <a:srgbClr val="000000"/>
                </a:solidFill>
              </a:rPr>
              <a:t> v </a:t>
            </a:r>
            <a:r>
              <a:rPr lang="en-US" b="0" dirty="0" err="1">
                <a:solidFill>
                  <a:srgbClr val="000000"/>
                </a:solidFill>
              </a:rPr>
              <a:t>okolju</a:t>
            </a:r>
            <a:r>
              <a:rPr lang="en-US" b="0" dirty="0">
                <a:solidFill>
                  <a:srgbClr val="000000"/>
                </a:solidFill>
              </a:rPr>
              <a:t>.
</a:t>
            </a:r>
            <a:r>
              <a:rPr lang="en-US" b="0" dirty="0" err="1">
                <a:solidFill>
                  <a:srgbClr val="000000"/>
                </a:solidFill>
              </a:rPr>
              <a:t>Vse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rešitve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temeljijo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IoT, so </a:t>
            </a:r>
            <a:r>
              <a:rPr lang="en-US" b="0" dirty="0" err="1">
                <a:solidFill>
                  <a:srgbClr val="000000"/>
                </a:solidFill>
              </a:rPr>
              <a:t>strojne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programske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rešitve</a:t>
            </a:r>
            <a:r>
              <a:rPr lang="en-US" b="0" dirty="0">
                <a:solidFill>
                  <a:srgbClr val="000000"/>
                </a:solidFill>
              </a:rPr>
              <a:t>. </a:t>
            </a:r>
            <a:r>
              <a:rPr lang="en-US" b="0" dirty="0" err="1">
                <a:solidFill>
                  <a:srgbClr val="000000"/>
                </a:solidFill>
              </a:rPr>
              <a:t>Programska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oprema</a:t>
            </a:r>
            <a:r>
              <a:rPr lang="en-US" b="0" dirty="0">
                <a:solidFill>
                  <a:srgbClr val="000000"/>
                </a:solidFill>
              </a:rPr>
              <a:t> so </a:t>
            </a:r>
            <a:r>
              <a:rPr lang="en-US" b="0" dirty="0" err="1">
                <a:solidFill>
                  <a:srgbClr val="000000"/>
                </a:solidFill>
              </a:rPr>
              <a:t>na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splošno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mobilne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aplikacije</a:t>
            </a:r>
            <a:r>
              <a:rPr lang="en-US" b="0" dirty="0">
                <a:solidFill>
                  <a:srgbClr val="000000"/>
                </a:solidFill>
              </a:rPr>
              <a:t>, ki </a:t>
            </a:r>
            <a:r>
              <a:rPr lang="en-US" b="0" dirty="0" err="1">
                <a:solidFill>
                  <a:srgbClr val="000000"/>
                </a:solidFill>
              </a:rPr>
              <a:t>uporabniku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omogočajo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spremljanje</a:t>
            </a:r>
            <a:r>
              <a:rPr lang="en-US" b="0" dirty="0">
                <a:solidFill>
                  <a:srgbClr val="000000"/>
                </a:solidFill>
              </a:rPr>
              <a:t>, </a:t>
            </a:r>
            <a:r>
              <a:rPr lang="en-US" b="0" dirty="0" err="1">
                <a:solidFill>
                  <a:srgbClr val="000000"/>
                </a:solidFill>
              </a:rPr>
              <a:t>nadzor</a:t>
            </a:r>
            <a:r>
              <a:rPr lang="en-US" b="0" dirty="0">
                <a:solidFill>
                  <a:srgbClr val="000000"/>
                </a:solidFill>
              </a:rPr>
              <a:t> in </a:t>
            </a:r>
            <a:r>
              <a:rPr lang="en-US" b="0" dirty="0" err="1">
                <a:solidFill>
                  <a:srgbClr val="000000"/>
                </a:solidFill>
              </a:rPr>
              <a:t>pomoč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pri</a:t>
            </a:r>
            <a:r>
              <a:rPr lang="en-US" b="0" dirty="0">
                <a:solidFill>
                  <a:srgbClr val="000000"/>
                </a:solidFill>
              </a:rPr>
              <a:t> </a:t>
            </a:r>
            <a:r>
              <a:rPr lang="en-US" b="0" dirty="0" err="1">
                <a:solidFill>
                  <a:srgbClr val="000000"/>
                </a:solidFill>
              </a:rPr>
              <a:t>odločanju</a:t>
            </a:r>
            <a:r>
              <a:rPr lang="en-US" b="0" dirty="0">
                <a:solidFill>
                  <a:srgbClr val="000000"/>
                </a:solidFill>
              </a:rPr>
              <a:t>.</a:t>
            </a:r>
            <a:endParaRPr lang="sr-Latn-RS" b="0" dirty="0"/>
          </a:p>
        </p:txBody>
      </p:sp>
    </p:spTree>
    <p:extLst>
      <p:ext uri="{BB962C8B-B14F-4D97-AF65-F5344CB8AC3E}">
        <p14:creationId xmlns:p14="http://schemas.microsoft.com/office/powerpoint/2010/main" val="409781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kvir za tekst 4">
            <a:extLst>
              <a:ext uri="{FF2B5EF4-FFF2-40B4-BE49-F238E27FC236}">
                <a16:creationId xmlns:a16="http://schemas.microsoft.com/office/drawing/2014/main" id="{14A42FE3-7940-C297-DFAB-7970DBED0C79}"/>
              </a:ext>
            </a:extLst>
          </p:cNvPr>
          <p:cNvSpPr txBox="1"/>
          <p:nvPr/>
        </p:nvSpPr>
        <p:spPr>
          <a:xfrm>
            <a:off x="604973" y="548680"/>
            <a:ext cx="1156860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</a:rPr>
              <a:t>Prihodnji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izziv</a:t>
            </a:r>
            <a:r>
              <a:rPr lang="en-US" sz="2400" dirty="0">
                <a:solidFill>
                  <a:srgbClr val="000000"/>
                </a:solidFill>
              </a:rPr>
              <a:t> IoT je </a:t>
            </a:r>
            <a:r>
              <a:rPr lang="en-US" sz="2400" dirty="0" err="1">
                <a:solidFill>
                  <a:srgbClr val="000000"/>
                </a:solidFill>
              </a:rPr>
              <a:t>razviti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procese</a:t>
            </a:r>
            <a:r>
              <a:rPr lang="en-US" sz="2400" dirty="0">
                <a:solidFill>
                  <a:srgbClr val="000000"/>
                </a:solidFill>
              </a:rPr>
              <a:t> in </a:t>
            </a:r>
            <a:r>
              <a:rPr lang="en-US" sz="2400" dirty="0" err="1">
                <a:solidFill>
                  <a:srgbClr val="000000"/>
                </a:solidFill>
              </a:rPr>
              <a:t>politike</a:t>
            </a:r>
            <a:r>
              <a:rPr lang="en-US" sz="2400" dirty="0">
                <a:solidFill>
                  <a:srgbClr val="000000"/>
                </a:solidFill>
              </a:rPr>
              <a:t>, ki </a:t>
            </a:r>
            <a:r>
              <a:rPr lang="en-US" sz="2400" dirty="0" err="1">
                <a:solidFill>
                  <a:srgbClr val="000000"/>
                </a:solidFill>
              </a:rPr>
              <a:t>trajnostno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uporabljajo</a:t>
            </a:r>
            <a:r>
              <a:rPr lang="en-US" sz="2400" dirty="0">
                <a:solidFill>
                  <a:srgbClr val="000000"/>
                </a:solidFill>
              </a:rPr>
              <a:t> IoT za </a:t>
            </a:r>
            <a:r>
              <a:rPr lang="en-US" sz="2400" dirty="0" err="1">
                <a:solidFill>
                  <a:srgbClr val="000000"/>
                </a:solidFill>
              </a:rPr>
              <a:t>zmanjšanje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učinka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tople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grede</a:t>
            </a:r>
            <a:r>
              <a:rPr lang="en-US" sz="2400" dirty="0">
                <a:solidFill>
                  <a:srgbClr val="000000"/>
                </a:solidFill>
              </a:rPr>
              <a:t> in </a:t>
            </a:r>
            <a:r>
              <a:rPr lang="en-US" sz="2400" dirty="0" err="1">
                <a:solidFill>
                  <a:srgbClr val="000000"/>
                </a:solidFill>
              </a:rPr>
              <a:t>emisij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ogljika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ter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tudi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dodatno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optimizirajo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odtis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toplogrednih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plinov</a:t>
            </a:r>
            <a:r>
              <a:rPr lang="en-US" sz="2400" dirty="0">
                <a:solidFill>
                  <a:srgbClr val="000000"/>
                </a:solidFill>
              </a:rPr>
              <a:t> IoT.
IoT se </a:t>
            </a:r>
            <a:r>
              <a:rPr lang="en-US" sz="2400" dirty="0" err="1">
                <a:solidFill>
                  <a:srgbClr val="000000"/>
                </a:solidFill>
              </a:rPr>
              <a:t>lahko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kombinira</a:t>
            </a:r>
            <a:r>
              <a:rPr lang="en-US" sz="2400" dirty="0">
                <a:solidFill>
                  <a:srgbClr val="000000"/>
                </a:solidFill>
              </a:rPr>
              <a:t> s </a:t>
            </a:r>
            <a:r>
              <a:rPr lang="en-US" sz="2400" dirty="0" err="1">
                <a:solidFill>
                  <a:srgbClr val="000000"/>
                </a:solidFill>
              </a:rPr>
              <a:t>tehnologijami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kot</a:t>
            </a:r>
            <a:r>
              <a:rPr lang="en-US" sz="2400" dirty="0">
                <a:solidFill>
                  <a:srgbClr val="000000"/>
                </a:solidFill>
              </a:rPr>
              <a:t> so </a:t>
            </a:r>
            <a:r>
              <a:rPr lang="en-US" sz="2400" dirty="0" err="1">
                <a:solidFill>
                  <a:srgbClr val="000000"/>
                </a:solidFill>
              </a:rPr>
              <a:t>umetna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inteligenca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strojno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učenje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računalniški</a:t>
            </a:r>
            <a:r>
              <a:rPr lang="en-US" sz="2400" dirty="0">
                <a:solidFill>
                  <a:srgbClr val="000000"/>
                </a:solidFill>
              </a:rPr>
              <a:t> vid, </a:t>
            </a:r>
            <a:r>
              <a:rPr lang="en-US" sz="2400" dirty="0" err="1">
                <a:solidFill>
                  <a:srgbClr val="000000"/>
                </a:solidFill>
              </a:rPr>
              <a:t>računalništvo</a:t>
            </a:r>
            <a:r>
              <a:rPr lang="en-US" sz="2400" dirty="0">
                <a:solidFill>
                  <a:srgbClr val="000000"/>
                </a:solidFill>
              </a:rPr>
              <a:t> v </a:t>
            </a:r>
            <a:r>
              <a:rPr lang="en-US" sz="2400" dirty="0" err="1">
                <a:solidFill>
                  <a:srgbClr val="000000"/>
                </a:solidFill>
              </a:rPr>
              <a:t>oblaku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nanotehnologija</a:t>
            </a:r>
            <a:r>
              <a:rPr lang="en-US" sz="2400" dirty="0">
                <a:solidFill>
                  <a:srgbClr val="000000"/>
                </a:solidFill>
              </a:rPr>
              <a:t> in </a:t>
            </a:r>
            <a:r>
              <a:rPr lang="en-US" sz="2400" dirty="0" err="1">
                <a:solidFill>
                  <a:srgbClr val="000000"/>
                </a:solidFill>
              </a:rPr>
              <a:t>masovni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podatki</a:t>
            </a:r>
            <a:r>
              <a:rPr lang="en-US" sz="2400" dirty="0">
                <a:solidFill>
                  <a:srgbClr val="000000"/>
                </a:solidFill>
              </a:rPr>
              <a:t>, da se </a:t>
            </a:r>
            <a:r>
              <a:rPr lang="en-US" sz="2400" dirty="0" err="1">
                <a:solidFill>
                  <a:srgbClr val="000000"/>
                </a:solidFill>
              </a:rPr>
              <a:t>razvijejo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okoljsko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trajnostne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rešitve</a:t>
            </a:r>
            <a:r>
              <a:rPr lang="en-US" sz="2400" dirty="0">
                <a:solidFill>
                  <a:srgbClr val="000000"/>
                </a:solidFill>
              </a:rPr>
              <a:t> za </a:t>
            </a:r>
            <a:r>
              <a:rPr lang="en-US" sz="2400" dirty="0" err="1">
                <a:solidFill>
                  <a:srgbClr val="000000"/>
                </a:solidFill>
              </a:rPr>
              <a:t>boljše</a:t>
            </a:r>
            <a:r>
              <a:rPr lang="en-US" sz="2400" dirty="0">
                <a:solidFill>
                  <a:srgbClr val="000000"/>
                </a:solidFill>
              </a:rPr>
              <a:t> in </a:t>
            </a:r>
            <a:r>
              <a:rPr lang="en-US" sz="2400" dirty="0" err="1">
                <a:solidFill>
                  <a:srgbClr val="000000"/>
                </a:solidFill>
              </a:rPr>
              <a:t>izpolnjeno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življenje</a:t>
            </a:r>
            <a:r>
              <a:rPr lang="en-US" sz="2400" dirty="0">
                <a:solidFill>
                  <a:srgbClr val="000000"/>
                </a:solidFill>
              </a:rPr>
              <a:t>.
</a:t>
            </a:r>
            <a:r>
              <a:rPr lang="en-US" sz="2400" dirty="0" err="1">
                <a:solidFill>
                  <a:srgbClr val="000000"/>
                </a:solidFill>
              </a:rPr>
              <a:t>Ozelenitev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interneta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stvari</a:t>
            </a:r>
            <a:r>
              <a:rPr lang="en-US" sz="2400" dirty="0">
                <a:solidFill>
                  <a:srgbClr val="000000"/>
                </a:solidFill>
              </a:rPr>
              <a:t> se </a:t>
            </a:r>
            <a:r>
              <a:rPr lang="en-US" sz="2400" dirty="0" err="1">
                <a:solidFill>
                  <a:srgbClr val="000000"/>
                </a:solidFill>
              </a:rPr>
              <a:t>osredotoča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proizvodnjo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energetsko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učinkovite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strojne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opreme</a:t>
            </a:r>
            <a:r>
              <a:rPr lang="en-US" sz="2400" dirty="0">
                <a:solidFill>
                  <a:srgbClr val="000000"/>
                </a:solidFill>
              </a:rPr>
              <a:t> IoT in </a:t>
            </a:r>
            <a:r>
              <a:rPr lang="en-US" sz="2400" dirty="0" err="1">
                <a:solidFill>
                  <a:srgbClr val="000000"/>
                </a:solidFill>
              </a:rPr>
              <a:t>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razvoj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zelene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programske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opreme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medtem</a:t>
            </a:r>
            <a:r>
              <a:rPr lang="en-US" sz="2400" dirty="0">
                <a:solidFill>
                  <a:srgbClr val="000000"/>
                </a:solidFill>
              </a:rPr>
              <a:t> ko </a:t>
            </a:r>
            <a:r>
              <a:rPr lang="en-US" sz="2400" dirty="0" err="1">
                <a:solidFill>
                  <a:srgbClr val="000000"/>
                </a:solidFill>
              </a:rPr>
              <a:t>ozelenitev</a:t>
            </a:r>
            <a:r>
              <a:rPr lang="en-US" sz="2400" dirty="0">
                <a:solidFill>
                  <a:srgbClr val="000000"/>
                </a:solidFill>
              </a:rPr>
              <a:t> z </a:t>
            </a:r>
            <a:r>
              <a:rPr lang="en-US" sz="2400" dirty="0" err="1">
                <a:solidFill>
                  <a:srgbClr val="000000"/>
                </a:solidFill>
              </a:rPr>
              <a:t>internetom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stvari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vključuje</a:t>
            </a:r>
            <a:r>
              <a:rPr lang="en-US" sz="2400" dirty="0">
                <a:solidFill>
                  <a:srgbClr val="000000"/>
                </a:solidFill>
              </a:rPr>
              <a:t> IoT </a:t>
            </a:r>
            <a:r>
              <a:rPr lang="en-US" sz="2400" dirty="0" err="1">
                <a:solidFill>
                  <a:srgbClr val="000000"/>
                </a:solidFill>
              </a:rPr>
              <a:t>kot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dejavnik</a:t>
            </a:r>
            <a:r>
              <a:rPr lang="en-US" sz="2400" dirty="0">
                <a:solidFill>
                  <a:srgbClr val="000000"/>
                </a:solidFill>
              </a:rPr>
              <a:t>, ki </a:t>
            </a:r>
            <a:r>
              <a:rPr lang="en-US" sz="2400" dirty="0" err="1">
                <a:solidFill>
                  <a:srgbClr val="000000"/>
                </a:solidFill>
              </a:rPr>
              <a:t>omogoča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ustvarjanje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trajnostnega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okolja</a:t>
            </a:r>
            <a:r>
              <a:rPr lang="en-US" sz="2400" dirty="0">
                <a:solidFill>
                  <a:srgbClr val="000000"/>
                </a:solidFill>
              </a:rPr>
              <a:t>.
</a:t>
            </a:r>
            <a:r>
              <a:rPr lang="en-US" sz="2400" dirty="0" err="1">
                <a:solidFill>
                  <a:srgbClr val="000000"/>
                </a:solidFill>
              </a:rPr>
              <a:t>Zeleni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življenjski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cikel</a:t>
            </a:r>
            <a:r>
              <a:rPr lang="en-US" sz="2400" dirty="0">
                <a:solidFill>
                  <a:srgbClr val="000000"/>
                </a:solidFill>
              </a:rPr>
              <a:t> IoT </a:t>
            </a:r>
            <a:r>
              <a:rPr lang="en-US" sz="2400" dirty="0" err="1">
                <a:solidFill>
                  <a:srgbClr val="000000"/>
                </a:solidFill>
              </a:rPr>
              <a:t>zajema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celoten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življenjski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cikel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izdelka</a:t>
            </a:r>
            <a:r>
              <a:rPr lang="en-US" sz="2400" dirty="0">
                <a:solidFill>
                  <a:srgbClr val="000000"/>
                </a:solidFill>
              </a:rPr>
              <a:t> IoT: </a:t>
            </a:r>
            <a:r>
              <a:rPr lang="en-US" sz="2400" dirty="0" err="1">
                <a:solidFill>
                  <a:srgbClr val="000000"/>
                </a:solidFill>
              </a:rPr>
              <a:t>zeleno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oblikovanje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zeleno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proizvodnjo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zeleno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uvajanje</a:t>
            </a:r>
            <a:r>
              <a:rPr lang="en-US" sz="2400" dirty="0">
                <a:solidFill>
                  <a:srgbClr val="000000"/>
                </a:solidFill>
              </a:rPr>
              <a:t> in </a:t>
            </a:r>
            <a:r>
              <a:rPr lang="en-US" sz="2400" dirty="0" err="1">
                <a:solidFill>
                  <a:srgbClr val="000000"/>
                </a:solidFill>
              </a:rPr>
              <a:t>zeleno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recikliranje</a:t>
            </a:r>
            <a:r>
              <a:rPr lang="en-US" sz="2400" dirty="0">
                <a:solidFill>
                  <a:srgbClr val="000000"/>
                </a:solidFill>
              </a:rPr>
              <a:t>.
</a:t>
            </a:r>
            <a:r>
              <a:rPr lang="en-US" sz="2400" dirty="0" err="1">
                <a:solidFill>
                  <a:srgbClr val="000000"/>
                </a:solidFill>
              </a:rPr>
              <a:t>Zeleni</a:t>
            </a:r>
            <a:r>
              <a:rPr lang="en-US" sz="2400" dirty="0">
                <a:solidFill>
                  <a:srgbClr val="000000"/>
                </a:solidFill>
              </a:rPr>
              <a:t> RFID, </a:t>
            </a:r>
            <a:r>
              <a:rPr lang="en-US" sz="2400" dirty="0" err="1">
                <a:solidFill>
                  <a:srgbClr val="000000"/>
                </a:solidFill>
              </a:rPr>
              <a:t>zelena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brezžična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zaznavalna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omrežja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zeleni</a:t>
            </a:r>
            <a:r>
              <a:rPr lang="en-US" sz="2400" dirty="0">
                <a:solidFill>
                  <a:srgbClr val="000000"/>
                </a:solidFill>
              </a:rPr>
              <a:t> M2M, </a:t>
            </a:r>
            <a:r>
              <a:rPr lang="en-US" sz="2400" dirty="0" err="1">
                <a:solidFill>
                  <a:srgbClr val="000000"/>
                </a:solidFill>
              </a:rPr>
              <a:t>zeleni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podatkovni</a:t>
            </a:r>
            <a:r>
              <a:rPr lang="en-US" sz="2400" dirty="0">
                <a:solidFill>
                  <a:srgbClr val="000000"/>
                </a:solidFill>
              </a:rPr>
              <a:t> center in </a:t>
            </a:r>
            <a:r>
              <a:rPr lang="en-US" sz="2400" dirty="0" err="1">
                <a:solidFill>
                  <a:srgbClr val="000000"/>
                </a:solidFill>
              </a:rPr>
              <a:t>zeleno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računalništvo</a:t>
            </a:r>
            <a:r>
              <a:rPr lang="en-US" sz="2400" dirty="0">
                <a:solidFill>
                  <a:srgbClr val="000000"/>
                </a:solidFill>
              </a:rPr>
              <a:t> v </a:t>
            </a:r>
            <a:r>
              <a:rPr lang="en-US" sz="2400" dirty="0" err="1">
                <a:solidFill>
                  <a:srgbClr val="000000"/>
                </a:solidFill>
              </a:rPr>
              <a:t>oblaku</a:t>
            </a:r>
            <a:r>
              <a:rPr lang="en-US" sz="2400" dirty="0">
                <a:solidFill>
                  <a:srgbClr val="000000"/>
                </a:solidFill>
              </a:rPr>
              <a:t> so </a:t>
            </a:r>
            <a:r>
              <a:rPr lang="en-US" sz="2400" dirty="0" err="1">
                <a:solidFill>
                  <a:srgbClr val="000000"/>
                </a:solidFill>
              </a:rPr>
              <a:t>ključni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dejavniki</a:t>
            </a:r>
            <a:r>
              <a:rPr lang="en-US" sz="2400" dirty="0">
                <a:solidFill>
                  <a:srgbClr val="000000"/>
                </a:solidFill>
              </a:rPr>
              <a:t>, ki </a:t>
            </a:r>
            <a:r>
              <a:rPr lang="en-US" sz="2400" dirty="0" err="1">
                <a:solidFill>
                  <a:srgbClr val="000000"/>
                </a:solidFill>
              </a:rPr>
              <a:t>omogočajo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zeleni</a:t>
            </a:r>
            <a:r>
              <a:rPr lang="en-US" sz="2400" dirty="0">
                <a:solidFill>
                  <a:srgbClr val="000000"/>
                </a:solidFill>
              </a:rPr>
              <a:t> internet </a:t>
            </a:r>
            <a:r>
              <a:rPr lang="en-US" sz="2400" dirty="0" err="1">
                <a:solidFill>
                  <a:srgbClr val="000000"/>
                </a:solidFill>
              </a:rPr>
              <a:t>stvari</a:t>
            </a:r>
            <a:r>
              <a:rPr lang="en-US" sz="2400" dirty="0">
                <a:solidFill>
                  <a:srgbClr val="000000"/>
                </a:solidFill>
              </a:rPr>
              <a:t>.</a:t>
            </a:r>
            <a:endParaRPr lang="en-US" sz="24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2191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23392" y="1628800"/>
            <a:ext cx="10945216" cy="40324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Tehnologija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znatno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napredovala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kar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privedlo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do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novih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izumov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kot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so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radijski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sprejemniki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telefoni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računalniki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mobilni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telefoni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internet. Leto 1900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zaznamovalo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»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vzpon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povezljivosti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« s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prihodom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prvega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nosljivega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računalnika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interneta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mobilnih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telefonov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tehnologije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stroj-stroj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(M2M), ki se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usmeril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v internet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stvari</a:t>
            </a:r>
            <a:endParaRPr lang="en-US" sz="1400" dirty="0">
              <a:solidFill>
                <a:srgbClr val="222222"/>
              </a:solidFill>
              <a:latin typeface="-apple-system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Naprave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ki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podpirajo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internet,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ponujajo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velik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potencial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nove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poslovne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modele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priložnosti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ustvarjanje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prihodkov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večjo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učinkovitostjo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porabe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drugih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stroškov</a:t>
            </a:r>
            <a:r>
              <a:rPr lang="en-US" sz="1400" dirty="0">
                <a:solidFill>
                  <a:srgbClr val="222222"/>
                </a:solidFill>
                <a:latin typeface="-apple-system"/>
              </a:rPr>
              <a:t>.</a:t>
            </a:r>
            <a:br>
              <a:rPr lang="en-US" sz="1400" dirty="0"/>
            </a:br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29229" y="99863"/>
            <a:ext cx="10153128" cy="670350"/>
          </a:xfrm>
        </p:spPr>
        <p:txBody>
          <a:bodyPr/>
          <a:lstStyle/>
          <a:p>
            <a:r>
              <a:rPr lang="sl-SI" dirty="0"/>
              <a:t>Uvod</a:t>
            </a:r>
            <a:endParaRPr lang="en-US" dirty="0"/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3888948D-8787-0CFD-6D93-32AFAEC04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3912" y="630932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2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:a16="http://schemas.microsoft.com/office/drawing/2014/main" id="{B4DDFB81-BABA-52CC-9F62-EFD04A7C4D71}"/>
              </a:ext>
            </a:extLst>
          </p:cNvPr>
          <p:cNvSpPr txBox="1"/>
          <p:nvPr/>
        </p:nvSpPr>
        <p:spPr>
          <a:xfrm>
            <a:off x="1152595" y="1720840"/>
            <a:ext cx="1029714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222222"/>
                </a:solidFill>
                <a:latin typeface="-apple-system"/>
              </a:rPr>
              <a:t>IoT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privedel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do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izgradnje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pametne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tehnologije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ki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spodbuja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okoljsko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trajnost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optimizirano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uporabo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konvencionalnih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virov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ponovna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uporaba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materialov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recikliranje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izdelkov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; s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čimer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se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še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dodatno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zmanjšajo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odpadki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emisije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ogljika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222222"/>
              </a:solidFill>
              <a:latin typeface="-apple-syste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Trajnostne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rešitve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segajo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od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pametnih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domov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pametnega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zdravstvenega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varstva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pametnega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kmetijstva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pametnih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mest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če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naštejemo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le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nekatere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Pozitiven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vpliv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interneta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stvari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izboljšuje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kakovost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življenja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ob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hkratnem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spodbujanju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pobud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okoljsko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trajnost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</a:t>
            </a:r>
            <a:endParaRPr lang="sr-Latn-RS" dirty="0"/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86E93951-ED69-5849-FABE-FB96EEF4B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1944" y="6165304"/>
            <a:ext cx="1368174" cy="356295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:a16="http://schemas.microsoft.com/office/drawing/2014/main" id="{DEA9A167-A248-4D61-8D74-9E14B654A1A5}"/>
              </a:ext>
            </a:extLst>
          </p:cNvPr>
          <p:cNvSpPr txBox="1"/>
          <p:nvPr/>
        </p:nvSpPr>
        <p:spPr>
          <a:xfrm>
            <a:off x="1127459" y="548680"/>
            <a:ext cx="60942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600"/>
              </a:spcBef>
              <a:spcAft>
                <a:spcPts val="1500"/>
              </a:spcAft>
            </a:pPr>
            <a:r>
              <a:rPr lang="sr-Latn-RS" sz="3600" b="1" dirty="0" err="1">
                <a:solidFill>
                  <a:srgbClr val="000000"/>
                </a:solidFill>
              </a:rPr>
              <a:t>Vpliv</a:t>
            </a:r>
            <a:r>
              <a:rPr lang="sr-Latn-RS" sz="3600" b="1" dirty="0">
                <a:solidFill>
                  <a:srgbClr val="000000"/>
                </a:solidFill>
              </a:rPr>
              <a:t> </a:t>
            </a:r>
            <a:r>
              <a:rPr lang="sr-Latn-RS" sz="3600" b="1" dirty="0" err="1">
                <a:solidFill>
                  <a:srgbClr val="000000"/>
                </a:solidFill>
              </a:rPr>
              <a:t>IoT</a:t>
            </a:r>
            <a:r>
              <a:rPr lang="sr-Latn-RS" sz="3600" b="1" dirty="0">
                <a:solidFill>
                  <a:srgbClr val="000000"/>
                </a:solidFill>
              </a:rPr>
              <a:t> na </a:t>
            </a:r>
            <a:r>
              <a:rPr lang="sr-Latn-RS" sz="3600" b="1" dirty="0" err="1">
                <a:solidFill>
                  <a:srgbClr val="000000"/>
                </a:solidFill>
              </a:rPr>
              <a:t>okolje</a:t>
            </a:r>
            <a:endParaRPr lang="sr-Latn-RS" sz="3600" b="1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3791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623392" y="548680"/>
            <a:ext cx="10153128" cy="670350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4" name="Okvir za tekst 3">
            <a:extLst>
              <a:ext uri="{FF2B5EF4-FFF2-40B4-BE49-F238E27FC236}">
                <a16:creationId xmlns:a16="http://schemas.microsoft.com/office/drawing/2014/main" id="{9334D162-7153-C9BA-08F1-E31F3AC1E9C2}"/>
              </a:ext>
            </a:extLst>
          </p:cNvPr>
          <p:cNvSpPr txBox="1"/>
          <p:nvPr/>
        </p:nvSpPr>
        <p:spPr>
          <a:xfrm>
            <a:off x="970444" y="1700808"/>
            <a:ext cx="102511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Obstaja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tudi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druga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plat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kovanca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Milijarde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naprav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IoT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proizvajajo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pošiljajo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ogromno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količino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podatkov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ki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zahtevajo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veliko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kumulativno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ko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prehajajo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skozi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omrežje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222222"/>
              </a:solidFill>
              <a:latin typeface="-apple-syste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naprave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večinoma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delujejo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baterijami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Pogosteje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ko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treba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zamenjati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baterije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več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baterij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konča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odlagališčih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 To je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spodbudilo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vprašanja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povezana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okoljsko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trajnostjo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izzive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odgovornejšo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rabo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virov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organizacijo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procesov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načine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 ki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zmanjšujejo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količino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sz="2400" dirty="0" err="1">
                <a:solidFill>
                  <a:srgbClr val="222222"/>
                </a:solidFill>
                <a:latin typeface="-apple-system"/>
              </a:rPr>
              <a:t>odpadkov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.</a:t>
            </a:r>
            <a:endParaRPr lang="sr-Latn-RS" sz="2400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68C4FEDF-6756-69DE-95B2-E050AE9A1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9035" y="6401842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kvir za tekst 9">
            <a:extLst>
              <a:ext uri="{FF2B5EF4-FFF2-40B4-BE49-F238E27FC236}">
                <a16:creationId xmlns:a16="http://schemas.microsoft.com/office/drawing/2014/main" id="{3AF0A28D-EC19-BDF4-27AC-5C096CBBE8D6}"/>
              </a:ext>
            </a:extLst>
          </p:cNvPr>
          <p:cNvSpPr txBox="1"/>
          <p:nvPr/>
        </p:nvSpPr>
        <p:spPr>
          <a:xfrm>
            <a:off x="1127448" y="548680"/>
            <a:ext cx="60942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600"/>
              </a:spcBef>
              <a:spcAft>
                <a:spcPts val="1500"/>
              </a:spcAft>
            </a:pPr>
            <a:r>
              <a:rPr lang="sr-Latn-RS" sz="3200" b="1" dirty="0" err="1">
                <a:solidFill>
                  <a:srgbClr val="000000"/>
                </a:solidFill>
                <a:effectLst/>
              </a:rPr>
              <a:t>Green</a:t>
            </a:r>
            <a:r>
              <a:rPr lang="sr-Latn-RS" sz="3200" b="1" dirty="0">
                <a:solidFill>
                  <a:srgbClr val="000000"/>
                </a:solidFill>
                <a:effectLst/>
              </a:rPr>
              <a:t> </a:t>
            </a:r>
            <a:r>
              <a:rPr lang="sr-Latn-RS" sz="3200" b="1" dirty="0" err="1">
                <a:solidFill>
                  <a:srgbClr val="000000"/>
                </a:solidFill>
                <a:effectLst/>
              </a:rPr>
              <a:t>IoT</a:t>
            </a:r>
            <a:endParaRPr lang="sr-Latn-RS" sz="3200" b="1" dirty="0">
              <a:solidFill>
                <a:srgbClr val="000000"/>
              </a:solidFill>
              <a:effectLst/>
            </a:endParaRPr>
          </a:p>
        </p:txBody>
      </p:sp>
      <p:sp>
        <p:nvSpPr>
          <p:cNvPr id="12" name="Okvir za tekst 11">
            <a:extLst>
              <a:ext uri="{FF2B5EF4-FFF2-40B4-BE49-F238E27FC236}">
                <a16:creationId xmlns:a16="http://schemas.microsoft.com/office/drawing/2014/main" id="{539308E2-B3EA-BFB6-8DF3-71D685FF8E08}"/>
              </a:ext>
            </a:extLst>
          </p:cNvPr>
          <p:cNvSpPr txBox="1"/>
          <p:nvPr/>
        </p:nvSpPr>
        <p:spPr>
          <a:xfrm>
            <a:off x="1199456" y="1556792"/>
            <a:ext cx="102971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222222"/>
                </a:solidFill>
              </a:rPr>
              <a:t>Internet je </a:t>
            </a:r>
            <a:r>
              <a:rPr lang="en-US" sz="2400" dirty="0" err="1">
                <a:solidFill>
                  <a:srgbClr val="222222"/>
                </a:solidFill>
              </a:rPr>
              <a:t>spremenil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komunikacijo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povezljivost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dostopnost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znanja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družbene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interakcije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digitalne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tehnologije</a:t>
            </a:r>
            <a:r>
              <a:rPr lang="en-US" sz="2400" dirty="0">
                <a:solidFill>
                  <a:srgbClr val="222222"/>
                </a:solidFill>
              </a:rPr>
              <a:t>. </a:t>
            </a:r>
            <a:r>
              <a:rPr lang="en-US" sz="2400" dirty="0" err="1">
                <a:solidFill>
                  <a:srgbClr val="222222"/>
                </a:solidFill>
              </a:rPr>
              <a:t>Čeprav</a:t>
            </a:r>
            <a:r>
              <a:rPr lang="en-US" sz="2400" dirty="0">
                <a:solidFill>
                  <a:srgbClr val="222222"/>
                </a:solidFill>
              </a:rPr>
              <a:t> je </a:t>
            </a:r>
            <a:r>
              <a:rPr lang="en-US" sz="2400" dirty="0" err="1">
                <a:solidFill>
                  <a:srgbClr val="222222"/>
                </a:solidFill>
              </a:rPr>
              <a:t>energija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potrebna</a:t>
            </a:r>
            <a:r>
              <a:rPr lang="en-US" sz="2400" dirty="0">
                <a:solidFill>
                  <a:srgbClr val="222222"/>
                </a:solidFill>
              </a:rPr>
              <a:t> za </a:t>
            </a:r>
            <a:r>
              <a:rPr lang="en-US" sz="2400" dirty="0" err="1">
                <a:solidFill>
                  <a:srgbClr val="222222"/>
                </a:solidFill>
              </a:rPr>
              <a:t>eno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iskanje</a:t>
            </a:r>
            <a:r>
              <a:rPr lang="en-US" sz="2400" dirty="0">
                <a:solidFill>
                  <a:srgbClr val="222222"/>
                </a:solidFill>
              </a:rPr>
              <a:t> po </a:t>
            </a:r>
            <a:r>
              <a:rPr lang="en-US" sz="2400" dirty="0" err="1">
                <a:solidFill>
                  <a:srgbClr val="222222"/>
                </a:solidFill>
              </a:rPr>
              <a:t>internetu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ali</a:t>
            </a:r>
            <a:r>
              <a:rPr lang="en-US" sz="2400" dirty="0">
                <a:solidFill>
                  <a:srgbClr val="222222"/>
                </a:solidFill>
              </a:rPr>
              <a:t> e-</a:t>
            </a:r>
            <a:r>
              <a:rPr lang="en-US" sz="2400" dirty="0" err="1">
                <a:solidFill>
                  <a:srgbClr val="222222"/>
                </a:solidFill>
              </a:rPr>
              <a:t>pošti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majhna</a:t>
            </a:r>
            <a:r>
              <a:rPr lang="en-US" sz="2400" dirty="0">
                <a:solidFill>
                  <a:srgbClr val="222222"/>
                </a:solidFill>
              </a:rPr>
              <a:t>, se </a:t>
            </a:r>
            <a:r>
              <a:rPr lang="en-US" sz="2400" dirty="0" err="1">
                <a:solidFill>
                  <a:srgbClr val="222222"/>
                </a:solidFill>
              </a:rPr>
              <a:t>kumulativne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emisije</a:t>
            </a:r>
            <a:r>
              <a:rPr lang="en-US" sz="2400" dirty="0">
                <a:solidFill>
                  <a:srgbClr val="222222"/>
                </a:solidFill>
              </a:rPr>
              <a:t> CO2 </a:t>
            </a:r>
            <a:r>
              <a:rPr lang="en-US" sz="2400" dirty="0" err="1">
                <a:solidFill>
                  <a:srgbClr val="222222"/>
                </a:solidFill>
              </a:rPr>
              <a:t>drastično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povečajo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pri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globalni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uporabi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interneta</a:t>
            </a:r>
            <a:r>
              <a:rPr lang="en-US" sz="2400" dirty="0">
                <a:solidFill>
                  <a:srgbClr val="222222"/>
                </a:solidFill>
              </a:rPr>
              <a:t>. </a:t>
            </a:r>
            <a:r>
              <a:rPr lang="en-US" sz="2400" dirty="0" err="1">
                <a:solidFill>
                  <a:srgbClr val="222222"/>
                </a:solidFill>
              </a:rPr>
              <a:t>Vsaka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digitalna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tehnologija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povzroči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emisije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toplogrednih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plinov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kot</a:t>
            </a:r>
            <a:r>
              <a:rPr lang="en-US" sz="2400" dirty="0">
                <a:solidFill>
                  <a:srgbClr val="222222"/>
                </a:solidFill>
              </a:rPr>
              <a:t> so </a:t>
            </a:r>
            <a:r>
              <a:rPr lang="en-US" sz="2400" dirty="0" err="1">
                <a:solidFill>
                  <a:srgbClr val="222222"/>
                </a:solidFill>
              </a:rPr>
              <a:t>ogljikov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dioksid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metan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ozon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klorofluoroogljikovodiki</a:t>
            </a:r>
            <a:r>
              <a:rPr lang="en-US" sz="2400" dirty="0">
                <a:solidFill>
                  <a:srgbClr val="222222"/>
                </a:solidFill>
              </a:rPr>
              <a:t> (CFC), ki </a:t>
            </a:r>
            <a:r>
              <a:rPr lang="en-US" sz="2400" dirty="0" err="1">
                <a:solidFill>
                  <a:srgbClr val="222222"/>
                </a:solidFill>
              </a:rPr>
              <a:t>nadalje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vodijo</a:t>
            </a:r>
            <a:r>
              <a:rPr lang="en-US" sz="2400" dirty="0">
                <a:solidFill>
                  <a:srgbClr val="222222"/>
                </a:solidFill>
              </a:rPr>
              <a:t> do </a:t>
            </a:r>
            <a:r>
              <a:rPr lang="en-US" sz="2400" dirty="0" err="1">
                <a:solidFill>
                  <a:srgbClr val="222222"/>
                </a:solidFill>
              </a:rPr>
              <a:t>globalnega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segrevanja</a:t>
            </a:r>
            <a:endParaRPr lang="en-US" sz="2400" dirty="0">
              <a:solidFill>
                <a:srgbClr val="22222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22222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22222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222222"/>
                </a:solidFill>
              </a:rPr>
              <a:t>Ogljični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odtis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elektronskih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pripomočkov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interneta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sistemov</a:t>
            </a:r>
            <a:r>
              <a:rPr lang="en-US" sz="2400" dirty="0">
                <a:solidFill>
                  <a:srgbClr val="222222"/>
                </a:solidFill>
              </a:rPr>
              <a:t>, ki </a:t>
            </a:r>
            <a:r>
              <a:rPr lang="en-US" sz="2400" dirty="0" err="1">
                <a:solidFill>
                  <a:srgbClr val="222222"/>
                </a:solidFill>
              </a:rPr>
              <a:t>jih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podpirajo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predstavljajo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približno</a:t>
            </a:r>
            <a:r>
              <a:rPr lang="en-US" sz="2400" dirty="0">
                <a:solidFill>
                  <a:srgbClr val="222222"/>
                </a:solidFill>
              </a:rPr>
              <a:t> 3,7 % </a:t>
            </a:r>
            <a:r>
              <a:rPr lang="en-US" sz="2400" dirty="0" err="1">
                <a:solidFill>
                  <a:srgbClr val="222222"/>
                </a:solidFill>
              </a:rPr>
              <a:t>svetovnih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emisij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toplogrednih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plinov</a:t>
            </a:r>
            <a:r>
              <a:rPr lang="en-US" sz="2400" dirty="0">
                <a:solidFill>
                  <a:srgbClr val="222222"/>
                </a:solidFill>
                <a:latin typeface="-apple-system"/>
              </a:rPr>
              <a:t>, 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3078669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21F7041-8772-35D1-1068-F4D76FBFB7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2132856"/>
            <a:ext cx="11500480" cy="157484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IoT (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GIoT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)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predstavlja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energetsko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učinkovite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postopke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(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strojno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programsko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opremo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), ki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jih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je IoT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sprejel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zmanjšanje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porabe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emisij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ogljika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obstoječih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aplikacij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storitev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pa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tudi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naprav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IoT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doseganje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trajnostnega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pametnega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sveta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592014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E88CF3E-4A10-8CAB-4FA5-4BAB15227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94" y="1062063"/>
            <a:ext cx="11500480" cy="4239145"/>
          </a:xfrm>
        </p:spPr>
        <p:txBody>
          <a:bodyPr/>
          <a:lstStyle/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Več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tehnologij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kot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so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oznake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RFID,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omrežja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senzorjev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omrežja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računalništva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v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oblaku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so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postali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bistveni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del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raziskav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zelenega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interneta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stvari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Organizacije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so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danes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motivirane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uporabo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več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naravnih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ali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obnovljivih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virov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kot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sta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sončna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vetrna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energija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Tehnologije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kot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je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umetna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inteligenca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skupaj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matematičnimi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algoritmi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naredijo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IoT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bolj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intuitiven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uporabniku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prijazen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
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Programska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oprema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upravljanje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energije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objektov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ki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temelji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umetni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inteligenci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(AI), se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razvija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kot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del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zelenega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gibanja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IoT. IoT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uporablja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veliko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senzorjev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mikroprocesorjev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Uporablja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nanotehnologijo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oblikovanje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manjših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nanonaprav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za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boljšo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funkcionalnost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energetsko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učinkovitost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in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natančnost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,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hkrati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pa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zmanjšuje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 </a:t>
            </a:r>
            <a:r>
              <a:rPr lang="en-US" b="0" dirty="0" err="1">
                <a:solidFill>
                  <a:srgbClr val="222222"/>
                </a:solidFill>
                <a:latin typeface="-apple-system"/>
              </a:rPr>
              <a:t>velikost</a:t>
            </a:r>
            <a:r>
              <a:rPr lang="en-US" b="0" dirty="0">
                <a:solidFill>
                  <a:srgbClr val="222222"/>
                </a:solidFill>
                <a:latin typeface="-apple-system"/>
              </a:rPr>
              <a:t>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424518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kvir za tekst 6">
            <a:extLst>
              <a:ext uri="{FF2B5EF4-FFF2-40B4-BE49-F238E27FC236}">
                <a16:creationId xmlns:a16="http://schemas.microsoft.com/office/drawing/2014/main" id="{CCC38AB8-8961-E73E-1DF9-7357F0CE062B}"/>
              </a:ext>
            </a:extLst>
          </p:cNvPr>
          <p:cNvSpPr txBox="1"/>
          <p:nvPr/>
        </p:nvSpPr>
        <p:spPr>
          <a:xfrm>
            <a:off x="911424" y="11138"/>
            <a:ext cx="60942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600"/>
              </a:spcBef>
              <a:spcAft>
                <a:spcPts val="1500"/>
              </a:spcAft>
            </a:pPr>
            <a:r>
              <a:rPr lang="sr-Latn-RS" sz="3600" b="1" dirty="0" err="1">
                <a:solidFill>
                  <a:srgbClr val="000000"/>
                </a:solidFill>
                <a:effectLst/>
              </a:rPr>
              <a:t>Greener</a:t>
            </a:r>
            <a:r>
              <a:rPr lang="sr-Latn-RS" sz="3600" b="1" dirty="0">
                <a:solidFill>
                  <a:srgbClr val="000000"/>
                </a:solidFill>
                <a:effectLst/>
              </a:rPr>
              <a:t> </a:t>
            </a:r>
            <a:r>
              <a:rPr lang="sr-Latn-RS" sz="3600" b="1" dirty="0" err="1">
                <a:solidFill>
                  <a:srgbClr val="000000"/>
                </a:solidFill>
                <a:effectLst/>
              </a:rPr>
              <a:t>solutions</a:t>
            </a:r>
            <a:endParaRPr lang="sr-Latn-RS" sz="3600" b="1" dirty="0">
              <a:solidFill>
                <a:srgbClr val="000000"/>
              </a:solidFill>
              <a:effectLst/>
            </a:endParaRPr>
          </a:p>
        </p:txBody>
      </p:sp>
      <p:sp>
        <p:nvSpPr>
          <p:cNvPr id="11" name="Okvir za tekst 10">
            <a:extLst>
              <a:ext uri="{FF2B5EF4-FFF2-40B4-BE49-F238E27FC236}">
                <a16:creationId xmlns:a16="http://schemas.microsoft.com/office/drawing/2014/main" id="{BDE35B5B-1187-90EB-F487-BAD6E1D9FA5E}"/>
              </a:ext>
            </a:extLst>
          </p:cNvPr>
          <p:cNvSpPr txBox="1"/>
          <p:nvPr/>
        </p:nvSpPr>
        <p:spPr>
          <a:xfrm>
            <a:off x="911424" y="797510"/>
            <a:ext cx="103691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222222"/>
                </a:solidFill>
              </a:rPr>
              <a:t>Različne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industrijske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vertikale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uporabljajo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tehnologijo</a:t>
            </a:r>
            <a:r>
              <a:rPr lang="en-US" sz="2400" dirty="0">
                <a:solidFill>
                  <a:srgbClr val="222222"/>
                </a:solidFill>
              </a:rPr>
              <a:t> IoT za </a:t>
            </a:r>
            <a:r>
              <a:rPr lang="en-US" sz="2400" dirty="0" err="1">
                <a:solidFill>
                  <a:srgbClr val="222222"/>
                </a:solidFill>
              </a:rPr>
              <a:t>izgradnjo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bolj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zelenih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rešitev</a:t>
            </a:r>
            <a:r>
              <a:rPr lang="en-US" sz="2400" dirty="0">
                <a:solidFill>
                  <a:srgbClr val="222222"/>
                </a:solidFill>
              </a:rPr>
              <a:t> z </a:t>
            </a:r>
            <a:r>
              <a:rPr lang="en-US" sz="2400" dirty="0" err="1">
                <a:solidFill>
                  <a:srgbClr val="222222"/>
                </a:solidFill>
              </a:rPr>
              <a:t>optimizacijo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svojega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poslovanja</a:t>
            </a:r>
            <a:r>
              <a:rPr lang="en-US" sz="2400" dirty="0">
                <a:solidFill>
                  <a:srgbClr val="222222"/>
                </a:solidFill>
              </a:rPr>
              <a:t> za </a:t>
            </a:r>
            <a:r>
              <a:rPr lang="en-US" sz="2400" dirty="0" err="1">
                <a:solidFill>
                  <a:srgbClr val="222222"/>
                </a:solidFill>
              </a:rPr>
              <a:t>večjo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trajnost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nižje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stroške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.
</a:t>
            </a:r>
            <a:r>
              <a:rPr lang="en-US" sz="2400" dirty="0" err="1">
                <a:solidFill>
                  <a:srgbClr val="222222"/>
                </a:solidFill>
              </a:rPr>
              <a:t>Energetsko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učinkoviti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domovi</a:t>
            </a:r>
            <a:r>
              <a:rPr lang="en-US" sz="2400" dirty="0">
                <a:solidFill>
                  <a:srgbClr val="222222"/>
                </a:solidFill>
              </a:rPr>
              <a:t> s </a:t>
            </a:r>
            <a:r>
              <a:rPr lang="en-US" sz="2400" dirty="0" err="1">
                <a:solidFill>
                  <a:srgbClr val="222222"/>
                </a:solidFill>
              </a:rPr>
              <a:t>spremljanjem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uporabe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naprav</a:t>
            </a:r>
            <a:r>
              <a:rPr lang="en-US" sz="2400" dirty="0">
                <a:solidFill>
                  <a:srgbClr val="222222"/>
                </a:solidFill>
              </a:rPr>
              <a:t> v </a:t>
            </a:r>
            <a:r>
              <a:rPr lang="en-US" sz="2400" dirty="0" err="1">
                <a:solidFill>
                  <a:srgbClr val="222222"/>
                </a:solidFill>
              </a:rPr>
              <a:t>domovih</a:t>
            </a:r>
            <a:r>
              <a:rPr lang="en-US" sz="2400" dirty="0">
                <a:solidFill>
                  <a:srgbClr val="222222"/>
                </a:solidFill>
              </a:rPr>
              <a:t> s </a:t>
            </a:r>
            <a:r>
              <a:rPr lang="en-US" sz="2400" dirty="0" err="1">
                <a:solidFill>
                  <a:srgbClr val="222222"/>
                </a:solidFill>
              </a:rPr>
              <a:t>cenovno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dostopnim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spremljanjem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električne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na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ravni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vezja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poročanjem</a:t>
            </a:r>
            <a:r>
              <a:rPr lang="en-US" sz="2400" dirty="0">
                <a:solidFill>
                  <a:srgbClr val="222222"/>
                </a:solidFill>
              </a:rPr>
              <a:t> v </a:t>
            </a:r>
            <a:r>
              <a:rPr lang="en-US" sz="2400" dirty="0" err="1">
                <a:solidFill>
                  <a:srgbClr val="222222"/>
                </a:solidFill>
              </a:rPr>
              <a:t>realnem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času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pametnimi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opozorili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daljinskim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nadzorom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.</a:t>
            </a:r>
            <a:br>
              <a:rPr lang="en-US" sz="2400" dirty="0">
                <a:solidFill>
                  <a:srgbClr val="222222"/>
                </a:solidFill>
              </a:rPr>
            </a:br>
            <a:br>
              <a:rPr lang="en-US" sz="2400" dirty="0">
                <a:solidFill>
                  <a:srgbClr val="222222"/>
                </a:solidFill>
              </a:rPr>
            </a:br>
            <a:r>
              <a:rPr lang="en-US" sz="2400" dirty="0" err="1">
                <a:solidFill>
                  <a:srgbClr val="222222"/>
                </a:solidFill>
              </a:rPr>
              <a:t>Naprave</a:t>
            </a:r>
            <a:r>
              <a:rPr lang="en-US" sz="2400" dirty="0">
                <a:solidFill>
                  <a:srgbClr val="222222"/>
                </a:solidFill>
              </a:rPr>
              <a:t> IoT so </a:t>
            </a:r>
            <a:r>
              <a:rPr lang="en-US" sz="2400" dirty="0" err="1">
                <a:solidFill>
                  <a:srgbClr val="222222"/>
                </a:solidFill>
              </a:rPr>
              <a:t>potrebne</a:t>
            </a:r>
            <a:r>
              <a:rPr lang="en-US" sz="2400" dirty="0">
                <a:solidFill>
                  <a:srgbClr val="222222"/>
                </a:solidFill>
              </a:rPr>
              <a:t> za </a:t>
            </a:r>
            <a:r>
              <a:rPr lang="en-US" sz="2400" dirty="0" err="1">
                <a:solidFill>
                  <a:srgbClr val="222222"/>
                </a:solidFill>
              </a:rPr>
              <a:t>zmanjšanje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stroškov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porabe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. </a:t>
            </a:r>
            <a:r>
              <a:rPr lang="en-US" sz="2400" dirty="0" err="1">
                <a:solidFill>
                  <a:srgbClr val="222222"/>
                </a:solidFill>
              </a:rPr>
              <a:t>Povpraševanje</a:t>
            </a:r>
            <a:r>
              <a:rPr lang="en-US" sz="2400" dirty="0">
                <a:solidFill>
                  <a:srgbClr val="222222"/>
                </a:solidFill>
              </a:rPr>
              <a:t> po </a:t>
            </a:r>
            <a:r>
              <a:rPr lang="en-US" sz="2400" dirty="0" err="1">
                <a:solidFill>
                  <a:srgbClr val="222222"/>
                </a:solidFill>
              </a:rPr>
              <a:t>izdelkih</a:t>
            </a:r>
            <a:r>
              <a:rPr lang="en-US" sz="2400" dirty="0">
                <a:solidFill>
                  <a:srgbClr val="222222"/>
                </a:solidFill>
              </a:rPr>
              <a:t> IoT z </a:t>
            </a:r>
            <a:r>
              <a:rPr lang="en-US" sz="2400" dirty="0" err="1">
                <a:solidFill>
                  <a:srgbClr val="222222"/>
                </a:solidFill>
              </a:rPr>
              <a:t>nizko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porabo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 z </a:t>
            </a:r>
            <a:r>
              <a:rPr lang="en-US" sz="2400" dirty="0" err="1">
                <a:solidFill>
                  <a:srgbClr val="222222"/>
                </a:solidFill>
              </a:rPr>
              <a:t>notranjimi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zunanjimi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zmogljivostmi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sledenja</a:t>
            </a:r>
            <a:r>
              <a:rPr lang="en-US" sz="2400" dirty="0">
                <a:solidFill>
                  <a:srgbClr val="222222"/>
                </a:solidFill>
              </a:rPr>
              <a:t> se je </a:t>
            </a:r>
            <a:r>
              <a:rPr lang="en-US" sz="2400" dirty="0" err="1">
                <a:solidFill>
                  <a:srgbClr val="222222"/>
                </a:solidFill>
              </a:rPr>
              <a:t>povečalo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saj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lastnikom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stanovanj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olajša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sledenje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porabe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 v </a:t>
            </a:r>
            <a:r>
              <a:rPr lang="en-US" sz="2400" dirty="0" err="1">
                <a:solidFill>
                  <a:srgbClr val="222222"/>
                </a:solidFill>
              </a:rPr>
              <a:t>realnem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času</a:t>
            </a:r>
            <a:r>
              <a:rPr lang="en-US" sz="2400" dirty="0">
                <a:solidFill>
                  <a:srgbClr val="222222"/>
                </a:solidFill>
              </a:rPr>
              <a:t>.
</a:t>
            </a:r>
            <a:r>
              <a:rPr lang="en-US" sz="2400" dirty="0" err="1">
                <a:solidFill>
                  <a:srgbClr val="222222"/>
                </a:solidFill>
              </a:rPr>
              <a:t>Pametna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razsvetljava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ogrevanje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hlajenje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na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podlagi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povpraševanja</a:t>
            </a:r>
            <a:r>
              <a:rPr lang="en-US" sz="2400" dirty="0">
                <a:solidFill>
                  <a:srgbClr val="222222"/>
                </a:solidFill>
              </a:rPr>
              <a:t> za </a:t>
            </a:r>
            <a:r>
              <a:rPr lang="en-US" sz="2400" dirty="0" err="1">
                <a:solidFill>
                  <a:srgbClr val="222222"/>
                </a:solidFill>
              </a:rPr>
              <a:t>večje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udobje</a:t>
            </a:r>
            <a:r>
              <a:rPr lang="en-US" sz="2400" dirty="0">
                <a:solidFill>
                  <a:srgbClr val="222222"/>
                </a:solidFill>
              </a:rPr>
              <a:t> v </a:t>
            </a:r>
            <a:r>
              <a:rPr lang="en-US" sz="2400" dirty="0" err="1">
                <a:solidFill>
                  <a:srgbClr val="222222"/>
                </a:solidFill>
              </a:rPr>
              <a:t>domovih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pisarnah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ter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hkrati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zmanjšanje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porabe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energije</a:t>
            </a:r>
            <a:r>
              <a:rPr lang="en-US" sz="2400" dirty="0">
                <a:solidFill>
                  <a:srgbClr val="222222"/>
                </a:solidFill>
              </a:rPr>
              <a:t>; </a:t>
            </a:r>
            <a:r>
              <a:rPr lang="en-US" sz="2400" dirty="0" err="1">
                <a:solidFill>
                  <a:srgbClr val="222222"/>
                </a:solidFill>
              </a:rPr>
              <a:t>poleg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tega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termostati</a:t>
            </a:r>
            <a:r>
              <a:rPr lang="en-US" sz="2400" dirty="0">
                <a:solidFill>
                  <a:srgbClr val="222222"/>
                </a:solidFill>
              </a:rPr>
              <a:t> s </a:t>
            </a:r>
            <a:r>
              <a:rPr lang="en-US" sz="2400" dirty="0" err="1">
                <a:solidFill>
                  <a:srgbClr val="222222"/>
                </a:solidFill>
              </a:rPr>
              <a:t>certifikatom</a:t>
            </a:r>
            <a:r>
              <a:rPr lang="en-US" sz="2400" dirty="0">
                <a:solidFill>
                  <a:srgbClr val="222222"/>
                </a:solidFill>
              </a:rPr>
              <a:t> energy Star, ki se </a:t>
            </a:r>
            <a:r>
              <a:rPr lang="en-US" sz="2400" dirty="0" err="1">
                <a:solidFill>
                  <a:srgbClr val="222222"/>
                </a:solidFill>
              </a:rPr>
              <a:t>naučijo</a:t>
            </a:r>
            <a:r>
              <a:rPr lang="en-US" sz="2400" dirty="0">
                <a:solidFill>
                  <a:srgbClr val="222222"/>
                </a:solidFill>
              </a:rPr>
              <a:t>, </a:t>
            </a:r>
            <a:r>
              <a:rPr lang="en-US" sz="2400" dirty="0" err="1">
                <a:solidFill>
                  <a:srgbClr val="222222"/>
                </a:solidFill>
              </a:rPr>
              <a:t>kakšno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temperaturo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uporabniki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raje</a:t>
            </a:r>
            <a:r>
              <a:rPr lang="en-US" sz="2400" dirty="0">
                <a:solidFill>
                  <a:srgbClr val="222222"/>
                </a:solidFill>
              </a:rPr>
              <a:t> in </a:t>
            </a:r>
            <a:r>
              <a:rPr lang="en-US" sz="2400" dirty="0" err="1">
                <a:solidFill>
                  <a:srgbClr val="222222"/>
                </a:solidFill>
              </a:rPr>
              <a:t>sestavijo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urnik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okoli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te</a:t>
            </a:r>
            <a:r>
              <a:rPr lang="en-US" sz="2400" dirty="0">
                <a:solidFill>
                  <a:srgbClr val="222222"/>
                </a:solidFill>
              </a:rPr>
              <a:t> </a:t>
            </a:r>
            <a:r>
              <a:rPr lang="en-US" sz="2400" dirty="0" err="1">
                <a:solidFill>
                  <a:srgbClr val="222222"/>
                </a:solidFill>
              </a:rPr>
              <a:t>nastavitve</a:t>
            </a:r>
            <a:r>
              <a:rPr lang="en-US" sz="2400" dirty="0">
                <a:solidFill>
                  <a:srgbClr val="222222"/>
                </a:solidFill>
              </a:rPr>
              <a:t>.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2684656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1484</Words>
  <Application>Microsoft Office PowerPoint</Application>
  <PresentationFormat>Široki ekran</PresentationFormat>
  <Paragraphs>38</Paragraphs>
  <Slides>14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-apple-system</vt:lpstr>
      <vt:lpstr>Arial</vt:lpstr>
      <vt:lpstr>Calibri</vt:lpstr>
      <vt:lpstr>Wingdings</vt:lpstr>
      <vt:lpstr>Officeova tema</vt:lpstr>
      <vt:lpstr>Energija in okolje:  Zeleni IoT za energetsko učinkovitost in okoljsko trajnost</vt:lpstr>
      <vt:lpstr>PowerPoint prezentacija</vt:lpstr>
      <vt:lpstr>Uvod</vt:lpstr>
      <vt:lpstr>PowerPoint prezentacija</vt:lpstr>
      <vt:lpstr>PROBLEM</vt:lpstr>
      <vt:lpstr>PowerPoint prezentacija</vt:lpstr>
      <vt:lpstr>PowerPoint prezentacija</vt:lpstr>
      <vt:lpstr>PowerPoint prezentacija</vt:lpstr>
      <vt:lpstr>PowerPoint prezentacija</vt:lpstr>
      <vt:lpstr>Pametno zdravstveno varstvo in storitve opozarjanja za starejše državljane</vt:lpstr>
      <vt:lpstr>PowerPoint prezentacija</vt:lpstr>
      <vt:lpstr>PowerPoint prezentacija</vt:lpstr>
      <vt:lpstr>IoT connectivity for shared mobility service</vt:lpstr>
      <vt:lpstr>IoT based Air Panel device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Vpliv uvajanja zaključkov novih referenčnih dokumentov najboljših razpoložljivih tehnik (BREF/BAT) na zmanjšanje okoljske obremenitve energetske predelave odpadkov</dc:title>
  <dc:creator>Tomas Zadravec</dc:creator>
  <cp:lastModifiedBy>dr Dejan Blagojević</cp:lastModifiedBy>
  <cp:revision>80</cp:revision>
  <dcterms:created xsi:type="dcterms:W3CDTF">2020-09-21T21:54:36Z</dcterms:created>
  <dcterms:modified xsi:type="dcterms:W3CDTF">2025-02-19T12:35:39Z</dcterms:modified>
</cp:coreProperties>
</file>