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jpg"/>
  <Override PartName="/ppt/media/image8.jpg" ContentType="image/jpg"/>
  <Override PartName="/ppt/media/image9.jpg" ContentType="image/jpg"/>
  <Override PartName="/ppt/media/image10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sldIdLst>
    <p:sldId id="301" r:id="rId5"/>
    <p:sldId id="302" r:id="rId6"/>
    <p:sldId id="31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372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07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58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782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461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14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88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021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951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258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68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69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cxnSp>
        <p:nvCxnSpPr>
          <p:cNvPr id="2059" name="Straight Connector 2058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61" name="Rectangle 2060">
            <a:extLst>
              <a:ext uri="{FF2B5EF4-FFF2-40B4-BE49-F238E27FC236}">
                <a16:creationId xmlns:a16="http://schemas.microsoft.com/office/drawing/2014/main" id="{BE268116-E2A7-4F98-8812-192B4975E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5"/>
          <p:cNvSpPr txBox="1">
            <a:spLocks noGrp="1"/>
          </p:cNvSpPr>
          <p:nvPr>
            <p:ph type="title"/>
          </p:nvPr>
        </p:nvSpPr>
        <p:spPr>
          <a:xfrm>
            <a:off x="475499" y="4550229"/>
            <a:ext cx="8181805" cy="10576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/>
            <a:r>
              <a:rPr lang="en-US" sz="5200">
                <a:solidFill>
                  <a:schemeClr val="tx1">
                    <a:lumMod val="85000"/>
                    <a:lumOff val="15000"/>
                  </a:schemeClr>
                </a:solidFill>
              </a:rPr>
              <a:t>Senzori termičkog zračenja</a:t>
            </a:r>
          </a:p>
        </p:txBody>
      </p:sp>
      <p:pic>
        <p:nvPicPr>
          <p:cNvPr id="2050" name="Picture 2" descr="Image result for pirometros de tempera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0" r="-2" b="24958"/>
          <a:stretch/>
        </p:blipFill>
        <p:spPr bwMode="auto">
          <a:xfrm>
            <a:off x="476592" y="640080"/>
            <a:ext cx="8187348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63" name="Straight Connector 2062">
            <a:extLst>
              <a:ext uri="{FF2B5EF4-FFF2-40B4-BE49-F238E27FC236}">
                <a16:creationId xmlns:a16="http://schemas.microsoft.com/office/drawing/2014/main" id="{73D8893D-DEBE-4F67-901F-166F75E9C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0814" y="5618770"/>
            <a:ext cx="78867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5" name="Rectangle 2064">
            <a:extLst>
              <a:ext uri="{FF2B5EF4-FFF2-40B4-BE49-F238E27FC236}">
                <a16:creationId xmlns:a16="http://schemas.microsoft.com/office/drawing/2014/main" id="{FBEFFA83-BC6D-4CD2-A2BA-98AD67423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067" name="Rectangle 2066">
            <a:extLst>
              <a:ext uri="{FF2B5EF4-FFF2-40B4-BE49-F238E27FC236}">
                <a16:creationId xmlns:a16="http://schemas.microsoft.com/office/drawing/2014/main" id="{AB5696BF-D495-4CAC-AA8A-4EBFF2C32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pic>
        <p:nvPicPr>
          <p:cNvPr id="2" name="Slika 1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9496168-C3E4-842D-AB40-6E7B72642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3AE95FC9-5C66-FBA8-8D13-CC1019C0A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697" y="101691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2057400"/>
            <a:ext cx="7924800" cy="2834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4C639DC-25BC-CE2A-BA81-A116D9DC9E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D604EA66-F10A-D52A-1711-B26BE32E48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450" y="149384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676400"/>
            <a:ext cx="8001000" cy="4248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838200"/>
            <a:ext cx="8610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spc="-5" dirty="0">
                <a:solidFill>
                  <a:srgbClr val="000000"/>
                </a:solidFill>
                <a:latin typeface="+mn-lt"/>
                <a:cs typeface="Arial"/>
              </a:rPr>
              <a:t>Predstavljanje termovizijske</a:t>
            </a:r>
            <a:r>
              <a:rPr sz="2400" b="0" spc="65" dirty="0">
                <a:solidFill>
                  <a:srgbClr val="000000"/>
                </a:solidFill>
                <a:latin typeface="+mn-lt"/>
                <a:cs typeface="Arial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+mn-lt"/>
                <a:cs typeface="Arial"/>
              </a:rPr>
              <a:t>slike:</a:t>
            </a: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2F1799D-D45E-B972-E856-A4315FD4AC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7627D754-381D-732F-8AD6-F1B899EC9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13598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6">
            <a:extLst>
              <a:ext uri="{FF2B5EF4-FFF2-40B4-BE49-F238E27FC236}">
                <a16:creationId xmlns:a16="http://schemas.microsoft.com/office/drawing/2014/main" id="{13FE9996-7EAC-4679-B37D-C1045F42F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761DF1FE-5CC8-43D2-A76C-93C76EED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cxnSp>
        <p:nvCxnSpPr>
          <p:cNvPr id="21" name="Straight Connector 10">
            <a:extLst>
              <a:ext uri="{FF2B5EF4-FFF2-40B4-BE49-F238E27FC236}">
                <a16:creationId xmlns:a16="http://schemas.microsoft.com/office/drawing/2014/main" id="{E161BEBD-A23C-409E-ABC7-73F9EDC02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12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2" name="object 2"/>
          <p:cNvSpPr txBox="1"/>
          <p:nvPr/>
        </p:nvSpPr>
        <p:spPr>
          <a:xfrm>
            <a:off x="3556512" y="605896"/>
            <a:ext cx="4810247" cy="5646208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Senzori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termičkog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zračenja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poznati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pod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različitim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nazivima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senzori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nfra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rveni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senzori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pirometri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ili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optički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pirometri</a:t>
            </a:r>
            <a:endParaRPr lang="en-US" spc="-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endParaRPr lang="en-US" spc="-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služe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beskontaktno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površinske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temperature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bez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narušavanja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njegovog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temperaturnog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polja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r>
              <a:rPr lang="en-US" spc="-3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Talasna</a:t>
            </a:r>
            <a:r>
              <a:rPr lang="en-US" spc="-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dužina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zračenja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većine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čvrstih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 od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ymbol" panose="05050102010706020507" pitchFamily="18" charset="2"/>
              </a:rPr>
              <a:t>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temperature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najbitniji</a:t>
            </a:r>
            <a:r>
              <a:rPr lang="en-US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3638550" algn="l"/>
                <a:tab pos="6574155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vidljivi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spektar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ymbol" panose="05050102010706020507" pitchFamily="18" charset="2"/>
              </a:rPr>
              <a:t>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0,40</a:t>
            </a:r>
            <a:r>
              <a:rPr lang="en-US" spc="5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0,75m)	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infracrveni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spektar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ymbol" panose="05050102010706020507" pitchFamily="18" charset="2"/>
              </a:rPr>
              <a:t>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0,75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r>
              <a:rPr lang="en-US" spc="-3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m).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4AC35F8-B5C2-0FBC-8E72-73BAED393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6BBDD549-09B4-6D9D-FF3A-68F57C4C4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369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 txBox="1"/>
          <p:nvPr/>
        </p:nvSpPr>
        <p:spPr>
          <a:xfrm>
            <a:off x="583882" y="1752600"/>
            <a:ext cx="8041005" cy="1046569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100"/>
              </a:lnSpc>
              <a:spcBef>
                <a:spcPts val="385"/>
              </a:spcBef>
            </a:pPr>
            <a:r>
              <a:rPr sz="2400" spc="-10" dirty="0">
                <a:solidFill>
                  <a:srgbClr val="404040"/>
                </a:solidFill>
                <a:cs typeface="Segoe UI"/>
              </a:rPr>
              <a:t>Kirhofov zakon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zračenja realnog tela predstavlja relaciju  između zračenja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pada </a:t>
            </a:r>
            <a:r>
              <a:rPr sz="2400" dirty="0">
                <a:solidFill>
                  <a:srgbClr val="404040"/>
                </a:solidFill>
                <a:cs typeface="Segoe UI"/>
              </a:rPr>
              <a:t>na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telo </a:t>
            </a:r>
            <a:r>
              <a:rPr sz="2400" spc="-5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</a:t>
            </a:r>
            <a:r>
              <a:rPr sz="2400" spc="-5" dirty="0">
                <a:solidFill>
                  <a:srgbClr val="404040"/>
                </a:solidFill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cs typeface="Segoe UI"/>
              </a:rPr>
              <a:t>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zračenja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telo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apsorbuje </a:t>
            </a:r>
            <a:r>
              <a:rPr sz="2400" spc="-5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</a:t>
            </a:r>
            <a:r>
              <a:rPr sz="2400" spc="-7" baseline="-20833" dirty="0">
                <a:solidFill>
                  <a:srgbClr val="404040"/>
                </a:solidFill>
                <a:cs typeface="Segoe UI"/>
              </a:rPr>
              <a:t>a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, zračenja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ono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reflektuje </a:t>
            </a:r>
            <a:r>
              <a:rPr sz="2400" spc="-5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</a:t>
            </a:r>
            <a:r>
              <a:rPr sz="2400" spc="-7" baseline="-20833" dirty="0">
                <a:solidFill>
                  <a:srgbClr val="404040"/>
                </a:solidFill>
                <a:cs typeface="Segoe UI"/>
              </a:rPr>
              <a:t>r </a:t>
            </a:r>
            <a:r>
              <a:rPr sz="2400" dirty="0">
                <a:solidFill>
                  <a:srgbClr val="404040"/>
                </a:solidFill>
                <a:cs typeface="Segoe UI"/>
              </a:rPr>
              <a:t>i zračenja 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ono propušta</a:t>
            </a:r>
            <a:r>
              <a:rPr sz="2400" spc="-20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Symbol" panose="05050102010706020507" pitchFamily="18" charset="2"/>
                <a:cs typeface="Symbol"/>
              </a:rPr>
              <a:t></a:t>
            </a:r>
            <a:r>
              <a:rPr sz="2400" spc="-7" baseline="-20833" dirty="0">
                <a:solidFill>
                  <a:srgbClr val="404040"/>
                </a:solidFill>
                <a:cs typeface="Segoe UI"/>
              </a:rPr>
              <a:t>p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.</a:t>
            </a:r>
            <a:endParaRPr sz="2400" dirty="0">
              <a:cs typeface="Segoe UI"/>
            </a:endParaRPr>
          </a:p>
        </p:txBody>
      </p:sp>
      <p:sp>
        <p:nvSpPr>
          <p:cNvPr id="3" name="object 4"/>
          <p:cNvSpPr txBox="1"/>
          <p:nvPr/>
        </p:nvSpPr>
        <p:spPr>
          <a:xfrm>
            <a:off x="3124200" y="3581400"/>
            <a:ext cx="296037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90955" algn="l"/>
                <a:tab pos="2179320" algn="l"/>
              </a:tabLst>
            </a:pPr>
            <a:r>
              <a:rPr sz="3850" i="1" spc="-15" dirty="0">
                <a:latin typeface="Symbol"/>
                <a:cs typeface="Symbol"/>
              </a:rPr>
              <a:t></a:t>
            </a:r>
            <a:r>
              <a:rPr sz="3850" i="1" spc="25" dirty="0">
                <a:latin typeface="Times New Roman"/>
                <a:cs typeface="Times New Roman"/>
              </a:rPr>
              <a:t> </a:t>
            </a:r>
            <a:r>
              <a:rPr sz="3600" spc="114" dirty="0">
                <a:latin typeface="Symbol"/>
                <a:cs typeface="Symbol"/>
              </a:rPr>
              <a:t></a:t>
            </a:r>
            <a:r>
              <a:rPr sz="3600" spc="-475" dirty="0">
                <a:latin typeface="Times New Roman"/>
                <a:cs typeface="Times New Roman"/>
              </a:rPr>
              <a:t> </a:t>
            </a:r>
            <a:r>
              <a:rPr sz="3850" i="1" spc="65" dirty="0">
                <a:latin typeface="Symbol"/>
                <a:cs typeface="Symbol"/>
              </a:rPr>
              <a:t></a:t>
            </a:r>
            <a:r>
              <a:rPr sz="3150" i="1" spc="97" baseline="-23809" dirty="0">
                <a:latin typeface="Times New Roman"/>
                <a:cs typeface="Times New Roman"/>
              </a:rPr>
              <a:t>a	</a:t>
            </a:r>
            <a:r>
              <a:rPr sz="3600" spc="114" dirty="0">
                <a:latin typeface="Symbol"/>
                <a:cs typeface="Symbol"/>
              </a:rPr>
              <a:t></a:t>
            </a:r>
            <a:r>
              <a:rPr sz="3600" spc="-415" dirty="0">
                <a:latin typeface="Times New Roman"/>
                <a:cs typeface="Times New Roman"/>
              </a:rPr>
              <a:t> </a:t>
            </a:r>
            <a:r>
              <a:rPr sz="3850" i="1" spc="60" dirty="0">
                <a:latin typeface="Symbol"/>
                <a:cs typeface="Symbol"/>
              </a:rPr>
              <a:t></a:t>
            </a:r>
            <a:r>
              <a:rPr sz="3150" i="1" spc="89" baseline="-23809" dirty="0">
                <a:latin typeface="Times New Roman"/>
                <a:cs typeface="Times New Roman"/>
              </a:rPr>
              <a:t>r	</a:t>
            </a:r>
            <a:r>
              <a:rPr sz="3600" spc="114" dirty="0">
                <a:latin typeface="Symbol"/>
                <a:cs typeface="Symbol"/>
              </a:rPr>
              <a:t></a:t>
            </a:r>
            <a:r>
              <a:rPr sz="3600" spc="-465" dirty="0">
                <a:latin typeface="Times New Roman"/>
                <a:cs typeface="Times New Roman"/>
              </a:rPr>
              <a:t> </a:t>
            </a:r>
            <a:r>
              <a:rPr sz="3850" i="1" spc="-15" dirty="0">
                <a:latin typeface="Symbol"/>
                <a:cs typeface="Symbol"/>
              </a:rPr>
              <a:t></a:t>
            </a:r>
            <a:r>
              <a:rPr sz="3850" i="1" spc="-650" dirty="0">
                <a:latin typeface="Times New Roman"/>
                <a:cs typeface="Times New Roman"/>
              </a:rPr>
              <a:t> </a:t>
            </a:r>
            <a:r>
              <a:rPr sz="3150" i="1" spc="89" baseline="-23809" dirty="0">
                <a:latin typeface="Times New Roman"/>
                <a:cs typeface="Times New Roman"/>
              </a:rPr>
              <a:t>p</a:t>
            </a:r>
            <a:endParaRPr sz="3150" baseline="-23809" dirty="0">
              <a:latin typeface="Times New Roman"/>
              <a:cs typeface="Times New Roman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75C2233-56CD-C434-9525-12A2C605CE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CDA7A20-89ED-EF5A-557C-D2375ACD4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865" y="13598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810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1030">
            <a:extLst>
              <a:ext uri="{FF2B5EF4-FFF2-40B4-BE49-F238E27FC236}">
                <a16:creationId xmlns:a16="http://schemas.microsoft.com/office/drawing/2014/main" id="{7D379150-F6B4-45C8-BE10-6B278AD40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1046" name="Rectangle 1032">
            <a:extLst>
              <a:ext uri="{FF2B5EF4-FFF2-40B4-BE49-F238E27FC236}">
                <a16:creationId xmlns:a16="http://schemas.microsoft.com/office/drawing/2014/main" id="{5FFCF544-A370-4A5D-A95F-CA6E0E719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cxnSp>
        <p:nvCxnSpPr>
          <p:cNvPr id="1047" name="Straight Connector 1034">
            <a:extLst>
              <a:ext uri="{FF2B5EF4-FFF2-40B4-BE49-F238E27FC236}">
                <a16:creationId xmlns:a16="http://schemas.microsoft.com/office/drawing/2014/main" id="{6EEB3B97-A638-498B-8083-54191CE71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48" name="Rectangle 1036">
            <a:extLst>
              <a:ext uri="{FF2B5EF4-FFF2-40B4-BE49-F238E27FC236}">
                <a16:creationId xmlns:a16="http://schemas.microsoft.com/office/drawing/2014/main" id="{C33BF9DD-8A45-4EEE-B231-0A14D322E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pirometros de tempera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499" y="2532033"/>
            <a:ext cx="3000986" cy="153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49" name="Straight Connector 1038">
            <a:extLst>
              <a:ext uri="{FF2B5EF4-FFF2-40B4-BE49-F238E27FC236}">
                <a16:creationId xmlns:a16="http://schemas.microsoft.com/office/drawing/2014/main" id="{9020DCC9-F851-4562-BB20-1AB3C51BF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1077" y="2086188"/>
            <a:ext cx="45673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/>
          <p:cNvSpPr txBox="1"/>
          <p:nvPr/>
        </p:nvSpPr>
        <p:spPr>
          <a:xfrm>
            <a:off x="3731076" y="2198914"/>
            <a:ext cx="4931230" cy="36701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6311265" algn="l"/>
              </a:tabLst>
            </a:pP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Pirometarski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metodi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merenja</a:t>
            </a:r>
            <a:r>
              <a:rPr lang="en-US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temperature.</a:t>
            </a:r>
          </a:p>
          <a:p>
            <a:pPr marL="12700" marR="508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tabLst>
                <a:tab pos="6311265" algn="l"/>
              </a:tabLst>
            </a:pP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pPr marL="355600" marR="5080" indent="-34290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6311265" algn="l"/>
              </a:tabLst>
            </a:pPr>
            <a:r>
              <a:rPr lang="en-US" spc="-6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Telo</a:t>
            </a:r>
            <a:r>
              <a:rPr lang="en-US" spc="-6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koje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ima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koeficijent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apsorpcije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jednak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jedinici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naziva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apsolutno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crno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određenoj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ono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maksimalnu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energiju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pc="-1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idealni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radijator</a:t>
            </a:r>
            <a:r>
              <a:rPr lang="en-US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apsorbuje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sve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zračenje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koje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padne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njega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takođe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za 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datu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emituje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maksimalno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moguću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količinu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toplotnog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zračenja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355600" marR="5080" indent="-342900">
              <a:lnSpc>
                <a:spcPct val="90000"/>
              </a:lnSpc>
              <a:spcBef>
                <a:spcPts val="385"/>
              </a:spcBef>
              <a:buClr>
                <a:schemeClr val="accent1"/>
              </a:buClr>
              <a:buFont typeface="Calibri" panose="020F0502020204030204" pitchFamily="34" charset="0"/>
              <a:buChar char="•"/>
              <a:tabLst>
                <a:tab pos="6311265" algn="l"/>
              </a:tabLst>
            </a:pP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Pirometarski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metodi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merenja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temperature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temelje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zakonima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koji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predstavljaju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vezu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između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energije</a:t>
            </a:r>
            <a:r>
              <a:rPr lang="en-US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koju</a:t>
            </a:r>
            <a:r>
              <a:rPr lang="en-US" spc="-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zrači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crno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telo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-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njegove</a:t>
            </a:r>
            <a:r>
              <a:rPr lang="en-US" spc="-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temperature.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ts val="40"/>
              </a:spcBef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50" name="Rectangle 1040">
            <a:extLst>
              <a:ext uri="{FF2B5EF4-FFF2-40B4-BE49-F238E27FC236}">
                <a16:creationId xmlns:a16="http://schemas.microsoft.com/office/drawing/2014/main" id="{D5FBCAC9-BD8B-4F3B-AD74-EF37D421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1051" name="Rectangle 1042">
            <a:extLst>
              <a:ext uri="{FF2B5EF4-FFF2-40B4-BE49-F238E27FC236}">
                <a16:creationId xmlns:a16="http://schemas.microsoft.com/office/drawing/2014/main" id="{9556C5A8-AD7E-4CE7-87BE-9EA3B5E17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5C18085-89E4-9E18-0BF0-F88A22C67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A3ABF8CA-4A41-223D-2A71-AC37E67E27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5580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457200"/>
            <a:ext cx="3939540" cy="480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73122" y="5257800"/>
            <a:ext cx="86868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704850" algn="just">
              <a:lnSpc>
                <a:spcPct val="90100"/>
              </a:lnSpc>
              <a:tabLst>
                <a:tab pos="3850004" algn="l"/>
              </a:tabLst>
            </a:pPr>
            <a:r>
              <a:rPr lang="en-GB" spc="-15" dirty="0" err="1">
                <a:solidFill>
                  <a:srgbClr val="404040"/>
                </a:solidFill>
                <a:cs typeface="Segoe UI"/>
              </a:rPr>
              <a:t>Štefan</a:t>
            </a:r>
            <a:r>
              <a:rPr lang="en-GB" spc="1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5" dirty="0" err="1">
                <a:solidFill>
                  <a:srgbClr val="404040"/>
                </a:solidFill>
                <a:cs typeface="Segoe UI"/>
              </a:rPr>
              <a:t>Bolcmanov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10" dirty="0" err="1">
                <a:solidFill>
                  <a:srgbClr val="404040"/>
                </a:solidFill>
                <a:cs typeface="Segoe UI"/>
              </a:rPr>
              <a:t>zakon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	</a:t>
            </a:r>
          </a:p>
          <a:p>
            <a:pPr marL="12700" marR="704850" algn="just">
              <a:lnSpc>
                <a:spcPct val="90100"/>
              </a:lnSpc>
              <a:tabLst>
                <a:tab pos="3850004" algn="l"/>
              </a:tabLst>
            </a:pPr>
            <a:r>
              <a:rPr lang="en-GB" spc="-5" dirty="0" err="1">
                <a:solidFill>
                  <a:srgbClr val="404040"/>
                </a:solidFill>
                <a:cs typeface="Segoe UI"/>
              </a:rPr>
              <a:t>Predstavlja</a:t>
            </a:r>
            <a:r>
              <a:rPr lang="en-GB" spc="-5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10" dirty="0" err="1">
                <a:solidFill>
                  <a:srgbClr val="404040"/>
                </a:solidFill>
                <a:cs typeface="Segoe UI"/>
              </a:rPr>
              <a:t>vezu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5" dirty="0" err="1">
                <a:solidFill>
                  <a:srgbClr val="404040"/>
                </a:solidFill>
                <a:cs typeface="Segoe UI"/>
              </a:rPr>
              <a:t>između</a:t>
            </a:r>
            <a:r>
              <a:rPr lang="en-GB" spc="-5" dirty="0">
                <a:solidFill>
                  <a:srgbClr val="404040"/>
                </a:solidFill>
                <a:cs typeface="Segoe UI"/>
              </a:rPr>
              <a:t>  temperature </a:t>
            </a:r>
            <a:r>
              <a:rPr lang="en-GB" dirty="0" err="1">
                <a:solidFill>
                  <a:srgbClr val="404040"/>
                </a:solidFill>
                <a:cs typeface="Segoe UI"/>
              </a:rPr>
              <a:t>i</a:t>
            </a:r>
            <a:r>
              <a:rPr lang="en-GB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5" dirty="0" err="1">
                <a:solidFill>
                  <a:srgbClr val="404040"/>
                </a:solidFill>
                <a:cs typeface="Segoe UI"/>
              </a:rPr>
              <a:t>gustine</a:t>
            </a:r>
            <a:r>
              <a:rPr lang="en-GB" spc="-5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dirty="0" err="1">
                <a:solidFill>
                  <a:srgbClr val="404040"/>
                </a:solidFill>
                <a:cs typeface="Segoe UI"/>
              </a:rPr>
              <a:t>zračenja</a:t>
            </a:r>
            <a:r>
              <a:rPr lang="en-GB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dirty="0" err="1">
                <a:solidFill>
                  <a:srgbClr val="404040"/>
                </a:solidFill>
                <a:cs typeface="Segoe UI"/>
              </a:rPr>
              <a:t>za</a:t>
            </a:r>
            <a:r>
              <a:rPr lang="en-GB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15" dirty="0" err="1">
                <a:solidFill>
                  <a:srgbClr val="404040"/>
                </a:solidFill>
                <a:cs typeface="Segoe UI"/>
              </a:rPr>
              <a:t>sve</a:t>
            </a:r>
            <a:r>
              <a:rPr lang="en-GB" spc="-15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10" dirty="0" err="1">
                <a:solidFill>
                  <a:srgbClr val="404040"/>
                </a:solidFill>
                <a:cs typeface="Segoe UI"/>
              </a:rPr>
              <a:t>frekvencije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  </a:t>
            </a:r>
            <a:r>
              <a:rPr lang="en-GB" spc="-10" dirty="0" err="1">
                <a:solidFill>
                  <a:srgbClr val="404040"/>
                </a:solidFill>
                <a:cs typeface="Segoe UI"/>
              </a:rPr>
              <a:t>elektromagnetnog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5" dirty="0" err="1">
                <a:solidFill>
                  <a:srgbClr val="404040"/>
                </a:solidFill>
                <a:cs typeface="Segoe UI"/>
              </a:rPr>
              <a:t>zračenja</a:t>
            </a:r>
            <a:r>
              <a:rPr lang="en-GB" spc="-5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dirty="0" err="1">
                <a:solidFill>
                  <a:srgbClr val="404040"/>
                </a:solidFill>
                <a:cs typeface="Segoe UI"/>
              </a:rPr>
              <a:t>crnog</a:t>
            </a:r>
            <a:r>
              <a:rPr lang="en-GB" spc="-3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pc="-10" dirty="0" err="1">
                <a:solidFill>
                  <a:srgbClr val="404040"/>
                </a:solidFill>
                <a:cs typeface="Segoe UI"/>
              </a:rPr>
              <a:t>tela</a:t>
            </a:r>
            <a:r>
              <a:rPr lang="en-GB" spc="-10" dirty="0">
                <a:solidFill>
                  <a:srgbClr val="404040"/>
                </a:solidFill>
                <a:cs typeface="Segoe UI"/>
              </a:rPr>
              <a:t>.</a:t>
            </a:r>
            <a:endParaRPr lang="en-GB" dirty="0">
              <a:cs typeface="Segoe UI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090FEB0-5884-A9ED-3013-4C8DF3DAF2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B1904229-2C64-E92F-5045-0C3C2ACCF1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80283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3081" name="Rectangle 3080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85" name="Rectangle 3084">
            <a:extLst>
              <a:ext uri="{FF2B5EF4-FFF2-40B4-BE49-F238E27FC236}">
                <a16:creationId xmlns:a16="http://schemas.microsoft.com/office/drawing/2014/main" id="{BE268116-E2A7-4F98-8812-192B4975E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5499" y="4550229"/>
            <a:ext cx="8181805" cy="10576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Pirometri spektralnog</a:t>
            </a:r>
          </a:p>
          <a:p>
            <a:pPr marL="12700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zračenja</a:t>
            </a: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4" r="-2" b="26601"/>
          <a:stretch/>
        </p:blipFill>
        <p:spPr bwMode="auto">
          <a:xfrm>
            <a:off x="475499" y="844079"/>
            <a:ext cx="8187348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87" name="Straight Connector 3086">
            <a:extLst>
              <a:ext uri="{FF2B5EF4-FFF2-40B4-BE49-F238E27FC236}">
                <a16:creationId xmlns:a16="http://schemas.microsoft.com/office/drawing/2014/main" id="{73D8893D-DEBE-4F67-901F-166F75E9C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0814" y="5618770"/>
            <a:ext cx="78867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9" name="Rectangle 3088">
            <a:extLst>
              <a:ext uri="{FF2B5EF4-FFF2-40B4-BE49-F238E27FC236}">
                <a16:creationId xmlns:a16="http://schemas.microsoft.com/office/drawing/2014/main" id="{FBEFFA83-BC6D-4CD2-A2BA-98AD67423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sp>
        <p:nvSpPr>
          <p:cNvPr id="3091" name="Rectangle 3090">
            <a:extLst>
              <a:ext uri="{FF2B5EF4-FFF2-40B4-BE49-F238E27FC236}">
                <a16:creationId xmlns:a16="http://schemas.microsoft.com/office/drawing/2014/main" id="{AB5696BF-D495-4CAC-AA8A-4EBFF2C32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r-Latn-RS"/>
          </a:p>
        </p:txBody>
      </p:sp>
      <p:pic>
        <p:nvPicPr>
          <p:cNvPr id="2" name="Slika 1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BD37BCC-3127-3B3B-B531-01332507E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E5580B40-590B-F487-24C3-433C13259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265" y="88709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5468" y="1741242"/>
            <a:ext cx="7937500" cy="17216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algn="ctr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latin typeface="+mn-lt"/>
              </a:rPr>
              <a:t>Optički (vizuelni) pirometar </a:t>
            </a:r>
            <a:r>
              <a:rPr sz="2400" dirty="0">
                <a:latin typeface="+mn-lt"/>
              </a:rPr>
              <a:t>služi </a:t>
            </a:r>
            <a:r>
              <a:rPr sz="2400" spc="-5" dirty="0">
                <a:latin typeface="+mn-lt"/>
              </a:rPr>
              <a:t>za merenje spektralne  gustine </a:t>
            </a:r>
            <a:r>
              <a:rPr sz="2400" dirty="0">
                <a:latin typeface="+mn-lt"/>
              </a:rPr>
              <a:t>zračenja unutar </a:t>
            </a:r>
            <a:r>
              <a:rPr sz="2400" spc="-10" dirty="0">
                <a:latin typeface="+mn-lt"/>
              </a:rPr>
              <a:t>uskog </a:t>
            </a:r>
            <a:r>
              <a:rPr sz="2400" spc="-5" dirty="0">
                <a:latin typeface="+mn-lt"/>
              </a:rPr>
              <a:t>opsega talasnih </a:t>
            </a:r>
            <a:r>
              <a:rPr sz="2400" spc="-5" dirty="0" err="1">
                <a:latin typeface="+mn-lt"/>
              </a:rPr>
              <a:t>dužina</a:t>
            </a:r>
            <a:r>
              <a:rPr sz="2400" spc="-60" dirty="0">
                <a:latin typeface="+mn-lt"/>
              </a:rPr>
              <a:t> </a:t>
            </a:r>
            <a:br>
              <a:rPr lang="en-GB" sz="2400" spc="-60" dirty="0">
                <a:latin typeface="+mn-lt"/>
              </a:rPr>
            </a:br>
            <a:br>
              <a:rPr lang="sr-Latn-RS" sz="2400" spc="-60" dirty="0">
                <a:latin typeface="+mn-lt"/>
              </a:rPr>
            </a:br>
            <a:r>
              <a:rPr sz="2400" spc="-5" dirty="0">
                <a:latin typeface="Symbol" panose="05050102010706020507" pitchFamily="18" charset="2"/>
                <a:cs typeface="Symbol"/>
              </a:rPr>
              <a:t></a:t>
            </a:r>
            <a:r>
              <a:rPr lang="en-GB" sz="2400" spc="-5" dirty="0">
                <a:latin typeface="Symbol" panose="05050102010706020507" pitchFamily="18" charset="2"/>
                <a:cs typeface="Symbol"/>
              </a:rPr>
              <a:t> </a:t>
            </a:r>
            <a:r>
              <a:rPr sz="2400" dirty="0">
                <a:latin typeface="+mn-lt"/>
              </a:rPr>
              <a:t>= </a:t>
            </a:r>
            <a:r>
              <a:rPr sz="2400" spc="-5" dirty="0">
                <a:latin typeface="+mn-lt"/>
              </a:rPr>
              <a:t>(0,656 </a:t>
            </a:r>
            <a:r>
              <a:rPr sz="2400" dirty="0">
                <a:latin typeface="Symbol" panose="05050102010706020507" pitchFamily="18" charset="2"/>
                <a:cs typeface="Symbol"/>
              </a:rPr>
              <a:t></a:t>
            </a:r>
            <a:r>
              <a:rPr sz="2400" dirty="0">
                <a:latin typeface="+mn-lt"/>
                <a:cs typeface="Times New Roman"/>
              </a:rPr>
              <a:t> </a:t>
            </a:r>
            <a:r>
              <a:rPr sz="2400" spc="-10" dirty="0">
                <a:latin typeface="+mn-lt"/>
              </a:rPr>
              <a:t>0,008</a:t>
            </a:r>
            <a:r>
              <a:rPr sz="2400" spc="-10" dirty="0">
                <a:latin typeface="Symbol" panose="05050102010706020507" pitchFamily="18" charset="2"/>
                <a:cs typeface="Symbol"/>
              </a:rPr>
              <a:t></a:t>
            </a:r>
            <a:r>
              <a:rPr sz="2400" spc="-10" dirty="0">
                <a:latin typeface="+mn-lt"/>
              </a:rPr>
              <a:t>m). </a:t>
            </a:r>
            <a:br>
              <a:rPr lang="en-GB" sz="2400" spc="-10" dirty="0">
                <a:latin typeface="+mn-lt"/>
              </a:rPr>
            </a:br>
            <a:endParaRPr sz="2400" dirty="0">
              <a:latin typeface="+mn-l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7165" y="3810000"/>
            <a:ext cx="8341830" cy="2455159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lang="en-GB" sz="2400" spc="-10" dirty="0">
                <a:solidFill>
                  <a:srgbClr val="404040"/>
                </a:solidFill>
                <a:cs typeface="Segoe UI"/>
              </a:rPr>
              <a:t>M</a:t>
            </a:r>
            <a:r>
              <a:rPr sz="2400" spc="-10" dirty="0" err="1">
                <a:solidFill>
                  <a:srgbClr val="404040"/>
                </a:solidFill>
                <a:cs typeface="Segoe UI"/>
              </a:rPr>
              <a:t>onohromatski</a:t>
            </a:r>
            <a:r>
              <a:rPr lang="en-GB" sz="2400" spc="-10" dirty="0">
                <a:solidFill>
                  <a:srgbClr val="404040"/>
                </a:solidFill>
                <a:cs typeface="Segoe UI"/>
              </a:rPr>
              <a:t> </a:t>
            </a:r>
            <a:r>
              <a:rPr lang="en-GB" sz="2400" spc="-10" dirty="0" err="1">
                <a:solidFill>
                  <a:srgbClr val="404040"/>
                </a:solidFill>
                <a:cs typeface="Segoe UI"/>
              </a:rPr>
              <a:t>priometar</a:t>
            </a:r>
            <a:endParaRPr lang="en-GB" sz="2400" spc="-10" dirty="0">
              <a:solidFill>
                <a:srgbClr val="404040"/>
              </a:solidFill>
              <a:cs typeface="Segoe UI"/>
            </a:endParaRPr>
          </a:p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sz="2400" spc="-5" dirty="0" err="1">
                <a:solidFill>
                  <a:srgbClr val="404040"/>
                </a:solidFill>
                <a:cs typeface="Segoe UI"/>
              </a:rPr>
              <a:t>Radi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dirty="0">
                <a:solidFill>
                  <a:srgbClr val="404040"/>
                </a:solidFill>
                <a:cs typeface="Segoe UI"/>
              </a:rPr>
              <a:t>na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principu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upoređivanja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spektralne gustine </a:t>
            </a:r>
            <a:r>
              <a:rPr sz="2400" dirty="0">
                <a:solidFill>
                  <a:srgbClr val="404040"/>
                </a:solidFill>
                <a:cs typeface="Segoe UI"/>
              </a:rPr>
              <a:t>zračenja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tela </a:t>
            </a:r>
            <a:r>
              <a:rPr sz="2400" dirty="0">
                <a:solidFill>
                  <a:srgbClr val="404040"/>
                </a:solidFill>
                <a:cs typeface="Segoe UI"/>
              </a:rPr>
              <a:t>čija se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temperatura  meri </a:t>
            </a:r>
            <a:r>
              <a:rPr sz="2400" dirty="0">
                <a:solidFill>
                  <a:srgbClr val="404040"/>
                </a:solidFill>
                <a:cs typeface="Segoe UI"/>
              </a:rPr>
              <a:t>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spektralne gustine </a:t>
            </a:r>
            <a:r>
              <a:rPr sz="2400" dirty="0">
                <a:solidFill>
                  <a:srgbClr val="404040"/>
                </a:solidFill>
                <a:cs typeface="Segoe UI"/>
              </a:rPr>
              <a:t>zračenja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baždarenog,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(referentnog)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izvora. Detektor 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koji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upoređuje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navedena  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zračenja je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ljudsko</a:t>
            </a:r>
            <a:r>
              <a:rPr sz="2400" spc="-15" dirty="0">
                <a:solidFill>
                  <a:srgbClr val="404040"/>
                </a:solidFill>
                <a:cs typeface="Segoe UI"/>
              </a:rPr>
              <a:t> oko.</a:t>
            </a:r>
            <a:endParaRPr sz="2400" dirty="0">
              <a:cs typeface="Segoe UI"/>
            </a:endParaRPr>
          </a:p>
          <a:p>
            <a:pPr marL="12700">
              <a:lnSpc>
                <a:spcPts val="2735"/>
              </a:lnSpc>
              <a:spcBef>
                <a:spcPts val="5"/>
              </a:spcBef>
            </a:pPr>
            <a:r>
              <a:rPr sz="2400" spc="-5" dirty="0" err="1">
                <a:solidFill>
                  <a:srgbClr val="404040"/>
                </a:solidFill>
                <a:cs typeface="Segoe UI"/>
              </a:rPr>
              <a:t>Najpoznatija</a:t>
            </a:r>
            <a:r>
              <a:rPr sz="2400" spc="-5" dirty="0">
                <a:solidFill>
                  <a:srgbClr val="404040"/>
                </a:solidFill>
                <a:cs typeface="Segoe UI"/>
              </a:rPr>
              <a:t> je </a:t>
            </a:r>
            <a:r>
              <a:rPr sz="2400" spc="-10" dirty="0">
                <a:solidFill>
                  <a:srgbClr val="404040"/>
                </a:solidFill>
                <a:cs typeface="Segoe UI"/>
              </a:rPr>
              <a:t>konstrukcija optičkog </a:t>
            </a:r>
            <a:r>
              <a:rPr sz="2400" spc="-5" dirty="0" err="1">
                <a:solidFill>
                  <a:srgbClr val="404040"/>
                </a:solidFill>
                <a:cs typeface="Segoe UI"/>
              </a:rPr>
              <a:t>pirometra</a:t>
            </a:r>
            <a:r>
              <a:rPr sz="2400" spc="-30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dirty="0" err="1">
                <a:solidFill>
                  <a:srgbClr val="404040"/>
                </a:solidFill>
                <a:cs typeface="Segoe UI"/>
              </a:rPr>
              <a:t>sa</a:t>
            </a:r>
            <a:r>
              <a:rPr lang="en-GB" sz="2400" dirty="0">
                <a:cs typeface="Segoe UI"/>
              </a:rPr>
              <a:t> </a:t>
            </a:r>
            <a:r>
              <a:rPr lang="en-GB" sz="2400" dirty="0" err="1">
                <a:cs typeface="Segoe UI"/>
              </a:rPr>
              <a:t>i</a:t>
            </a:r>
            <a:r>
              <a:rPr sz="2400" spc="-10" dirty="0" err="1">
                <a:solidFill>
                  <a:srgbClr val="404040"/>
                </a:solidFill>
                <a:cs typeface="Segoe UI"/>
              </a:rPr>
              <a:t>šćezavajućom</a:t>
            </a:r>
            <a:r>
              <a:rPr sz="2400" spc="-30" dirty="0">
                <a:solidFill>
                  <a:srgbClr val="404040"/>
                </a:solidFill>
                <a:cs typeface="Segoe UI"/>
              </a:rPr>
              <a:t> </a:t>
            </a:r>
            <a:r>
              <a:rPr sz="2400" dirty="0">
                <a:solidFill>
                  <a:srgbClr val="404040"/>
                </a:solidFill>
                <a:cs typeface="Segoe UI"/>
              </a:rPr>
              <a:t>niti.</a:t>
            </a:r>
            <a:endParaRPr sz="2400" dirty="0">
              <a:cs typeface="Segoe UI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773F7DF-6F87-E383-A28E-060976F56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33FF5935-58D0-EF7B-EB05-CE4B64720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066" y="58994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295400"/>
            <a:ext cx="7848600" cy="40736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EF66F63-7E95-6086-02A7-08B4BA26AA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8F7F8394-2122-6508-6880-37F3A573F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53192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838200"/>
            <a:ext cx="66478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Trebuchet MS"/>
                <a:cs typeface="Trebuchet MS"/>
              </a:rPr>
              <a:t>Specijalni senzori</a:t>
            </a:r>
            <a:r>
              <a:rPr sz="3600" spc="-30" dirty="0">
                <a:latin typeface="Trebuchet MS"/>
                <a:cs typeface="Trebuchet MS"/>
              </a:rPr>
              <a:t> </a:t>
            </a:r>
            <a:r>
              <a:rPr sz="3600" spc="-15" dirty="0">
                <a:latin typeface="Trebuchet MS"/>
                <a:cs typeface="Trebuchet MS"/>
              </a:rPr>
              <a:t>temperature</a:t>
            </a:r>
            <a:endParaRPr sz="36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542" y="1814829"/>
            <a:ext cx="7616190" cy="328872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1064895">
              <a:lnSpc>
                <a:spcPts val="2590"/>
              </a:lnSpc>
              <a:spcBef>
                <a:spcPts val="425"/>
              </a:spcBef>
            </a:pPr>
            <a:r>
              <a:rPr sz="2400" spc="-25" dirty="0">
                <a:solidFill>
                  <a:srgbClr val="404040"/>
                </a:solidFill>
                <a:latin typeface="Segoe UI"/>
                <a:cs typeface="Segoe UI"/>
              </a:rPr>
              <a:t>Termovizijske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metode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zasnivaju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se na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primeni 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optoelektronskih detektora</a:t>
            </a:r>
            <a:r>
              <a:rPr sz="2400" spc="10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2400" i="1" spc="-5" dirty="0">
                <a:solidFill>
                  <a:srgbClr val="404040"/>
                </a:solidFill>
                <a:latin typeface="Segoe UI"/>
                <a:cs typeface="Segoe UI"/>
              </a:rPr>
              <a:t>IC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-zračenja.</a:t>
            </a:r>
            <a:endParaRPr sz="2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600" dirty="0">
              <a:latin typeface="Times New Roman"/>
              <a:cs typeface="Times New Roman"/>
            </a:endParaRPr>
          </a:p>
          <a:p>
            <a:pPr marL="12700" marR="231140">
              <a:lnSpc>
                <a:spcPts val="2590"/>
              </a:lnSpc>
            </a:pPr>
            <a:r>
              <a:rPr sz="2400" spc="15" dirty="0">
                <a:solidFill>
                  <a:srgbClr val="404040"/>
                </a:solidFill>
                <a:latin typeface="Segoe UI"/>
                <a:cs typeface="Segoe UI"/>
              </a:rPr>
              <a:t>Prvi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termovizijski sistemi napravljeni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su na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principu 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skaniranja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temperaturnog polja. </a:t>
            </a:r>
            <a:r>
              <a:rPr sz="2400" spc="-20" dirty="0">
                <a:solidFill>
                  <a:srgbClr val="404040"/>
                </a:solidFill>
                <a:latin typeface="Segoe UI"/>
                <a:cs typeface="Segoe UI"/>
              </a:rPr>
              <a:t>Pomoću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optičkog 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sistema, zračenje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objekta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fokusira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se na</a:t>
            </a:r>
            <a:r>
              <a:rPr sz="2400" spc="-40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2400" spc="-30" dirty="0">
                <a:solidFill>
                  <a:srgbClr val="404040"/>
                </a:solidFill>
                <a:latin typeface="Segoe UI"/>
                <a:cs typeface="Segoe UI"/>
              </a:rPr>
              <a:t>senzor.</a:t>
            </a:r>
            <a:endParaRPr sz="2400" dirty="0">
              <a:latin typeface="Segoe UI"/>
              <a:cs typeface="Segoe UI"/>
            </a:endParaRPr>
          </a:p>
          <a:p>
            <a:pPr marL="12700" marR="5080" algn="just">
              <a:lnSpc>
                <a:spcPts val="2590"/>
              </a:lnSpc>
            </a:pP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Dobijeni električni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signal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sinhronizuje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se sa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uređajem 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za skaniranje,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tako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da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na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ekranu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–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indikatoru nastaje 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crno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bela ili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kolor </a:t>
            </a:r>
            <a:r>
              <a:rPr sz="2400" dirty="0">
                <a:solidFill>
                  <a:srgbClr val="404040"/>
                </a:solidFill>
                <a:latin typeface="Segoe UI"/>
                <a:cs typeface="Segoe UI"/>
              </a:rPr>
              <a:t>slika </a:t>
            </a:r>
            <a:r>
              <a:rPr sz="2400" spc="-5" dirty="0">
                <a:solidFill>
                  <a:srgbClr val="404040"/>
                </a:solidFill>
                <a:latin typeface="Segoe UI"/>
                <a:cs typeface="Segoe UI"/>
              </a:rPr>
              <a:t>temperaturnog polja</a:t>
            </a:r>
            <a:r>
              <a:rPr sz="2400" spc="-35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2400" spc="-10" dirty="0">
                <a:solidFill>
                  <a:srgbClr val="404040"/>
                </a:solidFill>
                <a:latin typeface="Segoe UI"/>
                <a:cs typeface="Segoe UI"/>
              </a:rPr>
              <a:t>objekta</a:t>
            </a:r>
            <a:r>
              <a:rPr sz="2400" b="1" spc="-10" dirty="0">
                <a:solidFill>
                  <a:srgbClr val="404040"/>
                </a:solidFill>
                <a:latin typeface="Segoe UI"/>
                <a:cs typeface="Segoe UI"/>
              </a:rPr>
              <a:t>.</a:t>
            </a:r>
            <a:endParaRPr sz="2400" dirty="0">
              <a:latin typeface="Segoe UI"/>
              <a:cs typeface="Segoe UI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A409EF6-3954-6802-ABE7-F51ED99BA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98A31EC1-3C48-C5CD-21D5-C0342DC16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3192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A92BA5-7046-4D50-B1D7-6295875552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7A3E22-A51F-46F0-A5E1-9B99314B4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A40692-67AB-4C72-8612-696762DB71F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5c89b58-131f-47b3-bcd2-33f49e8ae7e1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357</Words>
  <Application>Microsoft Office PowerPoint</Application>
  <PresentationFormat>Projekcija na ekranu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8" baseType="lpstr">
      <vt:lpstr>Calibri</vt:lpstr>
      <vt:lpstr>Calibri Light</vt:lpstr>
      <vt:lpstr>Segoe UI</vt:lpstr>
      <vt:lpstr>Symbol</vt:lpstr>
      <vt:lpstr>Times New Roman</vt:lpstr>
      <vt:lpstr>Trebuchet MS</vt:lpstr>
      <vt:lpstr>Retrospect</vt:lpstr>
      <vt:lpstr>Senzori termičkog zračenja</vt:lpstr>
      <vt:lpstr>PowerPoint prezentacija</vt:lpstr>
      <vt:lpstr>PowerPoint prezentacija</vt:lpstr>
      <vt:lpstr>PowerPoint prezentacija</vt:lpstr>
      <vt:lpstr>PowerPoint prezentacija</vt:lpstr>
      <vt:lpstr>Pirometri spektralnog zračenja</vt:lpstr>
      <vt:lpstr>Optički (vizuelni) pirometar služi za merenje spektralne  gustine zračenja unutar uskog opsega talasnih dužina    = (0,656  0,008m).  </vt:lpstr>
      <vt:lpstr>PowerPoint prezentacija</vt:lpstr>
      <vt:lpstr>Specijalni senzori temperature</vt:lpstr>
      <vt:lpstr>PowerPoint prezentacija</vt:lpstr>
      <vt:lpstr>Predstavljanje termovizijske slike: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Szenzorok</dc:title>
  <dc:creator>Amilo Pro V3505</dc:creator>
  <cp:lastModifiedBy>dr Dejan Blagojević</cp:lastModifiedBy>
  <cp:revision>4</cp:revision>
  <dcterms:created xsi:type="dcterms:W3CDTF">2018-02-16T19:03:53Z</dcterms:created>
  <dcterms:modified xsi:type="dcterms:W3CDTF">2024-12-19T19:39:40Z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2015-03-17T00:00:00Z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2018-02-16T00:00:00Z</vt:filetime>
  </property>
  <property fmtid="{D5CDD505-2E9C-101B-9397-08002B2CF9AE}" pid="5" name="ContentTypeId">
    <vt:lpwstr>0x01010032412AD60C6BFC458EB134E6C4BA6F44</vt:lpwstr>
  </property>
</Properties>
</file>