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376" r:id="rId3"/>
    <p:sldId id="391" r:id="rId4"/>
    <p:sldId id="392" r:id="rId5"/>
    <p:sldId id="393" r:id="rId6"/>
    <p:sldId id="394" r:id="rId7"/>
    <p:sldId id="395" r:id="rId8"/>
    <p:sldId id="398" r:id="rId9"/>
    <p:sldId id="396" r:id="rId10"/>
    <p:sldId id="397" r:id="rId11"/>
    <p:sldId id="399" r:id="rId12"/>
  </p:sldIdLst>
  <p:sldSz cx="12192000" cy="6858000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as Zadravec" initials="TZ" lastIdx="2" clrIdx="0">
    <p:extLst>
      <p:ext uri="{19B8F6BF-5375-455C-9EA6-DF929625EA0E}">
        <p15:presenceInfo xmlns:p15="http://schemas.microsoft.com/office/powerpoint/2012/main" userId="Tomas Zadrave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F8E"/>
    <a:srgbClr val="9FF500"/>
    <a:srgbClr val="AEC944"/>
    <a:srgbClr val="006386"/>
    <a:srgbClr val="0066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8" autoAdjust="0"/>
    <p:restoredTop sz="94660"/>
  </p:normalViewPr>
  <p:slideViewPr>
    <p:cSldViewPr>
      <p:cViewPr varScale="1">
        <p:scale>
          <a:sx n="74" d="100"/>
          <a:sy n="74" d="100"/>
        </p:scale>
        <p:origin x="77" y="1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 dirty="0"/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0954C-2FB4-4669-BC4E-1EFE8223BD8A}" type="datetimeFigureOut">
              <a:rPr lang="sl-SI" smtClean="0"/>
              <a:t>19. 02. 2025</a:t>
            </a:fld>
            <a:endParaRPr lang="sl-SI" dirty="0"/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 dirty="0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823625-56CF-4550-8812-9F9EB2171C8A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028730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slovnica seminarske nalo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značba mesta besedila 20"/>
          <p:cNvSpPr>
            <a:spLocks noGrp="1"/>
          </p:cNvSpPr>
          <p:nvPr>
            <p:ph type="body" sz="quarter" idx="18" hasCustomPrompt="1"/>
          </p:nvPr>
        </p:nvSpPr>
        <p:spPr>
          <a:xfrm>
            <a:off x="2321726" y="3716167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i="1" baseline="0" dirty="0" smtClean="0">
                <a:solidFill>
                  <a:srgbClr val="006F8E"/>
                </a:solidFill>
              </a:defRPr>
            </a:lvl1pPr>
          </a:lstStyle>
          <a:p>
            <a:pPr marL="0" lvl="0"/>
            <a:r>
              <a:rPr lang="sl-SI" dirty="0"/>
              <a:t>Vpišite vrsto dela in naziv predmeta</a:t>
            </a:r>
          </a:p>
        </p:txBody>
      </p:sp>
      <p:sp>
        <p:nvSpPr>
          <p:cNvPr id="24" name="Pravokotnik 23"/>
          <p:cNvSpPr/>
          <p:nvPr userDrawn="1"/>
        </p:nvSpPr>
        <p:spPr>
          <a:xfrm>
            <a:off x="725531" y="1562771"/>
            <a:ext cx="1440000" cy="4260011"/>
          </a:xfrm>
          <a:prstGeom prst="rect">
            <a:avLst/>
          </a:prstGeom>
          <a:solidFill>
            <a:srgbClr val="0063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25" name="Pravokotnik 24"/>
          <p:cNvSpPr/>
          <p:nvPr userDrawn="1"/>
        </p:nvSpPr>
        <p:spPr>
          <a:xfrm>
            <a:off x="119336" y="-18200"/>
            <a:ext cx="450000" cy="68762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pic>
        <p:nvPicPr>
          <p:cNvPr id="26" name="Slika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31" y="92235"/>
            <a:ext cx="1440000" cy="1375620"/>
          </a:xfrm>
          <a:prstGeom prst="rect">
            <a:avLst/>
          </a:prstGeom>
        </p:spPr>
      </p:pic>
      <p:grpSp>
        <p:nvGrpSpPr>
          <p:cNvPr id="27" name="Group 4"/>
          <p:cNvGrpSpPr>
            <a:grpSpLocks noChangeAspect="1"/>
          </p:cNvGrpSpPr>
          <p:nvPr userDrawn="1"/>
        </p:nvGrpSpPr>
        <p:grpSpPr bwMode="auto">
          <a:xfrm>
            <a:off x="725531" y="5949280"/>
            <a:ext cx="1440000" cy="834573"/>
            <a:chOff x="3175" y="1987"/>
            <a:chExt cx="597" cy="346"/>
          </a:xfrm>
        </p:grpSpPr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</p:grpSp>
      <p:sp>
        <p:nvSpPr>
          <p:cNvPr id="68" name="Naslov 4"/>
          <p:cNvSpPr>
            <a:spLocks noGrp="1"/>
          </p:cNvSpPr>
          <p:nvPr>
            <p:ph type="title" hasCustomPrompt="1"/>
          </p:nvPr>
        </p:nvSpPr>
        <p:spPr>
          <a:xfrm>
            <a:off x="2321726" y="1562771"/>
            <a:ext cx="9678930" cy="2153396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sl-SI" dirty="0"/>
              <a:t>VSTAVITE NASLOV PREDSTAVITVE</a:t>
            </a:r>
          </a:p>
        </p:txBody>
      </p:sp>
      <p:sp>
        <p:nvSpPr>
          <p:cNvPr id="74" name="Označba mesta besedila 68"/>
          <p:cNvSpPr>
            <a:spLocks noGrp="1"/>
          </p:cNvSpPr>
          <p:nvPr>
            <p:ph type="body" sz="quarter" idx="19" hasCustomPrompt="1"/>
          </p:nvPr>
        </p:nvSpPr>
        <p:spPr>
          <a:xfrm>
            <a:off x="2165531" y="6497248"/>
            <a:ext cx="10034134" cy="338554"/>
          </a:xfrm>
          <a:noFill/>
        </p:spPr>
        <p:txBody>
          <a:bodyPr wrap="square" rtlCol="0" anchor="ctr" anchorCtr="0">
            <a:spAutoFit/>
          </a:bodyPr>
          <a:lstStyle>
            <a:lvl1pPr marL="0" indent="0" algn="ctr">
              <a:buFontTx/>
              <a:buNone/>
              <a:defRPr lang="sl-SI" sz="1600" i="1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algn="ctr"/>
            <a:r>
              <a:rPr lang="sl-SI" dirty="0"/>
              <a:t>Vpišite kraj in datum predstavitve (Maribor, 22. november 2016)</a:t>
            </a:r>
          </a:p>
        </p:txBody>
      </p:sp>
      <p:sp>
        <p:nvSpPr>
          <p:cNvPr id="67" name="Označba mesta besedila 20">
            <a:extLst>
              <a:ext uri="{FF2B5EF4-FFF2-40B4-BE49-F238E27FC236}">
                <a16:creationId xmlns:a16="http://schemas.microsoft.com/office/drawing/2014/main" id="{57C944DA-2804-4A92-9A39-DF28EAC4064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21726" y="4572152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b="0" i="0" dirty="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/>
            <a:r>
              <a:rPr lang="sl-SI" dirty="0"/>
              <a:t>Navedba avtorja(</a:t>
            </a:r>
            <a:r>
              <a:rPr lang="sl-SI" dirty="0" err="1"/>
              <a:t>ev</a:t>
            </a:r>
            <a:r>
              <a:rPr lang="sl-SI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44191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989228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vert"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010804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9989" y="466725"/>
            <a:ext cx="6192011" cy="6397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84527" y="6381328"/>
            <a:ext cx="1198212" cy="392904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rgbClr val="006A8E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A4DB0AA-41FA-4092-9E0E-E08C71D3280C}" type="slidenum">
              <a:rPr lang="sl-SI" smtClean="0"/>
              <a:pPr>
                <a:defRPr/>
              </a:pPr>
              <a:t>‹#›</a:t>
            </a:fld>
            <a:endParaRPr lang="sl-SI" dirty="0"/>
          </a:p>
        </p:txBody>
      </p:sp>
      <p:sp>
        <p:nvSpPr>
          <p:cNvPr id="13" name="Title 1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lang="en-US"/>
              <a:t>Naslov strani</a:t>
            </a:r>
            <a:endParaRPr lang="sl-SI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10944000" cy="468000"/>
          </a:xfrm>
          <a:prstGeom prst="rect">
            <a:avLst/>
          </a:prstGeom>
          <a:solidFill>
            <a:srgbClr val="006A8E"/>
          </a:solidFill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sl-SI"/>
              <a:t>Create your future!                  www.um.si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914400" y="1628800"/>
            <a:ext cx="10363200" cy="46085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sl-SI"/>
              <a:t>Tekst</a:t>
            </a:r>
            <a:endParaRPr lang="en-US"/>
          </a:p>
          <a:p>
            <a:pPr lvl="1"/>
            <a:r>
              <a:rPr lang="sl-SI"/>
              <a:t>Druga raven</a:t>
            </a:r>
            <a:endParaRPr lang="en-US"/>
          </a:p>
          <a:p>
            <a:pPr lvl="2"/>
            <a:r>
              <a:rPr lang="sl-SI"/>
              <a:t>Tretja raven</a:t>
            </a:r>
            <a:endParaRPr lang="en-US"/>
          </a:p>
          <a:p>
            <a:pPr lvl="3"/>
            <a:r>
              <a:rPr lang="sl-SI"/>
              <a:t>Četrta raven</a:t>
            </a:r>
            <a:endParaRPr lang="en-US"/>
          </a:p>
          <a:p>
            <a:pPr lvl="4"/>
            <a:r>
              <a:rPr lang="sl-SI"/>
              <a:t>Peta raven</a:t>
            </a:r>
          </a:p>
        </p:txBody>
      </p:sp>
    </p:spTree>
    <p:extLst>
      <p:ext uri="{BB962C8B-B14F-4D97-AF65-F5344CB8AC3E}">
        <p14:creationId xmlns:p14="http://schemas.microsoft.com/office/powerpoint/2010/main" val="277211500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98094" y="137925"/>
            <a:ext cx="11500480" cy="792000"/>
          </a:xfrm>
        </p:spPr>
        <p:txBody>
          <a:bodyPr/>
          <a:lstStyle>
            <a:lvl1pPr algn="l">
              <a:defRPr lang="sl-SI"/>
            </a:lvl1pPr>
          </a:lstStyle>
          <a:p>
            <a:pPr marL="0" lvl="0" algn="l"/>
            <a:r>
              <a:rPr lang="sl-SI" dirty="0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98094" y="1062063"/>
            <a:ext cx="11500480" cy="5237553"/>
          </a:xfrm>
        </p:spPr>
        <p:txBody>
          <a:bodyPr/>
          <a:lstStyle>
            <a:lvl1pPr>
              <a:defRPr sz="2400" b="1"/>
            </a:lvl1pPr>
            <a:lvl2pPr>
              <a:defRPr sz="2000"/>
            </a:lvl2pPr>
          </a:lstStyle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790299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614659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919389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607013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75617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035420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122065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l-SI" dirty="0"/>
              <a:t>Kliknite ikono, če želite dodati sliko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4201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naslova 1"/>
          <p:cNvSpPr>
            <a:spLocks noGrp="1"/>
          </p:cNvSpPr>
          <p:nvPr>
            <p:ph type="title"/>
          </p:nvPr>
        </p:nvSpPr>
        <p:spPr>
          <a:xfrm>
            <a:off x="498094" y="137925"/>
            <a:ext cx="11500480" cy="1143000"/>
          </a:xfrm>
          <a:prstGeom prst="rect">
            <a:avLst/>
          </a:prstGeom>
        </p:spPr>
        <p:txBody>
          <a:bodyPr/>
          <a:lstStyle/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98094" y="1434314"/>
            <a:ext cx="11500480" cy="48653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3"/>
          </p:nvPr>
        </p:nvSpPr>
        <p:spPr>
          <a:xfrm>
            <a:off x="3438238" y="6492875"/>
            <a:ext cx="77903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11824816" y="5787"/>
            <a:ext cx="3671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6F8E"/>
                </a:solidFill>
              </a:defRPr>
            </a:lvl1pPr>
          </a:lstStyle>
          <a:p>
            <a:fld id="{7632E077-1BE5-4BCA-9EB0-B6423C3B9F24}" type="slidenum">
              <a:rPr lang="sl-SI" smtClean="0"/>
              <a:pPr/>
              <a:t>‹#›</a:t>
            </a:fld>
            <a:endParaRPr lang="sl-SI" dirty="0"/>
          </a:p>
        </p:txBody>
      </p:sp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11379499" y="6369326"/>
            <a:ext cx="621156" cy="360000"/>
            <a:chOff x="3175" y="1987"/>
            <a:chExt cx="597" cy="346"/>
          </a:xfrm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</p:grpSp>
      <p:sp>
        <p:nvSpPr>
          <p:cNvPr id="47" name="Pravokotnik 46"/>
          <p:cNvSpPr/>
          <p:nvPr userDrawn="1"/>
        </p:nvSpPr>
        <p:spPr>
          <a:xfrm>
            <a:off x="155451" y="0"/>
            <a:ext cx="216000" cy="6858000"/>
          </a:xfrm>
          <a:prstGeom prst="rect">
            <a:avLst/>
          </a:prstGeom>
          <a:solidFill>
            <a:srgbClr val="006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48" name="Pravokotnik 47"/>
          <p:cNvSpPr/>
          <p:nvPr userDrawn="1"/>
        </p:nvSpPr>
        <p:spPr>
          <a:xfrm>
            <a:off x="47328" y="0"/>
            <a:ext cx="71875" cy="68580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pic>
        <p:nvPicPr>
          <p:cNvPr id="49" name="Slika 4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94" y="6397419"/>
            <a:ext cx="2789278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39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lang="sl-SI" sz="4400" b="1" kern="1200">
          <a:solidFill>
            <a:srgbClr val="006F8E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32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2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sl-SI" sz="20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značba mesta besedila 27"/>
          <p:cNvSpPr>
            <a:spLocks noGrp="1"/>
          </p:cNvSpPr>
          <p:nvPr>
            <p:ph type="body" sz="quarter" idx="18"/>
          </p:nvPr>
        </p:nvSpPr>
        <p:spPr>
          <a:xfrm>
            <a:off x="2312427" y="4458598"/>
            <a:ext cx="7661275" cy="338554"/>
          </a:xfrm>
        </p:spPr>
        <p:txBody>
          <a:bodyPr/>
          <a:lstStyle/>
          <a:p>
            <a:r>
              <a:rPr lang="sl-SI" dirty="0">
                <a:solidFill>
                  <a:schemeClr val="bg1">
                    <a:lumMod val="50000"/>
                  </a:schemeClr>
                </a:solidFill>
              </a:rPr>
              <a:t>izr. prof. dr. Filip Kokalj</a:t>
            </a:r>
          </a:p>
        </p:txBody>
      </p:sp>
      <p:sp>
        <p:nvSpPr>
          <p:cNvPr id="25" name="Naslov 24"/>
          <p:cNvSpPr>
            <a:spLocks noGrp="1"/>
          </p:cNvSpPr>
          <p:nvPr>
            <p:ph type="title"/>
          </p:nvPr>
        </p:nvSpPr>
        <p:spPr>
          <a:xfrm>
            <a:off x="2303463" y="1484784"/>
            <a:ext cx="9337153" cy="2736304"/>
          </a:xfrm>
        </p:spPr>
        <p:txBody>
          <a:bodyPr anchor="t"/>
          <a:lstStyle/>
          <a:p>
            <a:r>
              <a:rPr lang="sl-SI" dirty="0"/>
              <a:t>Energija in okolje: </a:t>
            </a:r>
            <a:br>
              <a:rPr lang="sl-SI" dirty="0"/>
            </a:br>
            <a:r>
              <a:rPr lang="en-US" dirty="0" err="1">
                <a:solidFill>
                  <a:srgbClr val="000000"/>
                </a:solidFill>
                <a:latin typeface="FSBrabo"/>
              </a:rPr>
              <a:t>Arhitektura</a:t>
            </a:r>
            <a:r>
              <a:rPr lang="en-US" dirty="0">
                <a:solidFill>
                  <a:srgbClr val="000000"/>
                </a:solidFill>
                <a:latin typeface="FSBrabo"/>
              </a:rPr>
              <a:t> IoT za </a:t>
            </a:r>
            <a:r>
              <a:rPr lang="en-US" dirty="0" err="1">
                <a:solidFill>
                  <a:srgbClr val="000000"/>
                </a:solidFill>
                <a:latin typeface="FSBrabo"/>
              </a:rPr>
              <a:t>obnovljive</a:t>
            </a:r>
            <a:r>
              <a:rPr lang="en-US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FSBrabo"/>
              </a:rPr>
              <a:t>vire</a:t>
            </a:r>
            <a:r>
              <a:rPr lang="en-US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FSBrabo"/>
              </a:rPr>
              <a:t>energije</a:t>
            </a:r>
            <a:br>
              <a:rPr lang="en-US" b="1" i="0" dirty="0">
                <a:solidFill>
                  <a:srgbClr val="000000"/>
                </a:solidFill>
                <a:effectLst/>
                <a:latin typeface="FSBrabo"/>
              </a:rPr>
            </a:br>
            <a:endParaRPr lang="sl-SI" sz="3100" dirty="0"/>
          </a:p>
        </p:txBody>
      </p:sp>
      <p:sp>
        <p:nvSpPr>
          <p:cNvPr id="29" name="Označba mesta besedila 28"/>
          <p:cNvSpPr>
            <a:spLocks noGrp="1"/>
          </p:cNvSpPr>
          <p:nvPr>
            <p:ph type="body" sz="quarter" idx="19"/>
          </p:nvPr>
        </p:nvSpPr>
        <p:spPr>
          <a:xfrm>
            <a:off x="2063552" y="6153114"/>
            <a:ext cx="10034134" cy="338554"/>
          </a:xfrm>
        </p:spPr>
        <p:txBody>
          <a:bodyPr/>
          <a:lstStyle/>
          <a:p>
            <a:r>
              <a:rPr lang="sl-SI" dirty="0"/>
              <a:t>Maribor, januar 2024</a:t>
            </a:r>
          </a:p>
        </p:txBody>
      </p:sp>
      <p:pic>
        <p:nvPicPr>
          <p:cNvPr id="2" name="Graphic 6">
            <a:extLst>
              <a:ext uri="{FF2B5EF4-FFF2-40B4-BE49-F238E27FC236}">
                <a16:creationId xmlns:a16="http://schemas.microsoft.com/office/drawing/2014/main" id="{9B1C98B8-3D7A-DDAD-8B2B-B0CDBC0761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30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9B3319B-BB47-B2A1-A875-B2CB500D3D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8536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76C9E909-9C54-ED7D-C623-17C80FE049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Prizadevanje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za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trajnost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,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skupaj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z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naraščajočimi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stroški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energije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, je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pustilo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številne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lastnike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stanovanj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, da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iščejo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načine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za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nadzor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porabe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energije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v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vsakdanjem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življenju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. Za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tiste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, ki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želijo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zmanjšati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svoj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vpliv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na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okolje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in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mesečne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stroške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, je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integracija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pametne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tehnologije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prek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sistemov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za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upravljanje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energije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, ki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jih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podpira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internet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stvari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(IoT),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obetavna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 </a:t>
            </a:r>
            <a:r>
              <a:rPr lang="en-US" b="0" dirty="0" err="1">
                <a:solidFill>
                  <a:srgbClr val="677788"/>
                </a:solidFill>
                <a:latin typeface="Poppins" panose="00000500000000000000" pitchFamily="2" charset="0"/>
              </a:rPr>
              <a:t>rešitev</a:t>
            </a:r>
            <a:r>
              <a:rPr lang="en-US" b="0" dirty="0">
                <a:solidFill>
                  <a:srgbClr val="677788"/>
                </a:solidFill>
                <a:latin typeface="Poppins" panose="00000500000000000000" pitchFamily="2" charset="0"/>
              </a:rPr>
              <a:t>.</a:t>
            </a:r>
            <a:br>
              <a:rPr lang="en-US" dirty="0"/>
            </a:br>
            <a:endParaRPr lang="sr-Latn-RS" dirty="0"/>
          </a:p>
        </p:txBody>
      </p:sp>
      <p:pic>
        <p:nvPicPr>
          <p:cNvPr id="5122" name="Picture 2" descr="IoT Technology for Environmental Monitoring">
            <a:extLst>
              <a:ext uri="{FF2B5EF4-FFF2-40B4-BE49-F238E27FC236}">
                <a16:creationId xmlns:a16="http://schemas.microsoft.com/office/drawing/2014/main" id="{3F5BA53D-2827-8F09-A9CD-2156183E14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824" y="3573016"/>
            <a:ext cx="4161880" cy="2342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966E2B0D-5F6B-9327-E9EE-048E555B7C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08677" y="631372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21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623392" y="1556792"/>
            <a:ext cx="10585176" cy="2016224"/>
          </a:xfrm>
        </p:spPr>
        <p:txBody>
          <a:bodyPr/>
          <a:lstStyle/>
          <a:p>
            <a:r>
              <a:rPr lang="en-US" sz="2400" dirty="0" err="1">
                <a:solidFill>
                  <a:srgbClr val="000000"/>
                </a:solidFill>
                <a:latin typeface="FSBrabo"/>
              </a:rPr>
              <a:t>Pomembni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toplogredni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plini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se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izločajo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med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zgorevanjem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fosilnih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goriv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vendar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obnovljiva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energija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oddaja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manj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toplogrednih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plinov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ali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jih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sploh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nima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Brez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ali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manjša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posledica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emisij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je dobro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podnebje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Promet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osnovi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goriva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povečanje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industrijskih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dejavnosti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proizvodnja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električne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energije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po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vsem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svetu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povečujejo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stopnjo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onesnaženosti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zraka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</a:t>
            </a:r>
          </a:p>
          <a:p>
            <a:r>
              <a:rPr lang="en-US" sz="2400" dirty="0" err="1">
                <a:solidFill>
                  <a:srgbClr val="000000"/>
                </a:solidFill>
                <a:latin typeface="FSBrabo"/>
              </a:rPr>
              <a:t>Zaradi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onesnaževal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zraka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se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ljudje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zadušijo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</a:t>
            </a:r>
          </a:p>
          <a:p>
            <a:r>
              <a:rPr lang="en-US" sz="2400" dirty="0" err="1">
                <a:solidFill>
                  <a:srgbClr val="000000"/>
                </a:solidFill>
                <a:latin typeface="FSBrabo"/>
              </a:rPr>
              <a:t>Študije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Svetovne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zdravstvene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organizacije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potrjujejo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da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onesnaženost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zraka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nad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mestnim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nebom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povzroča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prezgodnjo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smrt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Raven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fosilnih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goriv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poleg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tega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da se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izčrpa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onesnažuje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tudi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okolje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saj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obnovljiva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energija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izpolnjuje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cilje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ki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nadomešča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koncept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konca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življenjske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dobe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in je seme za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družbeni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in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gospodarski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razvoj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</a:t>
            </a:r>
            <a:endParaRPr lang="en-US" sz="2400" dirty="0"/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29229" y="99863"/>
            <a:ext cx="10153128" cy="670350"/>
          </a:xfrm>
        </p:spPr>
        <p:txBody>
          <a:bodyPr/>
          <a:lstStyle/>
          <a:p>
            <a:r>
              <a:rPr lang="sl-SI" dirty="0"/>
              <a:t>Uvod</a:t>
            </a:r>
            <a:endParaRPr lang="en-US" dirty="0"/>
          </a:p>
        </p:txBody>
      </p:sp>
      <p:pic>
        <p:nvPicPr>
          <p:cNvPr id="3" name="Graphic 6">
            <a:extLst>
              <a:ext uri="{FF2B5EF4-FFF2-40B4-BE49-F238E27FC236}">
                <a16:creationId xmlns:a16="http://schemas.microsoft.com/office/drawing/2014/main" id="{3888948D-8787-0CFD-6D93-32AFAEC04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03912" y="6309320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952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kvir za tekst 3">
            <a:extLst>
              <a:ext uri="{FF2B5EF4-FFF2-40B4-BE49-F238E27FC236}">
                <a16:creationId xmlns:a16="http://schemas.microsoft.com/office/drawing/2014/main" id="{B4DDFB81-BABA-52CC-9F62-EFD04A7C4D71}"/>
              </a:ext>
            </a:extLst>
          </p:cNvPr>
          <p:cNvSpPr txBox="1"/>
          <p:nvPr/>
        </p:nvSpPr>
        <p:spPr>
          <a:xfrm>
            <a:off x="1271464" y="2060848"/>
            <a:ext cx="1029714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0000"/>
                </a:solidFill>
                <a:latin typeface="FSBrabo"/>
              </a:rPr>
              <a:t>Obnovljivi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viri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energije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so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nizki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in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cene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energije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so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dostopne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Za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izgradnjo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in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vzdrževanje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objektov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se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porabi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več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naložb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za material in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izdelavo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Obnovljiva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energija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ustvarja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delovna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mesta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ki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spodbujajo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gospodarstvo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lokalnega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prebivalstva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saj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se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naložbe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izvajajo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istih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celinah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pogosto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v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isti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državi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in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običajno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v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istem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mestu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</a:t>
            </a:r>
          </a:p>
          <a:p>
            <a:r>
              <a:rPr lang="en-US" sz="2400" dirty="0" err="1">
                <a:solidFill>
                  <a:srgbClr val="000000"/>
                </a:solidFill>
                <a:latin typeface="FSBrabo"/>
              </a:rPr>
              <a:t>Obnovljivi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viri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energije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imajo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najnižji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stroški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za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proizvodnjo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električne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energije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in so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voljo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tudi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za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širitev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Način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ki je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voljo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za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razširitev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dostopa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do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energije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vsa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območja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in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sicer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mestna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primestna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in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mestna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Zeleni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viri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ki so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dostopni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vsem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, so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dobri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znaki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za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razvoj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Je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zavarovan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in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kakovosten</a:t>
            </a:r>
            <a:r>
              <a:rPr lang="en-US" dirty="0">
                <a:solidFill>
                  <a:srgbClr val="000000"/>
                </a:solidFill>
                <a:latin typeface="FSBrabo"/>
              </a:rPr>
              <a:t>.</a:t>
            </a:r>
            <a:endParaRPr lang="sr-Latn-RS" dirty="0"/>
          </a:p>
        </p:txBody>
      </p:sp>
      <p:pic>
        <p:nvPicPr>
          <p:cNvPr id="8" name="Graphic 6">
            <a:extLst>
              <a:ext uri="{FF2B5EF4-FFF2-40B4-BE49-F238E27FC236}">
                <a16:creationId xmlns:a16="http://schemas.microsoft.com/office/drawing/2014/main" id="{86E93951-ED69-5849-FABE-FB96EEF4B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91944" y="6165304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15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29229" y="99863"/>
            <a:ext cx="10153128" cy="670350"/>
          </a:xfrm>
        </p:spPr>
        <p:txBody>
          <a:bodyPr/>
          <a:lstStyle/>
          <a:p>
            <a:r>
              <a:rPr lang="sl-SI" dirty="0"/>
              <a:t>Izziv</a:t>
            </a:r>
            <a:endParaRPr lang="en-US" dirty="0"/>
          </a:p>
        </p:txBody>
      </p:sp>
      <p:sp>
        <p:nvSpPr>
          <p:cNvPr id="4" name="Okvir za tekst 3">
            <a:extLst>
              <a:ext uri="{FF2B5EF4-FFF2-40B4-BE49-F238E27FC236}">
                <a16:creationId xmlns:a16="http://schemas.microsoft.com/office/drawing/2014/main" id="{9334D162-7153-C9BA-08F1-E31F3AC1E9C2}"/>
              </a:ext>
            </a:extLst>
          </p:cNvPr>
          <p:cNvSpPr txBox="1"/>
          <p:nvPr/>
        </p:nvSpPr>
        <p:spPr>
          <a:xfrm>
            <a:off x="1173480" y="2060848"/>
            <a:ext cx="1025111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FSBrabo"/>
              </a:rPr>
              <a:t>V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zadnjih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nekaj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desetletjih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je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prišlo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do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drastičnih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sprememb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v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energetskem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sektorju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zaradi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prihajajoče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obnovljive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energije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in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izčrpavanja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izčrpljivih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virov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</a:t>
            </a:r>
          </a:p>
          <a:p>
            <a:endParaRPr lang="en-US" sz="2400" dirty="0">
              <a:solidFill>
                <a:srgbClr val="000000"/>
              </a:solidFill>
              <a:latin typeface="FSBrabo"/>
            </a:endParaRPr>
          </a:p>
          <a:p>
            <a:r>
              <a:rPr lang="en-US" sz="2400" dirty="0">
                <a:solidFill>
                  <a:srgbClr val="000000"/>
                </a:solidFill>
                <a:latin typeface="FSBrabo"/>
              </a:rPr>
              <a:t>Po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podatkih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Mednarodne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agencije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za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energijo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naj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bi do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leta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2024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obnovljivi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viri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energije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in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gospodarstvo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IoT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dosegli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43%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povečanje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IoT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igra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ključno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vlogo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v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razvijajočem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se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energetskem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sektorju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Težko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je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predstavljati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prihodnost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neizčrpnega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vira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brez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interneta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FSBrabo"/>
              </a:rPr>
              <a:t>stvari</a:t>
            </a:r>
            <a:r>
              <a:rPr lang="en-US" sz="2400" dirty="0">
                <a:solidFill>
                  <a:srgbClr val="000000"/>
                </a:solidFill>
                <a:latin typeface="FSBrabo"/>
              </a:rPr>
              <a:t>.</a:t>
            </a:r>
            <a:endParaRPr lang="sr-Latn-RS" sz="2400" dirty="0"/>
          </a:p>
        </p:txBody>
      </p:sp>
      <p:pic>
        <p:nvPicPr>
          <p:cNvPr id="5" name="Graphic 6">
            <a:extLst>
              <a:ext uri="{FF2B5EF4-FFF2-40B4-BE49-F238E27FC236}">
                <a16:creationId xmlns:a16="http://schemas.microsoft.com/office/drawing/2014/main" id="{68C4FEDF-6756-69DE-95B2-E050AE9A1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99035" y="6401842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57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6D23C40-8339-B1A6-D617-CF2C03DB0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000000"/>
                </a:solidFill>
                <a:latin typeface="FSBrabo"/>
              </a:rPr>
              <a:t>Arhitektura</a:t>
            </a:r>
            <a:r>
              <a:rPr lang="en-US" dirty="0">
                <a:solidFill>
                  <a:srgbClr val="000000"/>
                </a:solidFill>
                <a:latin typeface="FSBrabo"/>
              </a:rPr>
              <a:t> IoT za </a:t>
            </a:r>
            <a:r>
              <a:rPr lang="en-US" dirty="0" err="1">
                <a:solidFill>
                  <a:srgbClr val="000000"/>
                </a:solidFill>
                <a:latin typeface="FSBrabo"/>
              </a:rPr>
              <a:t>obnovljive</a:t>
            </a:r>
            <a:r>
              <a:rPr lang="en-US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FSBrabo"/>
              </a:rPr>
              <a:t>vire</a:t>
            </a:r>
            <a:r>
              <a:rPr lang="en-US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FSBrabo"/>
              </a:rPr>
              <a:t>energije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A23A04B1-6F9F-2BA9-AAA7-83FC3DA5E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094" y="2060848"/>
            <a:ext cx="11500480" cy="2520280"/>
          </a:xfrm>
        </p:spPr>
        <p:txBody>
          <a:bodyPr/>
          <a:lstStyle/>
          <a:p>
            <a:r>
              <a:rPr lang="en-US" b="0" dirty="0" err="1">
                <a:solidFill>
                  <a:srgbClr val="000000"/>
                </a:solidFill>
                <a:latin typeface="FSBrabo"/>
              </a:rPr>
              <a:t>Plasti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, ki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sodelujejo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pri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spremljanju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in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nadzoru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obnovljivih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virov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energije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, so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zaznavna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plast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ali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spodnja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plast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,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omrežna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plast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,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vmesna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plast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,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aplikativna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plast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ali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zgornja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plast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 Plast,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odgovorna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zbiranje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podatkov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, je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zaznavna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plast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 </a:t>
            </a:r>
          </a:p>
          <a:p>
            <a:r>
              <a:rPr lang="en-US" b="0" dirty="0" err="1">
                <a:solidFill>
                  <a:srgbClr val="000000"/>
                </a:solidFill>
                <a:latin typeface="FSBrabo"/>
              </a:rPr>
              <a:t>Zbira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podrobne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informacije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o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fizikalnih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dejavnikih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spremljanje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in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upravljanje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okolja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 Plast je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opremljena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z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različnimi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senzorskimi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napravami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ali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drugimi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komponentami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, ki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ustrezajo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konfiguraciji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popolno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izpolnitev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zahtev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uporabnika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</a:t>
            </a:r>
            <a:endParaRPr lang="sr-Latn-RS" dirty="0"/>
          </a:p>
        </p:txBody>
      </p:sp>
      <p:pic>
        <p:nvPicPr>
          <p:cNvPr id="4" name="Graphic 6">
            <a:extLst>
              <a:ext uri="{FF2B5EF4-FFF2-40B4-BE49-F238E27FC236}">
                <a16:creationId xmlns:a16="http://schemas.microsoft.com/office/drawing/2014/main" id="{C540B26A-105B-3494-41F4-04E4BF89F3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35960" y="6412891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779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42BE0A93-E87D-A841-43A8-B48B6FBED1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094" y="1268760"/>
            <a:ext cx="11500480" cy="5030856"/>
          </a:xfrm>
        </p:spPr>
        <p:txBody>
          <a:bodyPr/>
          <a:lstStyle/>
          <a:p>
            <a:r>
              <a:rPr lang="en-US" b="0" dirty="0">
                <a:solidFill>
                  <a:srgbClr val="000000"/>
                </a:solidFill>
                <a:latin typeface="FSBrabo"/>
              </a:rPr>
              <a:t>Poleg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zaznavne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plasti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je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omrežna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plast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Informacije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in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podatke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prenaša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prek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dostopnega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in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prometnega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omrežja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Dostopno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omrežje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je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brezžično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omrežje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kratkega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dosega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,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kot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so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Wifi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, ZigBee,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omrežje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senzorjev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Dostop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do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prenosnega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omrežja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vključuje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žično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ali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brezžično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omrežje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Nekatere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tehnologije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dostop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do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transportnega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omrežja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so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internetni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protokol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različice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4 in 6,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uporabniški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datagramski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protokol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</a:t>
            </a:r>
            <a:endParaRPr lang="sr-Latn-RS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8EDAAFFB-437D-05CE-3A59-69BDC0BD4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834" y="3284984"/>
            <a:ext cx="5715000" cy="2857500"/>
          </a:xfrm>
          <a:prstGeom prst="rect">
            <a:avLst/>
          </a:prstGeom>
        </p:spPr>
      </p:pic>
      <p:pic>
        <p:nvPicPr>
          <p:cNvPr id="6" name="Graphic 6">
            <a:extLst>
              <a:ext uri="{FF2B5EF4-FFF2-40B4-BE49-F238E27FC236}">
                <a16:creationId xmlns:a16="http://schemas.microsoft.com/office/drawing/2014/main" id="{3C3BCDE5-A813-C1DB-80D7-E0C3BC4EE7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84032" y="629961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19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5A9F5F0C-B082-1FE9-C6D0-9EC915D65F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 err="1">
                <a:solidFill>
                  <a:srgbClr val="000000"/>
                </a:solidFill>
                <a:latin typeface="FSBrabo"/>
              </a:rPr>
              <a:t>Povezovanje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omrežne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plasti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z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aplikacijsko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plastjo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izvaja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vmesna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programska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oprema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 Ta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plast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izvleče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informacije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in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pretvori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v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zahtevano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obliko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Vmesna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programska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oprema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razgradi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kompleksen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sistem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na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enostavnejši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 </a:t>
            </a:r>
          </a:p>
          <a:p>
            <a:endParaRPr lang="en-US" b="0" dirty="0">
              <a:solidFill>
                <a:srgbClr val="000000"/>
              </a:solidFill>
              <a:latin typeface="FSBrabo"/>
            </a:endParaRPr>
          </a:p>
          <a:p>
            <a:r>
              <a:rPr lang="en-US" b="0" dirty="0" err="1">
                <a:solidFill>
                  <a:srgbClr val="000000"/>
                </a:solidFill>
                <a:latin typeface="FSBrabo"/>
              </a:rPr>
              <a:t>Sledi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storitveno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usmerjenemu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pristopu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Aplikacijska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plast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vključuje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platformo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računalništva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v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oblaku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,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aplikacijsko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platformo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Aplikacijska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plast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shranjuje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podatke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,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prejete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iz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zaznavne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plasti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prek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prehoda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, in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organizira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prejete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podatke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ter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izračuna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podatke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in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napoveduje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odločitve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 </a:t>
            </a:r>
            <a:endParaRPr lang="en-US" b="0" i="0" dirty="0">
              <a:solidFill>
                <a:srgbClr val="000000"/>
              </a:solidFill>
              <a:effectLst/>
              <a:latin typeface="FSBrabo"/>
            </a:endParaRPr>
          </a:p>
        </p:txBody>
      </p:sp>
      <p:pic>
        <p:nvPicPr>
          <p:cNvPr id="4" name="Graphic 6">
            <a:extLst>
              <a:ext uri="{FF2B5EF4-FFF2-40B4-BE49-F238E27FC236}">
                <a16:creationId xmlns:a16="http://schemas.microsoft.com/office/drawing/2014/main" id="{30232057-7F17-11D2-F831-623DA3DB74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6000" y="6329913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434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5693E3B8-1F17-CCBC-0D38-5E4133DBB5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>
                <a:solidFill>
                  <a:srgbClr val="000000"/>
                </a:solidFill>
                <a:latin typeface="FSBrabo"/>
              </a:rPr>
              <a:t>Tako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aplikacijski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sloj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uporabniku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posreduje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zbrane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informacije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o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spremljanih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parametrih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od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spletnega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strežnika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 Do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podatkov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lahko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uporabnik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dostopa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v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obliki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poročil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ali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vizualnih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grafov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.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Plasti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, ki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sodelujejo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pri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opravljanju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različnih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funkcij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, so </a:t>
            </a:r>
            <a:r>
              <a:rPr lang="en-US" b="0" dirty="0" err="1">
                <a:solidFill>
                  <a:srgbClr val="000000"/>
                </a:solidFill>
                <a:latin typeface="FSBrabo"/>
              </a:rPr>
              <a:t>prikazane</a:t>
            </a:r>
            <a:r>
              <a:rPr lang="en-US" b="0" dirty="0">
                <a:solidFill>
                  <a:srgbClr val="000000"/>
                </a:solidFill>
                <a:latin typeface="FSBrabo"/>
              </a:rPr>
              <a:t> v</a:t>
            </a:r>
            <a:endParaRPr lang="sr-Latn-RS" dirty="0"/>
          </a:p>
        </p:txBody>
      </p:sp>
      <p:pic>
        <p:nvPicPr>
          <p:cNvPr id="4098" name="Picture 2" descr="Zetakey IoT - Environmental Monitoring">
            <a:extLst>
              <a:ext uri="{FF2B5EF4-FFF2-40B4-BE49-F238E27FC236}">
                <a16:creationId xmlns:a16="http://schemas.microsoft.com/office/drawing/2014/main" id="{836DB8A9-9061-4D74-C413-0E0F11893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322" y="2751708"/>
            <a:ext cx="6312024" cy="353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52D0319C-5974-F887-4A6F-36C0DBA7D8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56040" y="629961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961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igure 1.IoT layers for renewable energy.">
            <a:extLst>
              <a:ext uri="{FF2B5EF4-FFF2-40B4-BE49-F238E27FC236}">
                <a16:creationId xmlns:a16="http://schemas.microsoft.com/office/drawing/2014/main" id="{34BB1B99-1E7F-7076-FE42-6CFC2A2CB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760" y="188641"/>
            <a:ext cx="4176464" cy="6123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8B0568B4-A1F3-3F25-2B78-966CD1D26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381328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72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b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 predloga FS-UM -SI.potx" id="{0A831B43-74DB-4CEF-BD3C-8687393C48A4}" vid="{3E769CCC-650A-45E0-849F-4F1EA55D1140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</TotalTime>
  <Words>627</Words>
  <Application>Microsoft Office PowerPoint</Application>
  <PresentationFormat>Široki ekran</PresentationFormat>
  <Paragraphs>22</Paragraphs>
  <Slides>11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6" baseType="lpstr">
      <vt:lpstr>Arial</vt:lpstr>
      <vt:lpstr>Calibri</vt:lpstr>
      <vt:lpstr>FSBrabo</vt:lpstr>
      <vt:lpstr>Poppins</vt:lpstr>
      <vt:lpstr>Officeova tema</vt:lpstr>
      <vt:lpstr>Energija in okolje:  Arhitektura IoT za obnovljive vire energije </vt:lpstr>
      <vt:lpstr>Uvod</vt:lpstr>
      <vt:lpstr>PowerPoint prezentacija</vt:lpstr>
      <vt:lpstr>Izziv</vt:lpstr>
      <vt:lpstr>Arhitektura IoT za obnovljive vire energije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Vpliv uvajanja zaključkov novih referenčnih dokumentov najboljših razpoložljivih tehnik (BREF/BAT) na zmanjšanje okoljske obremenitve energetske predelave odpadkov</dc:title>
  <dc:creator>Tomas Zadravec</dc:creator>
  <cp:lastModifiedBy>dr Dejan Blagojević</cp:lastModifiedBy>
  <cp:revision>76</cp:revision>
  <dcterms:created xsi:type="dcterms:W3CDTF">2020-09-21T21:54:36Z</dcterms:created>
  <dcterms:modified xsi:type="dcterms:W3CDTF">2025-02-19T11:10:55Z</dcterms:modified>
</cp:coreProperties>
</file>