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58" r:id="rId3"/>
    <p:sldId id="359" r:id="rId4"/>
    <p:sldId id="343" r:id="rId5"/>
    <p:sldId id="362" r:id="rId6"/>
    <p:sldId id="363" r:id="rId7"/>
    <p:sldId id="290" r:id="rId8"/>
    <p:sldId id="344" r:id="rId9"/>
    <p:sldId id="364" r:id="rId10"/>
    <p:sldId id="365" r:id="rId11"/>
    <p:sldId id="366" r:id="rId12"/>
    <p:sldId id="345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xt\UNI\Text\Projekt-2020-MOP-sezig\Podatki-MOP\lahka%20frakcija%202018-obdelava_podatkov-Fili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r-Latn-R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Podatki!$F$43</c:f>
              <c:strCache>
                <c:ptCount val="1"/>
                <c:pt idx="0">
                  <c:v>Iz KO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2"/>
              </a:solidFill>
            </a:ln>
            <a:effectLst/>
            <a:sp3d>
              <a:contourClr>
                <a:schemeClr val="bg2"/>
              </a:contourClr>
            </a:sp3d>
          </c:spPr>
          <c:invertIfNegative val="0"/>
          <c:dLbls>
            <c:dLbl>
              <c:idx val="0"/>
              <c:layout>
                <c:manualLayout>
                  <c:x val="1.3663534704786296E-3"/>
                  <c:y val="-8.37148428558692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9C-4B28-A06E-7C991309D5EE}"/>
                </c:ext>
              </c:extLst>
            </c:dLbl>
            <c:dLbl>
              <c:idx val="1"/>
              <c:layout>
                <c:manualLayout>
                  <c:x val="2.5049524251200065E-17"/>
                  <c:y val="-1.0464355356983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9C-4B28-A06E-7C991309D5EE}"/>
                </c:ext>
              </c:extLst>
            </c:dLbl>
            <c:numFmt formatCode="#,##0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Podatki!$G$42:$O$42</c:f>
              <c:strCache>
                <c:ptCount val="9"/>
                <c:pt idx="0">
                  <c:v>KP+PO+GO</c:v>
                </c:pt>
                <c:pt idx="1">
                  <c:v>KR</c:v>
                </c:pt>
                <c:pt idx="2">
                  <c:v>LJ</c:v>
                </c:pt>
                <c:pt idx="3">
                  <c:v>NM</c:v>
                </c:pt>
                <c:pt idx="4">
                  <c:v>SG</c:v>
                </c:pt>
                <c:pt idx="5">
                  <c:v>CE</c:v>
                </c:pt>
                <c:pt idx="6">
                  <c:v>KK</c:v>
                </c:pt>
                <c:pt idx="7">
                  <c:v>MB</c:v>
                </c:pt>
                <c:pt idx="8">
                  <c:v>MS</c:v>
                </c:pt>
              </c:strCache>
            </c:strRef>
          </c:cat>
          <c:val>
            <c:numRef>
              <c:f>Podatki!$G$43:$O$43</c:f>
              <c:numCache>
                <c:formatCode>_-* #,##0_-;\-* #,##0_-;_-* "-"??_-;_-@_-</c:formatCode>
                <c:ptCount val="9"/>
                <c:pt idx="0">
                  <c:v>0</c:v>
                </c:pt>
                <c:pt idx="1">
                  <c:v>0</c:v>
                </c:pt>
                <c:pt idx="2">
                  <c:v>98348.670000000013</c:v>
                </c:pt>
                <c:pt idx="3">
                  <c:v>1067.3</c:v>
                </c:pt>
                <c:pt idx="4">
                  <c:v>8284.56</c:v>
                </c:pt>
                <c:pt idx="5">
                  <c:v>27437.814999999995</c:v>
                </c:pt>
                <c:pt idx="6">
                  <c:v>16000</c:v>
                </c:pt>
                <c:pt idx="7">
                  <c:v>11159.039999999999</c:v>
                </c:pt>
                <c:pt idx="8">
                  <c:v>22605.936999999998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9C-4B28-A06E-7C991309D5EE}"/>
            </c:ext>
          </c:extLst>
        </c:ser>
        <c:ser>
          <c:idx val="1"/>
          <c:order val="1"/>
          <c:tx>
            <c:strRef>
              <c:f>Podatki!$F$44</c:f>
              <c:strCache>
                <c:ptCount val="1"/>
                <c:pt idx="0">
                  <c:v>Ostali odpadki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Podatki!$G$42:$O$42</c:f>
              <c:strCache>
                <c:ptCount val="9"/>
                <c:pt idx="0">
                  <c:v>KP+PO+GO</c:v>
                </c:pt>
                <c:pt idx="1">
                  <c:v>KR</c:v>
                </c:pt>
                <c:pt idx="2">
                  <c:v>LJ</c:v>
                </c:pt>
                <c:pt idx="3">
                  <c:v>NM</c:v>
                </c:pt>
                <c:pt idx="4">
                  <c:v>SG</c:v>
                </c:pt>
                <c:pt idx="5">
                  <c:v>CE</c:v>
                </c:pt>
                <c:pt idx="6">
                  <c:v>KK</c:v>
                </c:pt>
                <c:pt idx="7">
                  <c:v>MB</c:v>
                </c:pt>
                <c:pt idx="8">
                  <c:v>MS</c:v>
                </c:pt>
              </c:strCache>
            </c:strRef>
          </c:cat>
          <c:val>
            <c:numRef>
              <c:f>Podatki!$G$44:$O$44</c:f>
              <c:numCache>
                <c:formatCode>_-* #,##0_-;\-* #,##0_-;_-* "-"??_-;_-@_-</c:formatCode>
                <c:ptCount val="9"/>
                <c:pt idx="0">
                  <c:v>945.04</c:v>
                </c:pt>
                <c:pt idx="1">
                  <c:v>4039.6379999999999</c:v>
                </c:pt>
                <c:pt idx="2">
                  <c:v>36020.133000000009</c:v>
                </c:pt>
                <c:pt idx="3">
                  <c:v>0</c:v>
                </c:pt>
                <c:pt idx="4">
                  <c:v>0</c:v>
                </c:pt>
                <c:pt idx="5">
                  <c:v>34947.15</c:v>
                </c:pt>
                <c:pt idx="6">
                  <c:v>60309.02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9C-4B28-A06E-7C991309D5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210442544"/>
        <c:axId val="1210442872"/>
        <c:axId val="0"/>
      </c:bar3DChart>
      <c:catAx>
        <c:axId val="121044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210442872"/>
        <c:crosses val="autoZero"/>
        <c:auto val="1"/>
        <c:lblAlgn val="ctr"/>
        <c:lblOffset val="100"/>
        <c:noMultiLvlLbl val="0"/>
      </c:catAx>
      <c:valAx>
        <c:axId val="1210442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/>
                  <a:t>Gorljiva frakcija odpadkov 19 12 12 [ton/leto]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l-SI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21044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Čuvar mesta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DCDEB-1C61-496C-9BB1-900CBFA174BD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sliku na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Čuvar mesta za napomen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BEC0A-EBA9-4C1E-99E1-EEDC54C7D3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86870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7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1920388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8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1593220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9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103405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10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3114171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11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3592800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C4DE59-82FC-1436-3859-F28FDFA63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B681372-D2F4-1596-022B-D008DE7B4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01DE5D6-B726-FAA7-9B4F-F3E08E064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E1DA93B-62F4-A57C-6C83-F2A198292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72CEDEF-58A9-BB52-9207-1C48CC7D3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3727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B0A7AB-EF90-B7F2-5913-2B75BA76D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82903609-7EE8-E4B8-EE37-3C39EAF0F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0A1D15E-EDF6-5738-5524-449E8176A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361471F2-C0EC-DF73-CAAB-2B7CEDC8D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603E4A7-97E4-0BC2-548A-CA1DB658E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1675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AC6FDF5E-1EDB-FFAA-68AC-FEFB5E71BC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DE32EE4B-6265-AEB4-D70A-7E95893D31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D9ECAEC-9017-B96B-74FA-4DB082EF7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BE3F5FE-AD61-27ED-36F1-E50C1AFA9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DF0C7DCB-B634-88E9-BD05-53B69FB13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5040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123857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020E29-0A14-7020-328C-8A5A5500A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10FD9C0-8A8E-AE41-C06D-14EABA6FF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3A34C1E-3118-A9B3-B28C-C8284C9D8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C67924E-0616-7CE0-403B-7B3364DE9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431D2E2-F729-7C9C-6F66-7DFD12EAC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1419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73A262-6903-8687-BEED-39B5F6FCA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998B4C94-677F-48AB-6222-A6CA1DD9A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CED2C15-B79A-0948-0EDC-4C3FF2B1E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D936568-23C6-CD38-1698-252E1B22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2019641-8D74-EC83-5143-5B023B82E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0169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C7AEA9-C2BB-66DE-1BC9-110FDFCBD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AB023E6-821E-98AC-C09A-B6A78B911D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3ED31443-D743-591A-AEC7-69479B6ACE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1499E8FD-C7F4-2375-AA55-11BFB9170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79459B13-A609-08AB-1A08-631EFB56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D673620F-1ED3-E136-C465-3046C1BA4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8917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0BE6719-0E0B-7D7F-0EEC-8EFF765CF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6C8D7660-969A-41E7-42E0-B25C16E09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0199DF8E-C863-ACCA-6F34-F333AD563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0A34620D-5FDD-94A3-C0DD-716BB33662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E7C17C74-AAAF-F926-870E-E9CF0D4B23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31C0A9E1-32F3-854D-0BAE-AB33F0C56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CF935121-2A83-2E21-52B6-9C3776A84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0C65AF4E-6E85-ACE2-9B2A-0DA0F5DBD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1791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9A474E-B541-3518-18E6-7A3B4051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B783ED7F-2973-1E85-4CE5-4C2F42EE7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A865F451-2DFE-6C00-0CA3-58132234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2B6EFA86-7344-B362-4E19-01873771B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93323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F0003E64-F487-C34D-6034-34445FD90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1E210ACD-F581-00C6-EC9C-44B516212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343137ED-E432-C64C-8312-07CE69224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5194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36C5BD-0B61-AEED-5145-FD77BFC3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4B8E1B8-46E2-CBDA-7BEB-3C6ECD2DC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C0DC6907-1B3F-0026-8810-84E58534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895344F7-560A-C628-0228-5EC0E6B7E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4D193E8-1C9A-FC47-7B81-AAEA701D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760264D-79A7-AB57-F84C-B0912B715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54719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ECAC64-EFEA-5225-1550-D0163F6B4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A9F183F0-5633-7CC6-F4B9-025978EE0B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9F2182BB-0931-E451-2059-564DE8C1A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B3971651-1B16-C384-C601-CEFB1B231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1122812A-9754-923C-BE5B-ED3C512B6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4839B82C-1716-D16A-5694-BBA27890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681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CF6EA971-BED5-5800-0806-5C4B1E021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835EAFCC-6851-5D8D-63E0-2814A8D88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BF13037-2EB9-9E34-818A-EE9E3A06C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67BB7F-032E-4117-BE18-6DD58021AE76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577B955-43B5-4D1A-4BC2-57A71B575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0DF7FA9-6482-54E1-A446-ABB215B36E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E9F256-B36E-4D1E-9B35-B73D71B6FD1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2363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eswet.eu/waste-to-energy-fact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si/assets/organi-v-sestavi/ARSO/Odpadki/Podatki/Evidenca-sezigalcev-in-sosezigalcev-odpadkov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so.gov.si/varstvo%20okolja/odpadki/poro%c4%8dila%20in%20publikacij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en-US" dirty="0"/>
              <a:t>PIROLIZA</a:t>
            </a:r>
            <a:br>
              <a:rPr lang="en-US" dirty="0"/>
            </a:br>
            <a:r>
              <a:rPr lang="sl-SI" dirty="0"/>
              <a:t>Energijska izraba odpadkov – W-t-E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Izvoz gorljivih frakcij (leto 2018)</a:t>
            </a:r>
            <a:endParaRPr lang="en-US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703512" y="1189881"/>
          <a:ext cx="6408712" cy="1885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0692">
                  <a:extLst>
                    <a:ext uri="{9D8B030D-6E8A-4147-A177-3AD203B41FA5}">
                      <a16:colId xmlns:a16="http://schemas.microsoft.com/office/drawing/2014/main" val="699557097"/>
                    </a:ext>
                  </a:extLst>
                </a:gridCol>
                <a:gridCol w="1429833">
                  <a:extLst>
                    <a:ext uri="{9D8B030D-6E8A-4147-A177-3AD203B41FA5}">
                      <a16:colId xmlns:a16="http://schemas.microsoft.com/office/drawing/2014/main" val="585778137"/>
                    </a:ext>
                  </a:extLst>
                </a:gridCol>
                <a:gridCol w="1557495">
                  <a:extLst>
                    <a:ext uri="{9D8B030D-6E8A-4147-A177-3AD203B41FA5}">
                      <a16:colId xmlns:a16="http://schemas.microsoft.com/office/drawing/2014/main" val="1134535370"/>
                    </a:ext>
                  </a:extLst>
                </a:gridCol>
                <a:gridCol w="1710692">
                  <a:extLst>
                    <a:ext uri="{9D8B030D-6E8A-4147-A177-3AD203B41FA5}">
                      <a16:colId xmlns:a16="http://schemas.microsoft.com/office/drawing/2014/main" val="232879926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R/D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19 12 10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19 12 12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Skupna vsota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538441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D10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 1.885,12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 dirty="0">
                          <a:effectLst/>
                        </a:rPr>
                        <a:t>          1.885,12 </a:t>
                      </a:r>
                      <a:endParaRPr lang="sl-SI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17698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R1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44.340,18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112.624,40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 dirty="0">
                          <a:effectLst/>
                        </a:rPr>
                        <a:t>     156.964,58 </a:t>
                      </a:r>
                      <a:endParaRPr lang="sl-SI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1897604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R12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38.753,32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 38.753,32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527412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R3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  168,72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14.804,71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 14.973,43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298044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Skupna vsota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44.508,90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 dirty="0">
                          <a:effectLst/>
                        </a:rPr>
                        <a:t>   168.067,55 </a:t>
                      </a:r>
                      <a:endParaRPr lang="sl-SI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 dirty="0">
                          <a:effectLst/>
                        </a:rPr>
                        <a:t>     212.576,45 </a:t>
                      </a:r>
                      <a:endParaRPr lang="sl-SI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61406808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1703510" y="3348898"/>
          <a:ext cx="6480724" cy="2200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0181">
                  <a:extLst>
                    <a:ext uri="{9D8B030D-6E8A-4147-A177-3AD203B41FA5}">
                      <a16:colId xmlns:a16="http://schemas.microsoft.com/office/drawing/2014/main" val="2449792653"/>
                    </a:ext>
                  </a:extLst>
                </a:gridCol>
                <a:gridCol w="1620181">
                  <a:extLst>
                    <a:ext uri="{9D8B030D-6E8A-4147-A177-3AD203B41FA5}">
                      <a16:colId xmlns:a16="http://schemas.microsoft.com/office/drawing/2014/main" val="2409121523"/>
                    </a:ext>
                  </a:extLst>
                </a:gridCol>
                <a:gridCol w="1620181">
                  <a:extLst>
                    <a:ext uri="{9D8B030D-6E8A-4147-A177-3AD203B41FA5}">
                      <a16:colId xmlns:a16="http://schemas.microsoft.com/office/drawing/2014/main" val="3257176915"/>
                    </a:ext>
                  </a:extLst>
                </a:gridCol>
                <a:gridCol w="1620181">
                  <a:extLst>
                    <a:ext uri="{9D8B030D-6E8A-4147-A177-3AD203B41FA5}">
                      <a16:colId xmlns:a16="http://schemas.microsoft.com/office/drawing/2014/main" val="2847623957"/>
                    </a:ext>
                  </a:extLst>
                </a:gridCol>
              </a:tblGrid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država uvoza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19 12 10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19 12 12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Skupna vsota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28414992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AT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72.540,26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 72.540,26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28669094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BA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15.098,22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 15.098,22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50099722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HR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 3.544,34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   3.544,34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2748650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HU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29.410,68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74.634,13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104.044,81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8616006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SK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 17.348,82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      17.348,82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8803526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Skupna vsota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44.508,90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>
                          <a:effectLst/>
                        </a:rPr>
                        <a:t>   168.067,55 </a:t>
                      </a:r>
                      <a:endParaRPr lang="sl-SI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2000" dirty="0">
                          <a:effectLst/>
                        </a:rPr>
                        <a:t>     212.576,45 </a:t>
                      </a:r>
                      <a:endParaRPr lang="sl-SI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1447510"/>
                  </a:ext>
                </a:extLst>
              </a:tr>
            </a:tbl>
          </a:graphicData>
        </a:graphic>
      </p:graphicFrame>
      <p:pic>
        <p:nvPicPr>
          <p:cNvPr id="2" name="Graphic 6">
            <a:extLst>
              <a:ext uri="{FF2B5EF4-FFF2-40B4-BE49-F238E27FC236}">
                <a16:creationId xmlns:a16="http://schemas.microsoft.com/office/drawing/2014/main" id="{62BEA036-8AB1-73CC-4052-478183C5A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20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98094" y="137924"/>
            <a:ext cx="11500480" cy="1490875"/>
          </a:xfrm>
        </p:spPr>
        <p:txBody>
          <a:bodyPr/>
          <a:lstStyle/>
          <a:p>
            <a:r>
              <a:rPr lang="sl-SI" dirty="0"/>
              <a:t>ZVO-2</a:t>
            </a:r>
            <a:endParaRPr lang="en-US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45180"/>
            <a:ext cx="7028778" cy="344386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893572"/>
            <a:ext cx="8894590" cy="1695668"/>
          </a:xfrm>
          <a:prstGeom prst="rect">
            <a:avLst/>
          </a:prstGeom>
        </p:spPr>
      </p:pic>
      <p:sp>
        <p:nvSpPr>
          <p:cNvPr id="7" name="Pravokotnik 6"/>
          <p:cNvSpPr/>
          <p:nvPr/>
        </p:nvSpPr>
        <p:spPr>
          <a:xfrm>
            <a:off x="1343472" y="5085184"/>
            <a:ext cx="345638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C45ABB31-BB0F-4F47-8FF2-59BA235923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98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23392" y="1052736"/>
            <a:ext cx="11068669" cy="5445224"/>
          </a:xfrm>
          <a:noFill/>
          <a:ln/>
        </p:spPr>
        <p:txBody>
          <a:bodyPr lIns="103409" tIns="51705" rIns="103409" bIns="51705"/>
          <a:lstStyle/>
          <a:p>
            <a:pPr marL="0" indent="0" defTabSz="1033463">
              <a:lnSpc>
                <a:spcPct val="80000"/>
              </a:lnSpc>
              <a:buNone/>
            </a:pPr>
            <a:r>
              <a:rPr lang="sl-SI" altLang="sl-SI" sz="2800"/>
              <a:t>Energetska izraba </a:t>
            </a:r>
            <a:r>
              <a:rPr lang="sl-SI" altLang="sl-SI" sz="2800" dirty="0"/>
              <a:t>odpadkov:</a:t>
            </a:r>
          </a:p>
          <a:p>
            <a:pPr marL="0" indent="0" defTabSz="1033463">
              <a:lnSpc>
                <a:spcPct val="80000"/>
              </a:lnSpc>
              <a:buNone/>
            </a:pPr>
            <a:endParaRPr lang="sl-SI" altLang="sl-SI" sz="2800" dirty="0"/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zniževanje </a:t>
            </a:r>
            <a:r>
              <a:rPr lang="sl-SI" altLang="sl-SI" sz="2800" dirty="0" err="1"/>
              <a:t>okoljskega</a:t>
            </a:r>
            <a:r>
              <a:rPr lang="sl-SI" altLang="sl-SI" sz="2800" dirty="0"/>
              <a:t> vpliva odpadkov,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trajnostna,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nizko </a:t>
            </a:r>
            <a:r>
              <a:rPr lang="sl-SI" altLang="sl-SI" sz="2800" dirty="0" err="1"/>
              <a:t>ogljična</a:t>
            </a:r>
            <a:r>
              <a:rPr lang="en-US" altLang="sl-SI" sz="2800" dirty="0"/>
              <a:t>,</a:t>
            </a:r>
            <a:endParaRPr lang="sl-SI" altLang="sl-SI" sz="2800" dirty="0"/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stroškovno učinkovita</a:t>
            </a:r>
            <a:r>
              <a:rPr lang="en-US" altLang="sl-SI" sz="2800" dirty="0"/>
              <a:t>, </a:t>
            </a:r>
            <a:endParaRPr lang="sl-SI" altLang="sl-SI" sz="2800" dirty="0"/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zanesljiva,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lokalni energetski vir</a:t>
            </a:r>
            <a:r>
              <a:rPr lang="en-US" altLang="sl-SI" sz="2800" dirty="0"/>
              <a:t>,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zamenjava za fosilna goriva,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pomaga pri preusmeritvi odpadkov z odlagališč</a:t>
            </a:r>
          </a:p>
          <a:p>
            <a:pPr defTabSz="1033463">
              <a:lnSpc>
                <a:spcPct val="80000"/>
              </a:lnSpc>
            </a:pPr>
            <a:r>
              <a:rPr lang="sl-SI" altLang="sl-SI" sz="2800" dirty="0"/>
              <a:t>generira službe (neposredno dela v W-t-E sektorju v EU 28.000 ljudi)</a:t>
            </a: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Zaključek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0900E4AD-550B-FD69-E3C0-1EA1A9C6E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54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-533400" y="-42437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-533400" y="27712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-533400" y="2837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-533400" y="2795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-533400" y="26664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-533400" y="27569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-533400" y="26283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sl-SI">
              <a:latin typeface="Calibri" panose="020F0502020204030204" pitchFamily="34" charset="0"/>
            </a:endParaRPr>
          </a:p>
        </p:txBody>
      </p:sp>
      <p:sp>
        <p:nvSpPr>
          <p:cNvPr id="99342" name="Rectangle 14"/>
          <p:cNvSpPr>
            <a:spLocks noGrp="1" noChangeArrowheads="1"/>
          </p:cNvSpPr>
          <p:nvPr>
            <p:ph idx="1"/>
          </p:nvPr>
        </p:nvSpPr>
        <p:spPr>
          <a:xfrm>
            <a:off x="766192" y="1280557"/>
            <a:ext cx="10515600" cy="4351338"/>
          </a:xfrm>
          <a:noFill/>
          <a:ln/>
        </p:spPr>
        <p:txBody>
          <a:bodyPr lIns="103409" tIns="51705" rIns="103409" bIns="51705"/>
          <a:lstStyle/>
          <a:p>
            <a:pPr marL="0" indent="0" algn="ctr" defTabSz="1033463">
              <a:buNone/>
            </a:pPr>
            <a:r>
              <a:rPr lang="sl-SI" altLang="sl-SI" dirty="0"/>
              <a:t>Termični razpad organskega materiala brez prisotnosti zraka (kisika)</a:t>
            </a:r>
            <a:endParaRPr lang="en-GB" altLang="sl-SI" dirty="0"/>
          </a:p>
        </p:txBody>
      </p:sp>
      <p:sp>
        <p:nvSpPr>
          <p:cNvPr id="99343" name="Text Box 15"/>
          <p:cNvSpPr txBox="1">
            <a:spLocks noChangeArrowheads="1"/>
          </p:cNvSpPr>
          <p:nvPr/>
        </p:nvSpPr>
        <p:spPr bwMode="auto">
          <a:xfrm>
            <a:off x="1752600" y="2107734"/>
            <a:ext cx="85153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dirty="0">
                <a:latin typeface="Calibri" panose="020F0502020204030204" pitchFamily="34" charset="0"/>
              </a:rPr>
              <a:t>Temperature: 400-800 °C  </a:t>
            </a:r>
            <a:r>
              <a:rPr lang="sl-SI" altLang="sl-SI" dirty="0">
                <a:latin typeface="Calibri" panose="020F0502020204030204" pitchFamily="34" charset="0"/>
              </a:rPr>
              <a:t>in</a:t>
            </a:r>
            <a:r>
              <a:rPr lang="en-GB" altLang="sl-SI" dirty="0">
                <a:latin typeface="Calibri" panose="020F0502020204030204" pitchFamily="34" charset="0"/>
              </a:rPr>
              <a:t> </a:t>
            </a:r>
            <a:r>
              <a:rPr lang="en-GB" altLang="sl-SI" dirty="0" err="1">
                <a:latin typeface="Calibri" panose="020F0502020204030204" pitchFamily="34" charset="0"/>
              </a:rPr>
              <a:t>endoterm</a:t>
            </a:r>
            <a:r>
              <a:rPr lang="sl-SI" altLang="sl-SI" dirty="0">
                <a:latin typeface="Calibri" panose="020F0502020204030204" pitchFamily="34" charset="0"/>
              </a:rPr>
              <a:t>ne</a:t>
            </a:r>
            <a:r>
              <a:rPr lang="en-GB" altLang="sl-SI" dirty="0">
                <a:latin typeface="Calibri" panose="020F0502020204030204" pitchFamily="34" charset="0"/>
              </a:rPr>
              <a:t> rea</a:t>
            </a:r>
            <a:r>
              <a:rPr lang="sl-SI" altLang="sl-SI" dirty="0">
                <a:latin typeface="Calibri" panose="020F0502020204030204" pitchFamily="34" charset="0"/>
              </a:rPr>
              <a:t>kc</a:t>
            </a:r>
            <a:r>
              <a:rPr lang="en-GB" altLang="sl-SI" dirty="0" err="1">
                <a:latin typeface="Calibri" panose="020F0502020204030204" pitchFamily="34" charset="0"/>
              </a:rPr>
              <a:t>i</a:t>
            </a:r>
            <a:r>
              <a:rPr lang="sl-SI" altLang="sl-SI" dirty="0">
                <a:latin typeface="Calibri" panose="020F0502020204030204" pitchFamily="34" charset="0"/>
              </a:rPr>
              <a:t>je</a:t>
            </a:r>
            <a:r>
              <a:rPr lang="en-GB" altLang="sl-SI" dirty="0">
                <a:latin typeface="Calibri" panose="020F0502020204030204" pitchFamily="34" charset="0"/>
              </a:rPr>
              <a:t> </a:t>
            </a:r>
            <a:r>
              <a:rPr lang="en-GB" altLang="sl-SI" dirty="0">
                <a:latin typeface="Calibri" panose="020F0502020204030204" pitchFamily="34" charset="0"/>
                <a:sym typeface="Symbol" panose="05050102010706020507" pitchFamily="18" charset="2"/>
              </a:rPr>
              <a:t> </a:t>
            </a:r>
            <a:r>
              <a:rPr lang="sl-SI" altLang="sl-SI" dirty="0">
                <a:latin typeface="Calibri" panose="020F0502020204030204" pitchFamily="34" charset="0"/>
                <a:sym typeface="Symbol" panose="05050102010706020507" pitchFamily="18" charset="2"/>
              </a:rPr>
              <a:t>potrebno je zunanje ogrevanje reaktorja</a:t>
            </a:r>
            <a:endParaRPr lang="en-GB" altLang="sl-SI" dirty="0">
              <a:latin typeface="Calibri" panose="020F0502020204030204" pitchFamily="34" charset="0"/>
            </a:endParaRPr>
          </a:p>
        </p:txBody>
      </p:sp>
      <p:sp>
        <p:nvSpPr>
          <p:cNvPr id="99344" name="Text Box 16"/>
          <p:cNvSpPr txBox="1">
            <a:spLocks noChangeArrowheads="1"/>
          </p:cNvSpPr>
          <p:nvPr/>
        </p:nvSpPr>
        <p:spPr bwMode="auto">
          <a:xfrm>
            <a:off x="1581150" y="3998913"/>
            <a:ext cx="29400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Odpadki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	       </a:t>
            </a:r>
            <a:r>
              <a:rPr lang="en-GB" altLang="sl-SI">
                <a:latin typeface="Calibri" panose="020F0502020204030204" pitchFamily="34" charset="0"/>
                <a:sym typeface="Symbol" panose="05050102010706020507" pitchFamily="18" charset="2"/>
              </a:rPr>
              <a:t></a:t>
            </a:r>
            <a:r>
              <a:rPr lang="sl-SI" altLang="sl-SI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endParaRPr lang="en-GB" altLang="sl-SI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99345" name="Text Box 17"/>
          <p:cNvSpPr txBox="1">
            <a:spLocks noChangeArrowheads="1"/>
          </p:cNvSpPr>
          <p:nvPr/>
        </p:nvSpPr>
        <p:spPr bwMode="auto">
          <a:xfrm>
            <a:off x="4919664" y="3378201"/>
            <a:ext cx="5748337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 sz="2000">
                <a:latin typeface="Calibri" panose="020F0502020204030204" pitchFamily="34" charset="0"/>
              </a:rPr>
              <a:t>Plin</a:t>
            </a:r>
            <a:r>
              <a:rPr lang="en-GB" altLang="sl-SI" sz="2000">
                <a:latin typeface="Calibri" panose="020F0502020204030204" pitchFamily="34" charset="0"/>
              </a:rPr>
              <a:t> (H</a:t>
            </a:r>
            <a:r>
              <a:rPr lang="en-GB" altLang="sl-SI" sz="2000" baseline="-25000">
                <a:latin typeface="Calibri" panose="020F0502020204030204" pitchFamily="34" charset="0"/>
              </a:rPr>
              <a:t>2</a:t>
            </a:r>
            <a:r>
              <a:rPr lang="en-GB" altLang="sl-SI" sz="2000">
                <a:latin typeface="Calibri" panose="020F0502020204030204" pitchFamily="34" charset="0"/>
              </a:rPr>
              <a:t>, CH</a:t>
            </a:r>
            <a:r>
              <a:rPr lang="en-GB" altLang="sl-SI" sz="2000" baseline="-25000">
                <a:latin typeface="Calibri" panose="020F0502020204030204" pitchFamily="34" charset="0"/>
              </a:rPr>
              <a:t>4</a:t>
            </a:r>
            <a:r>
              <a:rPr lang="en-GB" altLang="sl-SI" sz="2000">
                <a:latin typeface="Calibri" panose="020F0502020204030204" pitchFamily="34" charset="0"/>
              </a:rPr>
              <a:t>, CO, </a:t>
            </a:r>
            <a:r>
              <a:rPr lang="sl-SI" altLang="sl-SI" sz="2000">
                <a:latin typeface="Calibri" panose="020F0502020204030204" pitchFamily="34" charset="0"/>
              </a:rPr>
              <a:t>CO</a:t>
            </a:r>
            <a:r>
              <a:rPr lang="sl-SI" altLang="sl-SI" sz="2000" baseline="-25000">
                <a:latin typeface="Calibri" panose="020F0502020204030204" pitchFamily="34" charset="0"/>
              </a:rPr>
              <a:t>2</a:t>
            </a:r>
            <a:r>
              <a:rPr lang="sl-SI" altLang="sl-SI" sz="2000">
                <a:latin typeface="Calibri" panose="020F0502020204030204" pitchFamily="34" charset="0"/>
              </a:rPr>
              <a:t>, </a:t>
            </a:r>
            <a:r>
              <a:rPr lang="en-GB" altLang="sl-SI" sz="2000">
                <a:latin typeface="Calibri" panose="020F0502020204030204" pitchFamily="34" charset="0"/>
              </a:rPr>
              <a:t>C</a:t>
            </a:r>
            <a:r>
              <a:rPr lang="en-GB" altLang="sl-SI" sz="2000" baseline="-25000">
                <a:latin typeface="Calibri" panose="020F0502020204030204" pitchFamily="34" charset="0"/>
              </a:rPr>
              <a:t>2</a:t>
            </a:r>
            <a:r>
              <a:rPr lang="en-GB" altLang="sl-SI" sz="2000">
                <a:latin typeface="Calibri" panose="020F0502020204030204" pitchFamily="34" charset="0"/>
              </a:rPr>
              <a:t>-C</a:t>
            </a:r>
            <a:r>
              <a:rPr lang="en-GB" altLang="sl-SI" sz="2000" baseline="-25000">
                <a:latin typeface="Calibri" panose="020F0502020204030204" pitchFamily="34" charset="0"/>
              </a:rPr>
              <a:t>6</a:t>
            </a:r>
            <a:r>
              <a:rPr lang="en-GB" altLang="sl-SI" sz="2000">
                <a:latin typeface="Calibri" panose="020F0502020204030204" pitchFamily="34" charset="0"/>
              </a:rPr>
              <a:t>)</a:t>
            </a:r>
            <a:endParaRPr lang="sl-SI" altLang="sl-SI" sz="200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sl-SI" altLang="sl-SI" sz="2000">
                <a:latin typeface="Calibri" panose="020F0502020204030204" pitchFamily="34" charset="0"/>
              </a:rPr>
              <a:t>Ostanki po obdelavi plina / dimnega plina</a:t>
            </a:r>
            <a:endParaRPr lang="en-GB" altLang="sl-SI" sz="200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sl-SI" altLang="sl-SI" sz="2000">
                <a:latin typeface="Calibri" panose="020F0502020204030204" pitchFamily="34" charset="0"/>
              </a:rPr>
              <a:t>Kapljevina</a:t>
            </a:r>
            <a:r>
              <a:rPr lang="en-GB" altLang="sl-SI" sz="2000">
                <a:latin typeface="Calibri" panose="020F0502020204030204" pitchFamily="34" charset="0"/>
              </a:rPr>
              <a:t> (</a:t>
            </a:r>
            <a:r>
              <a:rPr lang="sl-SI" altLang="sl-SI" sz="2000">
                <a:latin typeface="Calibri" panose="020F0502020204030204" pitchFamily="34" charset="0"/>
              </a:rPr>
              <a:t>kondenzat</a:t>
            </a:r>
            <a:r>
              <a:rPr lang="en-GB" altLang="sl-SI" sz="2000">
                <a:latin typeface="Calibri" panose="020F0502020204030204" pitchFamily="34" charset="0"/>
              </a:rPr>
              <a:t>, </a:t>
            </a:r>
            <a:r>
              <a:rPr lang="sl-SI" altLang="sl-SI" sz="2000">
                <a:latin typeface="Calibri" panose="020F0502020204030204" pitchFamily="34" charset="0"/>
              </a:rPr>
              <a:t>katran</a:t>
            </a:r>
            <a:r>
              <a:rPr lang="da-DK" altLang="sl-SI" sz="2000">
                <a:latin typeface="Calibri" panose="020F0502020204030204" pitchFamily="34" charset="0"/>
              </a:rPr>
              <a:t>)</a:t>
            </a:r>
            <a:endParaRPr lang="en-GB" altLang="sl-SI" sz="2000">
              <a:latin typeface="Calibri" panose="020F0502020204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sl-SI" altLang="sl-SI" sz="2000">
                <a:latin typeface="Calibri" panose="020F0502020204030204" pitchFamily="34" charset="0"/>
              </a:rPr>
              <a:t>Trdni preostanek</a:t>
            </a:r>
            <a:r>
              <a:rPr lang="en-GB" altLang="sl-SI" sz="2000">
                <a:latin typeface="Calibri" panose="020F0502020204030204" pitchFamily="34" charset="0"/>
              </a:rPr>
              <a:t> (</a:t>
            </a:r>
            <a:r>
              <a:rPr lang="sl-SI" altLang="sl-SI" sz="2000">
                <a:latin typeface="Calibri" panose="020F0502020204030204" pitchFamily="34" charset="0"/>
              </a:rPr>
              <a:t>oglje</a:t>
            </a:r>
            <a:r>
              <a:rPr lang="en-GB" altLang="sl-SI" sz="2000">
                <a:latin typeface="Calibri" panose="020F0502020204030204" pitchFamily="34" charset="0"/>
              </a:rPr>
              <a:t>, </a:t>
            </a:r>
            <a:r>
              <a:rPr lang="sl-SI" altLang="sl-SI" sz="2000">
                <a:latin typeface="Calibri" panose="020F0502020204030204" pitchFamily="34" charset="0"/>
              </a:rPr>
              <a:t>anorganske snovi</a:t>
            </a:r>
            <a:r>
              <a:rPr lang="en-GB" altLang="sl-SI" sz="2000">
                <a:latin typeface="Calibri" panose="020F0502020204030204" pitchFamily="34" charset="0"/>
              </a:rPr>
              <a:t>,</a:t>
            </a:r>
            <a:r>
              <a:rPr lang="sl-SI" altLang="sl-SI" sz="2000">
                <a:latin typeface="Calibri" panose="020F0502020204030204" pitchFamily="34" charset="0"/>
              </a:rPr>
              <a:t> kovine</a:t>
            </a:r>
            <a:r>
              <a:rPr lang="en-GB" altLang="sl-SI" sz="2000">
                <a:latin typeface="Calibri" panose="020F0502020204030204" pitchFamily="34" charset="0"/>
              </a:rPr>
              <a:t>)</a:t>
            </a:r>
          </a:p>
        </p:txBody>
      </p:sp>
      <p:sp>
        <p:nvSpPr>
          <p:cNvPr id="99346" name="Text Box 18"/>
          <p:cNvSpPr txBox="1">
            <a:spLocks noChangeArrowheads="1"/>
          </p:cNvSpPr>
          <p:nvPr/>
        </p:nvSpPr>
        <p:spPr bwMode="auto">
          <a:xfrm>
            <a:off x="4114801" y="3124201"/>
            <a:ext cx="11525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sl-SI" sz="12000" dirty="0">
                <a:latin typeface="Calibri" panose="020F0502020204030204" pitchFamily="34" charset="0"/>
              </a:rPr>
              <a:t>{</a:t>
            </a:r>
            <a:endParaRPr lang="en-GB" altLang="sl-SI" sz="12000" dirty="0"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99347" name="Text Box 19"/>
          <p:cNvSpPr txBox="1">
            <a:spLocks noChangeArrowheads="1"/>
          </p:cNvSpPr>
          <p:nvPr/>
        </p:nvSpPr>
        <p:spPr bwMode="auto">
          <a:xfrm>
            <a:off x="1752600" y="5262563"/>
            <a:ext cx="8515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altLang="sl-SI">
                <a:latin typeface="Calibri" panose="020F0502020204030204" pitchFamily="34" charset="0"/>
              </a:rPr>
              <a:t>Piroliza ni nov proces</a:t>
            </a:r>
            <a:r>
              <a:rPr lang="en-GB" altLang="sl-SI">
                <a:latin typeface="Calibri" panose="020F0502020204030204" pitchFamily="34" charset="0"/>
              </a:rPr>
              <a:t>: </a:t>
            </a:r>
            <a:r>
              <a:rPr lang="sl-SI" altLang="sl-SI">
                <a:latin typeface="Calibri" panose="020F0502020204030204" pitchFamily="34" charset="0"/>
              </a:rPr>
              <a:t>Mestni plin so včasih pridobivali z obliko piroliznega postopka</a:t>
            </a:r>
            <a:endParaRPr lang="en-GB" altLang="sl-SI">
              <a:latin typeface="Calibri" panose="020F0502020204030204" pitchFamily="34" charset="0"/>
            </a:endParaRPr>
          </a:p>
        </p:txBody>
      </p:sp>
      <p:pic>
        <p:nvPicPr>
          <p:cNvPr id="99349" name="Picture 21" descr="j0285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3733800"/>
            <a:ext cx="896938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1D135FB1-139E-0FBC-5AD6-99BC9EF7A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26188" y="5908847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0856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79376" y="100951"/>
            <a:ext cx="8153400" cy="648072"/>
          </a:xfrm>
        </p:spPr>
        <p:txBody>
          <a:bodyPr>
            <a:normAutofit fontScale="90000"/>
          </a:bodyPr>
          <a:lstStyle/>
          <a:p>
            <a:r>
              <a:rPr lang="sl-SI" dirty="0" err="1"/>
              <a:t>Sosežig</a:t>
            </a:r>
            <a:r>
              <a:rPr lang="sl-SI" dirty="0"/>
              <a:t> v cementarnah</a:t>
            </a:r>
          </a:p>
        </p:txBody>
      </p:sp>
      <p:sp>
        <p:nvSpPr>
          <p:cNvPr id="5" name="PoljeZBesedilom 4"/>
          <p:cNvSpPr txBox="1"/>
          <p:nvPr/>
        </p:nvSpPr>
        <p:spPr>
          <a:xfrm>
            <a:off x="3431704" y="6427113"/>
            <a:ext cx="85324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Vir: </a:t>
            </a:r>
            <a:r>
              <a:rPr lang="en-US" sz="1100" i="1" dirty="0"/>
              <a:t>How can the cement</a:t>
            </a:r>
            <a:r>
              <a:rPr lang="sl-SI" sz="1100" i="1" dirty="0"/>
              <a:t> </a:t>
            </a:r>
            <a:r>
              <a:rPr lang="en-US" sz="1100" i="1" dirty="0"/>
              <a:t>industry contribute to EU</a:t>
            </a:r>
            <a:r>
              <a:rPr lang="sl-SI" sz="1100" i="1" dirty="0"/>
              <a:t> </a:t>
            </a:r>
            <a:r>
              <a:rPr lang="en-US" sz="1100" i="1" dirty="0"/>
              <a:t>recycling targets</a:t>
            </a:r>
            <a:r>
              <a:rPr lang="sl-SI" sz="1100" i="1" dirty="0"/>
              <a:t>?, </a:t>
            </a:r>
            <a:r>
              <a:rPr lang="en-US" sz="1100" i="1" dirty="0"/>
              <a:t>THE FUTURE OF</a:t>
            </a:r>
            <a:r>
              <a:rPr lang="sl-SI" sz="1100" i="1" dirty="0"/>
              <a:t> </a:t>
            </a:r>
            <a:r>
              <a:rPr lang="en-US" sz="1100" i="1" dirty="0"/>
              <a:t>EUROPEAN RECYCLING</a:t>
            </a:r>
            <a:r>
              <a:rPr lang="sl-SI" sz="1100" i="1" dirty="0"/>
              <a:t> </a:t>
            </a:r>
            <a:r>
              <a:rPr lang="en-US" sz="1100" i="1" dirty="0"/>
              <a:t>POLICY</a:t>
            </a:r>
            <a:r>
              <a:rPr lang="sl-SI" sz="1100" i="1" dirty="0"/>
              <a:t> </a:t>
            </a:r>
            <a:r>
              <a:rPr lang="en-US" sz="1100" i="1" dirty="0"/>
              <a:t>AND THE</a:t>
            </a:r>
            <a:r>
              <a:rPr lang="sl-SI" sz="1100" i="1" dirty="0"/>
              <a:t> </a:t>
            </a:r>
            <a:r>
              <a:rPr lang="en-US" sz="1100" i="1" dirty="0"/>
              <a:t>CIRCULAR ECONOMY</a:t>
            </a:r>
            <a:r>
              <a:rPr lang="sl-SI" sz="1100" i="1" dirty="0"/>
              <a:t>, CEMBUREAU, </a:t>
            </a:r>
            <a:r>
              <a:rPr lang="sl-SI" sz="1100" i="1" dirty="0" err="1"/>
              <a:t>March</a:t>
            </a:r>
            <a:r>
              <a:rPr lang="sl-SI" sz="1100" i="1" dirty="0"/>
              <a:t> 2015</a:t>
            </a: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456" y="1340769"/>
            <a:ext cx="7206952" cy="4999931"/>
          </a:xfrm>
          <a:prstGeom prst="rect">
            <a:avLst/>
          </a:prstGeom>
        </p:spPr>
      </p:pic>
      <p:pic>
        <p:nvPicPr>
          <p:cNvPr id="2" name="Graphic 6">
            <a:extLst>
              <a:ext uri="{FF2B5EF4-FFF2-40B4-BE49-F238E27FC236}">
                <a16:creationId xmlns:a16="http://schemas.microsoft.com/office/drawing/2014/main" id="{4E62BDB6-8DF5-FF8C-491B-0E661C3AC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5971134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243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2"/>
          <p:cNvSpPr>
            <a:spLocks noGrp="1"/>
          </p:cNvSpPr>
          <p:nvPr>
            <p:ph type="title"/>
          </p:nvPr>
        </p:nvSpPr>
        <p:spPr>
          <a:xfrm>
            <a:off x="551384" y="262424"/>
            <a:ext cx="8153400" cy="790311"/>
          </a:xfrm>
        </p:spPr>
        <p:txBody>
          <a:bodyPr/>
          <a:lstStyle/>
          <a:p>
            <a:r>
              <a:rPr lang="sl-SI" dirty="0"/>
              <a:t>Sežigalnice po EU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F9510619-88C1-9762-7618-0FC468440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B3C3050-231E-7AF3-19E1-088CF46D965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28"/>
          <a:stretch/>
        </p:blipFill>
        <p:spPr>
          <a:xfrm>
            <a:off x="1199456" y="980728"/>
            <a:ext cx="9778922" cy="542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38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Sežigalnice po EU</a:t>
            </a:r>
          </a:p>
        </p:txBody>
      </p:sp>
      <p:sp>
        <p:nvSpPr>
          <p:cNvPr id="2" name="Označba mesta vsebine 1"/>
          <p:cNvSpPr>
            <a:spLocks noGrp="1"/>
          </p:cNvSpPr>
          <p:nvPr>
            <p:ph idx="1"/>
          </p:nvPr>
        </p:nvSpPr>
        <p:spPr>
          <a:xfrm>
            <a:off x="498094" y="1340768"/>
            <a:ext cx="11500480" cy="4958848"/>
          </a:xfrm>
        </p:spPr>
        <p:txBody>
          <a:bodyPr/>
          <a:lstStyle/>
          <a:p>
            <a:r>
              <a:rPr lang="sl-SI" sz="2400" b="0" dirty="0"/>
              <a:t>Obrati za energijsko izrabo odpadkov (W-t-E) pretvarjajo odpadke, ki jih ni mogoče reciklirati, v električno energijo, toploto in paro. </a:t>
            </a:r>
          </a:p>
          <a:p>
            <a:r>
              <a:rPr lang="sl-SI" sz="2400" b="0" dirty="0"/>
              <a:t>18 milijonov evropskih državljanov letno prejme električno energijo, 15 milijonov pa ogrevanje, pridobljeno z energijsko izrabo odpadkov (W-t-E). Poleg tega večina obratov za energijsko izrabo odpadkov (W-t-E) v Evropi izvaja postopek dobave pare lokalnim industrijskim objektom in nadomešča uporabo kotlov na fosilna goriva.</a:t>
            </a:r>
          </a:p>
          <a:p>
            <a:r>
              <a:rPr lang="sl-SI" sz="2400" b="0" dirty="0"/>
              <a:t>Leta 2019 so v Evropi obrati za energijsko izrabo odpadkov (W-t-E) proizvedle okoli 40 milijard kWh električne energije in 90 milijard kWh toplote.</a:t>
            </a:r>
          </a:p>
          <a:p>
            <a:r>
              <a:rPr lang="sl-SI" sz="2400" b="0" dirty="0"/>
              <a:t>Kovine, kot so železo, jeklo, aluminij, baker in cink se lahko pridobi pepela ali izloči pred obdelavo odpadkov. Preostali del pepela se </a:t>
            </a:r>
            <a:r>
              <a:rPr lang="sl-SI" sz="2400" b="0" dirty="0" err="1"/>
              <a:t>se</a:t>
            </a:r>
            <a:r>
              <a:rPr lang="sl-SI" sz="2400" b="0" dirty="0"/>
              <a:t> lahko uporablja v gradbeništvu, za </a:t>
            </a:r>
            <a:r>
              <a:rPr lang="sl-SI" sz="2400" b="0" dirty="0" err="1"/>
              <a:t>cestogradnjo</a:t>
            </a:r>
            <a:r>
              <a:rPr lang="sl-SI" sz="2400" b="0" dirty="0"/>
              <a:t> ali kot agregat za beton. </a:t>
            </a:r>
          </a:p>
          <a:p>
            <a:endParaRPr lang="sl-SI" sz="2400" b="0" dirty="0"/>
          </a:p>
        </p:txBody>
      </p:sp>
      <p:sp>
        <p:nvSpPr>
          <p:cNvPr id="3" name="Pravokotnik 2"/>
          <p:cNvSpPr/>
          <p:nvPr/>
        </p:nvSpPr>
        <p:spPr>
          <a:xfrm>
            <a:off x="8472264" y="6525344"/>
            <a:ext cx="36817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200" dirty="0"/>
              <a:t>Vir: </a:t>
            </a:r>
            <a:r>
              <a:rPr lang="sl-SI" sz="1200" dirty="0">
                <a:hlinkClick r:id="rId2"/>
              </a:rPr>
              <a:t>https://eswet.eu/waste-to-energy-facts</a:t>
            </a:r>
            <a:r>
              <a:rPr lang="sl-SI" sz="1200" dirty="0"/>
              <a:t>/</a:t>
            </a:r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52578496-8A61-55F6-47F2-0D1DEEA64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5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Število in kapaciteta sežigalnic</a:t>
            </a: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94" y="1052736"/>
            <a:ext cx="5597906" cy="3543470"/>
          </a:xfrm>
          <a:prstGeom prst="rect">
            <a:avLst/>
          </a:prstGeom>
        </p:spPr>
      </p:pic>
      <p:sp>
        <p:nvSpPr>
          <p:cNvPr id="7" name="PoljeZBesedilom 6"/>
          <p:cNvSpPr txBox="1"/>
          <p:nvPr/>
        </p:nvSpPr>
        <p:spPr>
          <a:xfrm>
            <a:off x="10056440" y="6525344"/>
            <a:ext cx="1640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i="1" dirty="0" err="1"/>
              <a:t>Source</a:t>
            </a:r>
            <a:r>
              <a:rPr lang="sl-SI" sz="1200" i="1" dirty="0"/>
              <a:t>: ISWA 2012</a:t>
            </a:r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397" y="2852936"/>
            <a:ext cx="5985267" cy="3536086"/>
          </a:xfrm>
          <a:prstGeom prst="rect">
            <a:avLst/>
          </a:prstGeom>
        </p:spPr>
      </p:pic>
      <p:pic>
        <p:nvPicPr>
          <p:cNvPr id="2" name="Graphic 6">
            <a:extLst>
              <a:ext uri="{FF2B5EF4-FFF2-40B4-BE49-F238E27FC236}">
                <a16:creationId xmlns:a16="http://schemas.microsoft.com/office/drawing/2014/main" id="{C394D484-DD65-B554-5B4A-5CB594122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54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vsebine 3"/>
          <p:cNvSpPr>
            <a:spLocks noGrp="1"/>
          </p:cNvSpPr>
          <p:nvPr>
            <p:ph idx="1"/>
          </p:nvPr>
        </p:nvSpPr>
        <p:spPr>
          <a:xfrm>
            <a:off x="704579" y="1772816"/>
            <a:ext cx="8229600" cy="2985195"/>
          </a:xfrm>
        </p:spPr>
        <p:txBody>
          <a:bodyPr>
            <a:normAutofit lnSpcReduction="10000"/>
          </a:bodyPr>
          <a:lstStyle/>
          <a:p>
            <a:r>
              <a:rPr lang="sl-SI" dirty="0" err="1"/>
              <a:t>Albaugh</a:t>
            </a:r>
            <a:r>
              <a:rPr lang="sl-SI" dirty="0"/>
              <a:t> in Rače</a:t>
            </a:r>
          </a:p>
          <a:p>
            <a:r>
              <a:rPr lang="sl-SI" dirty="0"/>
              <a:t>Energetika Celje</a:t>
            </a:r>
          </a:p>
          <a:p>
            <a:r>
              <a:rPr lang="sl-SI" dirty="0"/>
              <a:t>Lek Lendava</a:t>
            </a:r>
          </a:p>
          <a:p>
            <a:r>
              <a:rPr lang="sl-SI" dirty="0"/>
              <a:t>Lek Mengeš</a:t>
            </a:r>
          </a:p>
          <a:p>
            <a:r>
              <a:rPr lang="sl-SI" dirty="0"/>
              <a:t>Salonit Anhovo</a:t>
            </a:r>
          </a:p>
          <a:p>
            <a:r>
              <a:rPr lang="sl-SI" dirty="0" err="1"/>
              <a:t>Vipap</a:t>
            </a:r>
            <a:r>
              <a:rPr lang="sl-SI" dirty="0"/>
              <a:t> Videm Krško</a:t>
            </a:r>
            <a:endParaRPr lang="en-US" dirty="0"/>
          </a:p>
        </p:txBody>
      </p:sp>
      <p:sp>
        <p:nvSpPr>
          <p:cNvPr id="2" name="PoljeZBesedilom 1"/>
          <p:cNvSpPr txBox="1"/>
          <p:nvPr/>
        </p:nvSpPr>
        <p:spPr>
          <a:xfrm>
            <a:off x="3809746" y="6525344"/>
            <a:ext cx="5022558" cy="253752"/>
          </a:xfrm>
          <a:prstGeom prst="rect">
            <a:avLst/>
          </a:prstGeom>
        </p:spPr>
        <p:txBody>
          <a:bodyPr vert="horz" wrap="none" lIns="68580" tIns="34290" rIns="68580" bIns="34290" rtlCol="0" anchor="b">
            <a:noAutofit/>
          </a:bodyPr>
          <a:lstStyle/>
          <a:p>
            <a:r>
              <a:rPr lang="sl-SI" sz="1200" dirty="0"/>
              <a:t>Vir: </a:t>
            </a:r>
            <a:r>
              <a:rPr lang="sl-SI" sz="1200" dirty="0">
                <a:hlinkClick r:id="rId3"/>
              </a:rPr>
              <a:t>https://www.gov.si/assets/organi-v-sestavi/ARSO/Odpadki/Podatki/Evidenca-sezigalcev-in-sosezigalcev-odpadkov.pdf</a:t>
            </a:r>
            <a:r>
              <a:rPr lang="sl-SI" sz="1200" dirty="0"/>
              <a:t> </a:t>
            </a:r>
          </a:p>
        </p:txBody>
      </p:sp>
      <p:sp>
        <p:nvSpPr>
          <p:cNvPr id="6" name="Naslov 2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>
            <a:normAutofit fontScale="90000"/>
          </a:bodyPr>
          <a:lstStyle/>
          <a:p>
            <a:r>
              <a:rPr lang="sl-SI" dirty="0"/>
              <a:t>Izdana okoljevarstvena dovoljenja za sežig in </a:t>
            </a:r>
            <a:r>
              <a:rPr lang="sl-SI" dirty="0" err="1"/>
              <a:t>sosežig</a:t>
            </a:r>
            <a:endParaRPr lang="sl-SI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F188BA4D-06B4-B22B-9956-EED873BF11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30400" y="602128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36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Sedanje in bodoče potrebe po objektih za energijsko izrabo odpadkov v Sloveniji</a:t>
            </a:r>
          </a:p>
        </p:txBody>
      </p:sp>
      <p:sp>
        <p:nvSpPr>
          <p:cNvPr id="6" name="Pravokotnik 5"/>
          <p:cNvSpPr/>
          <p:nvPr/>
        </p:nvSpPr>
        <p:spPr>
          <a:xfrm>
            <a:off x="4079776" y="6525344"/>
            <a:ext cx="73201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200" dirty="0"/>
              <a:t>Vir: PROGRAM RAVNANJA Z ODPADKI in PROGRAM PREPREČEVANJA ODPADKOV REPUBLIKE SLOVENIJE, april 2022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556792"/>
            <a:ext cx="8280920" cy="4946874"/>
          </a:xfrm>
          <a:prstGeom prst="rect">
            <a:avLst/>
          </a:prstGeom>
        </p:spPr>
      </p:pic>
      <p:pic>
        <p:nvPicPr>
          <p:cNvPr id="2" name="Graphic 6">
            <a:extLst>
              <a:ext uri="{FF2B5EF4-FFF2-40B4-BE49-F238E27FC236}">
                <a16:creationId xmlns:a16="http://schemas.microsoft.com/office/drawing/2014/main" id="{32E2E0E0-ADBC-BBE7-981A-EE1521B09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30400" y="602128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95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Količine gorljivih frakcij (leto 2018)</a:t>
            </a:r>
            <a:endParaRPr lang="en-US" dirty="0"/>
          </a:p>
        </p:txBody>
      </p:sp>
      <p:sp>
        <p:nvSpPr>
          <p:cNvPr id="6" name="Pravokotnik 5"/>
          <p:cNvSpPr/>
          <p:nvPr/>
        </p:nvSpPr>
        <p:spPr>
          <a:xfrm>
            <a:off x="5303912" y="6525344"/>
            <a:ext cx="609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200" dirty="0"/>
              <a:t>Vir: </a:t>
            </a:r>
            <a:r>
              <a:rPr lang="sl-SI" sz="1200" dirty="0">
                <a:hlinkClick r:id="rId3"/>
              </a:rPr>
              <a:t>https://www.arso.gov.si/varstvo%20okolja/odpadki/poro%c4%8dila%20in%20publikacije/</a:t>
            </a:r>
            <a:r>
              <a:rPr lang="sl-SI" sz="1200" dirty="0"/>
              <a:t> </a:t>
            </a:r>
          </a:p>
        </p:txBody>
      </p:sp>
      <p:graphicFrame>
        <p:nvGraphicFramePr>
          <p:cNvPr id="7" name="Grafikon 6"/>
          <p:cNvGraphicFramePr>
            <a:graphicFrameLocks noGrp="1"/>
          </p:cNvGraphicFramePr>
          <p:nvPr/>
        </p:nvGraphicFramePr>
        <p:xfrm>
          <a:off x="1343472" y="941967"/>
          <a:ext cx="8535975" cy="551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Graphic 6">
            <a:extLst>
              <a:ext uri="{FF2B5EF4-FFF2-40B4-BE49-F238E27FC236}">
                <a16:creationId xmlns:a16="http://schemas.microsoft.com/office/drawing/2014/main" id="{CC8C6E80-E8C0-2FE7-BF93-8EF685D8E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30400" y="602128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153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Microsoft Office PowerPoint</Application>
  <PresentationFormat>Široki ekran</PresentationFormat>
  <Paragraphs>109</Paragraphs>
  <Slides>12</Slides>
  <Notes>5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Times New Roman</vt:lpstr>
      <vt:lpstr>Tema Office</vt:lpstr>
      <vt:lpstr>PIROLIZA Energijska izraba odpadkov – W-t-E</vt:lpstr>
      <vt:lpstr>PowerPoint prezentacija</vt:lpstr>
      <vt:lpstr>Sosežig v cementarnah</vt:lpstr>
      <vt:lpstr>Sežigalnice po EU</vt:lpstr>
      <vt:lpstr>Sežigalnice po EU</vt:lpstr>
      <vt:lpstr>Število in kapaciteta sežigalnic</vt:lpstr>
      <vt:lpstr>Izdana okoljevarstvena dovoljenja za sežig in sosežig</vt:lpstr>
      <vt:lpstr>Sedanje in bodoče potrebe po objektih za energijsko izrabo odpadkov v Sloveniji</vt:lpstr>
      <vt:lpstr>Količine gorljivih frakcij (leto 2018)</vt:lpstr>
      <vt:lpstr>Izvoz gorljivih frakcij (leto 2018)</vt:lpstr>
      <vt:lpstr>ZVO-2</vt:lpstr>
      <vt:lpstr>Zaključek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2025-02-19T08:49:51Z</dcterms:created>
  <dcterms:modified xsi:type="dcterms:W3CDTF">2025-02-19T08:50:50Z</dcterms:modified>
</cp:coreProperties>
</file>