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8"/>
    <p:restoredTop sz="94705"/>
  </p:normalViewPr>
  <p:slideViewPr>
    <p:cSldViewPr snapToGrid="0" snapToObjects="1">
      <p:cViewPr varScale="1">
        <p:scale>
          <a:sx n="80" d="100"/>
          <a:sy n="80" d="100"/>
        </p:scale>
        <p:origin x="9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2CF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31" descr="Char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69631" y="1185975"/>
            <a:ext cx="5867400" cy="4091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1"/>
          <p:cNvSpPr txBox="1">
            <a:spLocks noGrp="1"/>
          </p:cNvSpPr>
          <p:nvPr>
            <p:ph type="ctrTitle"/>
          </p:nvPr>
        </p:nvSpPr>
        <p:spPr>
          <a:xfrm>
            <a:off x="344186" y="1444751"/>
            <a:ext cx="6164495" cy="2065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6000"/>
              <a:buFont typeface="Exo 2"/>
              <a:buNone/>
              <a:defRPr sz="4500" b="1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subTitle" idx="1"/>
          </p:nvPr>
        </p:nvSpPr>
        <p:spPr>
          <a:xfrm>
            <a:off x="344184" y="3509964"/>
            <a:ext cx="10323816" cy="92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>
                <a:latin typeface="Exo 2"/>
                <a:ea typeface="Exo 2"/>
                <a:cs typeface="Exo 2"/>
                <a:sym typeface="Exo 2"/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0" name="Google Shape;20;p31"/>
          <p:cNvSpPr/>
          <p:nvPr/>
        </p:nvSpPr>
        <p:spPr>
          <a:xfrm>
            <a:off x="0" y="5257800"/>
            <a:ext cx="12192000" cy="160020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5" y="414465"/>
            <a:ext cx="2364768" cy="61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1"/>
          <p:cNvSpPr txBox="1"/>
          <p:nvPr/>
        </p:nvSpPr>
        <p:spPr>
          <a:xfrm>
            <a:off x="344185" y="5536231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sp>
        <p:nvSpPr>
          <p:cNvPr id="23" name="Google Shape;23;p31"/>
          <p:cNvSpPr txBox="1"/>
          <p:nvPr/>
        </p:nvSpPr>
        <p:spPr>
          <a:xfrm>
            <a:off x="334767" y="6014086"/>
            <a:ext cx="11522468" cy="48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D32D"/>
              </a:buClr>
              <a:buSzPts val="2000"/>
              <a:buFont typeface="Exo 2"/>
              <a:buNone/>
            </a:pPr>
            <a:r>
              <a:rPr lang="en-US" sz="150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36427" y="414465"/>
            <a:ext cx="2778424" cy="583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1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5734944"/>
            <a:ext cx="623007" cy="57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892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2" descr="Chart&#10;&#10;Description automatically generated with low confidence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5925416" y="1785670"/>
            <a:ext cx="6066733" cy="423048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2"/>
          <p:cNvSpPr/>
          <p:nvPr/>
        </p:nvSpPr>
        <p:spPr>
          <a:xfrm>
            <a:off x="0" y="5979560"/>
            <a:ext cx="12192000" cy="878440"/>
          </a:xfrm>
          <a:prstGeom prst="rect">
            <a:avLst/>
          </a:prstGeom>
          <a:solidFill>
            <a:srgbClr val="194E2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364734" y="841853"/>
            <a:ext cx="719704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364734" y="2260315"/>
            <a:ext cx="7197047" cy="3551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32"/>
          <p:cNvSpPr txBox="1">
            <a:spLocks noGrp="1"/>
          </p:cNvSpPr>
          <p:nvPr>
            <p:ph type="sldNum" idx="12"/>
          </p:nvPr>
        </p:nvSpPr>
        <p:spPr>
          <a:xfrm>
            <a:off x="10382033" y="6171420"/>
            <a:ext cx="14238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32" name="Google Shape;3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74" y="392658"/>
            <a:ext cx="1368175" cy="35629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32"/>
          <p:cNvSpPr txBox="1"/>
          <p:nvPr/>
        </p:nvSpPr>
        <p:spPr>
          <a:xfrm>
            <a:off x="2599363" y="6352001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C4D32D"/>
                </a:solidFill>
                <a:latin typeface="Exo 2"/>
                <a:ea typeface="Exo 2"/>
                <a:cs typeface="Exo 2"/>
                <a:sym typeface="Exo 2"/>
              </a:rPr>
              <a:t>2022-1-RS01-KA220-HED-000088182</a:t>
            </a:r>
            <a:endParaRPr sz="1350"/>
          </a:p>
        </p:txBody>
      </p:sp>
      <p:sp>
        <p:nvSpPr>
          <p:cNvPr id="34" name="Google Shape;34;p32"/>
          <p:cNvSpPr txBox="1"/>
          <p:nvPr/>
        </p:nvSpPr>
        <p:spPr>
          <a:xfrm>
            <a:off x="2618200" y="6049150"/>
            <a:ext cx="69556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Exo 2"/>
                <a:ea typeface="Exo 2"/>
                <a:cs typeface="Exo 2"/>
                <a:sym typeface="Exo 2"/>
              </a:rPr>
              <a:t>Development of green energy competences for energy stability</a:t>
            </a:r>
            <a:endParaRPr sz="1350"/>
          </a:p>
        </p:txBody>
      </p:sp>
      <p:pic>
        <p:nvPicPr>
          <p:cNvPr id="35" name="Google Shape;3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0991" y="431717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32" descr="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72743"/>
          <a:stretch/>
        </p:blipFill>
        <p:spPr>
          <a:xfrm>
            <a:off x="481175" y="6188672"/>
            <a:ext cx="419309" cy="384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78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4E24"/>
              </a:buClr>
              <a:buSzPts val="4400"/>
              <a:buFont typeface="Exo 2"/>
              <a:buNone/>
              <a:defRPr sz="4400" b="1" i="0" u="none" strike="noStrike" cap="none">
                <a:solidFill>
                  <a:srgbClr val="194E24"/>
                </a:solidFill>
                <a:latin typeface="Exo 2"/>
                <a:ea typeface="Exo 2"/>
                <a:cs typeface="Exo 2"/>
                <a:sym typeface="Exo 2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5BCAD085-E8A6-8845-BD4E-CB4CCA059FC4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39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CONTEMPORARY PRODUCTION TECHNOLOGIES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en-US" sz="1600" dirty="0"/>
              <a:t>Prof. dr. </a:t>
            </a:r>
            <a:r>
              <a:rPr lang="en-US" sz="1600" dirty="0" err="1"/>
              <a:t>Stojanche</a:t>
            </a:r>
            <a:r>
              <a:rPr lang="en-US" sz="1600" dirty="0"/>
              <a:t> </a:t>
            </a:r>
            <a:r>
              <a:rPr lang="en-US" sz="1600" dirty="0" err="1"/>
              <a:t>Nusev</a:t>
            </a:r>
            <a:endParaRPr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734" y="841853"/>
            <a:ext cx="9360034" cy="1325563"/>
          </a:xfrm>
        </p:spPr>
        <p:txBody>
          <a:bodyPr/>
          <a:lstStyle/>
          <a:p>
            <a:r>
              <a:rPr dirty="0"/>
              <a:t>Future Trends in Laser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791623" cy="3551522"/>
          </a:xfrm>
        </p:spPr>
        <p:txBody>
          <a:bodyPr>
            <a:normAutofit fontScale="85000" lnSpcReduction="20000"/>
          </a:bodyPr>
          <a:lstStyle/>
          <a:p>
            <a:r>
              <a:rPr dirty="0"/>
              <a:t>Ongoing advances are likely to produce even more powerful and efficient lasers, expanding their applicability in industry and research.</a:t>
            </a:r>
          </a:p>
          <a:p>
            <a:r>
              <a:rPr dirty="0"/>
              <a:t>The miniaturization of laser technology is expected to open new applications in consumer electronics and portable devices.</a:t>
            </a:r>
          </a:p>
          <a:p>
            <a:r>
              <a:rPr dirty="0"/>
              <a:t>Innovations in laser safety and energy efficiency are anticipated to make lasers more accessible and sustainable.</a:t>
            </a:r>
          </a:p>
          <a:p>
            <a:r>
              <a:rPr dirty="0"/>
              <a:t>Integration with artificial intelligence could enhance the precision and adaptability of laser systems.</a:t>
            </a:r>
          </a:p>
          <a:p>
            <a:r>
              <a:rPr dirty="0"/>
              <a:t>Expanding the wavelength capabilities of lasers will broaden their use in scientific and medical fields.</a:t>
            </a:r>
          </a:p>
        </p:txBody>
      </p:sp>
    </p:spTree>
    <p:extLst>
      <p:ext uri="{BB962C8B-B14F-4D97-AF65-F5344CB8AC3E}">
        <p14:creationId xmlns:p14="http://schemas.microsoft.com/office/powerpoint/2010/main" val="39227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Laser Technology in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9137612" cy="3551522"/>
          </a:xfrm>
        </p:spPr>
        <p:txBody>
          <a:bodyPr>
            <a:normAutofit fontScale="92500" lnSpcReduction="20000"/>
          </a:bodyPr>
          <a:lstStyle/>
          <a:p>
            <a:r>
              <a:rPr dirty="0"/>
              <a:t>Lasers are pivotal in developing new materials with customized properties through precise manipulation and analysis.</a:t>
            </a:r>
          </a:p>
          <a:p>
            <a:r>
              <a:rPr dirty="0"/>
              <a:t>In physics, lasers are used to cool and trap atoms, allowing scientists to study quantum phenomena.</a:t>
            </a:r>
          </a:p>
          <a:p>
            <a:r>
              <a:rPr dirty="0"/>
              <a:t>Biomedical researchers use lasers to manipulate cells and tissues in studies of diseases and treatments.</a:t>
            </a:r>
          </a:p>
          <a:p>
            <a:r>
              <a:rPr dirty="0"/>
              <a:t>Environmental scientists deploy lasers to monitor atmospheric conditions and pollution levels.</a:t>
            </a:r>
          </a:p>
          <a:p>
            <a:r>
              <a:rPr dirty="0"/>
              <a:t>Archaeologists use laser scanning to safely and accurately map and explore historical sites.</a:t>
            </a:r>
          </a:p>
        </p:txBody>
      </p:sp>
    </p:spTree>
    <p:extLst>
      <p:ext uri="{BB962C8B-B14F-4D97-AF65-F5344CB8AC3E}">
        <p14:creationId xmlns:p14="http://schemas.microsoft.com/office/powerpoint/2010/main" val="299566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Economic Impact of Lasers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643342" cy="3551522"/>
          </a:xfrm>
        </p:spPr>
        <p:txBody>
          <a:bodyPr>
            <a:normAutofit fontScale="77500" lnSpcReduction="20000"/>
          </a:bodyPr>
          <a:lstStyle/>
          <a:p>
            <a:r>
              <a:rPr dirty="0"/>
              <a:t>The laser industry drives significant economic activity through sales of systems and components, particularly in high-tech sectors.</a:t>
            </a:r>
          </a:p>
          <a:p>
            <a:r>
              <a:rPr dirty="0"/>
              <a:t>Job creation in the laser sector includes positions for engineers, technicians, and support staff.</a:t>
            </a:r>
          </a:p>
          <a:p>
            <a:r>
              <a:rPr dirty="0"/>
              <a:t>Investment in laser technology stimulates research and development, leading to innovations that can have broad commercial applications.</a:t>
            </a:r>
          </a:p>
          <a:p>
            <a:r>
              <a:rPr dirty="0"/>
              <a:t>Lasers contribute to cost savings in manufacturing and medical procedures by increasing efficiency and reducing waste.</a:t>
            </a:r>
          </a:p>
          <a:p>
            <a:r>
              <a:rPr dirty="0"/>
              <a:t>The export of laser technology and expertise contributes to trade balances in countries leading in laser research and production.</a:t>
            </a:r>
          </a:p>
        </p:txBody>
      </p:sp>
    </p:spTree>
    <p:extLst>
      <p:ext uri="{BB962C8B-B14F-4D97-AF65-F5344CB8AC3E}">
        <p14:creationId xmlns:p14="http://schemas.microsoft.com/office/powerpoint/2010/main" val="2973004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692769" cy="3551522"/>
          </a:xfrm>
        </p:spPr>
        <p:txBody>
          <a:bodyPr>
            <a:normAutofit fontScale="77500" lnSpcReduction="20000"/>
          </a:bodyPr>
          <a:lstStyle/>
          <a:p>
            <a:r>
              <a:rPr dirty="0"/>
              <a:t>Lasers represent a transformative technology that has profoundly impacted a wide range of industries and fields.</a:t>
            </a:r>
          </a:p>
          <a:p>
            <a:r>
              <a:rPr dirty="0"/>
              <a:t>They offer unmatched precision, efficiency, and control, making them indispensable in modern manufacturing and research.</a:t>
            </a:r>
          </a:p>
          <a:p>
            <a:r>
              <a:rPr dirty="0"/>
              <a:t>The future of laser technology is bright, with potential for significant advances that will continue to expand their applications.</a:t>
            </a:r>
          </a:p>
          <a:p>
            <a:r>
              <a:rPr dirty="0"/>
              <a:t>Investment in laser technology is crucial for maintaining a competitive edge in industries where precision and efficiency are paramount.</a:t>
            </a:r>
          </a:p>
          <a:p>
            <a:r>
              <a:rPr dirty="0"/>
              <a:t>Ongoing development and implementation of lasers will continue to drive innovation and economic growth globally.</a:t>
            </a:r>
          </a:p>
        </p:txBody>
      </p:sp>
    </p:spTree>
    <p:extLst>
      <p:ext uri="{BB962C8B-B14F-4D97-AF65-F5344CB8AC3E}">
        <p14:creationId xmlns:p14="http://schemas.microsoft.com/office/powerpoint/2010/main" val="116921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734" y="841853"/>
            <a:ext cx="9100542" cy="1325563"/>
          </a:xfrm>
        </p:spPr>
        <p:txBody>
          <a:bodyPr/>
          <a:lstStyle/>
          <a:p>
            <a:r>
              <a:rPr dirty="0"/>
              <a:t>Introduction to Laser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9730736" cy="3551522"/>
          </a:xfrm>
        </p:spPr>
        <p:txBody>
          <a:bodyPr>
            <a:normAutofit fontScale="77500" lnSpcReduction="20000"/>
          </a:bodyPr>
          <a:lstStyle/>
          <a:p>
            <a:r>
              <a:rPr dirty="0"/>
              <a:t>Lasers, </a:t>
            </a:r>
            <a:r>
              <a:rPr lang="en-US" dirty="0"/>
              <a:t>is </a:t>
            </a:r>
            <a:r>
              <a:rPr dirty="0"/>
              <a:t>an acronym for Light Amplification by Stimulated Emission of Radiation, are pivotal in numerous technological advancements.</a:t>
            </a:r>
          </a:p>
          <a:p>
            <a:r>
              <a:rPr dirty="0"/>
              <a:t>Developed initially in the 1930s, lasers have evolved to play critical roles in industries such as medicine, manufacturing, and communications.</a:t>
            </a:r>
          </a:p>
          <a:p>
            <a:r>
              <a:rPr dirty="0"/>
              <a:t>Their ability to focus energy into highly precise, narrow beams makes lasers uniquely suitable for cutting, engraving, and surgical applications.</a:t>
            </a:r>
          </a:p>
          <a:p>
            <a:r>
              <a:rPr dirty="0"/>
              <a:t>Lasers function by emitting light through the process of optical amplification based on the stimulated emission of electromagnetic radiation.</a:t>
            </a:r>
          </a:p>
          <a:p>
            <a:r>
              <a:rPr dirty="0"/>
              <a:t>The technology encompasses a variety of types including gas, solid-state, and diode, each suited to specific applications due to differences in output and efficiency.</a:t>
            </a:r>
          </a:p>
        </p:txBody>
      </p:sp>
    </p:spTree>
    <p:extLst>
      <p:ext uri="{BB962C8B-B14F-4D97-AF65-F5344CB8AC3E}">
        <p14:creationId xmlns:p14="http://schemas.microsoft.com/office/powerpoint/2010/main" val="3134445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Laser Operating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1927654"/>
            <a:ext cx="8618628" cy="3884183"/>
          </a:xfrm>
        </p:spPr>
        <p:txBody>
          <a:bodyPr>
            <a:normAutofit fontScale="92500" lnSpcReduction="20000"/>
          </a:bodyPr>
          <a:lstStyle/>
          <a:p>
            <a:r>
              <a:rPr sz="2400" dirty="0"/>
              <a:t>A laser's operation begins in an active gain medium, where particles are excited to a higher energy state, allowing them to emit light of a specific wavelength.</a:t>
            </a:r>
          </a:p>
          <a:p>
            <a:r>
              <a:rPr sz="2400" dirty="0"/>
              <a:t>Stimulation occurs via external energy sources such as electrical currents or another light source, which injects energy into the medium.</a:t>
            </a:r>
          </a:p>
          <a:p>
            <a:r>
              <a:rPr sz="2400" dirty="0"/>
              <a:t>Mirrors at each end of the laser apparatus form an optical cavity that amplifies the light by causing it to bounce back and forth, gaining strength with each pass.</a:t>
            </a:r>
          </a:p>
          <a:p>
            <a:r>
              <a:rPr sz="2400" dirty="0"/>
              <a:t>The rear mirror is fully reflective, bouncing all light back through the medium, while the front mirror is partially transparent, allowing some light to escape as the laser beam.</a:t>
            </a:r>
          </a:p>
          <a:p>
            <a:r>
              <a:rPr sz="2400" dirty="0"/>
              <a:t>Control of the light's phase and path is crucial for producing a coherent beam that can be tightly focused and directed with high precision.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2CB4A4-B773-234D-A5B6-8A8BD5C9BB2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11" y="1504634"/>
            <a:ext cx="2572055" cy="3698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2138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734" y="841853"/>
            <a:ext cx="8655698" cy="1325563"/>
          </a:xfrm>
        </p:spPr>
        <p:txBody>
          <a:bodyPr/>
          <a:lstStyle/>
          <a:p>
            <a:r>
              <a:rPr dirty="0"/>
              <a:t>Components of a Laser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3" y="1939039"/>
            <a:ext cx="8655697" cy="4077107"/>
          </a:xfrm>
        </p:spPr>
        <p:txBody>
          <a:bodyPr>
            <a:normAutofit/>
          </a:bodyPr>
          <a:lstStyle/>
          <a:p>
            <a:r>
              <a:rPr sz="2000" dirty="0"/>
              <a:t>The active medium can be a gas, solid, or liquid, each providing unique properties that affect the laser's performance, such as wavelength and efficiency.</a:t>
            </a:r>
          </a:p>
          <a:p>
            <a:r>
              <a:rPr sz="2000" dirty="0"/>
              <a:t>Pumping mechanism: This system energizes the medium by supplying it with the energy needed to elevate electrons to a higher orbital, a prerequisite for stimulated emission.</a:t>
            </a:r>
          </a:p>
          <a:p>
            <a:r>
              <a:rPr sz="2000" dirty="0"/>
              <a:t>Optical cavity: Essential for building the energy of the emitted light, this component consists of two mirrors placed at either end of the active medium.</a:t>
            </a:r>
          </a:p>
          <a:p>
            <a:r>
              <a:rPr sz="2000" dirty="0"/>
              <a:t>Output coupler: A partially reflective mirror that allows a fraction of the light circulating in the cavity to exit as the useful laser beam.</a:t>
            </a:r>
          </a:p>
          <a:p>
            <a:r>
              <a:rPr sz="2000" dirty="0"/>
              <a:t>Cooling system: Maintains the temperature of the laser components to prevent overheating, which could lead to inefficiency or damage.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025715-9428-8F4F-84BC-9751BEEEE4C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11" y="318381"/>
            <a:ext cx="2572055" cy="3698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9B2803-C705-A04D-911D-D65DAB578B2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408" y="4084413"/>
            <a:ext cx="2867660" cy="2575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356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Types of Lasers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97" y="1825816"/>
            <a:ext cx="8692770" cy="3551522"/>
          </a:xfrm>
        </p:spPr>
        <p:txBody>
          <a:bodyPr>
            <a:noAutofit/>
          </a:bodyPr>
          <a:lstStyle/>
          <a:p>
            <a:r>
              <a:rPr sz="2000" dirty="0"/>
              <a:t>Gas lasers (e.g., CO2 lasers) are commonly used in industrial cutting and engraving due to their high power and efficiency at continuous beam output.</a:t>
            </a:r>
          </a:p>
          <a:p>
            <a:r>
              <a:rPr sz="2000" dirty="0"/>
              <a:t>Solid-state lasers use a solid medium, like ruby or neodymium-doped yttrium aluminum garnet (</a:t>
            </a:r>
            <a:r>
              <a:rPr sz="2000" dirty="0" err="1"/>
              <a:t>Nd:YAG</a:t>
            </a:r>
            <a:r>
              <a:rPr sz="2000" dirty="0"/>
              <a:t>), and are favored for their robustness and high energy output.</a:t>
            </a:r>
          </a:p>
          <a:p>
            <a:r>
              <a:rPr sz="2000" dirty="0"/>
              <a:t>Fiber lasers feature a flexible medium that allows for easy delivery of laser light to difficult-to-reach places, making them ideal for medical and telecommunications applications.</a:t>
            </a:r>
          </a:p>
          <a:p>
            <a:r>
              <a:rPr sz="2000" dirty="0"/>
              <a:t>Dye lasers use organic dyes as the lasing medium and are tunable across a wide range of wavelengths, useful in scientific research.</a:t>
            </a:r>
          </a:p>
          <a:p>
            <a:r>
              <a:rPr sz="2000" dirty="0"/>
              <a:t>Diode lasers are compact and efficient but generally have lower power, making them suitable for consumer electronics and laser pointers.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885E1E-81EB-2844-9F3B-08F12BDC6EA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367" y="1163035"/>
            <a:ext cx="2954899" cy="132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199A71-D45C-BA47-8DBE-9DB042C95C4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366" y="3166847"/>
            <a:ext cx="2954899" cy="17438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B0208D-E3ED-F444-B176-1BE273F3C0E7}"/>
              </a:ext>
            </a:extLst>
          </p:cNvPr>
          <p:cNvSpPr txBox="1"/>
          <p:nvPr/>
        </p:nvSpPr>
        <p:spPr>
          <a:xfrm>
            <a:off x="9193427" y="2488597"/>
            <a:ext cx="2298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Helium laser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C5C9E1-0218-9649-8CDD-4DEC17F18D8E}"/>
              </a:ext>
            </a:extLst>
          </p:cNvPr>
          <p:cNvSpPr txBox="1"/>
          <p:nvPr/>
        </p:nvSpPr>
        <p:spPr>
          <a:xfrm>
            <a:off x="9193426" y="5110349"/>
            <a:ext cx="2298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laser</a:t>
            </a:r>
          </a:p>
        </p:txBody>
      </p:sp>
    </p:spTree>
    <p:extLst>
      <p:ext uri="{BB962C8B-B14F-4D97-AF65-F5344CB8AC3E}">
        <p14:creationId xmlns:p14="http://schemas.microsoft.com/office/powerpoint/2010/main" val="3208383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Laser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34" y="2086932"/>
            <a:ext cx="6925066" cy="4161468"/>
          </a:xfrm>
        </p:spPr>
        <p:txBody>
          <a:bodyPr>
            <a:normAutofit fontScale="77500" lnSpcReduction="20000"/>
          </a:bodyPr>
          <a:lstStyle/>
          <a:p>
            <a:r>
              <a:rPr dirty="0"/>
              <a:t>Industrial manufacturing uses lasers for cutting, welding, and material processing, where high precision and minimal damage are crucial.</a:t>
            </a:r>
          </a:p>
          <a:p>
            <a:r>
              <a:rPr dirty="0"/>
              <a:t>In medicine, lasers perform non-invasive surgeries and are instrumental in procedures like LASIK eye surgery and dermatological treatments.</a:t>
            </a:r>
          </a:p>
          <a:p>
            <a:r>
              <a:rPr dirty="0"/>
              <a:t>Communications technology employs lasers in fiber optic cables to transmit data over long distances with minimal signal loss.</a:t>
            </a:r>
          </a:p>
          <a:p>
            <a:r>
              <a:rPr dirty="0"/>
              <a:t>In scientific research, lasers are tools for measuring, spectroscopy, and manipulating microscopic particles.</a:t>
            </a:r>
          </a:p>
          <a:p>
            <a:r>
              <a:rPr dirty="0"/>
              <a:t>Military applications include target designation, range finding, and missile defense systems.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24E1EA-254A-7840-A39A-C26A8B3BAAB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426" y="1704887"/>
            <a:ext cx="4434840" cy="13411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BD73664-CE62-D940-B48B-EE8466E70C9D}"/>
              </a:ext>
            </a:extLst>
          </p:cNvPr>
          <p:cNvSpPr/>
          <p:nvPr/>
        </p:nvSpPr>
        <p:spPr>
          <a:xfrm>
            <a:off x="8054772" y="3216111"/>
            <a:ext cx="3110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Scraping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milling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with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mk-MK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laser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2BC3A5-CA3A-FF4E-ABCD-00DD4BCBCF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406" y="3775888"/>
            <a:ext cx="2103120" cy="2083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37CDA2-0BAB-534A-8043-5FE2C61972C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586" y="3847643"/>
            <a:ext cx="1630680" cy="2011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0862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734" y="841853"/>
            <a:ext cx="8989331" cy="1325563"/>
          </a:xfrm>
        </p:spPr>
        <p:txBody>
          <a:bodyPr/>
          <a:lstStyle/>
          <a:p>
            <a:r>
              <a:rPr dirty="0"/>
              <a:t>Advantages of Laser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729839" cy="3551522"/>
          </a:xfrm>
        </p:spPr>
        <p:txBody>
          <a:bodyPr>
            <a:normAutofit fontScale="77500" lnSpcReduction="20000"/>
          </a:bodyPr>
          <a:lstStyle/>
          <a:p>
            <a:r>
              <a:rPr dirty="0"/>
              <a:t>Precision: Lasers can make extremely fine cuts and engravings, which is invaluable in fields like electronics and </a:t>
            </a:r>
            <a:r>
              <a:rPr dirty="0" err="1"/>
              <a:t>microfabrications</a:t>
            </a:r>
            <a:r>
              <a:rPr dirty="0"/>
              <a:t>.</a:t>
            </a:r>
          </a:p>
          <a:p>
            <a:r>
              <a:rPr dirty="0"/>
              <a:t>Speed: Many laser processes are significantly faster than traditional methods, leading to increased productivity.</a:t>
            </a:r>
          </a:p>
          <a:p>
            <a:r>
              <a:rPr dirty="0"/>
              <a:t>Flexibility: Lasers can be easily programmed to perform complex tasks across various materials without needing physical modifications.</a:t>
            </a:r>
          </a:p>
          <a:p>
            <a:r>
              <a:rPr dirty="0"/>
              <a:t>Low Damage: The non-contact nature of laser processing minimizes mechanical stress to materials, reducing waste and tool wear.</a:t>
            </a:r>
          </a:p>
          <a:p>
            <a:r>
              <a:rPr dirty="0"/>
              <a:t>Consistency: Lasers provide consistent results, crucial for high-quality manufacturing and scientific research.</a:t>
            </a:r>
          </a:p>
        </p:txBody>
      </p:sp>
    </p:spTree>
    <p:extLst>
      <p:ext uri="{BB962C8B-B14F-4D97-AF65-F5344CB8AC3E}">
        <p14:creationId xmlns:p14="http://schemas.microsoft.com/office/powerpoint/2010/main" val="3133903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Safety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470347" cy="3551522"/>
          </a:xfrm>
        </p:spPr>
        <p:txBody>
          <a:bodyPr>
            <a:normAutofit fontScale="85000" lnSpcReduction="10000"/>
          </a:bodyPr>
          <a:lstStyle/>
          <a:p>
            <a:r>
              <a:rPr dirty="0"/>
              <a:t>Lasers can cause serious eye injuries even from brief exposures, necessitating stringent safety measures like protective goggles.</a:t>
            </a:r>
          </a:p>
          <a:p>
            <a:r>
              <a:rPr dirty="0"/>
              <a:t>High-powered lasers pose burn risks, requiring careful handling and proper safety gear to prevent skin damage.</a:t>
            </a:r>
          </a:p>
          <a:p>
            <a:r>
              <a:rPr dirty="0"/>
              <a:t>Reflective surfaces can redirect laser beams unintentionally, creating hazards in unanticipated locations.</a:t>
            </a:r>
          </a:p>
          <a:p>
            <a:r>
              <a:rPr dirty="0"/>
              <a:t>Operational protocols must be strictly followed to ensure that all personnel are safe when equipment is active.</a:t>
            </a:r>
          </a:p>
          <a:p>
            <a:r>
              <a:rPr dirty="0"/>
              <a:t>Regular maintenance is required to ensure that safety features like beam enclosures and interlocks are functioning properly.</a:t>
            </a:r>
          </a:p>
        </p:txBody>
      </p:sp>
    </p:spTree>
    <p:extLst>
      <p:ext uri="{BB962C8B-B14F-4D97-AF65-F5344CB8AC3E}">
        <p14:creationId xmlns:p14="http://schemas.microsoft.com/office/powerpoint/2010/main" val="2813447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Operational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34" y="2260315"/>
            <a:ext cx="8630985" cy="3551522"/>
          </a:xfrm>
        </p:spPr>
        <p:txBody>
          <a:bodyPr>
            <a:normAutofit fontScale="85000" lnSpcReduction="10000"/>
          </a:bodyPr>
          <a:lstStyle/>
          <a:p>
            <a:r>
              <a:rPr dirty="0"/>
              <a:t>The complexity of laser systems requires skilled technicians for operation and maintenance, increasing labor costs.</a:t>
            </a:r>
          </a:p>
          <a:p>
            <a:r>
              <a:rPr dirty="0"/>
              <a:t>Initial setup costs for laser equipment can be prohibitively high, affecting budget allocations.</a:t>
            </a:r>
          </a:p>
          <a:p>
            <a:r>
              <a:rPr dirty="0"/>
              <a:t>Lasers consume significant amounts of energy, especially at higher powers, impacting operational costs.</a:t>
            </a:r>
          </a:p>
          <a:p>
            <a:r>
              <a:rPr dirty="0"/>
              <a:t>Wear and tear on components like lenses and mirrors can lead to downtime and replacement expenses.</a:t>
            </a:r>
          </a:p>
          <a:p>
            <a:r>
              <a:rPr dirty="0"/>
              <a:t>Integrating laser systems with existing production lines often requires custom configuration, complicating setup processes.</a:t>
            </a:r>
          </a:p>
        </p:txBody>
      </p:sp>
    </p:spTree>
    <p:extLst>
      <p:ext uri="{BB962C8B-B14F-4D97-AF65-F5344CB8AC3E}">
        <p14:creationId xmlns:p14="http://schemas.microsoft.com/office/powerpoint/2010/main" val="2247195463"/>
      </p:ext>
    </p:extLst>
  </p:cSld>
  <p:clrMapOvr>
    <a:masterClrMapping/>
  </p:clrMapOvr>
</p:sld>
</file>

<file path=ppt/theme/theme1.xml><?xml version="1.0" encoding="utf-8"?>
<a:theme xmlns:a="http://schemas.openxmlformats.org/drawingml/2006/main" name="GREENES_HEP_1_1 do 1_3 (1)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ES_HEP_1_1 do 1_3 (1)" id="{3B9D7543-5B7D-6E4D-8FE5-09426AE154BF}" vid="{0CC1B8A8-EEE2-1E48-A423-62B3E2500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GREENES_HEP_1_1 do 1_3 (1)</Template>
  <TotalTime>182</TotalTime>
  <Words>1290</Words>
  <Application>Microsoft Office PowerPoint</Application>
  <PresentationFormat>Widescreen</PresentationFormat>
  <Paragraphs>77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Exo 2</vt:lpstr>
      <vt:lpstr>Times New Roman</vt:lpstr>
      <vt:lpstr>GREENES_HEP_1_1 do 1_3 (1)</vt:lpstr>
      <vt:lpstr>CONTEMPORARY PRODUCTION TECHNOLOGIES</vt:lpstr>
      <vt:lpstr>Introduction to Laser Technology</vt:lpstr>
      <vt:lpstr>Laser Operating Principles</vt:lpstr>
      <vt:lpstr>Components of a Laser System</vt:lpstr>
      <vt:lpstr>Types of Lasers</vt:lpstr>
      <vt:lpstr>Laser Applications</vt:lpstr>
      <vt:lpstr>Advantages of Laser Technology</vt:lpstr>
      <vt:lpstr>Safety Considerations</vt:lpstr>
      <vt:lpstr>Operational Challenges</vt:lpstr>
      <vt:lpstr>Future Trends in Laser Technology</vt:lpstr>
      <vt:lpstr>Laser Technology in Research</vt:lpstr>
      <vt:lpstr>Economic Impact of Lasers</vt:lpstr>
      <vt:lpstr>Summary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PRODUCTION TECHNOLOGIES</dc:title>
  <dc:subject/>
  <dc:creator>ASUS</dc:creator>
  <cp:keywords/>
  <dc:description>generated using python-pptx</dc:description>
  <cp:lastModifiedBy>ASUS</cp:lastModifiedBy>
  <cp:revision>16</cp:revision>
  <dcterms:created xsi:type="dcterms:W3CDTF">2013-01-27T09:14:16Z</dcterms:created>
  <dcterms:modified xsi:type="dcterms:W3CDTF">2024-09-23T07:32:52Z</dcterms:modified>
  <cp:category/>
</cp:coreProperties>
</file>