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4"/>
  </p:notesMasterIdLst>
  <p:handoutMasterIdLst>
    <p:handoutMasterId r:id="rId15"/>
  </p:handoutMasterIdLst>
  <p:sldIdLst>
    <p:sldId id="257" r:id="rId2"/>
    <p:sldId id="324" r:id="rId3"/>
    <p:sldId id="328" r:id="rId4"/>
    <p:sldId id="335" r:id="rId5"/>
    <p:sldId id="435" r:id="rId6"/>
    <p:sldId id="296" r:id="rId7"/>
    <p:sldId id="436" r:id="rId8"/>
    <p:sldId id="437" r:id="rId9"/>
    <p:sldId id="438" r:id="rId10"/>
    <p:sldId id="322" r:id="rId11"/>
    <p:sldId id="439" r:id="rId12"/>
    <p:sldId id="440" r:id="rId13"/>
  </p:sldIdLst>
  <p:sldSz cx="12192000" cy="6858000"/>
  <p:notesSz cx="9926638" cy="6797675"/>
  <p:defaultTextStyle>
    <a:defPPr>
      <a:defRPr lang="sl-S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386"/>
    <a:srgbClr val="006F8E"/>
    <a:srgbClr val="AEC944"/>
    <a:srgbClr val="006675"/>
    <a:srgbClr val="9FF5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rednji slog 2 – poudarek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8" autoAdjust="0"/>
    <p:restoredTop sz="94660"/>
  </p:normalViewPr>
  <p:slideViewPr>
    <p:cSldViewPr>
      <p:cViewPr varScale="1">
        <p:scale>
          <a:sx n="82" d="100"/>
          <a:sy n="82" d="100"/>
        </p:scale>
        <p:origin x="624" y="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115" d="100"/>
          <a:sy n="115" d="100"/>
        </p:scale>
        <p:origin x="2127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FAA057E-845A-401B-9DC4-33C49CE442F5}" type="doc">
      <dgm:prSet loTypeId="urn:microsoft.com/office/officeart/2005/8/layout/radial1" loCatId="cycle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F2158F4-26FE-45D2-AEEE-DAFE9C0FDD96}">
      <dgm:prSet phldrT="[Text]" custT="1"/>
      <dgm:spPr/>
      <dgm:t>
        <a:bodyPr/>
        <a:lstStyle/>
        <a:p>
          <a:r>
            <a:rPr lang="sl-SI" sz="3600" dirty="0"/>
            <a:t>RTD (CFD)</a:t>
          </a:r>
          <a:endParaRPr lang="en-US" sz="3600" dirty="0"/>
        </a:p>
      </dgm:t>
    </dgm:pt>
    <dgm:pt modelId="{DA2C5E3E-83A9-458A-93A9-4808FC58FD6E}" type="parTrans" cxnId="{E018A6B2-2ED7-4971-A3B5-C88FE21D0647}">
      <dgm:prSet/>
      <dgm:spPr/>
      <dgm:t>
        <a:bodyPr/>
        <a:lstStyle/>
        <a:p>
          <a:endParaRPr lang="en-US"/>
        </a:p>
      </dgm:t>
    </dgm:pt>
    <dgm:pt modelId="{6A255EEE-9637-4DDE-991A-6BFA9AA14B81}" type="sibTrans" cxnId="{E018A6B2-2ED7-4971-A3B5-C88FE21D0647}">
      <dgm:prSet/>
      <dgm:spPr/>
      <dgm:t>
        <a:bodyPr/>
        <a:lstStyle/>
        <a:p>
          <a:endParaRPr lang="en-US"/>
        </a:p>
      </dgm:t>
    </dgm:pt>
    <dgm:pt modelId="{DBD278BC-7A86-4133-8886-D0FCC4DE5D5B}">
      <dgm:prSet phldrT="[Text]" custT="1"/>
      <dgm:spPr/>
      <dgm:t>
        <a:bodyPr/>
        <a:lstStyle/>
        <a:p>
          <a:r>
            <a:rPr lang="sl-SI" sz="1400"/>
            <a:t>Mehanika tekočin</a:t>
          </a:r>
          <a:endParaRPr lang="en-US" sz="1400"/>
        </a:p>
      </dgm:t>
    </dgm:pt>
    <dgm:pt modelId="{5FFC76ED-0833-4ADD-9936-204893167115}" type="parTrans" cxnId="{EE19BE5E-6D72-4EAC-B884-2855BE3ECFCD}">
      <dgm:prSet/>
      <dgm:spPr/>
      <dgm:t>
        <a:bodyPr/>
        <a:lstStyle/>
        <a:p>
          <a:endParaRPr lang="en-US"/>
        </a:p>
      </dgm:t>
    </dgm:pt>
    <dgm:pt modelId="{7E2B61BC-686C-4D89-B3A1-4110B3D061D3}" type="sibTrans" cxnId="{EE19BE5E-6D72-4EAC-B884-2855BE3ECFCD}">
      <dgm:prSet/>
      <dgm:spPr/>
      <dgm:t>
        <a:bodyPr/>
        <a:lstStyle/>
        <a:p>
          <a:endParaRPr lang="en-US"/>
        </a:p>
      </dgm:t>
    </dgm:pt>
    <dgm:pt modelId="{26663AB0-9186-40C8-9226-A32CEB4AE0FB}">
      <dgm:prSet phldrT="[Text]" custT="1"/>
      <dgm:spPr/>
      <dgm:t>
        <a:bodyPr/>
        <a:lstStyle/>
        <a:p>
          <a:r>
            <a:rPr lang="sl-SI" sz="1400"/>
            <a:t>Računalništvo in informatika</a:t>
          </a:r>
          <a:endParaRPr lang="en-US" sz="1400"/>
        </a:p>
      </dgm:t>
    </dgm:pt>
    <dgm:pt modelId="{50F90FAA-F25E-41DF-87FA-D2456403F976}" type="parTrans" cxnId="{78BC8E8E-9648-44EF-BACE-32287F9442B7}">
      <dgm:prSet/>
      <dgm:spPr/>
      <dgm:t>
        <a:bodyPr/>
        <a:lstStyle/>
        <a:p>
          <a:endParaRPr lang="en-US"/>
        </a:p>
      </dgm:t>
    </dgm:pt>
    <dgm:pt modelId="{C6E2B524-CFC6-4B7F-A06E-7202F5A8FFA5}" type="sibTrans" cxnId="{78BC8E8E-9648-44EF-BACE-32287F9442B7}">
      <dgm:prSet/>
      <dgm:spPr/>
      <dgm:t>
        <a:bodyPr/>
        <a:lstStyle/>
        <a:p>
          <a:endParaRPr lang="en-US"/>
        </a:p>
      </dgm:t>
    </dgm:pt>
    <dgm:pt modelId="{807E20B3-54C0-466D-BBC8-6A060826F4FA}">
      <dgm:prSet phldrT="[Text]" custT="1"/>
      <dgm:spPr/>
      <dgm:t>
        <a:bodyPr/>
        <a:lstStyle/>
        <a:p>
          <a:r>
            <a:rPr lang="sl-SI" sz="1400"/>
            <a:t>Matematika</a:t>
          </a:r>
        </a:p>
      </dgm:t>
    </dgm:pt>
    <dgm:pt modelId="{CD72AC13-47FC-4B74-A03C-1ED51E030E80}" type="parTrans" cxnId="{1183023E-24F3-4DB3-88FA-34745A260C63}">
      <dgm:prSet/>
      <dgm:spPr/>
      <dgm:t>
        <a:bodyPr/>
        <a:lstStyle/>
        <a:p>
          <a:endParaRPr lang="en-US"/>
        </a:p>
      </dgm:t>
    </dgm:pt>
    <dgm:pt modelId="{B5DDA28C-41D7-473E-892B-D9436E29DCBB}" type="sibTrans" cxnId="{1183023E-24F3-4DB3-88FA-34745A260C63}">
      <dgm:prSet/>
      <dgm:spPr/>
      <dgm:t>
        <a:bodyPr/>
        <a:lstStyle/>
        <a:p>
          <a:endParaRPr lang="en-US"/>
        </a:p>
      </dgm:t>
    </dgm:pt>
    <dgm:pt modelId="{5CC106DE-303D-430E-9DA1-301133AD6295}">
      <dgm:prSet phldrT="[Text]"/>
      <dgm:spPr/>
      <dgm:t>
        <a:bodyPr/>
        <a:lstStyle/>
        <a:p>
          <a:endParaRPr lang="en-US" dirty="0"/>
        </a:p>
      </dgm:t>
    </dgm:pt>
    <dgm:pt modelId="{6298713E-F48E-4338-B065-D92F57FA0E99}" type="parTrans" cxnId="{63396EFD-69E5-47FD-A35B-99C62EE849B4}">
      <dgm:prSet/>
      <dgm:spPr/>
      <dgm:t>
        <a:bodyPr/>
        <a:lstStyle/>
        <a:p>
          <a:endParaRPr lang="en-US"/>
        </a:p>
      </dgm:t>
    </dgm:pt>
    <dgm:pt modelId="{E3C00FB5-DFEA-4499-B50B-13FCDBAC5211}" type="sibTrans" cxnId="{63396EFD-69E5-47FD-A35B-99C62EE849B4}">
      <dgm:prSet/>
      <dgm:spPr/>
      <dgm:t>
        <a:bodyPr/>
        <a:lstStyle/>
        <a:p>
          <a:endParaRPr lang="en-US"/>
        </a:p>
      </dgm:t>
    </dgm:pt>
    <dgm:pt modelId="{EC2C2F87-7BD7-421F-B6FD-9EB2FFC30ACC}" type="pres">
      <dgm:prSet presAssocID="{5FAA057E-845A-401B-9DC4-33C49CE442F5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FC022E37-F410-449F-9091-73F2C616CB4A}" type="pres">
      <dgm:prSet presAssocID="{4F2158F4-26FE-45D2-AEEE-DAFE9C0FDD96}" presName="centerShape" presStyleLbl="node0" presStyleIdx="0" presStyleCnt="1" custScaleX="107394" custScaleY="104795"/>
      <dgm:spPr/>
    </dgm:pt>
    <dgm:pt modelId="{E3B93139-A041-496D-AB32-21AE5DA1C5AC}" type="pres">
      <dgm:prSet presAssocID="{5FFC76ED-0833-4ADD-9936-204893167115}" presName="Name9" presStyleLbl="parChTrans1D2" presStyleIdx="0" presStyleCnt="3"/>
      <dgm:spPr/>
    </dgm:pt>
    <dgm:pt modelId="{0B95527E-38AC-4254-AE29-1DB563BA818E}" type="pres">
      <dgm:prSet presAssocID="{5FFC76ED-0833-4ADD-9936-204893167115}" presName="connTx" presStyleLbl="parChTrans1D2" presStyleIdx="0" presStyleCnt="3"/>
      <dgm:spPr/>
    </dgm:pt>
    <dgm:pt modelId="{AAC8A2E1-C41C-4FC7-973F-D8B18B065B4D}" type="pres">
      <dgm:prSet presAssocID="{DBD278BC-7A86-4133-8886-D0FCC4DE5D5B}" presName="node" presStyleLbl="node1" presStyleIdx="0" presStyleCnt="3" custScaleX="95763" custScaleY="95763">
        <dgm:presLayoutVars>
          <dgm:bulletEnabled val="1"/>
        </dgm:presLayoutVars>
      </dgm:prSet>
      <dgm:spPr/>
    </dgm:pt>
    <dgm:pt modelId="{7007290A-3726-4164-A885-E61CDCBD2472}" type="pres">
      <dgm:prSet presAssocID="{50F90FAA-F25E-41DF-87FA-D2456403F976}" presName="Name9" presStyleLbl="parChTrans1D2" presStyleIdx="1" presStyleCnt="3"/>
      <dgm:spPr/>
    </dgm:pt>
    <dgm:pt modelId="{8C332A93-9A36-45AB-B2D5-F97E894EA59F}" type="pres">
      <dgm:prSet presAssocID="{50F90FAA-F25E-41DF-87FA-D2456403F976}" presName="connTx" presStyleLbl="parChTrans1D2" presStyleIdx="1" presStyleCnt="3"/>
      <dgm:spPr/>
    </dgm:pt>
    <dgm:pt modelId="{2552EC4D-7961-4E5C-B4DB-423DEE7FA82C}" type="pres">
      <dgm:prSet presAssocID="{26663AB0-9186-40C8-9226-A32CEB4AE0FB}" presName="node" presStyleLbl="node1" presStyleIdx="1" presStyleCnt="3" custScaleX="119203" custScaleY="119203" custRadScaleRad="120875" custRadScaleInc="-94173">
        <dgm:presLayoutVars>
          <dgm:bulletEnabled val="1"/>
        </dgm:presLayoutVars>
      </dgm:prSet>
      <dgm:spPr/>
    </dgm:pt>
    <dgm:pt modelId="{BCC74D60-B05E-4863-8966-24DBBFD606BC}" type="pres">
      <dgm:prSet presAssocID="{CD72AC13-47FC-4B74-A03C-1ED51E030E80}" presName="Name9" presStyleLbl="parChTrans1D2" presStyleIdx="2" presStyleCnt="3"/>
      <dgm:spPr/>
    </dgm:pt>
    <dgm:pt modelId="{809C1678-C766-4032-95FB-A8D1A8C11B78}" type="pres">
      <dgm:prSet presAssocID="{CD72AC13-47FC-4B74-A03C-1ED51E030E80}" presName="connTx" presStyleLbl="parChTrans1D2" presStyleIdx="2" presStyleCnt="3"/>
      <dgm:spPr/>
    </dgm:pt>
    <dgm:pt modelId="{138B0835-DE9C-4DA9-83C8-A8BA5D647375}" type="pres">
      <dgm:prSet presAssocID="{807E20B3-54C0-466D-BBC8-6A060826F4FA}" presName="node" presStyleLbl="node1" presStyleIdx="2" presStyleCnt="3" custScaleX="94369" custScaleY="94369" custRadScaleRad="97102" custRadScaleInc="-187562">
        <dgm:presLayoutVars>
          <dgm:bulletEnabled val="1"/>
        </dgm:presLayoutVars>
      </dgm:prSet>
      <dgm:spPr/>
    </dgm:pt>
  </dgm:ptLst>
  <dgm:cxnLst>
    <dgm:cxn modelId="{5ACC2000-DBA5-488B-A7DB-898FF463EC75}" type="presOf" srcId="{5FFC76ED-0833-4ADD-9936-204893167115}" destId="{0B95527E-38AC-4254-AE29-1DB563BA818E}" srcOrd="1" destOrd="0" presId="urn:microsoft.com/office/officeart/2005/8/layout/radial1"/>
    <dgm:cxn modelId="{04F15509-F401-41A1-B4ED-2A356F968B8C}" type="presOf" srcId="{CD72AC13-47FC-4B74-A03C-1ED51E030E80}" destId="{BCC74D60-B05E-4863-8966-24DBBFD606BC}" srcOrd="0" destOrd="0" presId="urn:microsoft.com/office/officeart/2005/8/layout/radial1"/>
    <dgm:cxn modelId="{DBDA300D-0311-4CD0-A910-973B0A2FE3DC}" type="presOf" srcId="{5FFC76ED-0833-4ADD-9936-204893167115}" destId="{E3B93139-A041-496D-AB32-21AE5DA1C5AC}" srcOrd="0" destOrd="0" presId="urn:microsoft.com/office/officeart/2005/8/layout/radial1"/>
    <dgm:cxn modelId="{CC72FC19-E2D3-432E-88A2-F53D56FCF07C}" type="presOf" srcId="{26663AB0-9186-40C8-9226-A32CEB4AE0FB}" destId="{2552EC4D-7961-4E5C-B4DB-423DEE7FA82C}" srcOrd="0" destOrd="0" presId="urn:microsoft.com/office/officeart/2005/8/layout/radial1"/>
    <dgm:cxn modelId="{D7DCE324-F308-42A1-8B9C-0E98B0F77A4D}" type="presOf" srcId="{CD72AC13-47FC-4B74-A03C-1ED51E030E80}" destId="{809C1678-C766-4032-95FB-A8D1A8C11B78}" srcOrd="1" destOrd="0" presId="urn:microsoft.com/office/officeart/2005/8/layout/radial1"/>
    <dgm:cxn modelId="{80589E2F-492B-4EE9-8C9E-85B2B9AC38B2}" type="presOf" srcId="{4F2158F4-26FE-45D2-AEEE-DAFE9C0FDD96}" destId="{FC022E37-F410-449F-9091-73F2C616CB4A}" srcOrd="0" destOrd="0" presId="urn:microsoft.com/office/officeart/2005/8/layout/radial1"/>
    <dgm:cxn modelId="{1183023E-24F3-4DB3-88FA-34745A260C63}" srcId="{4F2158F4-26FE-45D2-AEEE-DAFE9C0FDD96}" destId="{807E20B3-54C0-466D-BBC8-6A060826F4FA}" srcOrd="2" destOrd="0" parTransId="{CD72AC13-47FC-4B74-A03C-1ED51E030E80}" sibTransId="{B5DDA28C-41D7-473E-892B-D9436E29DCBB}"/>
    <dgm:cxn modelId="{EE19BE5E-6D72-4EAC-B884-2855BE3ECFCD}" srcId="{4F2158F4-26FE-45D2-AEEE-DAFE9C0FDD96}" destId="{DBD278BC-7A86-4133-8886-D0FCC4DE5D5B}" srcOrd="0" destOrd="0" parTransId="{5FFC76ED-0833-4ADD-9936-204893167115}" sibTransId="{7E2B61BC-686C-4D89-B3A1-4110B3D061D3}"/>
    <dgm:cxn modelId="{57EF756C-778C-4752-916A-110283C1706D}" type="presOf" srcId="{5FAA057E-845A-401B-9DC4-33C49CE442F5}" destId="{EC2C2F87-7BD7-421F-B6FD-9EB2FFC30ACC}" srcOrd="0" destOrd="0" presId="urn:microsoft.com/office/officeart/2005/8/layout/radial1"/>
    <dgm:cxn modelId="{33E09872-C438-44DE-A1AE-3559E57C097F}" type="presOf" srcId="{DBD278BC-7A86-4133-8886-D0FCC4DE5D5B}" destId="{AAC8A2E1-C41C-4FC7-973F-D8B18B065B4D}" srcOrd="0" destOrd="0" presId="urn:microsoft.com/office/officeart/2005/8/layout/radial1"/>
    <dgm:cxn modelId="{78BC8E8E-9648-44EF-BACE-32287F9442B7}" srcId="{4F2158F4-26FE-45D2-AEEE-DAFE9C0FDD96}" destId="{26663AB0-9186-40C8-9226-A32CEB4AE0FB}" srcOrd="1" destOrd="0" parTransId="{50F90FAA-F25E-41DF-87FA-D2456403F976}" sibTransId="{C6E2B524-CFC6-4B7F-A06E-7202F5A8FFA5}"/>
    <dgm:cxn modelId="{1F32C493-BD4A-4170-8BA8-A9BF59F51527}" type="presOf" srcId="{807E20B3-54C0-466D-BBC8-6A060826F4FA}" destId="{138B0835-DE9C-4DA9-83C8-A8BA5D647375}" srcOrd="0" destOrd="0" presId="urn:microsoft.com/office/officeart/2005/8/layout/radial1"/>
    <dgm:cxn modelId="{45EA5F96-4946-4C01-883A-2F37362B57F6}" type="presOf" srcId="{50F90FAA-F25E-41DF-87FA-D2456403F976}" destId="{8C332A93-9A36-45AB-B2D5-F97E894EA59F}" srcOrd="1" destOrd="0" presId="urn:microsoft.com/office/officeart/2005/8/layout/radial1"/>
    <dgm:cxn modelId="{E018A6B2-2ED7-4971-A3B5-C88FE21D0647}" srcId="{5FAA057E-845A-401B-9DC4-33C49CE442F5}" destId="{4F2158F4-26FE-45D2-AEEE-DAFE9C0FDD96}" srcOrd="0" destOrd="0" parTransId="{DA2C5E3E-83A9-458A-93A9-4808FC58FD6E}" sibTransId="{6A255EEE-9637-4DDE-991A-6BFA9AA14B81}"/>
    <dgm:cxn modelId="{080AC0DD-2897-4F62-AFB9-DB11EDD1B07D}" type="presOf" srcId="{50F90FAA-F25E-41DF-87FA-D2456403F976}" destId="{7007290A-3726-4164-A885-E61CDCBD2472}" srcOrd="0" destOrd="0" presId="urn:microsoft.com/office/officeart/2005/8/layout/radial1"/>
    <dgm:cxn modelId="{63396EFD-69E5-47FD-A35B-99C62EE849B4}" srcId="{5FAA057E-845A-401B-9DC4-33C49CE442F5}" destId="{5CC106DE-303D-430E-9DA1-301133AD6295}" srcOrd="1" destOrd="0" parTransId="{6298713E-F48E-4338-B065-D92F57FA0E99}" sibTransId="{E3C00FB5-DFEA-4499-B50B-13FCDBAC5211}"/>
    <dgm:cxn modelId="{E3856A77-F84C-4691-8B88-500CD0DAE4B0}" type="presParOf" srcId="{EC2C2F87-7BD7-421F-B6FD-9EB2FFC30ACC}" destId="{FC022E37-F410-449F-9091-73F2C616CB4A}" srcOrd="0" destOrd="0" presId="urn:microsoft.com/office/officeart/2005/8/layout/radial1"/>
    <dgm:cxn modelId="{7595D128-CCBB-4430-89BF-7CE895C32D82}" type="presParOf" srcId="{EC2C2F87-7BD7-421F-B6FD-9EB2FFC30ACC}" destId="{E3B93139-A041-496D-AB32-21AE5DA1C5AC}" srcOrd="1" destOrd="0" presId="urn:microsoft.com/office/officeart/2005/8/layout/radial1"/>
    <dgm:cxn modelId="{54C9F3AE-C254-4109-B767-6C7A08187918}" type="presParOf" srcId="{E3B93139-A041-496D-AB32-21AE5DA1C5AC}" destId="{0B95527E-38AC-4254-AE29-1DB563BA818E}" srcOrd="0" destOrd="0" presId="urn:microsoft.com/office/officeart/2005/8/layout/radial1"/>
    <dgm:cxn modelId="{E849E96D-63A4-4F20-AA7F-500F635DC5A7}" type="presParOf" srcId="{EC2C2F87-7BD7-421F-B6FD-9EB2FFC30ACC}" destId="{AAC8A2E1-C41C-4FC7-973F-D8B18B065B4D}" srcOrd="2" destOrd="0" presId="urn:microsoft.com/office/officeart/2005/8/layout/radial1"/>
    <dgm:cxn modelId="{AC505629-02BE-4CE0-819F-0146E11EDF74}" type="presParOf" srcId="{EC2C2F87-7BD7-421F-B6FD-9EB2FFC30ACC}" destId="{7007290A-3726-4164-A885-E61CDCBD2472}" srcOrd="3" destOrd="0" presId="urn:microsoft.com/office/officeart/2005/8/layout/radial1"/>
    <dgm:cxn modelId="{448DA0D6-28C5-447F-A8AE-325666B8B74F}" type="presParOf" srcId="{7007290A-3726-4164-A885-E61CDCBD2472}" destId="{8C332A93-9A36-45AB-B2D5-F97E894EA59F}" srcOrd="0" destOrd="0" presId="urn:microsoft.com/office/officeart/2005/8/layout/radial1"/>
    <dgm:cxn modelId="{52440C8C-8DAF-4957-ADB0-1CB8D184A878}" type="presParOf" srcId="{EC2C2F87-7BD7-421F-B6FD-9EB2FFC30ACC}" destId="{2552EC4D-7961-4E5C-B4DB-423DEE7FA82C}" srcOrd="4" destOrd="0" presId="urn:microsoft.com/office/officeart/2005/8/layout/radial1"/>
    <dgm:cxn modelId="{D7C62986-486D-471A-8A5D-E9236EAFE383}" type="presParOf" srcId="{EC2C2F87-7BD7-421F-B6FD-9EB2FFC30ACC}" destId="{BCC74D60-B05E-4863-8966-24DBBFD606BC}" srcOrd="5" destOrd="0" presId="urn:microsoft.com/office/officeart/2005/8/layout/radial1"/>
    <dgm:cxn modelId="{E7B908D6-24DE-4D20-8E59-996B4C065A88}" type="presParOf" srcId="{BCC74D60-B05E-4863-8966-24DBBFD606BC}" destId="{809C1678-C766-4032-95FB-A8D1A8C11B78}" srcOrd="0" destOrd="0" presId="urn:microsoft.com/office/officeart/2005/8/layout/radial1"/>
    <dgm:cxn modelId="{DE1476EF-64A8-4B72-99A8-684848058316}" type="presParOf" srcId="{EC2C2F87-7BD7-421F-B6FD-9EB2FFC30ACC}" destId="{138B0835-DE9C-4DA9-83C8-A8BA5D647375}" srcOrd="6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022E37-F410-449F-9091-73F2C616CB4A}">
      <dsp:nvSpPr>
        <dsp:cNvPr id="0" name=""/>
        <dsp:cNvSpPr/>
      </dsp:nvSpPr>
      <dsp:spPr>
        <a:xfrm>
          <a:off x="1556397" y="1728512"/>
          <a:ext cx="1520740" cy="148393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3600" kern="1200" dirty="0"/>
            <a:t>RTD (CFD)</a:t>
          </a:r>
          <a:endParaRPr lang="en-US" sz="3600" kern="1200" dirty="0"/>
        </a:p>
      </dsp:txBody>
      <dsp:txXfrm>
        <a:off x="1779104" y="1945830"/>
        <a:ext cx="1075326" cy="1049301"/>
      </dsp:txXfrm>
    </dsp:sp>
    <dsp:sp modelId="{E3B93139-A041-496D-AB32-21AE5DA1C5AC}">
      <dsp:nvSpPr>
        <dsp:cNvPr id="0" name=""/>
        <dsp:cNvSpPr/>
      </dsp:nvSpPr>
      <dsp:spPr>
        <a:xfrm rot="16200000">
          <a:off x="2105761" y="1491006"/>
          <a:ext cx="422013" cy="52998"/>
        </a:xfrm>
        <a:custGeom>
          <a:avLst/>
          <a:gdLst/>
          <a:ahLst/>
          <a:cxnLst/>
          <a:rect l="0" t="0" r="0" b="0"/>
          <a:pathLst>
            <a:path>
              <a:moveTo>
                <a:pt x="0" y="26499"/>
              </a:moveTo>
              <a:lnTo>
                <a:pt x="422013" y="2649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2306217" y="1506954"/>
        <a:ext cx="21100" cy="21100"/>
      </dsp:txXfrm>
    </dsp:sp>
    <dsp:sp modelId="{AAC8A2E1-C41C-4FC7-973F-D8B18B065B4D}">
      <dsp:nvSpPr>
        <dsp:cNvPr id="0" name=""/>
        <dsp:cNvSpPr/>
      </dsp:nvSpPr>
      <dsp:spPr>
        <a:xfrm>
          <a:off x="1638747" y="-49542"/>
          <a:ext cx="1356041" cy="135604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1400" kern="1200"/>
            <a:t>Mehanika tekočin</a:t>
          </a:r>
          <a:endParaRPr lang="en-US" sz="1400" kern="1200"/>
        </a:p>
      </dsp:txBody>
      <dsp:txXfrm>
        <a:off x="1837335" y="149046"/>
        <a:ext cx="958865" cy="958865"/>
      </dsp:txXfrm>
    </dsp:sp>
    <dsp:sp modelId="{7007290A-3726-4164-A885-E61CDCBD2472}">
      <dsp:nvSpPr>
        <dsp:cNvPr id="0" name=""/>
        <dsp:cNvSpPr/>
      </dsp:nvSpPr>
      <dsp:spPr>
        <a:xfrm rot="19735389">
          <a:off x="2940329" y="1970060"/>
          <a:ext cx="325570" cy="52998"/>
        </a:xfrm>
        <a:custGeom>
          <a:avLst/>
          <a:gdLst/>
          <a:ahLst/>
          <a:cxnLst/>
          <a:rect l="0" t="0" r="0" b="0"/>
          <a:pathLst>
            <a:path>
              <a:moveTo>
                <a:pt x="0" y="26499"/>
              </a:moveTo>
              <a:lnTo>
                <a:pt x="325570" y="2649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3094975" y="1988420"/>
        <a:ext cx="16278" cy="16278"/>
      </dsp:txXfrm>
    </dsp:sp>
    <dsp:sp modelId="{2552EC4D-7961-4E5C-B4DB-423DEE7FA82C}">
      <dsp:nvSpPr>
        <dsp:cNvPr id="0" name=""/>
        <dsp:cNvSpPr/>
      </dsp:nvSpPr>
      <dsp:spPr>
        <a:xfrm>
          <a:off x="3121404" y="632899"/>
          <a:ext cx="1687960" cy="168796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1400" kern="1200"/>
            <a:t>Računalništvo in informatika</a:t>
          </a:r>
          <a:endParaRPr lang="en-US" sz="1400" kern="1200"/>
        </a:p>
      </dsp:txBody>
      <dsp:txXfrm>
        <a:off x="3368600" y="880095"/>
        <a:ext cx="1193568" cy="1193568"/>
      </dsp:txXfrm>
    </dsp:sp>
    <dsp:sp modelId="{BCC74D60-B05E-4863-8966-24DBBFD606BC}">
      <dsp:nvSpPr>
        <dsp:cNvPr id="0" name=""/>
        <dsp:cNvSpPr/>
      </dsp:nvSpPr>
      <dsp:spPr>
        <a:xfrm rot="2184916">
          <a:off x="2889900" y="2993027"/>
          <a:ext cx="342319" cy="52998"/>
        </a:xfrm>
        <a:custGeom>
          <a:avLst/>
          <a:gdLst/>
          <a:ahLst/>
          <a:cxnLst/>
          <a:rect l="0" t="0" r="0" b="0"/>
          <a:pathLst>
            <a:path>
              <a:moveTo>
                <a:pt x="0" y="26499"/>
              </a:moveTo>
              <a:lnTo>
                <a:pt x="342319" y="2649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3052501" y="3010968"/>
        <a:ext cx="17115" cy="17115"/>
      </dsp:txXfrm>
    </dsp:sp>
    <dsp:sp modelId="{138B0835-DE9C-4DA9-83C8-A8BA5D647375}">
      <dsp:nvSpPr>
        <dsp:cNvPr id="0" name=""/>
        <dsp:cNvSpPr/>
      </dsp:nvSpPr>
      <dsp:spPr>
        <a:xfrm>
          <a:off x="3068332" y="2849618"/>
          <a:ext cx="1336301" cy="133630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1400" kern="1200"/>
            <a:t>Matematika</a:t>
          </a:r>
        </a:p>
      </dsp:txBody>
      <dsp:txXfrm>
        <a:off x="3264029" y="3045315"/>
        <a:ext cx="944907" cy="94490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glave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4301543" cy="341064"/>
          </a:xfrm>
          <a:prstGeom prst="rect">
            <a:avLst/>
          </a:prstGeom>
        </p:spPr>
        <p:txBody>
          <a:bodyPr vert="horz" lIns="91426" tIns="45713" rIns="91426" bIns="45713" rtlCol="0"/>
          <a:lstStyle>
            <a:lvl1pPr algn="l">
              <a:defRPr sz="1200"/>
            </a:lvl1pPr>
          </a:lstStyle>
          <a:p>
            <a:r>
              <a:rPr lang="sl-SI"/>
              <a:t>Zgorevanje in kurilne naprave</a:t>
            </a:r>
          </a:p>
        </p:txBody>
      </p:sp>
      <p:sp>
        <p:nvSpPr>
          <p:cNvPr id="3" name="Označba mesta datuma 2"/>
          <p:cNvSpPr>
            <a:spLocks noGrp="1"/>
          </p:cNvSpPr>
          <p:nvPr>
            <p:ph type="dt" sz="quarter" idx="1"/>
          </p:nvPr>
        </p:nvSpPr>
        <p:spPr>
          <a:xfrm>
            <a:off x="5622798" y="1"/>
            <a:ext cx="4301543" cy="341064"/>
          </a:xfrm>
          <a:prstGeom prst="rect">
            <a:avLst/>
          </a:prstGeom>
        </p:spPr>
        <p:txBody>
          <a:bodyPr vert="horz" lIns="91426" tIns="45713" rIns="91426" bIns="45713" rtlCol="0"/>
          <a:lstStyle>
            <a:lvl1pPr algn="r">
              <a:defRPr sz="1200"/>
            </a:lvl1pPr>
          </a:lstStyle>
          <a:p>
            <a:r>
              <a:rPr lang="sl-SI" dirty="0"/>
              <a:t>2023/24</a:t>
            </a:r>
          </a:p>
        </p:txBody>
      </p:sp>
      <p:sp>
        <p:nvSpPr>
          <p:cNvPr id="4" name="Označba mesta noge 3"/>
          <p:cNvSpPr>
            <a:spLocks noGrp="1"/>
          </p:cNvSpPr>
          <p:nvPr>
            <p:ph type="ftr" sz="quarter" idx="2"/>
          </p:nvPr>
        </p:nvSpPr>
        <p:spPr>
          <a:xfrm>
            <a:off x="1" y="6286081"/>
            <a:ext cx="4301543" cy="341063"/>
          </a:xfrm>
          <a:prstGeom prst="rect">
            <a:avLst/>
          </a:prstGeom>
        </p:spPr>
        <p:txBody>
          <a:bodyPr vert="horz" lIns="91426" tIns="45713" rIns="91426" bIns="45713" rtlCol="0" anchor="b"/>
          <a:lstStyle>
            <a:lvl1pPr algn="l">
              <a:defRPr sz="1200"/>
            </a:lvl1pPr>
          </a:lstStyle>
          <a:p>
            <a:r>
              <a:rPr lang="sl-SI" dirty="0"/>
              <a:t>izr. prof. dr. Filip Kokalj</a:t>
            </a:r>
          </a:p>
        </p:txBody>
      </p:sp>
      <p:sp>
        <p:nvSpPr>
          <p:cNvPr id="5" name="Označba mesta številke diapozitiva 4"/>
          <p:cNvSpPr>
            <a:spLocks noGrp="1"/>
          </p:cNvSpPr>
          <p:nvPr>
            <p:ph type="sldNum" sz="quarter" idx="3"/>
          </p:nvPr>
        </p:nvSpPr>
        <p:spPr>
          <a:xfrm>
            <a:off x="5622797" y="6286080"/>
            <a:ext cx="4301543" cy="341063"/>
          </a:xfrm>
          <a:prstGeom prst="rect">
            <a:avLst/>
          </a:prstGeom>
        </p:spPr>
        <p:txBody>
          <a:bodyPr vert="horz" lIns="91426" tIns="45713" rIns="91426" bIns="45713" rtlCol="0" anchor="b"/>
          <a:lstStyle>
            <a:lvl1pPr algn="r">
              <a:defRPr sz="1200"/>
            </a:lvl1pPr>
          </a:lstStyle>
          <a:p>
            <a:fld id="{E4636E3E-FB13-4186-97B1-CA9AA5C8888C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09111129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glave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1543" cy="339884"/>
          </a:xfrm>
          <a:prstGeom prst="rect">
            <a:avLst/>
          </a:prstGeom>
        </p:spPr>
        <p:txBody>
          <a:bodyPr vert="horz" lIns="91426" tIns="45713" rIns="91426" bIns="45713" rtlCol="0"/>
          <a:lstStyle>
            <a:lvl1pPr algn="l">
              <a:defRPr sz="1200"/>
            </a:lvl1pPr>
          </a:lstStyle>
          <a:p>
            <a:r>
              <a:rPr lang="sl-SI"/>
              <a:t>Zgorevanje in kurilne naprave</a:t>
            </a:r>
          </a:p>
        </p:txBody>
      </p:sp>
      <p:sp>
        <p:nvSpPr>
          <p:cNvPr id="3" name="Ograda datuma 2"/>
          <p:cNvSpPr>
            <a:spLocks noGrp="1"/>
          </p:cNvSpPr>
          <p:nvPr>
            <p:ph type="dt" idx="1"/>
          </p:nvPr>
        </p:nvSpPr>
        <p:spPr>
          <a:xfrm>
            <a:off x="5622798" y="0"/>
            <a:ext cx="4301543" cy="339884"/>
          </a:xfrm>
          <a:prstGeom prst="rect">
            <a:avLst/>
          </a:prstGeom>
        </p:spPr>
        <p:txBody>
          <a:bodyPr vert="horz" lIns="91426" tIns="45713" rIns="91426" bIns="45713" rtlCol="0"/>
          <a:lstStyle>
            <a:lvl1pPr algn="r">
              <a:defRPr sz="1200"/>
            </a:lvl1pPr>
          </a:lstStyle>
          <a:p>
            <a:r>
              <a:rPr lang="sl-SI" dirty="0"/>
              <a:t>2022/23</a:t>
            </a:r>
          </a:p>
        </p:txBody>
      </p:sp>
      <p:sp>
        <p:nvSpPr>
          <p:cNvPr id="4" name="Ograda stranske slike 3"/>
          <p:cNvSpPr>
            <a:spLocks noGrp="1" noRot="1" noChangeAspect="1"/>
          </p:cNvSpPr>
          <p:nvPr>
            <p:ph type="sldImg" idx="2"/>
          </p:nvPr>
        </p:nvSpPr>
        <p:spPr>
          <a:xfrm>
            <a:off x="2697163" y="509588"/>
            <a:ext cx="4532312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6" tIns="45713" rIns="91426" bIns="45713" rtlCol="0" anchor="ctr"/>
          <a:lstStyle/>
          <a:p>
            <a:endParaRPr lang="sl-SI"/>
          </a:p>
        </p:txBody>
      </p:sp>
      <p:sp>
        <p:nvSpPr>
          <p:cNvPr id="5" name="Ograda opomb 4"/>
          <p:cNvSpPr>
            <a:spLocks noGrp="1"/>
          </p:cNvSpPr>
          <p:nvPr>
            <p:ph type="body" sz="quarter" idx="3"/>
          </p:nvPr>
        </p:nvSpPr>
        <p:spPr>
          <a:xfrm>
            <a:off x="992665" y="3228896"/>
            <a:ext cx="7941310" cy="3058954"/>
          </a:xfrm>
          <a:prstGeom prst="rect">
            <a:avLst/>
          </a:prstGeom>
        </p:spPr>
        <p:txBody>
          <a:bodyPr vert="horz" lIns="91426" tIns="45713" rIns="91426" bIns="45713" rtlCol="0"/>
          <a:lstStyle/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6" name="Ograda noge 5"/>
          <p:cNvSpPr>
            <a:spLocks noGrp="1"/>
          </p:cNvSpPr>
          <p:nvPr>
            <p:ph type="ftr" sz="quarter" idx="4"/>
          </p:nvPr>
        </p:nvSpPr>
        <p:spPr>
          <a:xfrm>
            <a:off x="1" y="6456612"/>
            <a:ext cx="4301543" cy="339884"/>
          </a:xfrm>
          <a:prstGeom prst="rect">
            <a:avLst/>
          </a:prstGeom>
        </p:spPr>
        <p:txBody>
          <a:bodyPr vert="horz" lIns="91426" tIns="45713" rIns="91426" bIns="45713" rtlCol="0" anchor="b"/>
          <a:lstStyle>
            <a:lvl1pPr algn="l">
              <a:defRPr sz="1200"/>
            </a:lvl1pPr>
          </a:lstStyle>
          <a:p>
            <a:r>
              <a:rPr lang="sl-SI"/>
              <a:t>doc. dr. Filip Kokalj</a:t>
            </a:r>
          </a:p>
        </p:txBody>
      </p:sp>
      <p:sp>
        <p:nvSpPr>
          <p:cNvPr id="7" name="Ograda številke diapozitiva 6"/>
          <p:cNvSpPr>
            <a:spLocks noGrp="1"/>
          </p:cNvSpPr>
          <p:nvPr>
            <p:ph type="sldNum" sz="quarter" idx="5"/>
          </p:nvPr>
        </p:nvSpPr>
        <p:spPr>
          <a:xfrm>
            <a:off x="5622798" y="6456612"/>
            <a:ext cx="4301543" cy="339884"/>
          </a:xfrm>
          <a:prstGeom prst="rect">
            <a:avLst/>
          </a:prstGeom>
        </p:spPr>
        <p:txBody>
          <a:bodyPr vert="horz" lIns="91426" tIns="45713" rIns="91426" bIns="45713" rtlCol="0" anchor="b"/>
          <a:lstStyle>
            <a:lvl1pPr algn="r">
              <a:defRPr sz="1200"/>
            </a:lvl1pPr>
          </a:lstStyle>
          <a:p>
            <a:fld id="{80823625-56CF-4550-8812-9F9EB2171C8A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4028730102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aslovnica zaposle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značba mesta besedila 20"/>
          <p:cNvSpPr>
            <a:spLocks noGrp="1"/>
          </p:cNvSpPr>
          <p:nvPr>
            <p:ph type="body" sz="quarter" idx="17" hasCustomPrompt="1"/>
          </p:nvPr>
        </p:nvSpPr>
        <p:spPr>
          <a:xfrm>
            <a:off x="2321726" y="4572152"/>
            <a:ext cx="7662706" cy="338554"/>
          </a:xfrm>
          <a:noFill/>
        </p:spPr>
        <p:txBody>
          <a:bodyPr wrap="square" rtlCol="0">
            <a:spAutoFit/>
          </a:bodyPr>
          <a:lstStyle>
            <a:lvl1pPr marL="0" indent="0">
              <a:buFontTx/>
              <a:buNone/>
              <a:defRPr lang="sl-SI" sz="1600" b="0" i="0" dirty="0" smtClean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0" lvl="0"/>
            <a:r>
              <a:rPr lang="sl-SI" dirty="0"/>
              <a:t>Navedba avtorja(</a:t>
            </a:r>
            <a:r>
              <a:rPr lang="sl-SI" dirty="0" err="1"/>
              <a:t>ev</a:t>
            </a:r>
            <a:r>
              <a:rPr lang="sl-SI" dirty="0"/>
              <a:t>)</a:t>
            </a:r>
          </a:p>
        </p:txBody>
      </p:sp>
      <p:sp>
        <p:nvSpPr>
          <p:cNvPr id="23" name="Označba mesta besedila 20"/>
          <p:cNvSpPr>
            <a:spLocks noGrp="1"/>
          </p:cNvSpPr>
          <p:nvPr>
            <p:ph type="body" sz="quarter" idx="18" hasCustomPrompt="1"/>
          </p:nvPr>
        </p:nvSpPr>
        <p:spPr>
          <a:xfrm>
            <a:off x="2321726" y="3716167"/>
            <a:ext cx="7662706" cy="338554"/>
          </a:xfrm>
          <a:noFill/>
        </p:spPr>
        <p:txBody>
          <a:bodyPr wrap="square" rtlCol="0">
            <a:spAutoFit/>
          </a:bodyPr>
          <a:lstStyle>
            <a:lvl1pPr marL="0" indent="0">
              <a:buFontTx/>
              <a:buNone/>
              <a:defRPr lang="sl-SI" sz="1600" i="1" baseline="0" dirty="0" smtClean="0">
                <a:solidFill>
                  <a:srgbClr val="006F8E"/>
                </a:solidFill>
              </a:defRPr>
            </a:lvl1pPr>
          </a:lstStyle>
          <a:p>
            <a:pPr marL="0" lvl="0"/>
            <a:r>
              <a:rPr lang="sl-SI" dirty="0"/>
              <a:t>Vpišite podnaslov predstavitve</a:t>
            </a:r>
          </a:p>
        </p:txBody>
      </p:sp>
      <p:sp>
        <p:nvSpPr>
          <p:cNvPr id="24" name="Pravokotnik 23"/>
          <p:cNvSpPr/>
          <p:nvPr userDrawn="1"/>
        </p:nvSpPr>
        <p:spPr>
          <a:xfrm>
            <a:off x="725531" y="1562771"/>
            <a:ext cx="1440000" cy="4260011"/>
          </a:xfrm>
          <a:prstGeom prst="rect">
            <a:avLst/>
          </a:prstGeom>
          <a:solidFill>
            <a:srgbClr val="0063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25" name="Pravokotnik 24"/>
          <p:cNvSpPr/>
          <p:nvPr userDrawn="1"/>
        </p:nvSpPr>
        <p:spPr>
          <a:xfrm>
            <a:off x="119336" y="-18200"/>
            <a:ext cx="450000" cy="6876200"/>
          </a:xfrm>
          <a:prstGeom prst="rect">
            <a:avLst/>
          </a:prstGeom>
          <a:solidFill>
            <a:srgbClr val="AEC9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pic>
        <p:nvPicPr>
          <p:cNvPr id="26" name="Slika 2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531" y="92235"/>
            <a:ext cx="1440000" cy="1375620"/>
          </a:xfrm>
          <a:prstGeom prst="rect">
            <a:avLst/>
          </a:prstGeom>
        </p:spPr>
      </p:pic>
      <p:grpSp>
        <p:nvGrpSpPr>
          <p:cNvPr id="27" name="Group 4"/>
          <p:cNvGrpSpPr>
            <a:grpSpLocks noChangeAspect="1"/>
          </p:cNvGrpSpPr>
          <p:nvPr userDrawn="1"/>
        </p:nvGrpSpPr>
        <p:grpSpPr bwMode="auto">
          <a:xfrm>
            <a:off x="725531" y="5949280"/>
            <a:ext cx="1440000" cy="834573"/>
            <a:chOff x="3175" y="1987"/>
            <a:chExt cx="597" cy="346"/>
          </a:xfrm>
        </p:grpSpPr>
        <p:sp>
          <p:nvSpPr>
            <p:cNvPr id="28" name="Freeform 8"/>
            <p:cNvSpPr>
              <a:spLocks/>
            </p:cNvSpPr>
            <p:nvPr/>
          </p:nvSpPr>
          <p:spPr bwMode="auto">
            <a:xfrm>
              <a:off x="3177" y="2284"/>
              <a:ext cx="33" cy="49"/>
            </a:xfrm>
            <a:custGeom>
              <a:avLst/>
              <a:gdLst>
                <a:gd name="T0" fmla="*/ 72 w 147"/>
                <a:gd name="T1" fmla="*/ 196 h 214"/>
                <a:gd name="T2" fmla="*/ 128 w 147"/>
                <a:gd name="T3" fmla="*/ 149 h 214"/>
                <a:gd name="T4" fmla="*/ 128 w 147"/>
                <a:gd name="T5" fmla="*/ 0 h 214"/>
                <a:gd name="T6" fmla="*/ 147 w 147"/>
                <a:gd name="T7" fmla="*/ 0 h 214"/>
                <a:gd name="T8" fmla="*/ 147 w 147"/>
                <a:gd name="T9" fmla="*/ 149 h 214"/>
                <a:gd name="T10" fmla="*/ 72 w 147"/>
                <a:gd name="T11" fmla="*/ 214 h 214"/>
                <a:gd name="T12" fmla="*/ 0 w 147"/>
                <a:gd name="T13" fmla="*/ 149 h 214"/>
                <a:gd name="T14" fmla="*/ 0 w 147"/>
                <a:gd name="T15" fmla="*/ 0 h 214"/>
                <a:gd name="T16" fmla="*/ 19 w 147"/>
                <a:gd name="T17" fmla="*/ 0 h 214"/>
                <a:gd name="T18" fmla="*/ 19 w 147"/>
                <a:gd name="T19" fmla="*/ 149 h 214"/>
                <a:gd name="T20" fmla="*/ 72 w 147"/>
                <a:gd name="T21" fmla="*/ 196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7" h="214">
                  <a:moveTo>
                    <a:pt x="72" y="196"/>
                  </a:moveTo>
                  <a:cubicBezTo>
                    <a:pt x="107" y="196"/>
                    <a:pt x="128" y="184"/>
                    <a:pt x="128" y="149"/>
                  </a:cubicBezTo>
                  <a:lnTo>
                    <a:pt x="128" y="0"/>
                  </a:lnTo>
                  <a:lnTo>
                    <a:pt x="147" y="0"/>
                  </a:lnTo>
                  <a:lnTo>
                    <a:pt x="147" y="149"/>
                  </a:lnTo>
                  <a:cubicBezTo>
                    <a:pt x="147" y="196"/>
                    <a:pt x="120" y="214"/>
                    <a:pt x="72" y="214"/>
                  </a:cubicBezTo>
                  <a:cubicBezTo>
                    <a:pt x="27" y="214"/>
                    <a:pt x="0" y="196"/>
                    <a:pt x="0" y="149"/>
                  </a:cubicBezTo>
                  <a:lnTo>
                    <a:pt x="0" y="0"/>
                  </a:lnTo>
                  <a:lnTo>
                    <a:pt x="19" y="0"/>
                  </a:lnTo>
                  <a:lnTo>
                    <a:pt x="19" y="149"/>
                  </a:lnTo>
                  <a:cubicBezTo>
                    <a:pt x="19" y="184"/>
                    <a:pt x="39" y="196"/>
                    <a:pt x="72" y="196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29" name="Freeform 9"/>
            <p:cNvSpPr>
              <a:spLocks/>
            </p:cNvSpPr>
            <p:nvPr/>
          </p:nvSpPr>
          <p:spPr bwMode="auto">
            <a:xfrm>
              <a:off x="3219" y="2297"/>
              <a:ext cx="28" cy="35"/>
            </a:xfrm>
            <a:custGeom>
              <a:avLst/>
              <a:gdLst>
                <a:gd name="T0" fmla="*/ 0 w 121"/>
                <a:gd name="T1" fmla="*/ 154 h 154"/>
                <a:gd name="T2" fmla="*/ 0 w 121"/>
                <a:gd name="T3" fmla="*/ 3 h 154"/>
                <a:gd name="T4" fmla="*/ 19 w 121"/>
                <a:gd name="T5" fmla="*/ 3 h 154"/>
                <a:gd name="T6" fmla="*/ 19 w 121"/>
                <a:gd name="T7" fmla="*/ 14 h 154"/>
                <a:gd name="T8" fmla="*/ 69 w 121"/>
                <a:gd name="T9" fmla="*/ 0 h 154"/>
                <a:gd name="T10" fmla="*/ 121 w 121"/>
                <a:gd name="T11" fmla="*/ 75 h 154"/>
                <a:gd name="T12" fmla="*/ 121 w 121"/>
                <a:gd name="T13" fmla="*/ 154 h 154"/>
                <a:gd name="T14" fmla="*/ 102 w 121"/>
                <a:gd name="T15" fmla="*/ 154 h 154"/>
                <a:gd name="T16" fmla="*/ 102 w 121"/>
                <a:gd name="T17" fmla="*/ 75 h 154"/>
                <a:gd name="T18" fmla="*/ 67 w 121"/>
                <a:gd name="T19" fmla="*/ 16 h 154"/>
                <a:gd name="T20" fmla="*/ 19 w 121"/>
                <a:gd name="T21" fmla="*/ 29 h 154"/>
                <a:gd name="T22" fmla="*/ 19 w 121"/>
                <a:gd name="T23" fmla="*/ 154 h 154"/>
                <a:gd name="T24" fmla="*/ 0 w 121"/>
                <a:gd name="T25" fmla="*/ 154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1" h="154">
                  <a:moveTo>
                    <a:pt x="0" y="154"/>
                  </a:moveTo>
                  <a:lnTo>
                    <a:pt x="0" y="3"/>
                  </a:lnTo>
                  <a:lnTo>
                    <a:pt x="19" y="3"/>
                  </a:lnTo>
                  <a:lnTo>
                    <a:pt x="19" y="14"/>
                  </a:lnTo>
                  <a:cubicBezTo>
                    <a:pt x="19" y="14"/>
                    <a:pt x="45" y="0"/>
                    <a:pt x="69" y="0"/>
                  </a:cubicBezTo>
                  <a:cubicBezTo>
                    <a:pt x="111" y="0"/>
                    <a:pt x="121" y="19"/>
                    <a:pt x="121" y="75"/>
                  </a:cubicBezTo>
                  <a:lnTo>
                    <a:pt x="121" y="154"/>
                  </a:lnTo>
                  <a:lnTo>
                    <a:pt x="102" y="154"/>
                  </a:lnTo>
                  <a:lnTo>
                    <a:pt x="102" y="75"/>
                  </a:lnTo>
                  <a:cubicBezTo>
                    <a:pt x="102" y="31"/>
                    <a:pt x="97" y="16"/>
                    <a:pt x="67" y="16"/>
                  </a:cubicBezTo>
                  <a:cubicBezTo>
                    <a:pt x="42" y="16"/>
                    <a:pt x="19" y="29"/>
                    <a:pt x="19" y="29"/>
                  </a:cubicBezTo>
                  <a:lnTo>
                    <a:pt x="19" y="154"/>
                  </a:lnTo>
                  <a:lnTo>
                    <a:pt x="0" y="154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0" name="Freeform 10"/>
            <p:cNvSpPr>
              <a:spLocks noEditPoints="1"/>
            </p:cNvSpPr>
            <p:nvPr/>
          </p:nvSpPr>
          <p:spPr bwMode="auto">
            <a:xfrm>
              <a:off x="3259" y="2283"/>
              <a:ext cx="4" cy="49"/>
            </a:xfrm>
            <a:custGeom>
              <a:avLst/>
              <a:gdLst>
                <a:gd name="T0" fmla="*/ 0 w 19"/>
                <a:gd name="T1" fmla="*/ 0 h 212"/>
                <a:gd name="T2" fmla="*/ 19 w 19"/>
                <a:gd name="T3" fmla="*/ 0 h 212"/>
                <a:gd name="T4" fmla="*/ 19 w 19"/>
                <a:gd name="T5" fmla="*/ 23 h 212"/>
                <a:gd name="T6" fmla="*/ 0 w 19"/>
                <a:gd name="T7" fmla="*/ 23 h 212"/>
                <a:gd name="T8" fmla="*/ 0 w 19"/>
                <a:gd name="T9" fmla="*/ 0 h 212"/>
                <a:gd name="T10" fmla="*/ 0 w 19"/>
                <a:gd name="T11" fmla="*/ 61 h 212"/>
                <a:gd name="T12" fmla="*/ 0 w 19"/>
                <a:gd name="T13" fmla="*/ 61 h 212"/>
                <a:gd name="T14" fmla="*/ 19 w 19"/>
                <a:gd name="T15" fmla="*/ 61 h 212"/>
                <a:gd name="T16" fmla="*/ 19 w 19"/>
                <a:gd name="T17" fmla="*/ 212 h 212"/>
                <a:gd name="T18" fmla="*/ 0 w 19"/>
                <a:gd name="T19" fmla="*/ 212 h 212"/>
                <a:gd name="T20" fmla="*/ 0 w 19"/>
                <a:gd name="T21" fmla="*/ 61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212">
                  <a:moveTo>
                    <a:pt x="0" y="0"/>
                  </a:moveTo>
                  <a:lnTo>
                    <a:pt x="19" y="0"/>
                  </a:lnTo>
                  <a:lnTo>
                    <a:pt x="19" y="23"/>
                  </a:lnTo>
                  <a:lnTo>
                    <a:pt x="0" y="23"/>
                  </a:lnTo>
                  <a:lnTo>
                    <a:pt x="0" y="0"/>
                  </a:lnTo>
                  <a:close/>
                  <a:moveTo>
                    <a:pt x="0" y="61"/>
                  </a:moveTo>
                  <a:lnTo>
                    <a:pt x="0" y="61"/>
                  </a:lnTo>
                  <a:lnTo>
                    <a:pt x="19" y="61"/>
                  </a:lnTo>
                  <a:lnTo>
                    <a:pt x="19" y="212"/>
                  </a:lnTo>
                  <a:lnTo>
                    <a:pt x="0" y="212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1" name="Freeform 11"/>
            <p:cNvSpPr>
              <a:spLocks/>
            </p:cNvSpPr>
            <p:nvPr/>
          </p:nvSpPr>
          <p:spPr bwMode="auto">
            <a:xfrm>
              <a:off x="3271" y="2297"/>
              <a:ext cx="30" cy="35"/>
            </a:xfrm>
            <a:custGeom>
              <a:avLst/>
              <a:gdLst>
                <a:gd name="T0" fmla="*/ 20 w 132"/>
                <a:gd name="T1" fmla="*/ 0 h 151"/>
                <a:gd name="T2" fmla="*/ 60 w 132"/>
                <a:gd name="T3" fmla="*/ 135 h 151"/>
                <a:gd name="T4" fmla="*/ 72 w 132"/>
                <a:gd name="T5" fmla="*/ 135 h 151"/>
                <a:gd name="T6" fmla="*/ 112 w 132"/>
                <a:gd name="T7" fmla="*/ 0 h 151"/>
                <a:gd name="T8" fmla="*/ 132 w 132"/>
                <a:gd name="T9" fmla="*/ 0 h 151"/>
                <a:gd name="T10" fmla="*/ 86 w 132"/>
                <a:gd name="T11" fmla="*/ 151 h 151"/>
                <a:gd name="T12" fmla="*/ 45 w 132"/>
                <a:gd name="T13" fmla="*/ 151 h 151"/>
                <a:gd name="T14" fmla="*/ 0 w 132"/>
                <a:gd name="T15" fmla="*/ 0 h 151"/>
                <a:gd name="T16" fmla="*/ 20 w 132"/>
                <a:gd name="T17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151">
                  <a:moveTo>
                    <a:pt x="20" y="0"/>
                  </a:moveTo>
                  <a:lnTo>
                    <a:pt x="60" y="135"/>
                  </a:lnTo>
                  <a:lnTo>
                    <a:pt x="72" y="135"/>
                  </a:lnTo>
                  <a:lnTo>
                    <a:pt x="112" y="0"/>
                  </a:lnTo>
                  <a:lnTo>
                    <a:pt x="132" y="0"/>
                  </a:lnTo>
                  <a:lnTo>
                    <a:pt x="86" y="151"/>
                  </a:lnTo>
                  <a:lnTo>
                    <a:pt x="45" y="151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2" name="Freeform 12"/>
            <p:cNvSpPr>
              <a:spLocks noEditPoints="1"/>
            </p:cNvSpPr>
            <p:nvPr/>
          </p:nvSpPr>
          <p:spPr bwMode="auto">
            <a:xfrm>
              <a:off x="3307" y="2297"/>
              <a:ext cx="28" cy="36"/>
            </a:xfrm>
            <a:custGeom>
              <a:avLst/>
              <a:gdLst>
                <a:gd name="T0" fmla="*/ 118 w 124"/>
                <a:gd name="T1" fmla="*/ 138 h 157"/>
                <a:gd name="T2" fmla="*/ 119 w 124"/>
                <a:gd name="T3" fmla="*/ 153 h 157"/>
                <a:gd name="T4" fmla="*/ 60 w 124"/>
                <a:gd name="T5" fmla="*/ 157 h 157"/>
                <a:gd name="T6" fmla="*/ 0 w 124"/>
                <a:gd name="T7" fmla="*/ 79 h 157"/>
                <a:gd name="T8" fmla="*/ 64 w 124"/>
                <a:gd name="T9" fmla="*/ 0 h 157"/>
                <a:gd name="T10" fmla="*/ 124 w 124"/>
                <a:gd name="T11" fmla="*/ 71 h 157"/>
                <a:gd name="T12" fmla="*/ 124 w 124"/>
                <a:gd name="T13" fmla="*/ 86 h 157"/>
                <a:gd name="T14" fmla="*/ 19 w 124"/>
                <a:gd name="T15" fmla="*/ 86 h 157"/>
                <a:gd name="T16" fmla="*/ 62 w 124"/>
                <a:gd name="T17" fmla="*/ 140 h 157"/>
                <a:gd name="T18" fmla="*/ 118 w 124"/>
                <a:gd name="T19" fmla="*/ 138 h 157"/>
                <a:gd name="T20" fmla="*/ 106 w 124"/>
                <a:gd name="T21" fmla="*/ 71 h 157"/>
                <a:gd name="T22" fmla="*/ 106 w 124"/>
                <a:gd name="T23" fmla="*/ 71 h 157"/>
                <a:gd name="T24" fmla="*/ 64 w 124"/>
                <a:gd name="T25" fmla="*/ 16 h 157"/>
                <a:gd name="T26" fmla="*/ 19 w 124"/>
                <a:gd name="T27" fmla="*/ 71 h 157"/>
                <a:gd name="T28" fmla="*/ 106 w 124"/>
                <a:gd name="T29" fmla="*/ 71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4" h="157">
                  <a:moveTo>
                    <a:pt x="118" y="138"/>
                  </a:moveTo>
                  <a:lnTo>
                    <a:pt x="119" y="153"/>
                  </a:lnTo>
                  <a:cubicBezTo>
                    <a:pt x="119" y="153"/>
                    <a:pt x="84" y="157"/>
                    <a:pt x="60" y="157"/>
                  </a:cubicBezTo>
                  <a:cubicBezTo>
                    <a:pt x="14" y="157"/>
                    <a:pt x="0" y="129"/>
                    <a:pt x="0" y="79"/>
                  </a:cubicBezTo>
                  <a:cubicBezTo>
                    <a:pt x="0" y="21"/>
                    <a:pt x="26" y="0"/>
                    <a:pt x="64" y="0"/>
                  </a:cubicBezTo>
                  <a:cubicBezTo>
                    <a:pt x="103" y="0"/>
                    <a:pt x="124" y="21"/>
                    <a:pt x="124" y="71"/>
                  </a:cubicBezTo>
                  <a:lnTo>
                    <a:pt x="124" y="86"/>
                  </a:lnTo>
                  <a:lnTo>
                    <a:pt x="19" y="86"/>
                  </a:lnTo>
                  <a:cubicBezTo>
                    <a:pt x="19" y="122"/>
                    <a:pt x="29" y="140"/>
                    <a:pt x="62" y="140"/>
                  </a:cubicBezTo>
                  <a:cubicBezTo>
                    <a:pt x="84" y="140"/>
                    <a:pt x="118" y="138"/>
                    <a:pt x="118" y="138"/>
                  </a:cubicBezTo>
                  <a:close/>
                  <a:moveTo>
                    <a:pt x="106" y="71"/>
                  </a:moveTo>
                  <a:lnTo>
                    <a:pt x="106" y="71"/>
                  </a:lnTo>
                  <a:cubicBezTo>
                    <a:pt x="106" y="31"/>
                    <a:pt x="93" y="16"/>
                    <a:pt x="64" y="16"/>
                  </a:cubicBezTo>
                  <a:cubicBezTo>
                    <a:pt x="35" y="16"/>
                    <a:pt x="19" y="31"/>
                    <a:pt x="19" y="71"/>
                  </a:cubicBezTo>
                  <a:lnTo>
                    <a:pt x="106" y="71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3" name="Freeform 13"/>
            <p:cNvSpPr>
              <a:spLocks/>
            </p:cNvSpPr>
            <p:nvPr/>
          </p:nvSpPr>
          <p:spPr bwMode="auto">
            <a:xfrm>
              <a:off x="3345" y="2297"/>
              <a:ext cx="17" cy="35"/>
            </a:xfrm>
            <a:custGeom>
              <a:avLst/>
              <a:gdLst>
                <a:gd name="T0" fmla="*/ 0 w 75"/>
                <a:gd name="T1" fmla="*/ 3 h 154"/>
                <a:gd name="T2" fmla="*/ 19 w 75"/>
                <a:gd name="T3" fmla="*/ 3 h 154"/>
                <a:gd name="T4" fmla="*/ 19 w 75"/>
                <a:gd name="T5" fmla="*/ 24 h 154"/>
                <a:gd name="T6" fmla="*/ 75 w 75"/>
                <a:gd name="T7" fmla="*/ 0 h 154"/>
                <a:gd name="T8" fmla="*/ 75 w 75"/>
                <a:gd name="T9" fmla="*/ 18 h 154"/>
                <a:gd name="T10" fmla="*/ 19 w 75"/>
                <a:gd name="T11" fmla="*/ 41 h 154"/>
                <a:gd name="T12" fmla="*/ 19 w 75"/>
                <a:gd name="T13" fmla="*/ 154 h 154"/>
                <a:gd name="T14" fmla="*/ 0 w 75"/>
                <a:gd name="T15" fmla="*/ 154 h 154"/>
                <a:gd name="T16" fmla="*/ 0 w 75"/>
                <a:gd name="T17" fmla="*/ 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154">
                  <a:moveTo>
                    <a:pt x="0" y="3"/>
                  </a:moveTo>
                  <a:lnTo>
                    <a:pt x="19" y="3"/>
                  </a:lnTo>
                  <a:lnTo>
                    <a:pt x="19" y="24"/>
                  </a:lnTo>
                  <a:cubicBezTo>
                    <a:pt x="19" y="24"/>
                    <a:pt x="44" y="5"/>
                    <a:pt x="75" y="0"/>
                  </a:cubicBezTo>
                  <a:lnTo>
                    <a:pt x="75" y="18"/>
                  </a:lnTo>
                  <a:cubicBezTo>
                    <a:pt x="46" y="24"/>
                    <a:pt x="19" y="41"/>
                    <a:pt x="19" y="41"/>
                  </a:cubicBezTo>
                  <a:lnTo>
                    <a:pt x="19" y="154"/>
                  </a:lnTo>
                  <a:lnTo>
                    <a:pt x="0" y="154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4" name="Freeform 14"/>
            <p:cNvSpPr>
              <a:spLocks/>
            </p:cNvSpPr>
            <p:nvPr/>
          </p:nvSpPr>
          <p:spPr bwMode="auto">
            <a:xfrm>
              <a:off x="3367" y="2297"/>
              <a:ext cx="26" cy="35"/>
            </a:xfrm>
            <a:custGeom>
              <a:avLst/>
              <a:gdLst>
                <a:gd name="T0" fmla="*/ 0 w 115"/>
                <a:gd name="T1" fmla="*/ 0 h 151"/>
                <a:gd name="T2" fmla="*/ 115 w 115"/>
                <a:gd name="T3" fmla="*/ 0 h 151"/>
                <a:gd name="T4" fmla="*/ 115 w 115"/>
                <a:gd name="T5" fmla="*/ 16 h 151"/>
                <a:gd name="T6" fmla="*/ 23 w 115"/>
                <a:gd name="T7" fmla="*/ 135 h 151"/>
                <a:gd name="T8" fmla="*/ 115 w 115"/>
                <a:gd name="T9" fmla="*/ 135 h 151"/>
                <a:gd name="T10" fmla="*/ 115 w 115"/>
                <a:gd name="T11" fmla="*/ 151 h 151"/>
                <a:gd name="T12" fmla="*/ 0 w 115"/>
                <a:gd name="T13" fmla="*/ 151 h 151"/>
                <a:gd name="T14" fmla="*/ 0 w 115"/>
                <a:gd name="T15" fmla="*/ 135 h 151"/>
                <a:gd name="T16" fmla="*/ 93 w 115"/>
                <a:gd name="T17" fmla="*/ 16 h 151"/>
                <a:gd name="T18" fmla="*/ 0 w 115"/>
                <a:gd name="T19" fmla="*/ 16 h 151"/>
                <a:gd name="T20" fmla="*/ 0 w 115"/>
                <a:gd name="T21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5" h="151">
                  <a:moveTo>
                    <a:pt x="0" y="0"/>
                  </a:moveTo>
                  <a:lnTo>
                    <a:pt x="115" y="0"/>
                  </a:lnTo>
                  <a:lnTo>
                    <a:pt x="115" y="16"/>
                  </a:lnTo>
                  <a:lnTo>
                    <a:pt x="23" y="135"/>
                  </a:lnTo>
                  <a:lnTo>
                    <a:pt x="115" y="135"/>
                  </a:lnTo>
                  <a:lnTo>
                    <a:pt x="115" y="151"/>
                  </a:lnTo>
                  <a:lnTo>
                    <a:pt x="0" y="151"/>
                  </a:lnTo>
                  <a:lnTo>
                    <a:pt x="0" y="135"/>
                  </a:lnTo>
                  <a:lnTo>
                    <a:pt x="93" y="16"/>
                  </a:lnTo>
                  <a:lnTo>
                    <a:pt x="0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5" name="Freeform 15"/>
            <p:cNvSpPr>
              <a:spLocks noEditPoints="1"/>
            </p:cNvSpPr>
            <p:nvPr/>
          </p:nvSpPr>
          <p:spPr bwMode="auto">
            <a:xfrm>
              <a:off x="3401" y="2297"/>
              <a:ext cx="30" cy="36"/>
            </a:xfrm>
            <a:custGeom>
              <a:avLst/>
              <a:gdLst>
                <a:gd name="T0" fmla="*/ 116 w 136"/>
                <a:gd name="T1" fmla="*/ 129 h 157"/>
                <a:gd name="T2" fmla="*/ 136 w 136"/>
                <a:gd name="T3" fmla="*/ 142 h 157"/>
                <a:gd name="T4" fmla="*/ 135 w 136"/>
                <a:gd name="T5" fmla="*/ 157 h 157"/>
                <a:gd name="T6" fmla="*/ 100 w 136"/>
                <a:gd name="T7" fmla="*/ 145 h 157"/>
                <a:gd name="T8" fmla="*/ 42 w 136"/>
                <a:gd name="T9" fmla="*/ 157 h 157"/>
                <a:gd name="T10" fmla="*/ 0 w 136"/>
                <a:gd name="T11" fmla="*/ 111 h 157"/>
                <a:gd name="T12" fmla="*/ 45 w 136"/>
                <a:gd name="T13" fmla="*/ 67 h 157"/>
                <a:gd name="T14" fmla="*/ 98 w 136"/>
                <a:gd name="T15" fmla="*/ 62 h 157"/>
                <a:gd name="T16" fmla="*/ 98 w 136"/>
                <a:gd name="T17" fmla="*/ 48 h 157"/>
                <a:gd name="T18" fmla="*/ 67 w 136"/>
                <a:gd name="T19" fmla="*/ 17 h 157"/>
                <a:gd name="T20" fmla="*/ 9 w 136"/>
                <a:gd name="T21" fmla="*/ 21 h 157"/>
                <a:gd name="T22" fmla="*/ 8 w 136"/>
                <a:gd name="T23" fmla="*/ 6 h 157"/>
                <a:gd name="T24" fmla="*/ 69 w 136"/>
                <a:gd name="T25" fmla="*/ 0 h 157"/>
                <a:gd name="T26" fmla="*/ 116 w 136"/>
                <a:gd name="T27" fmla="*/ 48 h 157"/>
                <a:gd name="T28" fmla="*/ 116 w 136"/>
                <a:gd name="T29" fmla="*/ 129 h 157"/>
                <a:gd name="T30" fmla="*/ 47 w 136"/>
                <a:gd name="T31" fmla="*/ 81 h 157"/>
                <a:gd name="T32" fmla="*/ 47 w 136"/>
                <a:gd name="T33" fmla="*/ 81 h 157"/>
                <a:gd name="T34" fmla="*/ 19 w 136"/>
                <a:gd name="T35" fmla="*/ 111 h 157"/>
                <a:gd name="T36" fmla="*/ 44 w 136"/>
                <a:gd name="T37" fmla="*/ 141 h 157"/>
                <a:gd name="T38" fmla="*/ 98 w 136"/>
                <a:gd name="T39" fmla="*/ 131 h 157"/>
                <a:gd name="T40" fmla="*/ 98 w 136"/>
                <a:gd name="T41" fmla="*/ 76 h 157"/>
                <a:gd name="T42" fmla="*/ 47 w 136"/>
                <a:gd name="T43" fmla="*/ 81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6" h="157">
                  <a:moveTo>
                    <a:pt x="116" y="129"/>
                  </a:moveTo>
                  <a:cubicBezTo>
                    <a:pt x="117" y="138"/>
                    <a:pt x="126" y="141"/>
                    <a:pt x="136" y="142"/>
                  </a:cubicBezTo>
                  <a:lnTo>
                    <a:pt x="135" y="157"/>
                  </a:lnTo>
                  <a:cubicBezTo>
                    <a:pt x="120" y="157"/>
                    <a:pt x="108" y="154"/>
                    <a:pt x="100" y="145"/>
                  </a:cubicBezTo>
                  <a:cubicBezTo>
                    <a:pt x="100" y="145"/>
                    <a:pt x="71" y="157"/>
                    <a:pt x="42" y="157"/>
                  </a:cubicBezTo>
                  <a:cubicBezTo>
                    <a:pt x="15" y="157"/>
                    <a:pt x="0" y="142"/>
                    <a:pt x="0" y="111"/>
                  </a:cubicBezTo>
                  <a:cubicBezTo>
                    <a:pt x="0" y="83"/>
                    <a:pt x="14" y="70"/>
                    <a:pt x="45" y="67"/>
                  </a:cubicBezTo>
                  <a:lnTo>
                    <a:pt x="98" y="62"/>
                  </a:lnTo>
                  <a:lnTo>
                    <a:pt x="98" y="48"/>
                  </a:lnTo>
                  <a:cubicBezTo>
                    <a:pt x="98" y="26"/>
                    <a:pt x="87" y="17"/>
                    <a:pt x="67" y="17"/>
                  </a:cubicBezTo>
                  <a:cubicBezTo>
                    <a:pt x="45" y="17"/>
                    <a:pt x="9" y="21"/>
                    <a:pt x="9" y="21"/>
                  </a:cubicBezTo>
                  <a:lnTo>
                    <a:pt x="8" y="6"/>
                  </a:lnTo>
                  <a:cubicBezTo>
                    <a:pt x="8" y="6"/>
                    <a:pt x="44" y="0"/>
                    <a:pt x="69" y="0"/>
                  </a:cubicBezTo>
                  <a:cubicBezTo>
                    <a:pt x="101" y="0"/>
                    <a:pt x="116" y="16"/>
                    <a:pt x="116" y="48"/>
                  </a:cubicBezTo>
                  <a:lnTo>
                    <a:pt x="116" y="129"/>
                  </a:lnTo>
                  <a:close/>
                  <a:moveTo>
                    <a:pt x="47" y="81"/>
                  </a:moveTo>
                  <a:lnTo>
                    <a:pt x="47" y="81"/>
                  </a:lnTo>
                  <a:cubicBezTo>
                    <a:pt x="27" y="83"/>
                    <a:pt x="19" y="93"/>
                    <a:pt x="19" y="111"/>
                  </a:cubicBezTo>
                  <a:cubicBezTo>
                    <a:pt x="19" y="130"/>
                    <a:pt x="27" y="141"/>
                    <a:pt x="44" y="141"/>
                  </a:cubicBezTo>
                  <a:cubicBezTo>
                    <a:pt x="69" y="141"/>
                    <a:pt x="98" y="131"/>
                    <a:pt x="98" y="131"/>
                  </a:cubicBezTo>
                  <a:lnTo>
                    <a:pt x="98" y="76"/>
                  </a:lnTo>
                  <a:lnTo>
                    <a:pt x="47" y="81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6" name="Freeform 16"/>
            <p:cNvSpPr>
              <a:spLocks/>
            </p:cNvSpPr>
            <p:nvPr/>
          </p:nvSpPr>
          <p:spPr bwMode="auto">
            <a:xfrm>
              <a:off x="3452" y="2297"/>
              <a:ext cx="30" cy="35"/>
            </a:xfrm>
            <a:custGeom>
              <a:avLst/>
              <a:gdLst>
                <a:gd name="T0" fmla="*/ 19 w 131"/>
                <a:gd name="T1" fmla="*/ 0 h 151"/>
                <a:gd name="T2" fmla="*/ 59 w 131"/>
                <a:gd name="T3" fmla="*/ 135 h 151"/>
                <a:gd name="T4" fmla="*/ 72 w 131"/>
                <a:gd name="T5" fmla="*/ 135 h 151"/>
                <a:gd name="T6" fmla="*/ 112 w 131"/>
                <a:gd name="T7" fmla="*/ 0 h 151"/>
                <a:gd name="T8" fmla="*/ 131 w 131"/>
                <a:gd name="T9" fmla="*/ 0 h 151"/>
                <a:gd name="T10" fmla="*/ 85 w 131"/>
                <a:gd name="T11" fmla="*/ 151 h 151"/>
                <a:gd name="T12" fmla="*/ 45 w 131"/>
                <a:gd name="T13" fmla="*/ 151 h 151"/>
                <a:gd name="T14" fmla="*/ 0 w 131"/>
                <a:gd name="T15" fmla="*/ 0 h 151"/>
                <a:gd name="T16" fmla="*/ 19 w 131"/>
                <a:gd name="T17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1" h="151">
                  <a:moveTo>
                    <a:pt x="19" y="0"/>
                  </a:moveTo>
                  <a:lnTo>
                    <a:pt x="59" y="135"/>
                  </a:lnTo>
                  <a:lnTo>
                    <a:pt x="72" y="135"/>
                  </a:lnTo>
                  <a:lnTo>
                    <a:pt x="112" y="0"/>
                  </a:lnTo>
                  <a:lnTo>
                    <a:pt x="131" y="0"/>
                  </a:lnTo>
                  <a:lnTo>
                    <a:pt x="85" y="151"/>
                  </a:lnTo>
                  <a:lnTo>
                    <a:pt x="45" y="151"/>
                  </a:lnTo>
                  <a:lnTo>
                    <a:pt x="0" y="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7" name="Freeform 17"/>
            <p:cNvSpPr>
              <a:spLocks/>
            </p:cNvSpPr>
            <p:nvPr/>
          </p:nvSpPr>
          <p:spPr bwMode="auto">
            <a:xfrm>
              <a:off x="3507" y="2284"/>
              <a:ext cx="46" cy="48"/>
            </a:xfrm>
            <a:custGeom>
              <a:avLst/>
              <a:gdLst>
                <a:gd name="T0" fmla="*/ 0 w 204"/>
                <a:gd name="T1" fmla="*/ 0 h 211"/>
                <a:gd name="T2" fmla="*/ 34 w 204"/>
                <a:gd name="T3" fmla="*/ 0 h 211"/>
                <a:gd name="T4" fmla="*/ 102 w 204"/>
                <a:gd name="T5" fmla="*/ 184 h 211"/>
                <a:gd name="T6" fmla="*/ 169 w 204"/>
                <a:gd name="T7" fmla="*/ 0 h 211"/>
                <a:gd name="T8" fmla="*/ 204 w 204"/>
                <a:gd name="T9" fmla="*/ 0 h 211"/>
                <a:gd name="T10" fmla="*/ 204 w 204"/>
                <a:gd name="T11" fmla="*/ 211 h 211"/>
                <a:gd name="T12" fmla="*/ 185 w 204"/>
                <a:gd name="T13" fmla="*/ 211 h 211"/>
                <a:gd name="T14" fmla="*/ 185 w 204"/>
                <a:gd name="T15" fmla="*/ 21 h 211"/>
                <a:gd name="T16" fmla="*/ 181 w 204"/>
                <a:gd name="T17" fmla="*/ 21 h 211"/>
                <a:gd name="T18" fmla="*/ 113 w 204"/>
                <a:gd name="T19" fmla="*/ 204 h 211"/>
                <a:gd name="T20" fmla="*/ 90 w 204"/>
                <a:gd name="T21" fmla="*/ 204 h 211"/>
                <a:gd name="T22" fmla="*/ 23 w 204"/>
                <a:gd name="T23" fmla="*/ 21 h 211"/>
                <a:gd name="T24" fmla="*/ 19 w 204"/>
                <a:gd name="T25" fmla="*/ 21 h 211"/>
                <a:gd name="T26" fmla="*/ 19 w 204"/>
                <a:gd name="T27" fmla="*/ 211 h 211"/>
                <a:gd name="T28" fmla="*/ 0 w 204"/>
                <a:gd name="T29" fmla="*/ 211 h 211"/>
                <a:gd name="T30" fmla="*/ 0 w 204"/>
                <a:gd name="T31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4" h="211">
                  <a:moveTo>
                    <a:pt x="0" y="0"/>
                  </a:moveTo>
                  <a:lnTo>
                    <a:pt x="34" y="0"/>
                  </a:lnTo>
                  <a:lnTo>
                    <a:pt x="102" y="184"/>
                  </a:lnTo>
                  <a:lnTo>
                    <a:pt x="169" y="0"/>
                  </a:lnTo>
                  <a:lnTo>
                    <a:pt x="204" y="0"/>
                  </a:lnTo>
                  <a:lnTo>
                    <a:pt x="204" y="211"/>
                  </a:lnTo>
                  <a:lnTo>
                    <a:pt x="185" y="211"/>
                  </a:lnTo>
                  <a:lnTo>
                    <a:pt x="185" y="21"/>
                  </a:lnTo>
                  <a:lnTo>
                    <a:pt x="181" y="21"/>
                  </a:lnTo>
                  <a:lnTo>
                    <a:pt x="113" y="204"/>
                  </a:lnTo>
                  <a:lnTo>
                    <a:pt x="90" y="204"/>
                  </a:lnTo>
                  <a:lnTo>
                    <a:pt x="23" y="21"/>
                  </a:lnTo>
                  <a:lnTo>
                    <a:pt x="19" y="21"/>
                  </a:lnTo>
                  <a:lnTo>
                    <a:pt x="19" y="211"/>
                  </a:lnTo>
                  <a:lnTo>
                    <a:pt x="0" y="2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8" name="Freeform 18"/>
            <p:cNvSpPr>
              <a:spLocks noEditPoints="1"/>
            </p:cNvSpPr>
            <p:nvPr/>
          </p:nvSpPr>
          <p:spPr bwMode="auto">
            <a:xfrm>
              <a:off x="3563" y="2297"/>
              <a:ext cx="31" cy="36"/>
            </a:xfrm>
            <a:custGeom>
              <a:avLst/>
              <a:gdLst>
                <a:gd name="T0" fmla="*/ 116 w 136"/>
                <a:gd name="T1" fmla="*/ 129 h 157"/>
                <a:gd name="T2" fmla="*/ 136 w 136"/>
                <a:gd name="T3" fmla="*/ 142 h 157"/>
                <a:gd name="T4" fmla="*/ 135 w 136"/>
                <a:gd name="T5" fmla="*/ 157 h 157"/>
                <a:gd name="T6" fmla="*/ 100 w 136"/>
                <a:gd name="T7" fmla="*/ 145 h 157"/>
                <a:gd name="T8" fmla="*/ 42 w 136"/>
                <a:gd name="T9" fmla="*/ 157 h 157"/>
                <a:gd name="T10" fmla="*/ 0 w 136"/>
                <a:gd name="T11" fmla="*/ 111 h 157"/>
                <a:gd name="T12" fmla="*/ 45 w 136"/>
                <a:gd name="T13" fmla="*/ 67 h 157"/>
                <a:gd name="T14" fmla="*/ 98 w 136"/>
                <a:gd name="T15" fmla="*/ 62 h 157"/>
                <a:gd name="T16" fmla="*/ 98 w 136"/>
                <a:gd name="T17" fmla="*/ 48 h 157"/>
                <a:gd name="T18" fmla="*/ 68 w 136"/>
                <a:gd name="T19" fmla="*/ 17 h 157"/>
                <a:gd name="T20" fmla="*/ 9 w 136"/>
                <a:gd name="T21" fmla="*/ 21 h 157"/>
                <a:gd name="T22" fmla="*/ 8 w 136"/>
                <a:gd name="T23" fmla="*/ 6 h 157"/>
                <a:gd name="T24" fmla="*/ 69 w 136"/>
                <a:gd name="T25" fmla="*/ 0 h 157"/>
                <a:gd name="T26" fmla="*/ 116 w 136"/>
                <a:gd name="T27" fmla="*/ 48 h 157"/>
                <a:gd name="T28" fmla="*/ 116 w 136"/>
                <a:gd name="T29" fmla="*/ 129 h 157"/>
                <a:gd name="T30" fmla="*/ 47 w 136"/>
                <a:gd name="T31" fmla="*/ 81 h 157"/>
                <a:gd name="T32" fmla="*/ 47 w 136"/>
                <a:gd name="T33" fmla="*/ 81 h 157"/>
                <a:gd name="T34" fmla="*/ 19 w 136"/>
                <a:gd name="T35" fmla="*/ 111 h 157"/>
                <a:gd name="T36" fmla="*/ 45 w 136"/>
                <a:gd name="T37" fmla="*/ 141 h 157"/>
                <a:gd name="T38" fmla="*/ 98 w 136"/>
                <a:gd name="T39" fmla="*/ 131 h 157"/>
                <a:gd name="T40" fmla="*/ 98 w 136"/>
                <a:gd name="T41" fmla="*/ 76 h 157"/>
                <a:gd name="T42" fmla="*/ 47 w 136"/>
                <a:gd name="T43" fmla="*/ 81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6" h="157">
                  <a:moveTo>
                    <a:pt x="116" y="129"/>
                  </a:moveTo>
                  <a:cubicBezTo>
                    <a:pt x="117" y="138"/>
                    <a:pt x="126" y="141"/>
                    <a:pt x="136" y="142"/>
                  </a:cubicBezTo>
                  <a:lnTo>
                    <a:pt x="135" y="157"/>
                  </a:lnTo>
                  <a:cubicBezTo>
                    <a:pt x="120" y="157"/>
                    <a:pt x="109" y="154"/>
                    <a:pt x="100" y="145"/>
                  </a:cubicBezTo>
                  <a:cubicBezTo>
                    <a:pt x="100" y="145"/>
                    <a:pt x="71" y="157"/>
                    <a:pt x="42" y="157"/>
                  </a:cubicBezTo>
                  <a:cubicBezTo>
                    <a:pt x="15" y="157"/>
                    <a:pt x="0" y="142"/>
                    <a:pt x="0" y="111"/>
                  </a:cubicBezTo>
                  <a:cubicBezTo>
                    <a:pt x="0" y="83"/>
                    <a:pt x="14" y="70"/>
                    <a:pt x="45" y="67"/>
                  </a:cubicBezTo>
                  <a:lnTo>
                    <a:pt x="98" y="62"/>
                  </a:lnTo>
                  <a:lnTo>
                    <a:pt x="98" y="48"/>
                  </a:lnTo>
                  <a:cubicBezTo>
                    <a:pt x="98" y="26"/>
                    <a:pt x="87" y="17"/>
                    <a:pt x="68" y="17"/>
                  </a:cubicBezTo>
                  <a:cubicBezTo>
                    <a:pt x="45" y="17"/>
                    <a:pt x="9" y="21"/>
                    <a:pt x="9" y="21"/>
                  </a:cubicBezTo>
                  <a:lnTo>
                    <a:pt x="8" y="6"/>
                  </a:lnTo>
                  <a:cubicBezTo>
                    <a:pt x="8" y="6"/>
                    <a:pt x="44" y="0"/>
                    <a:pt x="69" y="0"/>
                  </a:cubicBezTo>
                  <a:cubicBezTo>
                    <a:pt x="101" y="0"/>
                    <a:pt x="116" y="16"/>
                    <a:pt x="116" y="48"/>
                  </a:cubicBezTo>
                  <a:lnTo>
                    <a:pt x="116" y="129"/>
                  </a:lnTo>
                  <a:close/>
                  <a:moveTo>
                    <a:pt x="47" y="81"/>
                  </a:moveTo>
                  <a:lnTo>
                    <a:pt x="47" y="81"/>
                  </a:lnTo>
                  <a:cubicBezTo>
                    <a:pt x="27" y="83"/>
                    <a:pt x="19" y="93"/>
                    <a:pt x="19" y="111"/>
                  </a:cubicBezTo>
                  <a:cubicBezTo>
                    <a:pt x="19" y="130"/>
                    <a:pt x="28" y="141"/>
                    <a:pt x="45" y="141"/>
                  </a:cubicBezTo>
                  <a:cubicBezTo>
                    <a:pt x="69" y="141"/>
                    <a:pt x="98" y="131"/>
                    <a:pt x="98" y="131"/>
                  </a:cubicBezTo>
                  <a:lnTo>
                    <a:pt x="98" y="76"/>
                  </a:lnTo>
                  <a:lnTo>
                    <a:pt x="47" y="81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9" name="Freeform 19"/>
            <p:cNvSpPr>
              <a:spLocks/>
            </p:cNvSpPr>
            <p:nvPr/>
          </p:nvSpPr>
          <p:spPr bwMode="auto">
            <a:xfrm>
              <a:off x="3603" y="2297"/>
              <a:ext cx="17" cy="35"/>
            </a:xfrm>
            <a:custGeom>
              <a:avLst/>
              <a:gdLst>
                <a:gd name="T0" fmla="*/ 0 w 75"/>
                <a:gd name="T1" fmla="*/ 3 h 154"/>
                <a:gd name="T2" fmla="*/ 19 w 75"/>
                <a:gd name="T3" fmla="*/ 3 h 154"/>
                <a:gd name="T4" fmla="*/ 19 w 75"/>
                <a:gd name="T5" fmla="*/ 24 h 154"/>
                <a:gd name="T6" fmla="*/ 75 w 75"/>
                <a:gd name="T7" fmla="*/ 0 h 154"/>
                <a:gd name="T8" fmla="*/ 75 w 75"/>
                <a:gd name="T9" fmla="*/ 18 h 154"/>
                <a:gd name="T10" fmla="*/ 19 w 75"/>
                <a:gd name="T11" fmla="*/ 41 h 154"/>
                <a:gd name="T12" fmla="*/ 19 w 75"/>
                <a:gd name="T13" fmla="*/ 154 h 154"/>
                <a:gd name="T14" fmla="*/ 0 w 75"/>
                <a:gd name="T15" fmla="*/ 154 h 154"/>
                <a:gd name="T16" fmla="*/ 0 w 75"/>
                <a:gd name="T17" fmla="*/ 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154">
                  <a:moveTo>
                    <a:pt x="0" y="3"/>
                  </a:moveTo>
                  <a:lnTo>
                    <a:pt x="19" y="3"/>
                  </a:lnTo>
                  <a:lnTo>
                    <a:pt x="19" y="24"/>
                  </a:lnTo>
                  <a:cubicBezTo>
                    <a:pt x="19" y="24"/>
                    <a:pt x="44" y="5"/>
                    <a:pt x="75" y="0"/>
                  </a:cubicBezTo>
                  <a:lnTo>
                    <a:pt x="75" y="18"/>
                  </a:lnTo>
                  <a:cubicBezTo>
                    <a:pt x="46" y="24"/>
                    <a:pt x="19" y="41"/>
                    <a:pt x="19" y="41"/>
                  </a:cubicBezTo>
                  <a:lnTo>
                    <a:pt x="19" y="154"/>
                  </a:lnTo>
                  <a:lnTo>
                    <a:pt x="0" y="154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0" name="Freeform 20"/>
            <p:cNvSpPr>
              <a:spLocks noEditPoints="1"/>
            </p:cNvSpPr>
            <p:nvPr/>
          </p:nvSpPr>
          <p:spPr bwMode="auto">
            <a:xfrm>
              <a:off x="3627" y="2283"/>
              <a:ext cx="4" cy="49"/>
            </a:xfrm>
            <a:custGeom>
              <a:avLst/>
              <a:gdLst>
                <a:gd name="T0" fmla="*/ 0 w 19"/>
                <a:gd name="T1" fmla="*/ 0 h 212"/>
                <a:gd name="T2" fmla="*/ 19 w 19"/>
                <a:gd name="T3" fmla="*/ 0 h 212"/>
                <a:gd name="T4" fmla="*/ 19 w 19"/>
                <a:gd name="T5" fmla="*/ 23 h 212"/>
                <a:gd name="T6" fmla="*/ 0 w 19"/>
                <a:gd name="T7" fmla="*/ 23 h 212"/>
                <a:gd name="T8" fmla="*/ 0 w 19"/>
                <a:gd name="T9" fmla="*/ 0 h 212"/>
                <a:gd name="T10" fmla="*/ 0 w 19"/>
                <a:gd name="T11" fmla="*/ 61 h 212"/>
                <a:gd name="T12" fmla="*/ 0 w 19"/>
                <a:gd name="T13" fmla="*/ 61 h 212"/>
                <a:gd name="T14" fmla="*/ 19 w 19"/>
                <a:gd name="T15" fmla="*/ 61 h 212"/>
                <a:gd name="T16" fmla="*/ 19 w 19"/>
                <a:gd name="T17" fmla="*/ 212 h 212"/>
                <a:gd name="T18" fmla="*/ 0 w 19"/>
                <a:gd name="T19" fmla="*/ 212 h 212"/>
                <a:gd name="T20" fmla="*/ 0 w 19"/>
                <a:gd name="T21" fmla="*/ 61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212">
                  <a:moveTo>
                    <a:pt x="0" y="0"/>
                  </a:moveTo>
                  <a:lnTo>
                    <a:pt x="19" y="0"/>
                  </a:lnTo>
                  <a:lnTo>
                    <a:pt x="19" y="23"/>
                  </a:lnTo>
                  <a:lnTo>
                    <a:pt x="0" y="23"/>
                  </a:lnTo>
                  <a:lnTo>
                    <a:pt x="0" y="0"/>
                  </a:lnTo>
                  <a:close/>
                  <a:moveTo>
                    <a:pt x="0" y="61"/>
                  </a:moveTo>
                  <a:lnTo>
                    <a:pt x="0" y="61"/>
                  </a:lnTo>
                  <a:lnTo>
                    <a:pt x="19" y="61"/>
                  </a:lnTo>
                  <a:lnTo>
                    <a:pt x="19" y="212"/>
                  </a:lnTo>
                  <a:lnTo>
                    <a:pt x="0" y="212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1" name="Freeform 21"/>
            <p:cNvSpPr>
              <a:spLocks noEditPoints="1"/>
            </p:cNvSpPr>
            <p:nvPr/>
          </p:nvSpPr>
          <p:spPr bwMode="auto">
            <a:xfrm>
              <a:off x="3644" y="2282"/>
              <a:ext cx="27" cy="51"/>
            </a:xfrm>
            <a:custGeom>
              <a:avLst/>
              <a:gdLst>
                <a:gd name="T0" fmla="*/ 122 w 122"/>
                <a:gd name="T1" fmla="*/ 140 h 221"/>
                <a:gd name="T2" fmla="*/ 50 w 122"/>
                <a:gd name="T3" fmla="*/ 221 h 221"/>
                <a:gd name="T4" fmla="*/ 0 w 122"/>
                <a:gd name="T5" fmla="*/ 218 h 221"/>
                <a:gd name="T6" fmla="*/ 0 w 122"/>
                <a:gd name="T7" fmla="*/ 0 h 221"/>
                <a:gd name="T8" fmla="*/ 19 w 122"/>
                <a:gd name="T9" fmla="*/ 0 h 221"/>
                <a:gd name="T10" fmla="*/ 19 w 122"/>
                <a:gd name="T11" fmla="*/ 75 h 221"/>
                <a:gd name="T12" fmla="*/ 67 w 122"/>
                <a:gd name="T13" fmla="*/ 64 h 221"/>
                <a:gd name="T14" fmla="*/ 122 w 122"/>
                <a:gd name="T15" fmla="*/ 140 h 221"/>
                <a:gd name="T16" fmla="*/ 103 w 122"/>
                <a:gd name="T17" fmla="*/ 140 h 221"/>
                <a:gd name="T18" fmla="*/ 103 w 122"/>
                <a:gd name="T19" fmla="*/ 140 h 221"/>
                <a:gd name="T20" fmla="*/ 66 w 122"/>
                <a:gd name="T21" fmla="*/ 81 h 221"/>
                <a:gd name="T22" fmla="*/ 19 w 122"/>
                <a:gd name="T23" fmla="*/ 90 h 221"/>
                <a:gd name="T24" fmla="*/ 19 w 122"/>
                <a:gd name="T25" fmla="*/ 203 h 221"/>
                <a:gd name="T26" fmla="*/ 50 w 122"/>
                <a:gd name="T27" fmla="*/ 205 h 221"/>
                <a:gd name="T28" fmla="*/ 103 w 122"/>
                <a:gd name="T29" fmla="*/ 14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2" h="221">
                  <a:moveTo>
                    <a:pt x="122" y="140"/>
                  </a:moveTo>
                  <a:cubicBezTo>
                    <a:pt x="122" y="198"/>
                    <a:pt x="107" y="221"/>
                    <a:pt x="50" y="221"/>
                  </a:cubicBezTo>
                  <a:cubicBezTo>
                    <a:pt x="31" y="221"/>
                    <a:pt x="0" y="218"/>
                    <a:pt x="0" y="218"/>
                  </a:cubicBezTo>
                  <a:lnTo>
                    <a:pt x="0" y="0"/>
                  </a:lnTo>
                  <a:lnTo>
                    <a:pt x="19" y="0"/>
                  </a:lnTo>
                  <a:lnTo>
                    <a:pt x="19" y="75"/>
                  </a:lnTo>
                  <a:cubicBezTo>
                    <a:pt x="19" y="75"/>
                    <a:pt x="43" y="64"/>
                    <a:pt x="67" y="64"/>
                  </a:cubicBezTo>
                  <a:cubicBezTo>
                    <a:pt x="109" y="64"/>
                    <a:pt x="122" y="86"/>
                    <a:pt x="122" y="140"/>
                  </a:cubicBezTo>
                  <a:close/>
                  <a:moveTo>
                    <a:pt x="103" y="140"/>
                  </a:moveTo>
                  <a:lnTo>
                    <a:pt x="103" y="140"/>
                  </a:lnTo>
                  <a:cubicBezTo>
                    <a:pt x="103" y="98"/>
                    <a:pt x="96" y="81"/>
                    <a:pt x="66" y="81"/>
                  </a:cubicBezTo>
                  <a:cubicBezTo>
                    <a:pt x="43" y="81"/>
                    <a:pt x="19" y="90"/>
                    <a:pt x="19" y="90"/>
                  </a:cubicBezTo>
                  <a:lnTo>
                    <a:pt x="19" y="203"/>
                  </a:lnTo>
                  <a:cubicBezTo>
                    <a:pt x="19" y="203"/>
                    <a:pt x="40" y="205"/>
                    <a:pt x="50" y="205"/>
                  </a:cubicBezTo>
                  <a:cubicBezTo>
                    <a:pt x="96" y="205"/>
                    <a:pt x="103" y="184"/>
                    <a:pt x="103" y="140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2" name="Freeform 22"/>
            <p:cNvSpPr>
              <a:spLocks noEditPoints="1"/>
            </p:cNvSpPr>
            <p:nvPr/>
          </p:nvSpPr>
          <p:spPr bwMode="auto">
            <a:xfrm>
              <a:off x="3679" y="2297"/>
              <a:ext cx="29" cy="36"/>
            </a:xfrm>
            <a:custGeom>
              <a:avLst/>
              <a:gdLst>
                <a:gd name="T0" fmla="*/ 129 w 129"/>
                <a:gd name="T1" fmla="*/ 76 h 157"/>
                <a:gd name="T2" fmla="*/ 65 w 129"/>
                <a:gd name="T3" fmla="*/ 157 h 157"/>
                <a:gd name="T4" fmla="*/ 0 w 129"/>
                <a:gd name="T5" fmla="*/ 76 h 157"/>
                <a:gd name="T6" fmla="*/ 65 w 129"/>
                <a:gd name="T7" fmla="*/ 0 h 157"/>
                <a:gd name="T8" fmla="*/ 129 w 129"/>
                <a:gd name="T9" fmla="*/ 76 h 157"/>
                <a:gd name="T10" fmla="*/ 110 w 129"/>
                <a:gd name="T11" fmla="*/ 76 h 157"/>
                <a:gd name="T12" fmla="*/ 110 w 129"/>
                <a:gd name="T13" fmla="*/ 76 h 157"/>
                <a:gd name="T14" fmla="*/ 65 w 129"/>
                <a:gd name="T15" fmla="*/ 16 h 157"/>
                <a:gd name="T16" fmla="*/ 18 w 129"/>
                <a:gd name="T17" fmla="*/ 76 h 157"/>
                <a:gd name="T18" fmla="*/ 65 w 129"/>
                <a:gd name="T19" fmla="*/ 141 h 157"/>
                <a:gd name="T20" fmla="*/ 110 w 129"/>
                <a:gd name="T21" fmla="*/ 76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9" h="157">
                  <a:moveTo>
                    <a:pt x="129" y="76"/>
                  </a:moveTo>
                  <a:cubicBezTo>
                    <a:pt x="129" y="130"/>
                    <a:pt x="116" y="157"/>
                    <a:pt x="65" y="157"/>
                  </a:cubicBezTo>
                  <a:cubicBezTo>
                    <a:pt x="13" y="157"/>
                    <a:pt x="0" y="133"/>
                    <a:pt x="0" y="76"/>
                  </a:cubicBezTo>
                  <a:cubicBezTo>
                    <a:pt x="0" y="22"/>
                    <a:pt x="17" y="0"/>
                    <a:pt x="65" y="0"/>
                  </a:cubicBezTo>
                  <a:cubicBezTo>
                    <a:pt x="110" y="0"/>
                    <a:pt x="129" y="23"/>
                    <a:pt x="129" y="76"/>
                  </a:cubicBezTo>
                  <a:close/>
                  <a:moveTo>
                    <a:pt x="110" y="76"/>
                  </a:moveTo>
                  <a:lnTo>
                    <a:pt x="110" y="76"/>
                  </a:lnTo>
                  <a:cubicBezTo>
                    <a:pt x="110" y="33"/>
                    <a:pt x="96" y="16"/>
                    <a:pt x="65" y="16"/>
                  </a:cubicBezTo>
                  <a:cubicBezTo>
                    <a:pt x="29" y="16"/>
                    <a:pt x="18" y="31"/>
                    <a:pt x="18" y="76"/>
                  </a:cubicBezTo>
                  <a:cubicBezTo>
                    <a:pt x="18" y="122"/>
                    <a:pt x="25" y="141"/>
                    <a:pt x="65" y="141"/>
                  </a:cubicBezTo>
                  <a:cubicBezTo>
                    <a:pt x="105" y="141"/>
                    <a:pt x="110" y="119"/>
                    <a:pt x="110" y="76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3" name="Freeform 23"/>
            <p:cNvSpPr>
              <a:spLocks/>
            </p:cNvSpPr>
            <p:nvPr/>
          </p:nvSpPr>
          <p:spPr bwMode="auto">
            <a:xfrm>
              <a:off x="3719" y="2297"/>
              <a:ext cx="17" cy="35"/>
            </a:xfrm>
            <a:custGeom>
              <a:avLst/>
              <a:gdLst>
                <a:gd name="T0" fmla="*/ 0 w 75"/>
                <a:gd name="T1" fmla="*/ 3 h 154"/>
                <a:gd name="T2" fmla="*/ 19 w 75"/>
                <a:gd name="T3" fmla="*/ 3 h 154"/>
                <a:gd name="T4" fmla="*/ 19 w 75"/>
                <a:gd name="T5" fmla="*/ 24 h 154"/>
                <a:gd name="T6" fmla="*/ 75 w 75"/>
                <a:gd name="T7" fmla="*/ 0 h 154"/>
                <a:gd name="T8" fmla="*/ 75 w 75"/>
                <a:gd name="T9" fmla="*/ 18 h 154"/>
                <a:gd name="T10" fmla="*/ 19 w 75"/>
                <a:gd name="T11" fmla="*/ 41 h 154"/>
                <a:gd name="T12" fmla="*/ 19 w 75"/>
                <a:gd name="T13" fmla="*/ 154 h 154"/>
                <a:gd name="T14" fmla="*/ 0 w 75"/>
                <a:gd name="T15" fmla="*/ 154 h 154"/>
                <a:gd name="T16" fmla="*/ 0 w 75"/>
                <a:gd name="T17" fmla="*/ 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154">
                  <a:moveTo>
                    <a:pt x="0" y="3"/>
                  </a:moveTo>
                  <a:lnTo>
                    <a:pt x="19" y="3"/>
                  </a:lnTo>
                  <a:lnTo>
                    <a:pt x="19" y="24"/>
                  </a:lnTo>
                  <a:cubicBezTo>
                    <a:pt x="19" y="24"/>
                    <a:pt x="44" y="5"/>
                    <a:pt x="75" y="0"/>
                  </a:cubicBezTo>
                  <a:lnTo>
                    <a:pt x="75" y="18"/>
                  </a:lnTo>
                  <a:cubicBezTo>
                    <a:pt x="46" y="24"/>
                    <a:pt x="19" y="41"/>
                    <a:pt x="19" y="41"/>
                  </a:cubicBezTo>
                  <a:lnTo>
                    <a:pt x="19" y="154"/>
                  </a:lnTo>
                  <a:lnTo>
                    <a:pt x="0" y="154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4" name="Freeform 24"/>
            <p:cNvSpPr>
              <a:spLocks/>
            </p:cNvSpPr>
            <p:nvPr/>
          </p:nvSpPr>
          <p:spPr bwMode="auto">
            <a:xfrm>
              <a:off x="3743" y="2297"/>
              <a:ext cx="27" cy="36"/>
            </a:xfrm>
            <a:custGeom>
              <a:avLst/>
              <a:gdLst>
                <a:gd name="T0" fmla="*/ 117 w 117"/>
                <a:gd name="T1" fmla="*/ 0 h 154"/>
                <a:gd name="T2" fmla="*/ 117 w 117"/>
                <a:gd name="T3" fmla="*/ 151 h 154"/>
                <a:gd name="T4" fmla="*/ 99 w 117"/>
                <a:gd name="T5" fmla="*/ 151 h 154"/>
                <a:gd name="T6" fmla="*/ 99 w 117"/>
                <a:gd name="T7" fmla="*/ 140 h 154"/>
                <a:gd name="T8" fmla="*/ 51 w 117"/>
                <a:gd name="T9" fmla="*/ 154 h 154"/>
                <a:gd name="T10" fmla="*/ 0 w 117"/>
                <a:gd name="T11" fmla="*/ 79 h 154"/>
                <a:gd name="T12" fmla="*/ 0 w 117"/>
                <a:gd name="T13" fmla="*/ 0 h 154"/>
                <a:gd name="T14" fmla="*/ 18 w 117"/>
                <a:gd name="T15" fmla="*/ 0 h 154"/>
                <a:gd name="T16" fmla="*/ 18 w 117"/>
                <a:gd name="T17" fmla="*/ 78 h 154"/>
                <a:gd name="T18" fmla="*/ 53 w 117"/>
                <a:gd name="T19" fmla="*/ 138 h 154"/>
                <a:gd name="T20" fmla="*/ 99 w 117"/>
                <a:gd name="T21" fmla="*/ 125 h 154"/>
                <a:gd name="T22" fmla="*/ 99 w 117"/>
                <a:gd name="T23" fmla="*/ 0 h 154"/>
                <a:gd name="T24" fmla="*/ 117 w 117"/>
                <a:gd name="T25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7" h="154">
                  <a:moveTo>
                    <a:pt x="117" y="0"/>
                  </a:moveTo>
                  <a:lnTo>
                    <a:pt x="117" y="151"/>
                  </a:lnTo>
                  <a:lnTo>
                    <a:pt x="99" y="151"/>
                  </a:lnTo>
                  <a:lnTo>
                    <a:pt x="99" y="140"/>
                  </a:lnTo>
                  <a:cubicBezTo>
                    <a:pt x="99" y="140"/>
                    <a:pt x="75" y="154"/>
                    <a:pt x="51" y="154"/>
                  </a:cubicBezTo>
                  <a:cubicBezTo>
                    <a:pt x="8" y="154"/>
                    <a:pt x="0" y="136"/>
                    <a:pt x="0" y="79"/>
                  </a:cubicBezTo>
                  <a:lnTo>
                    <a:pt x="0" y="0"/>
                  </a:lnTo>
                  <a:lnTo>
                    <a:pt x="18" y="0"/>
                  </a:lnTo>
                  <a:lnTo>
                    <a:pt x="18" y="78"/>
                  </a:lnTo>
                  <a:cubicBezTo>
                    <a:pt x="18" y="124"/>
                    <a:pt x="22" y="138"/>
                    <a:pt x="53" y="138"/>
                  </a:cubicBezTo>
                  <a:cubicBezTo>
                    <a:pt x="77" y="138"/>
                    <a:pt x="99" y="125"/>
                    <a:pt x="99" y="125"/>
                  </a:cubicBezTo>
                  <a:lnTo>
                    <a:pt x="99" y="0"/>
                  </a:lnTo>
                  <a:lnTo>
                    <a:pt x="117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5" name="Freeform 25"/>
            <p:cNvSpPr>
              <a:spLocks/>
            </p:cNvSpPr>
            <p:nvPr/>
          </p:nvSpPr>
          <p:spPr bwMode="auto">
            <a:xfrm>
              <a:off x="3526" y="2058"/>
              <a:ext cx="7" cy="15"/>
            </a:xfrm>
            <a:custGeom>
              <a:avLst/>
              <a:gdLst>
                <a:gd name="T0" fmla="*/ 14 w 33"/>
                <a:gd name="T1" fmla="*/ 2 h 68"/>
                <a:gd name="T2" fmla="*/ 6 w 33"/>
                <a:gd name="T3" fmla="*/ 0 h 68"/>
                <a:gd name="T4" fmla="*/ 0 w 33"/>
                <a:gd name="T5" fmla="*/ 12 h 68"/>
                <a:gd name="T6" fmla="*/ 0 w 33"/>
                <a:gd name="T7" fmla="*/ 68 h 68"/>
                <a:gd name="T8" fmla="*/ 33 w 33"/>
                <a:gd name="T9" fmla="*/ 68 h 68"/>
                <a:gd name="T10" fmla="*/ 33 w 33"/>
                <a:gd name="T11" fmla="*/ 12 h 68"/>
                <a:gd name="T12" fmla="*/ 26 w 33"/>
                <a:gd name="T13" fmla="*/ 0 h 68"/>
                <a:gd name="T14" fmla="*/ 16 w 33"/>
                <a:gd name="T15" fmla="*/ 2 h 68"/>
                <a:gd name="T16" fmla="*/ 14 w 33"/>
                <a:gd name="T17" fmla="*/ 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68">
                  <a:moveTo>
                    <a:pt x="14" y="2"/>
                  </a:moveTo>
                  <a:cubicBezTo>
                    <a:pt x="12" y="2"/>
                    <a:pt x="9" y="1"/>
                    <a:pt x="6" y="0"/>
                  </a:cubicBezTo>
                  <a:lnTo>
                    <a:pt x="0" y="12"/>
                  </a:lnTo>
                  <a:lnTo>
                    <a:pt x="0" y="68"/>
                  </a:lnTo>
                  <a:lnTo>
                    <a:pt x="33" y="68"/>
                  </a:lnTo>
                  <a:lnTo>
                    <a:pt x="33" y="12"/>
                  </a:lnTo>
                  <a:lnTo>
                    <a:pt x="26" y="0"/>
                  </a:lnTo>
                  <a:cubicBezTo>
                    <a:pt x="23" y="1"/>
                    <a:pt x="20" y="2"/>
                    <a:pt x="16" y="2"/>
                  </a:cubicBezTo>
                  <a:cubicBezTo>
                    <a:pt x="15" y="2"/>
                    <a:pt x="15" y="2"/>
                    <a:pt x="14" y="2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6" name="Freeform 26"/>
            <p:cNvSpPr>
              <a:spLocks/>
            </p:cNvSpPr>
            <p:nvPr/>
          </p:nvSpPr>
          <p:spPr bwMode="auto">
            <a:xfrm>
              <a:off x="3527" y="2026"/>
              <a:ext cx="5" cy="31"/>
            </a:xfrm>
            <a:custGeom>
              <a:avLst/>
              <a:gdLst>
                <a:gd name="T0" fmla="*/ 25 w 25"/>
                <a:gd name="T1" fmla="*/ 129 h 135"/>
                <a:gd name="T2" fmla="*/ 17 w 25"/>
                <a:gd name="T3" fmla="*/ 6 h 135"/>
                <a:gd name="T4" fmla="*/ 10 w 25"/>
                <a:gd name="T5" fmla="*/ 0 h 135"/>
                <a:gd name="T6" fmla="*/ 4 w 25"/>
                <a:gd name="T7" fmla="*/ 6 h 135"/>
                <a:gd name="T8" fmla="*/ 0 w 25"/>
                <a:gd name="T9" fmla="*/ 128 h 135"/>
                <a:gd name="T10" fmla="*/ 3 w 25"/>
                <a:gd name="T11" fmla="*/ 133 h 135"/>
                <a:gd name="T12" fmla="*/ 9 w 25"/>
                <a:gd name="T13" fmla="*/ 135 h 135"/>
                <a:gd name="T14" fmla="*/ 14 w 25"/>
                <a:gd name="T15" fmla="*/ 135 h 135"/>
                <a:gd name="T16" fmla="*/ 25 w 25"/>
                <a:gd name="T17" fmla="*/ 129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35">
                  <a:moveTo>
                    <a:pt x="25" y="129"/>
                  </a:moveTo>
                  <a:lnTo>
                    <a:pt x="17" y="6"/>
                  </a:lnTo>
                  <a:cubicBezTo>
                    <a:pt x="17" y="3"/>
                    <a:pt x="14" y="0"/>
                    <a:pt x="10" y="0"/>
                  </a:cubicBezTo>
                  <a:cubicBezTo>
                    <a:pt x="7" y="0"/>
                    <a:pt x="4" y="3"/>
                    <a:pt x="4" y="6"/>
                  </a:cubicBezTo>
                  <a:lnTo>
                    <a:pt x="0" y="128"/>
                  </a:lnTo>
                  <a:cubicBezTo>
                    <a:pt x="0" y="129"/>
                    <a:pt x="1" y="131"/>
                    <a:pt x="3" y="133"/>
                  </a:cubicBezTo>
                  <a:cubicBezTo>
                    <a:pt x="5" y="134"/>
                    <a:pt x="8" y="134"/>
                    <a:pt x="9" y="135"/>
                  </a:cubicBezTo>
                  <a:lnTo>
                    <a:pt x="14" y="135"/>
                  </a:lnTo>
                  <a:cubicBezTo>
                    <a:pt x="21" y="134"/>
                    <a:pt x="25" y="130"/>
                    <a:pt x="25" y="129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7" name="Freeform 27"/>
            <p:cNvSpPr>
              <a:spLocks/>
            </p:cNvSpPr>
            <p:nvPr/>
          </p:nvSpPr>
          <p:spPr bwMode="auto">
            <a:xfrm>
              <a:off x="3529" y="2057"/>
              <a:ext cx="1" cy="0"/>
            </a:xfrm>
            <a:custGeom>
              <a:avLst/>
              <a:gdLst>
                <a:gd name="T0" fmla="*/ 1 w 5"/>
                <a:gd name="T1" fmla="*/ 3 w 5"/>
                <a:gd name="T2" fmla="*/ 5 w 5"/>
                <a:gd name="T3" fmla="*/ 0 w 5"/>
                <a:gd name="T4" fmla="*/ 1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1" y="0"/>
                  </a:moveTo>
                  <a:cubicBezTo>
                    <a:pt x="2" y="0"/>
                    <a:pt x="2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lnTo>
                    <a:pt x="0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8" name="Freeform 28"/>
            <p:cNvSpPr>
              <a:spLocks/>
            </p:cNvSpPr>
            <p:nvPr/>
          </p:nvSpPr>
          <p:spPr bwMode="auto">
            <a:xfrm>
              <a:off x="3414" y="2058"/>
              <a:ext cx="7" cy="15"/>
            </a:xfrm>
            <a:custGeom>
              <a:avLst/>
              <a:gdLst>
                <a:gd name="T0" fmla="*/ 19 w 33"/>
                <a:gd name="T1" fmla="*/ 2 h 68"/>
                <a:gd name="T2" fmla="*/ 27 w 33"/>
                <a:gd name="T3" fmla="*/ 0 h 68"/>
                <a:gd name="T4" fmla="*/ 33 w 33"/>
                <a:gd name="T5" fmla="*/ 12 h 68"/>
                <a:gd name="T6" fmla="*/ 33 w 33"/>
                <a:gd name="T7" fmla="*/ 68 h 68"/>
                <a:gd name="T8" fmla="*/ 0 w 33"/>
                <a:gd name="T9" fmla="*/ 68 h 68"/>
                <a:gd name="T10" fmla="*/ 0 w 33"/>
                <a:gd name="T11" fmla="*/ 12 h 68"/>
                <a:gd name="T12" fmla="*/ 7 w 33"/>
                <a:gd name="T13" fmla="*/ 0 h 68"/>
                <a:gd name="T14" fmla="*/ 17 w 33"/>
                <a:gd name="T15" fmla="*/ 2 h 68"/>
                <a:gd name="T16" fmla="*/ 19 w 33"/>
                <a:gd name="T17" fmla="*/ 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68">
                  <a:moveTo>
                    <a:pt x="19" y="2"/>
                  </a:moveTo>
                  <a:cubicBezTo>
                    <a:pt x="21" y="2"/>
                    <a:pt x="24" y="1"/>
                    <a:pt x="27" y="0"/>
                  </a:cubicBezTo>
                  <a:lnTo>
                    <a:pt x="33" y="12"/>
                  </a:lnTo>
                  <a:lnTo>
                    <a:pt x="33" y="68"/>
                  </a:lnTo>
                  <a:lnTo>
                    <a:pt x="0" y="68"/>
                  </a:lnTo>
                  <a:lnTo>
                    <a:pt x="0" y="12"/>
                  </a:lnTo>
                  <a:lnTo>
                    <a:pt x="7" y="0"/>
                  </a:lnTo>
                  <a:cubicBezTo>
                    <a:pt x="10" y="1"/>
                    <a:pt x="13" y="2"/>
                    <a:pt x="17" y="2"/>
                  </a:cubicBezTo>
                  <a:cubicBezTo>
                    <a:pt x="18" y="2"/>
                    <a:pt x="18" y="2"/>
                    <a:pt x="19" y="2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9" name="Freeform 29"/>
            <p:cNvSpPr>
              <a:spLocks/>
            </p:cNvSpPr>
            <p:nvPr/>
          </p:nvSpPr>
          <p:spPr bwMode="auto">
            <a:xfrm>
              <a:off x="3415" y="2026"/>
              <a:ext cx="5" cy="31"/>
            </a:xfrm>
            <a:custGeom>
              <a:avLst/>
              <a:gdLst>
                <a:gd name="T0" fmla="*/ 0 w 25"/>
                <a:gd name="T1" fmla="*/ 129 h 135"/>
                <a:gd name="T2" fmla="*/ 8 w 25"/>
                <a:gd name="T3" fmla="*/ 6 h 135"/>
                <a:gd name="T4" fmla="*/ 15 w 25"/>
                <a:gd name="T5" fmla="*/ 0 h 135"/>
                <a:gd name="T6" fmla="*/ 21 w 25"/>
                <a:gd name="T7" fmla="*/ 6 h 135"/>
                <a:gd name="T8" fmla="*/ 25 w 25"/>
                <a:gd name="T9" fmla="*/ 128 h 135"/>
                <a:gd name="T10" fmla="*/ 22 w 25"/>
                <a:gd name="T11" fmla="*/ 133 h 135"/>
                <a:gd name="T12" fmla="*/ 16 w 25"/>
                <a:gd name="T13" fmla="*/ 135 h 135"/>
                <a:gd name="T14" fmla="*/ 11 w 25"/>
                <a:gd name="T15" fmla="*/ 135 h 135"/>
                <a:gd name="T16" fmla="*/ 0 w 25"/>
                <a:gd name="T17" fmla="*/ 129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35">
                  <a:moveTo>
                    <a:pt x="0" y="129"/>
                  </a:moveTo>
                  <a:lnTo>
                    <a:pt x="8" y="6"/>
                  </a:lnTo>
                  <a:cubicBezTo>
                    <a:pt x="8" y="3"/>
                    <a:pt x="11" y="0"/>
                    <a:pt x="15" y="0"/>
                  </a:cubicBezTo>
                  <a:cubicBezTo>
                    <a:pt x="18" y="0"/>
                    <a:pt x="21" y="3"/>
                    <a:pt x="21" y="6"/>
                  </a:cubicBezTo>
                  <a:lnTo>
                    <a:pt x="25" y="128"/>
                  </a:lnTo>
                  <a:cubicBezTo>
                    <a:pt x="25" y="129"/>
                    <a:pt x="24" y="131"/>
                    <a:pt x="22" y="133"/>
                  </a:cubicBezTo>
                  <a:cubicBezTo>
                    <a:pt x="20" y="134"/>
                    <a:pt x="17" y="134"/>
                    <a:pt x="16" y="135"/>
                  </a:cubicBezTo>
                  <a:lnTo>
                    <a:pt x="11" y="135"/>
                  </a:lnTo>
                  <a:cubicBezTo>
                    <a:pt x="4" y="134"/>
                    <a:pt x="0" y="130"/>
                    <a:pt x="0" y="129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50" name="Freeform 30"/>
            <p:cNvSpPr>
              <a:spLocks/>
            </p:cNvSpPr>
            <p:nvPr/>
          </p:nvSpPr>
          <p:spPr bwMode="auto">
            <a:xfrm>
              <a:off x="3417" y="2057"/>
              <a:ext cx="1" cy="0"/>
            </a:xfrm>
            <a:custGeom>
              <a:avLst/>
              <a:gdLst>
                <a:gd name="T0" fmla="*/ 4 w 5"/>
                <a:gd name="T1" fmla="*/ 2 w 5"/>
                <a:gd name="T2" fmla="*/ 0 w 5"/>
                <a:gd name="T3" fmla="*/ 5 w 5"/>
                <a:gd name="T4" fmla="*/ 4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4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lnTo>
                    <a:pt x="5" y="0"/>
                  </a:ln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51" name="Rectangle 31"/>
            <p:cNvSpPr>
              <a:spLocks noChangeArrowheads="1"/>
            </p:cNvSpPr>
            <p:nvPr/>
          </p:nvSpPr>
          <p:spPr bwMode="auto">
            <a:xfrm>
              <a:off x="3175" y="2076"/>
              <a:ext cx="236" cy="186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52" name="Rectangle 32"/>
            <p:cNvSpPr>
              <a:spLocks noChangeArrowheads="1"/>
            </p:cNvSpPr>
            <p:nvPr/>
          </p:nvSpPr>
          <p:spPr bwMode="auto">
            <a:xfrm>
              <a:off x="3535" y="2076"/>
              <a:ext cx="237" cy="186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53" name="Freeform 33"/>
            <p:cNvSpPr>
              <a:spLocks noEditPoints="1"/>
            </p:cNvSpPr>
            <p:nvPr/>
          </p:nvSpPr>
          <p:spPr bwMode="auto">
            <a:xfrm>
              <a:off x="3414" y="2140"/>
              <a:ext cx="119" cy="47"/>
            </a:xfrm>
            <a:custGeom>
              <a:avLst/>
              <a:gdLst>
                <a:gd name="T0" fmla="*/ 58 w 521"/>
                <a:gd name="T1" fmla="*/ 124 h 206"/>
                <a:gd name="T2" fmla="*/ 85 w 521"/>
                <a:gd name="T3" fmla="*/ 98 h 206"/>
                <a:gd name="T4" fmla="*/ 113 w 521"/>
                <a:gd name="T5" fmla="*/ 124 h 206"/>
                <a:gd name="T6" fmla="*/ 113 w 521"/>
                <a:gd name="T7" fmla="*/ 206 h 206"/>
                <a:gd name="T8" fmla="*/ 190 w 521"/>
                <a:gd name="T9" fmla="*/ 206 h 206"/>
                <a:gd name="T10" fmla="*/ 190 w 521"/>
                <a:gd name="T11" fmla="*/ 124 h 206"/>
                <a:gd name="T12" fmla="*/ 218 w 521"/>
                <a:gd name="T13" fmla="*/ 98 h 206"/>
                <a:gd name="T14" fmla="*/ 245 w 521"/>
                <a:gd name="T15" fmla="*/ 124 h 206"/>
                <a:gd name="T16" fmla="*/ 245 w 521"/>
                <a:gd name="T17" fmla="*/ 206 h 206"/>
                <a:gd name="T18" fmla="*/ 274 w 521"/>
                <a:gd name="T19" fmla="*/ 206 h 206"/>
                <a:gd name="T20" fmla="*/ 274 w 521"/>
                <a:gd name="T21" fmla="*/ 124 h 206"/>
                <a:gd name="T22" fmla="*/ 302 w 521"/>
                <a:gd name="T23" fmla="*/ 98 h 206"/>
                <a:gd name="T24" fmla="*/ 329 w 521"/>
                <a:gd name="T25" fmla="*/ 124 h 206"/>
                <a:gd name="T26" fmla="*/ 329 w 521"/>
                <a:gd name="T27" fmla="*/ 206 h 206"/>
                <a:gd name="T28" fmla="*/ 404 w 521"/>
                <a:gd name="T29" fmla="*/ 206 h 206"/>
                <a:gd name="T30" fmla="*/ 404 w 521"/>
                <a:gd name="T31" fmla="*/ 124 h 206"/>
                <a:gd name="T32" fmla="*/ 432 w 521"/>
                <a:gd name="T33" fmla="*/ 98 h 206"/>
                <a:gd name="T34" fmla="*/ 459 w 521"/>
                <a:gd name="T35" fmla="*/ 124 h 206"/>
                <a:gd name="T36" fmla="*/ 459 w 521"/>
                <a:gd name="T37" fmla="*/ 206 h 206"/>
                <a:gd name="T38" fmla="*/ 521 w 521"/>
                <a:gd name="T39" fmla="*/ 206 h 206"/>
                <a:gd name="T40" fmla="*/ 521 w 521"/>
                <a:gd name="T41" fmla="*/ 0 h 206"/>
                <a:gd name="T42" fmla="*/ 0 w 521"/>
                <a:gd name="T43" fmla="*/ 0 h 206"/>
                <a:gd name="T44" fmla="*/ 0 w 521"/>
                <a:gd name="T45" fmla="*/ 206 h 206"/>
                <a:gd name="T46" fmla="*/ 58 w 521"/>
                <a:gd name="T47" fmla="*/ 206 h 206"/>
                <a:gd name="T48" fmla="*/ 58 w 521"/>
                <a:gd name="T49" fmla="*/ 124 h 206"/>
                <a:gd name="T50" fmla="*/ 430 w 521"/>
                <a:gd name="T51" fmla="*/ 33 h 206"/>
                <a:gd name="T52" fmla="*/ 430 w 521"/>
                <a:gd name="T53" fmla="*/ 33 h 206"/>
                <a:gd name="T54" fmla="*/ 482 w 521"/>
                <a:gd name="T55" fmla="*/ 65 h 206"/>
                <a:gd name="T56" fmla="*/ 479 w 521"/>
                <a:gd name="T57" fmla="*/ 70 h 206"/>
                <a:gd name="T58" fmla="*/ 430 w 521"/>
                <a:gd name="T59" fmla="*/ 40 h 206"/>
                <a:gd name="T60" fmla="*/ 384 w 521"/>
                <a:gd name="T61" fmla="*/ 70 h 206"/>
                <a:gd name="T62" fmla="*/ 381 w 521"/>
                <a:gd name="T63" fmla="*/ 65 h 206"/>
                <a:gd name="T64" fmla="*/ 430 w 521"/>
                <a:gd name="T65" fmla="*/ 33 h 206"/>
                <a:gd name="T66" fmla="*/ 256 w 521"/>
                <a:gd name="T67" fmla="*/ 28 h 206"/>
                <a:gd name="T68" fmla="*/ 256 w 521"/>
                <a:gd name="T69" fmla="*/ 28 h 206"/>
                <a:gd name="T70" fmla="*/ 352 w 521"/>
                <a:gd name="T71" fmla="*/ 65 h 206"/>
                <a:gd name="T72" fmla="*/ 350 w 521"/>
                <a:gd name="T73" fmla="*/ 70 h 206"/>
                <a:gd name="T74" fmla="*/ 257 w 521"/>
                <a:gd name="T75" fmla="*/ 34 h 206"/>
                <a:gd name="T76" fmla="*/ 170 w 521"/>
                <a:gd name="T77" fmla="*/ 70 h 206"/>
                <a:gd name="T78" fmla="*/ 167 w 521"/>
                <a:gd name="T79" fmla="*/ 65 h 206"/>
                <a:gd name="T80" fmla="*/ 256 w 521"/>
                <a:gd name="T81" fmla="*/ 28 h 206"/>
                <a:gd name="T82" fmla="*/ 84 w 521"/>
                <a:gd name="T83" fmla="*/ 32 h 206"/>
                <a:gd name="T84" fmla="*/ 84 w 521"/>
                <a:gd name="T85" fmla="*/ 32 h 206"/>
                <a:gd name="T86" fmla="*/ 136 w 521"/>
                <a:gd name="T87" fmla="*/ 65 h 206"/>
                <a:gd name="T88" fmla="*/ 133 w 521"/>
                <a:gd name="T89" fmla="*/ 69 h 206"/>
                <a:gd name="T90" fmla="*/ 84 w 521"/>
                <a:gd name="T91" fmla="*/ 39 h 206"/>
                <a:gd name="T92" fmla="*/ 38 w 521"/>
                <a:gd name="T93" fmla="*/ 69 h 206"/>
                <a:gd name="T94" fmla="*/ 35 w 521"/>
                <a:gd name="T95" fmla="*/ 65 h 206"/>
                <a:gd name="T96" fmla="*/ 84 w 521"/>
                <a:gd name="T97" fmla="*/ 32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21" h="206">
                  <a:moveTo>
                    <a:pt x="58" y="124"/>
                  </a:moveTo>
                  <a:cubicBezTo>
                    <a:pt x="58" y="124"/>
                    <a:pt x="61" y="99"/>
                    <a:pt x="85" y="98"/>
                  </a:cubicBezTo>
                  <a:cubicBezTo>
                    <a:pt x="110" y="98"/>
                    <a:pt x="113" y="124"/>
                    <a:pt x="113" y="124"/>
                  </a:cubicBezTo>
                  <a:lnTo>
                    <a:pt x="113" y="206"/>
                  </a:lnTo>
                  <a:lnTo>
                    <a:pt x="190" y="206"/>
                  </a:lnTo>
                  <a:lnTo>
                    <a:pt x="190" y="124"/>
                  </a:lnTo>
                  <a:cubicBezTo>
                    <a:pt x="190" y="124"/>
                    <a:pt x="193" y="99"/>
                    <a:pt x="218" y="98"/>
                  </a:cubicBezTo>
                  <a:cubicBezTo>
                    <a:pt x="242" y="98"/>
                    <a:pt x="245" y="124"/>
                    <a:pt x="245" y="124"/>
                  </a:cubicBezTo>
                  <a:lnTo>
                    <a:pt x="245" y="206"/>
                  </a:lnTo>
                  <a:lnTo>
                    <a:pt x="274" y="206"/>
                  </a:lnTo>
                  <a:lnTo>
                    <a:pt x="274" y="124"/>
                  </a:lnTo>
                  <a:cubicBezTo>
                    <a:pt x="274" y="124"/>
                    <a:pt x="277" y="99"/>
                    <a:pt x="302" y="98"/>
                  </a:cubicBezTo>
                  <a:cubicBezTo>
                    <a:pt x="326" y="98"/>
                    <a:pt x="329" y="124"/>
                    <a:pt x="329" y="124"/>
                  </a:cubicBezTo>
                  <a:lnTo>
                    <a:pt x="329" y="206"/>
                  </a:lnTo>
                  <a:lnTo>
                    <a:pt x="404" y="206"/>
                  </a:lnTo>
                  <a:lnTo>
                    <a:pt x="404" y="124"/>
                  </a:lnTo>
                  <a:cubicBezTo>
                    <a:pt x="404" y="124"/>
                    <a:pt x="407" y="99"/>
                    <a:pt x="432" y="98"/>
                  </a:cubicBezTo>
                  <a:cubicBezTo>
                    <a:pt x="456" y="98"/>
                    <a:pt x="459" y="124"/>
                    <a:pt x="459" y="124"/>
                  </a:cubicBezTo>
                  <a:lnTo>
                    <a:pt x="459" y="206"/>
                  </a:lnTo>
                  <a:lnTo>
                    <a:pt x="521" y="206"/>
                  </a:lnTo>
                  <a:lnTo>
                    <a:pt x="521" y="0"/>
                  </a:lnTo>
                  <a:lnTo>
                    <a:pt x="0" y="0"/>
                  </a:lnTo>
                  <a:lnTo>
                    <a:pt x="0" y="206"/>
                  </a:lnTo>
                  <a:lnTo>
                    <a:pt x="58" y="206"/>
                  </a:lnTo>
                  <a:lnTo>
                    <a:pt x="58" y="124"/>
                  </a:lnTo>
                  <a:close/>
                  <a:moveTo>
                    <a:pt x="430" y="33"/>
                  </a:moveTo>
                  <a:lnTo>
                    <a:pt x="430" y="33"/>
                  </a:lnTo>
                  <a:lnTo>
                    <a:pt x="482" y="65"/>
                  </a:lnTo>
                  <a:lnTo>
                    <a:pt x="479" y="70"/>
                  </a:lnTo>
                  <a:lnTo>
                    <a:pt x="430" y="40"/>
                  </a:lnTo>
                  <a:lnTo>
                    <a:pt x="384" y="70"/>
                  </a:lnTo>
                  <a:lnTo>
                    <a:pt x="381" y="65"/>
                  </a:lnTo>
                  <a:lnTo>
                    <a:pt x="430" y="33"/>
                  </a:lnTo>
                  <a:close/>
                  <a:moveTo>
                    <a:pt x="256" y="28"/>
                  </a:moveTo>
                  <a:lnTo>
                    <a:pt x="256" y="28"/>
                  </a:lnTo>
                  <a:lnTo>
                    <a:pt x="352" y="65"/>
                  </a:lnTo>
                  <a:lnTo>
                    <a:pt x="350" y="70"/>
                  </a:lnTo>
                  <a:lnTo>
                    <a:pt x="257" y="34"/>
                  </a:lnTo>
                  <a:lnTo>
                    <a:pt x="170" y="70"/>
                  </a:lnTo>
                  <a:lnTo>
                    <a:pt x="167" y="65"/>
                  </a:lnTo>
                  <a:lnTo>
                    <a:pt x="256" y="28"/>
                  </a:lnTo>
                  <a:close/>
                  <a:moveTo>
                    <a:pt x="84" y="32"/>
                  </a:moveTo>
                  <a:lnTo>
                    <a:pt x="84" y="32"/>
                  </a:lnTo>
                  <a:lnTo>
                    <a:pt x="136" y="65"/>
                  </a:lnTo>
                  <a:lnTo>
                    <a:pt x="133" y="69"/>
                  </a:lnTo>
                  <a:lnTo>
                    <a:pt x="84" y="39"/>
                  </a:lnTo>
                  <a:lnTo>
                    <a:pt x="38" y="69"/>
                  </a:lnTo>
                  <a:lnTo>
                    <a:pt x="35" y="65"/>
                  </a:lnTo>
                  <a:lnTo>
                    <a:pt x="84" y="32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54" name="Freeform 34"/>
            <p:cNvSpPr>
              <a:spLocks noEditPoints="1"/>
            </p:cNvSpPr>
            <p:nvPr/>
          </p:nvSpPr>
          <p:spPr bwMode="auto">
            <a:xfrm>
              <a:off x="3414" y="2076"/>
              <a:ext cx="119" cy="62"/>
            </a:xfrm>
            <a:custGeom>
              <a:avLst/>
              <a:gdLst>
                <a:gd name="T0" fmla="*/ 58 w 521"/>
                <a:gd name="T1" fmla="*/ 167 h 269"/>
                <a:gd name="T2" fmla="*/ 113 w 521"/>
                <a:gd name="T3" fmla="*/ 167 h 269"/>
                <a:gd name="T4" fmla="*/ 113 w 521"/>
                <a:gd name="T5" fmla="*/ 269 h 269"/>
                <a:gd name="T6" fmla="*/ 190 w 521"/>
                <a:gd name="T7" fmla="*/ 269 h 269"/>
                <a:gd name="T8" fmla="*/ 190 w 521"/>
                <a:gd name="T9" fmla="*/ 167 h 269"/>
                <a:gd name="T10" fmla="*/ 245 w 521"/>
                <a:gd name="T11" fmla="*/ 167 h 269"/>
                <a:gd name="T12" fmla="*/ 245 w 521"/>
                <a:gd name="T13" fmla="*/ 269 h 269"/>
                <a:gd name="T14" fmla="*/ 274 w 521"/>
                <a:gd name="T15" fmla="*/ 269 h 269"/>
                <a:gd name="T16" fmla="*/ 274 w 521"/>
                <a:gd name="T17" fmla="*/ 167 h 269"/>
                <a:gd name="T18" fmla="*/ 329 w 521"/>
                <a:gd name="T19" fmla="*/ 167 h 269"/>
                <a:gd name="T20" fmla="*/ 329 w 521"/>
                <a:gd name="T21" fmla="*/ 269 h 269"/>
                <a:gd name="T22" fmla="*/ 404 w 521"/>
                <a:gd name="T23" fmla="*/ 269 h 269"/>
                <a:gd name="T24" fmla="*/ 404 w 521"/>
                <a:gd name="T25" fmla="*/ 167 h 269"/>
                <a:gd name="T26" fmla="*/ 459 w 521"/>
                <a:gd name="T27" fmla="*/ 167 h 269"/>
                <a:gd name="T28" fmla="*/ 459 w 521"/>
                <a:gd name="T29" fmla="*/ 269 h 269"/>
                <a:gd name="T30" fmla="*/ 521 w 521"/>
                <a:gd name="T31" fmla="*/ 269 h 269"/>
                <a:gd name="T32" fmla="*/ 521 w 521"/>
                <a:gd name="T33" fmla="*/ 0 h 269"/>
                <a:gd name="T34" fmla="*/ 0 w 521"/>
                <a:gd name="T35" fmla="*/ 0 h 269"/>
                <a:gd name="T36" fmla="*/ 0 w 521"/>
                <a:gd name="T37" fmla="*/ 269 h 269"/>
                <a:gd name="T38" fmla="*/ 58 w 521"/>
                <a:gd name="T39" fmla="*/ 269 h 269"/>
                <a:gd name="T40" fmla="*/ 58 w 521"/>
                <a:gd name="T41" fmla="*/ 167 h 269"/>
                <a:gd name="T42" fmla="*/ 431 w 521"/>
                <a:gd name="T43" fmla="*/ 104 h 269"/>
                <a:gd name="T44" fmla="*/ 431 w 521"/>
                <a:gd name="T45" fmla="*/ 104 h 269"/>
                <a:gd name="T46" fmla="*/ 483 w 521"/>
                <a:gd name="T47" fmla="*/ 135 h 269"/>
                <a:gd name="T48" fmla="*/ 478 w 521"/>
                <a:gd name="T49" fmla="*/ 138 h 269"/>
                <a:gd name="T50" fmla="*/ 431 w 521"/>
                <a:gd name="T51" fmla="*/ 109 h 269"/>
                <a:gd name="T52" fmla="*/ 385 w 521"/>
                <a:gd name="T53" fmla="*/ 137 h 269"/>
                <a:gd name="T54" fmla="*/ 380 w 521"/>
                <a:gd name="T55" fmla="*/ 135 h 269"/>
                <a:gd name="T56" fmla="*/ 431 w 521"/>
                <a:gd name="T57" fmla="*/ 104 h 269"/>
                <a:gd name="T58" fmla="*/ 256 w 521"/>
                <a:gd name="T59" fmla="*/ 97 h 269"/>
                <a:gd name="T60" fmla="*/ 256 w 521"/>
                <a:gd name="T61" fmla="*/ 97 h 269"/>
                <a:gd name="T62" fmla="*/ 352 w 521"/>
                <a:gd name="T63" fmla="*/ 133 h 269"/>
                <a:gd name="T64" fmla="*/ 350 w 521"/>
                <a:gd name="T65" fmla="*/ 139 h 269"/>
                <a:gd name="T66" fmla="*/ 257 w 521"/>
                <a:gd name="T67" fmla="*/ 103 h 269"/>
                <a:gd name="T68" fmla="*/ 170 w 521"/>
                <a:gd name="T69" fmla="*/ 139 h 269"/>
                <a:gd name="T70" fmla="*/ 167 w 521"/>
                <a:gd name="T71" fmla="*/ 133 h 269"/>
                <a:gd name="T72" fmla="*/ 256 w 521"/>
                <a:gd name="T73" fmla="*/ 97 h 269"/>
                <a:gd name="T74" fmla="*/ 39 w 521"/>
                <a:gd name="T75" fmla="*/ 137 h 269"/>
                <a:gd name="T76" fmla="*/ 39 w 521"/>
                <a:gd name="T77" fmla="*/ 137 h 269"/>
                <a:gd name="T78" fmla="*/ 34 w 521"/>
                <a:gd name="T79" fmla="*/ 135 h 269"/>
                <a:gd name="T80" fmla="*/ 85 w 521"/>
                <a:gd name="T81" fmla="*/ 104 h 269"/>
                <a:gd name="T82" fmla="*/ 137 w 521"/>
                <a:gd name="T83" fmla="*/ 135 h 269"/>
                <a:gd name="T84" fmla="*/ 132 w 521"/>
                <a:gd name="T85" fmla="*/ 137 h 269"/>
                <a:gd name="T86" fmla="*/ 85 w 521"/>
                <a:gd name="T87" fmla="*/ 109 h 269"/>
                <a:gd name="T88" fmla="*/ 39 w 521"/>
                <a:gd name="T89" fmla="*/ 137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21" h="269">
                  <a:moveTo>
                    <a:pt x="58" y="167"/>
                  </a:moveTo>
                  <a:lnTo>
                    <a:pt x="113" y="167"/>
                  </a:lnTo>
                  <a:lnTo>
                    <a:pt x="113" y="269"/>
                  </a:lnTo>
                  <a:lnTo>
                    <a:pt x="190" y="269"/>
                  </a:lnTo>
                  <a:lnTo>
                    <a:pt x="190" y="167"/>
                  </a:lnTo>
                  <a:lnTo>
                    <a:pt x="245" y="167"/>
                  </a:lnTo>
                  <a:lnTo>
                    <a:pt x="245" y="269"/>
                  </a:lnTo>
                  <a:lnTo>
                    <a:pt x="274" y="269"/>
                  </a:lnTo>
                  <a:lnTo>
                    <a:pt x="274" y="167"/>
                  </a:lnTo>
                  <a:lnTo>
                    <a:pt x="329" y="167"/>
                  </a:lnTo>
                  <a:lnTo>
                    <a:pt x="329" y="269"/>
                  </a:lnTo>
                  <a:lnTo>
                    <a:pt x="404" y="269"/>
                  </a:lnTo>
                  <a:lnTo>
                    <a:pt x="404" y="167"/>
                  </a:lnTo>
                  <a:lnTo>
                    <a:pt x="459" y="167"/>
                  </a:lnTo>
                  <a:lnTo>
                    <a:pt x="459" y="269"/>
                  </a:lnTo>
                  <a:lnTo>
                    <a:pt x="521" y="269"/>
                  </a:lnTo>
                  <a:lnTo>
                    <a:pt x="521" y="0"/>
                  </a:lnTo>
                  <a:lnTo>
                    <a:pt x="0" y="0"/>
                  </a:lnTo>
                  <a:lnTo>
                    <a:pt x="0" y="269"/>
                  </a:lnTo>
                  <a:lnTo>
                    <a:pt x="58" y="269"/>
                  </a:lnTo>
                  <a:lnTo>
                    <a:pt x="58" y="167"/>
                  </a:lnTo>
                  <a:close/>
                  <a:moveTo>
                    <a:pt x="431" y="104"/>
                  </a:moveTo>
                  <a:lnTo>
                    <a:pt x="431" y="104"/>
                  </a:lnTo>
                  <a:cubicBezTo>
                    <a:pt x="453" y="104"/>
                    <a:pt x="473" y="117"/>
                    <a:pt x="483" y="135"/>
                  </a:cubicBezTo>
                  <a:lnTo>
                    <a:pt x="478" y="138"/>
                  </a:lnTo>
                  <a:cubicBezTo>
                    <a:pt x="469" y="121"/>
                    <a:pt x="451" y="109"/>
                    <a:pt x="431" y="109"/>
                  </a:cubicBezTo>
                  <a:cubicBezTo>
                    <a:pt x="411" y="109"/>
                    <a:pt x="394" y="121"/>
                    <a:pt x="385" y="137"/>
                  </a:cubicBezTo>
                  <a:lnTo>
                    <a:pt x="380" y="135"/>
                  </a:lnTo>
                  <a:cubicBezTo>
                    <a:pt x="390" y="117"/>
                    <a:pt x="409" y="104"/>
                    <a:pt x="431" y="104"/>
                  </a:cubicBezTo>
                  <a:close/>
                  <a:moveTo>
                    <a:pt x="256" y="97"/>
                  </a:moveTo>
                  <a:lnTo>
                    <a:pt x="256" y="97"/>
                  </a:lnTo>
                  <a:lnTo>
                    <a:pt x="352" y="133"/>
                  </a:lnTo>
                  <a:lnTo>
                    <a:pt x="350" y="139"/>
                  </a:lnTo>
                  <a:lnTo>
                    <a:pt x="257" y="103"/>
                  </a:lnTo>
                  <a:lnTo>
                    <a:pt x="170" y="139"/>
                  </a:lnTo>
                  <a:lnTo>
                    <a:pt x="167" y="133"/>
                  </a:lnTo>
                  <a:lnTo>
                    <a:pt x="256" y="97"/>
                  </a:lnTo>
                  <a:close/>
                  <a:moveTo>
                    <a:pt x="39" y="137"/>
                  </a:moveTo>
                  <a:lnTo>
                    <a:pt x="39" y="137"/>
                  </a:lnTo>
                  <a:lnTo>
                    <a:pt x="34" y="135"/>
                  </a:lnTo>
                  <a:cubicBezTo>
                    <a:pt x="44" y="117"/>
                    <a:pt x="63" y="104"/>
                    <a:pt x="85" y="104"/>
                  </a:cubicBezTo>
                  <a:cubicBezTo>
                    <a:pt x="107" y="104"/>
                    <a:pt x="127" y="116"/>
                    <a:pt x="137" y="135"/>
                  </a:cubicBezTo>
                  <a:lnTo>
                    <a:pt x="132" y="137"/>
                  </a:lnTo>
                  <a:cubicBezTo>
                    <a:pt x="123" y="121"/>
                    <a:pt x="105" y="109"/>
                    <a:pt x="85" y="109"/>
                  </a:cubicBezTo>
                  <a:cubicBezTo>
                    <a:pt x="65" y="109"/>
                    <a:pt x="48" y="121"/>
                    <a:pt x="39" y="137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55" name="Freeform 35"/>
            <p:cNvSpPr>
              <a:spLocks noEditPoints="1"/>
            </p:cNvSpPr>
            <p:nvPr/>
          </p:nvSpPr>
          <p:spPr bwMode="auto">
            <a:xfrm>
              <a:off x="3414" y="2200"/>
              <a:ext cx="119" cy="62"/>
            </a:xfrm>
            <a:custGeom>
              <a:avLst/>
              <a:gdLst>
                <a:gd name="T0" fmla="*/ 0 w 521"/>
                <a:gd name="T1" fmla="*/ 269 h 269"/>
                <a:gd name="T2" fmla="*/ 194 w 521"/>
                <a:gd name="T3" fmla="*/ 269 h 269"/>
                <a:gd name="T4" fmla="*/ 194 w 521"/>
                <a:gd name="T5" fmla="*/ 98 h 269"/>
                <a:gd name="T6" fmla="*/ 260 w 521"/>
                <a:gd name="T7" fmla="*/ 50 h 269"/>
                <a:gd name="T8" fmla="*/ 325 w 521"/>
                <a:gd name="T9" fmla="*/ 98 h 269"/>
                <a:gd name="T10" fmla="*/ 325 w 521"/>
                <a:gd name="T11" fmla="*/ 269 h 269"/>
                <a:gd name="T12" fmla="*/ 521 w 521"/>
                <a:gd name="T13" fmla="*/ 269 h 269"/>
                <a:gd name="T14" fmla="*/ 521 w 521"/>
                <a:gd name="T15" fmla="*/ 0 h 269"/>
                <a:gd name="T16" fmla="*/ 0 w 521"/>
                <a:gd name="T17" fmla="*/ 0 h 269"/>
                <a:gd name="T18" fmla="*/ 0 w 521"/>
                <a:gd name="T19" fmla="*/ 269 h 269"/>
                <a:gd name="T20" fmla="*/ 404 w 521"/>
                <a:gd name="T21" fmla="*/ 82 h 269"/>
                <a:gd name="T22" fmla="*/ 404 w 521"/>
                <a:gd name="T23" fmla="*/ 82 h 269"/>
                <a:gd name="T24" fmla="*/ 432 w 521"/>
                <a:gd name="T25" fmla="*/ 57 h 269"/>
                <a:gd name="T26" fmla="*/ 459 w 521"/>
                <a:gd name="T27" fmla="*/ 82 h 269"/>
                <a:gd name="T28" fmla="*/ 459 w 521"/>
                <a:gd name="T29" fmla="*/ 177 h 269"/>
                <a:gd name="T30" fmla="*/ 404 w 521"/>
                <a:gd name="T31" fmla="*/ 177 h 269"/>
                <a:gd name="T32" fmla="*/ 404 w 521"/>
                <a:gd name="T33" fmla="*/ 82 h 269"/>
                <a:gd name="T34" fmla="*/ 85 w 521"/>
                <a:gd name="T35" fmla="*/ 57 h 269"/>
                <a:gd name="T36" fmla="*/ 85 w 521"/>
                <a:gd name="T37" fmla="*/ 57 h 269"/>
                <a:gd name="T38" fmla="*/ 113 w 521"/>
                <a:gd name="T39" fmla="*/ 82 h 269"/>
                <a:gd name="T40" fmla="*/ 113 w 521"/>
                <a:gd name="T41" fmla="*/ 177 h 269"/>
                <a:gd name="T42" fmla="*/ 58 w 521"/>
                <a:gd name="T43" fmla="*/ 177 h 269"/>
                <a:gd name="T44" fmla="*/ 58 w 521"/>
                <a:gd name="T45" fmla="*/ 82 h 269"/>
                <a:gd name="T46" fmla="*/ 85 w 521"/>
                <a:gd name="T47" fmla="*/ 57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21" h="269">
                  <a:moveTo>
                    <a:pt x="0" y="269"/>
                  </a:moveTo>
                  <a:lnTo>
                    <a:pt x="194" y="269"/>
                  </a:lnTo>
                  <a:lnTo>
                    <a:pt x="194" y="98"/>
                  </a:lnTo>
                  <a:cubicBezTo>
                    <a:pt x="194" y="98"/>
                    <a:pt x="202" y="50"/>
                    <a:pt x="260" y="50"/>
                  </a:cubicBezTo>
                  <a:cubicBezTo>
                    <a:pt x="317" y="49"/>
                    <a:pt x="325" y="98"/>
                    <a:pt x="325" y="98"/>
                  </a:cubicBezTo>
                  <a:lnTo>
                    <a:pt x="325" y="269"/>
                  </a:lnTo>
                  <a:lnTo>
                    <a:pt x="521" y="269"/>
                  </a:lnTo>
                  <a:lnTo>
                    <a:pt x="521" y="0"/>
                  </a:lnTo>
                  <a:lnTo>
                    <a:pt x="0" y="0"/>
                  </a:lnTo>
                  <a:lnTo>
                    <a:pt x="0" y="269"/>
                  </a:lnTo>
                  <a:close/>
                  <a:moveTo>
                    <a:pt x="404" y="82"/>
                  </a:moveTo>
                  <a:lnTo>
                    <a:pt x="404" y="82"/>
                  </a:lnTo>
                  <a:cubicBezTo>
                    <a:pt x="404" y="82"/>
                    <a:pt x="407" y="57"/>
                    <a:pt x="432" y="57"/>
                  </a:cubicBezTo>
                  <a:cubicBezTo>
                    <a:pt x="456" y="57"/>
                    <a:pt x="459" y="82"/>
                    <a:pt x="459" y="82"/>
                  </a:cubicBezTo>
                  <a:lnTo>
                    <a:pt x="459" y="177"/>
                  </a:lnTo>
                  <a:lnTo>
                    <a:pt x="404" y="177"/>
                  </a:lnTo>
                  <a:lnTo>
                    <a:pt x="404" y="82"/>
                  </a:lnTo>
                  <a:close/>
                  <a:moveTo>
                    <a:pt x="85" y="57"/>
                  </a:moveTo>
                  <a:lnTo>
                    <a:pt x="85" y="57"/>
                  </a:lnTo>
                  <a:cubicBezTo>
                    <a:pt x="110" y="57"/>
                    <a:pt x="113" y="82"/>
                    <a:pt x="113" y="82"/>
                  </a:cubicBezTo>
                  <a:lnTo>
                    <a:pt x="113" y="177"/>
                  </a:lnTo>
                  <a:lnTo>
                    <a:pt x="58" y="177"/>
                  </a:lnTo>
                  <a:lnTo>
                    <a:pt x="58" y="82"/>
                  </a:lnTo>
                  <a:cubicBezTo>
                    <a:pt x="58" y="82"/>
                    <a:pt x="61" y="57"/>
                    <a:pt x="85" y="57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56" name="Rectangle 36"/>
            <p:cNvSpPr>
              <a:spLocks noChangeArrowheads="1"/>
            </p:cNvSpPr>
            <p:nvPr/>
          </p:nvSpPr>
          <p:spPr bwMode="auto">
            <a:xfrm>
              <a:off x="3414" y="2189"/>
              <a:ext cx="119" cy="9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57" name="Rectangle 37"/>
            <p:cNvSpPr>
              <a:spLocks noChangeArrowheads="1"/>
            </p:cNvSpPr>
            <p:nvPr/>
          </p:nvSpPr>
          <p:spPr bwMode="auto">
            <a:xfrm>
              <a:off x="3414" y="2138"/>
              <a:ext cx="13" cy="1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58" name="Rectangle 38"/>
            <p:cNvSpPr>
              <a:spLocks noChangeArrowheads="1"/>
            </p:cNvSpPr>
            <p:nvPr/>
          </p:nvSpPr>
          <p:spPr bwMode="auto">
            <a:xfrm>
              <a:off x="3518" y="2138"/>
              <a:ext cx="15" cy="1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59" name="Rectangle 39"/>
            <p:cNvSpPr>
              <a:spLocks noChangeArrowheads="1"/>
            </p:cNvSpPr>
            <p:nvPr/>
          </p:nvSpPr>
          <p:spPr bwMode="auto">
            <a:xfrm>
              <a:off x="3489" y="2138"/>
              <a:ext cx="17" cy="1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60" name="Rectangle 40"/>
            <p:cNvSpPr>
              <a:spLocks noChangeArrowheads="1"/>
            </p:cNvSpPr>
            <p:nvPr/>
          </p:nvSpPr>
          <p:spPr bwMode="auto">
            <a:xfrm>
              <a:off x="3470" y="2138"/>
              <a:ext cx="6" cy="1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61" name="Rectangle 41"/>
            <p:cNvSpPr>
              <a:spLocks noChangeArrowheads="1"/>
            </p:cNvSpPr>
            <p:nvPr/>
          </p:nvSpPr>
          <p:spPr bwMode="auto">
            <a:xfrm>
              <a:off x="3440" y="2138"/>
              <a:ext cx="17" cy="1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62" name="Freeform 42"/>
            <p:cNvSpPr>
              <a:spLocks/>
            </p:cNvSpPr>
            <p:nvPr/>
          </p:nvSpPr>
          <p:spPr bwMode="auto">
            <a:xfrm>
              <a:off x="3448" y="1987"/>
              <a:ext cx="51" cy="12"/>
            </a:xfrm>
            <a:custGeom>
              <a:avLst/>
              <a:gdLst>
                <a:gd name="T0" fmla="*/ 0 w 224"/>
                <a:gd name="T1" fmla="*/ 0 h 51"/>
                <a:gd name="T2" fmla="*/ 17 w 224"/>
                <a:gd name="T3" fmla="*/ 51 h 51"/>
                <a:gd name="T4" fmla="*/ 207 w 224"/>
                <a:gd name="T5" fmla="*/ 51 h 51"/>
                <a:gd name="T6" fmla="*/ 224 w 224"/>
                <a:gd name="T7" fmla="*/ 0 h 51"/>
                <a:gd name="T8" fmla="*/ 0 w 224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4" h="51">
                  <a:moveTo>
                    <a:pt x="0" y="0"/>
                  </a:moveTo>
                  <a:lnTo>
                    <a:pt x="17" y="51"/>
                  </a:lnTo>
                  <a:lnTo>
                    <a:pt x="207" y="51"/>
                  </a:lnTo>
                  <a:lnTo>
                    <a:pt x="22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63" name="Freeform 43"/>
            <p:cNvSpPr>
              <a:spLocks/>
            </p:cNvSpPr>
            <p:nvPr/>
          </p:nvSpPr>
          <p:spPr bwMode="auto">
            <a:xfrm>
              <a:off x="3419" y="2000"/>
              <a:ext cx="109" cy="54"/>
            </a:xfrm>
            <a:custGeom>
              <a:avLst/>
              <a:gdLst>
                <a:gd name="T0" fmla="*/ 334 w 481"/>
                <a:gd name="T1" fmla="*/ 0 h 233"/>
                <a:gd name="T2" fmla="*/ 144 w 481"/>
                <a:gd name="T3" fmla="*/ 0 h 233"/>
                <a:gd name="T4" fmla="*/ 10 w 481"/>
                <a:gd name="T5" fmla="*/ 233 h 233"/>
                <a:gd name="T6" fmla="*/ 147 w 481"/>
                <a:gd name="T7" fmla="*/ 233 h 233"/>
                <a:gd name="T8" fmla="*/ 179 w 481"/>
                <a:gd name="T9" fmla="*/ 144 h 233"/>
                <a:gd name="T10" fmla="*/ 168 w 481"/>
                <a:gd name="T11" fmla="*/ 134 h 233"/>
                <a:gd name="T12" fmla="*/ 168 w 481"/>
                <a:gd name="T13" fmla="*/ 117 h 233"/>
                <a:gd name="T14" fmla="*/ 241 w 481"/>
                <a:gd name="T15" fmla="*/ 92 h 233"/>
                <a:gd name="T16" fmla="*/ 310 w 481"/>
                <a:gd name="T17" fmla="*/ 117 h 233"/>
                <a:gd name="T18" fmla="*/ 310 w 481"/>
                <a:gd name="T19" fmla="*/ 134 h 233"/>
                <a:gd name="T20" fmla="*/ 300 w 481"/>
                <a:gd name="T21" fmla="*/ 144 h 233"/>
                <a:gd name="T22" fmla="*/ 331 w 481"/>
                <a:gd name="T23" fmla="*/ 233 h 233"/>
                <a:gd name="T24" fmla="*/ 468 w 481"/>
                <a:gd name="T25" fmla="*/ 233 h 233"/>
                <a:gd name="T26" fmla="*/ 334 w 481"/>
                <a:gd name="T27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1" h="233">
                  <a:moveTo>
                    <a:pt x="334" y="0"/>
                  </a:moveTo>
                  <a:lnTo>
                    <a:pt x="144" y="0"/>
                  </a:lnTo>
                  <a:cubicBezTo>
                    <a:pt x="54" y="41"/>
                    <a:pt x="0" y="132"/>
                    <a:pt x="10" y="233"/>
                  </a:cubicBezTo>
                  <a:lnTo>
                    <a:pt x="147" y="233"/>
                  </a:lnTo>
                  <a:lnTo>
                    <a:pt x="179" y="144"/>
                  </a:lnTo>
                  <a:lnTo>
                    <a:pt x="168" y="134"/>
                  </a:lnTo>
                  <a:lnTo>
                    <a:pt x="168" y="117"/>
                  </a:lnTo>
                  <a:cubicBezTo>
                    <a:pt x="168" y="117"/>
                    <a:pt x="188" y="93"/>
                    <a:pt x="241" y="92"/>
                  </a:cubicBezTo>
                  <a:cubicBezTo>
                    <a:pt x="287" y="92"/>
                    <a:pt x="310" y="117"/>
                    <a:pt x="310" y="117"/>
                  </a:cubicBezTo>
                  <a:lnTo>
                    <a:pt x="310" y="134"/>
                  </a:lnTo>
                  <a:lnTo>
                    <a:pt x="300" y="144"/>
                  </a:lnTo>
                  <a:lnTo>
                    <a:pt x="331" y="233"/>
                  </a:lnTo>
                  <a:lnTo>
                    <a:pt x="468" y="233"/>
                  </a:lnTo>
                  <a:cubicBezTo>
                    <a:pt x="481" y="133"/>
                    <a:pt x="418" y="35"/>
                    <a:pt x="334" y="0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64" name="Freeform 44"/>
            <p:cNvSpPr>
              <a:spLocks/>
            </p:cNvSpPr>
            <p:nvPr/>
          </p:nvSpPr>
          <p:spPr bwMode="auto">
            <a:xfrm>
              <a:off x="3494" y="2056"/>
              <a:ext cx="32" cy="17"/>
            </a:xfrm>
            <a:custGeom>
              <a:avLst/>
              <a:gdLst>
                <a:gd name="T0" fmla="*/ 139 w 139"/>
                <a:gd name="T1" fmla="*/ 6 h 77"/>
                <a:gd name="T2" fmla="*/ 136 w 139"/>
                <a:gd name="T3" fmla="*/ 0 h 77"/>
                <a:gd name="T4" fmla="*/ 0 w 139"/>
                <a:gd name="T5" fmla="*/ 0 h 77"/>
                <a:gd name="T6" fmla="*/ 0 w 139"/>
                <a:gd name="T7" fmla="*/ 77 h 77"/>
                <a:gd name="T8" fmla="*/ 131 w 139"/>
                <a:gd name="T9" fmla="*/ 77 h 77"/>
                <a:gd name="T10" fmla="*/ 131 w 139"/>
                <a:gd name="T11" fmla="*/ 20 h 77"/>
                <a:gd name="T12" fmla="*/ 139 w 139"/>
                <a:gd name="T13" fmla="*/ 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77">
                  <a:moveTo>
                    <a:pt x="139" y="6"/>
                  </a:moveTo>
                  <a:cubicBezTo>
                    <a:pt x="137" y="4"/>
                    <a:pt x="136" y="2"/>
                    <a:pt x="136" y="0"/>
                  </a:cubicBezTo>
                  <a:lnTo>
                    <a:pt x="0" y="0"/>
                  </a:lnTo>
                  <a:lnTo>
                    <a:pt x="0" y="77"/>
                  </a:lnTo>
                  <a:lnTo>
                    <a:pt x="131" y="77"/>
                  </a:lnTo>
                  <a:lnTo>
                    <a:pt x="131" y="20"/>
                  </a:lnTo>
                  <a:lnTo>
                    <a:pt x="139" y="6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65" name="Freeform 45"/>
            <p:cNvSpPr>
              <a:spLocks/>
            </p:cNvSpPr>
            <p:nvPr/>
          </p:nvSpPr>
          <p:spPr bwMode="auto">
            <a:xfrm>
              <a:off x="3421" y="2056"/>
              <a:ext cx="32" cy="17"/>
            </a:xfrm>
            <a:custGeom>
              <a:avLst/>
              <a:gdLst>
                <a:gd name="T0" fmla="*/ 0 w 139"/>
                <a:gd name="T1" fmla="*/ 5 h 77"/>
                <a:gd name="T2" fmla="*/ 3 w 139"/>
                <a:gd name="T3" fmla="*/ 0 h 77"/>
                <a:gd name="T4" fmla="*/ 139 w 139"/>
                <a:gd name="T5" fmla="*/ 0 h 77"/>
                <a:gd name="T6" fmla="*/ 139 w 139"/>
                <a:gd name="T7" fmla="*/ 77 h 77"/>
                <a:gd name="T8" fmla="*/ 7 w 139"/>
                <a:gd name="T9" fmla="*/ 77 h 77"/>
                <a:gd name="T10" fmla="*/ 7 w 139"/>
                <a:gd name="T11" fmla="*/ 20 h 77"/>
                <a:gd name="T12" fmla="*/ 0 w 139"/>
                <a:gd name="T13" fmla="*/ 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77">
                  <a:moveTo>
                    <a:pt x="0" y="5"/>
                  </a:moveTo>
                  <a:cubicBezTo>
                    <a:pt x="1" y="4"/>
                    <a:pt x="3" y="2"/>
                    <a:pt x="3" y="0"/>
                  </a:cubicBezTo>
                  <a:lnTo>
                    <a:pt x="139" y="0"/>
                  </a:lnTo>
                  <a:lnTo>
                    <a:pt x="139" y="77"/>
                  </a:lnTo>
                  <a:lnTo>
                    <a:pt x="7" y="77"/>
                  </a:lnTo>
                  <a:lnTo>
                    <a:pt x="7" y="2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66" name="Freeform 46"/>
            <p:cNvSpPr>
              <a:spLocks noEditPoints="1"/>
            </p:cNvSpPr>
            <p:nvPr/>
          </p:nvSpPr>
          <p:spPr bwMode="auto">
            <a:xfrm>
              <a:off x="3454" y="2023"/>
              <a:ext cx="39" cy="50"/>
            </a:xfrm>
            <a:custGeom>
              <a:avLst/>
              <a:gdLst>
                <a:gd name="T0" fmla="*/ 140 w 172"/>
                <a:gd name="T1" fmla="*/ 45 h 218"/>
                <a:gd name="T2" fmla="*/ 151 w 172"/>
                <a:gd name="T3" fmla="*/ 33 h 218"/>
                <a:gd name="T4" fmla="*/ 151 w 172"/>
                <a:gd name="T5" fmla="*/ 21 h 218"/>
                <a:gd name="T6" fmla="*/ 87 w 172"/>
                <a:gd name="T7" fmla="*/ 0 h 218"/>
                <a:gd name="T8" fmla="*/ 21 w 172"/>
                <a:gd name="T9" fmla="*/ 21 h 218"/>
                <a:gd name="T10" fmla="*/ 21 w 172"/>
                <a:gd name="T11" fmla="*/ 33 h 218"/>
                <a:gd name="T12" fmla="*/ 32 w 172"/>
                <a:gd name="T13" fmla="*/ 45 h 218"/>
                <a:gd name="T14" fmla="*/ 0 w 172"/>
                <a:gd name="T15" fmla="*/ 136 h 218"/>
                <a:gd name="T16" fmla="*/ 0 w 172"/>
                <a:gd name="T17" fmla="*/ 218 h 218"/>
                <a:gd name="T18" fmla="*/ 172 w 172"/>
                <a:gd name="T19" fmla="*/ 218 h 218"/>
                <a:gd name="T20" fmla="*/ 172 w 172"/>
                <a:gd name="T21" fmla="*/ 136 h 218"/>
                <a:gd name="T22" fmla="*/ 140 w 172"/>
                <a:gd name="T23" fmla="*/ 45 h 218"/>
                <a:gd name="T24" fmla="*/ 132 w 172"/>
                <a:gd name="T25" fmla="*/ 34 h 218"/>
                <a:gd name="T26" fmla="*/ 132 w 172"/>
                <a:gd name="T27" fmla="*/ 34 h 218"/>
                <a:gd name="T28" fmla="*/ 86 w 172"/>
                <a:gd name="T29" fmla="*/ 20 h 218"/>
                <a:gd name="T30" fmla="*/ 41 w 172"/>
                <a:gd name="T31" fmla="*/ 34 h 218"/>
                <a:gd name="T32" fmla="*/ 37 w 172"/>
                <a:gd name="T33" fmla="*/ 30 h 218"/>
                <a:gd name="T34" fmla="*/ 86 w 172"/>
                <a:gd name="T35" fmla="*/ 15 h 218"/>
                <a:gd name="T36" fmla="*/ 136 w 172"/>
                <a:gd name="T37" fmla="*/ 30 h 218"/>
                <a:gd name="T38" fmla="*/ 132 w 172"/>
                <a:gd name="T39" fmla="*/ 34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2" h="218">
                  <a:moveTo>
                    <a:pt x="140" y="45"/>
                  </a:moveTo>
                  <a:lnTo>
                    <a:pt x="151" y="33"/>
                  </a:lnTo>
                  <a:lnTo>
                    <a:pt x="151" y="21"/>
                  </a:lnTo>
                  <a:cubicBezTo>
                    <a:pt x="151" y="21"/>
                    <a:pt x="130" y="0"/>
                    <a:pt x="87" y="0"/>
                  </a:cubicBezTo>
                  <a:cubicBezTo>
                    <a:pt x="42" y="1"/>
                    <a:pt x="21" y="21"/>
                    <a:pt x="21" y="21"/>
                  </a:cubicBezTo>
                  <a:lnTo>
                    <a:pt x="21" y="33"/>
                  </a:lnTo>
                  <a:lnTo>
                    <a:pt x="32" y="45"/>
                  </a:lnTo>
                  <a:lnTo>
                    <a:pt x="0" y="136"/>
                  </a:lnTo>
                  <a:lnTo>
                    <a:pt x="0" y="218"/>
                  </a:lnTo>
                  <a:lnTo>
                    <a:pt x="172" y="218"/>
                  </a:lnTo>
                  <a:lnTo>
                    <a:pt x="172" y="136"/>
                  </a:lnTo>
                  <a:lnTo>
                    <a:pt x="140" y="45"/>
                  </a:lnTo>
                  <a:close/>
                  <a:moveTo>
                    <a:pt x="132" y="34"/>
                  </a:moveTo>
                  <a:lnTo>
                    <a:pt x="132" y="34"/>
                  </a:lnTo>
                  <a:cubicBezTo>
                    <a:pt x="124" y="26"/>
                    <a:pt x="106" y="20"/>
                    <a:pt x="86" y="20"/>
                  </a:cubicBezTo>
                  <a:cubicBezTo>
                    <a:pt x="66" y="20"/>
                    <a:pt x="49" y="26"/>
                    <a:pt x="41" y="34"/>
                  </a:cubicBezTo>
                  <a:lnTo>
                    <a:pt x="37" y="30"/>
                  </a:lnTo>
                  <a:cubicBezTo>
                    <a:pt x="47" y="21"/>
                    <a:pt x="65" y="15"/>
                    <a:pt x="86" y="15"/>
                  </a:cubicBezTo>
                  <a:cubicBezTo>
                    <a:pt x="107" y="15"/>
                    <a:pt x="126" y="21"/>
                    <a:pt x="136" y="30"/>
                  </a:cubicBezTo>
                  <a:lnTo>
                    <a:pt x="132" y="34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</p:grpSp>
      <p:sp>
        <p:nvSpPr>
          <p:cNvPr id="69" name="Označba mesta besedila 68"/>
          <p:cNvSpPr>
            <a:spLocks noGrp="1"/>
          </p:cNvSpPr>
          <p:nvPr>
            <p:ph type="body" sz="quarter" idx="19" hasCustomPrompt="1"/>
          </p:nvPr>
        </p:nvSpPr>
        <p:spPr>
          <a:xfrm>
            <a:off x="2165531" y="6497248"/>
            <a:ext cx="10034134" cy="338554"/>
          </a:xfrm>
          <a:noFill/>
        </p:spPr>
        <p:txBody>
          <a:bodyPr wrap="square" rtlCol="0" anchor="ctr" anchorCtr="0">
            <a:spAutoFit/>
          </a:bodyPr>
          <a:lstStyle>
            <a:lvl1pPr marL="0" indent="0" algn="ctr">
              <a:buFontTx/>
              <a:buNone/>
              <a:defRPr lang="sl-SI" sz="1600" i="1" baseline="0" dirty="0" smtClean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marL="0" lvl="0" algn="ctr"/>
            <a:r>
              <a:rPr lang="sl-SI" dirty="0"/>
              <a:t>Vpišite kraj in datum predstavitve (Maribor, 22. november 2016)</a:t>
            </a:r>
          </a:p>
        </p:txBody>
      </p:sp>
      <p:sp>
        <p:nvSpPr>
          <p:cNvPr id="3" name="Označba mesta slike 2"/>
          <p:cNvSpPr>
            <a:spLocks noGrp="1"/>
          </p:cNvSpPr>
          <p:nvPr>
            <p:ph type="pic" sz="quarter" idx="20" hasCustomPrompt="1"/>
          </p:nvPr>
        </p:nvSpPr>
        <p:spPr>
          <a:xfrm>
            <a:off x="7176120" y="92234"/>
            <a:ext cx="4824536" cy="1375621"/>
          </a:xfrm>
        </p:spPr>
        <p:txBody>
          <a:bodyPr anchor="ctr"/>
          <a:lstStyle>
            <a:lvl1pPr marL="0" indent="0" algn="ctr">
              <a:buNone/>
              <a:defRPr sz="2400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sl-SI"/>
              <a:t>Vstavite logotip laboratorija, katedre ali inštituta</a:t>
            </a:r>
          </a:p>
        </p:txBody>
      </p:sp>
      <p:sp>
        <p:nvSpPr>
          <p:cNvPr id="5" name="Naslov 4"/>
          <p:cNvSpPr>
            <a:spLocks noGrp="1"/>
          </p:cNvSpPr>
          <p:nvPr>
            <p:ph type="title" hasCustomPrompt="1"/>
          </p:nvPr>
        </p:nvSpPr>
        <p:spPr>
          <a:xfrm>
            <a:off x="2321726" y="1575389"/>
            <a:ext cx="9678930" cy="2140778"/>
          </a:xfrm>
        </p:spPr>
        <p:txBody>
          <a:bodyPr anchor="b"/>
          <a:lstStyle>
            <a:lvl1pPr algn="l">
              <a:defRPr/>
            </a:lvl1pPr>
          </a:lstStyle>
          <a:p>
            <a:r>
              <a:rPr lang="sl-SI" dirty="0"/>
              <a:t>VSTAVITE NASLOV PREDSTAVITVE</a:t>
            </a:r>
          </a:p>
        </p:txBody>
      </p:sp>
    </p:spTree>
    <p:extLst>
      <p:ext uri="{BB962C8B-B14F-4D97-AF65-F5344CB8AC3E}">
        <p14:creationId xmlns:p14="http://schemas.microsoft.com/office/powerpoint/2010/main" val="3397650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n navpično besedi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 lang="sl-SI"/>
            </a:lvl1pPr>
          </a:lstStyle>
          <a:p>
            <a:pPr marL="0" lvl="0" algn="l"/>
            <a:r>
              <a:rPr lang="sl-SI"/>
              <a:t>Uredite slog naslova matrice</a:t>
            </a:r>
            <a:endParaRPr lang="sl-SI" dirty="0"/>
          </a:p>
        </p:txBody>
      </p:sp>
      <p:sp>
        <p:nvSpPr>
          <p:cNvPr id="3" name="Ograda navpičnega besedila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2E077-1BE5-4BCA-9EB0-B6423C3B9F24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9892284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Navpični naslov in besedi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vpični naslov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vert"/>
          <a:lstStyle>
            <a:lvl1pPr>
              <a:defRPr lang="sl-SI"/>
            </a:lvl1pPr>
          </a:lstStyle>
          <a:p>
            <a:pPr marL="0" lvl="0" algn="l"/>
            <a:r>
              <a:rPr lang="sl-SI"/>
              <a:t>Uredite slog naslova matrice</a:t>
            </a:r>
          </a:p>
        </p:txBody>
      </p:sp>
      <p:sp>
        <p:nvSpPr>
          <p:cNvPr id="3" name="Ograda navpičnega besedila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2E077-1BE5-4BCA-9EB0-B6423C3B9F24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40108049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Naslov in vseb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grada vsebin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l-SI"/>
              <a:t>Kliknite, če želite urediti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4" name="Rectangle 3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 altLang="sl-SI" dirty="0"/>
              <a:t>S</a:t>
            </a:r>
            <a:r>
              <a:rPr lang="sl-SI" altLang="sl-SI" dirty="0" err="1"/>
              <a:t>tran</a:t>
            </a:r>
            <a:r>
              <a:rPr lang="de-DE" altLang="sl-SI" dirty="0"/>
              <a:t> </a:t>
            </a:r>
            <a:fld id="{FC0D76D4-2435-424A-ABA7-AEE97E3F6356}" type="slidenum">
              <a:rPr lang="de-DE" altLang="sl-SI" smtClean="0"/>
              <a:pPr/>
              <a:t>‹#›</a:t>
            </a:fld>
            <a:endParaRPr lang="de-DE" altLang="sl-SI" dirty="0"/>
          </a:p>
        </p:txBody>
      </p:sp>
      <p:pic>
        <p:nvPicPr>
          <p:cNvPr id="5" name="Picture 11" descr="Banner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466725"/>
          </a:xfrm>
          <a:prstGeom prst="rect">
            <a:avLst/>
          </a:prstGeom>
          <a:solidFill>
            <a:srgbClr val="EEA5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910013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Rechteck 3"/>
          <p:cNvSpPr/>
          <p:nvPr userDrawn="1"/>
        </p:nvSpPr>
        <p:spPr>
          <a:xfrm>
            <a:off x="0" y="0"/>
            <a:ext cx="12192000" cy="509855"/>
          </a:xfrm>
          <a:prstGeom prst="rect">
            <a:avLst/>
          </a:prstGeom>
          <a:solidFill>
            <a:srgbClr val="FFB4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000"/>
          </a:p>
        </p:txBody>
      </p:sp>
      <p:pic>
        <p:nvPicPr>
          <p:cNvPr id="5" name="Bild 7" descr="Logo_RGB.pdf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78009" y="90130"/>
            <a:ext cx="2211860" cy="355999"/>
          </a:xfrm>
          <a:prstGeom prst="rect">
            <a:avLst/>
          </a:prstGeom>
        </p:spPr>
      </p:pic>
      <p:sp>
        <p:nvSpPr>
          <p:cNvPr id="7" name="Naslov 6">
            <a:extLst>
              <a:ext uri="{FF2B5EF4-FFF2-40B4-BE49-F238E27FC236}">
                <a16:creationId xmlns:a16="http://schemas.microsoft.com/office/drawing/2014/main" id="{C5E238D7-60E7-418A-80D8-EC917471D2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200" b="1">
                <a:solidFill>
                  <a:schemeClr val="tx1"/>
                </a:solidFill>
              </a:defRPr>
            </a:lvl1pPr>
          </a:lstStyle>
          <a:p>
            <a:r>
              <a:rPr lang="sl-SI" dirty="0"/>
              <a:t>Kliknite, če želite urediti slog naslova matrice</a:t>
            </a:r>
            <a:endParaRPr lang="hr-HR" dirty="0"/>
          </a:p>
        </p:txBody>
      </p:sp>
      <p:sp>
        <p:nvSpPr>
          <p:cNvPr id="8" name="Rectangle 32">
            <a:extLst>
              <a:ext uri="{FF2B5EF4-FFF2-40B4-BE49-F238E27FC236}">
                <a16:creationId xmlns:a16="http://schemas.microsoft.com/office/drawing/2014/main" id="{770889D3-2817-4B93-9C13-81F1D3C26A0C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xfrm>
            <a:off x="10363200" y="6553200"/>
            <a:ext cx="1320800" cy="304800"/>
          </a:xfrm>
          <a:ln/>
        </p:spPr>
        <p:txBody>
          <a:bodyPr/>
          <a:lstStyle>
            <a:lvl1pPr>
              <a:defRPr/>
            </a:lvl1pPr>
          </a:lstStyle>
          <a:p>
            <a:r>
              <a:rPr lang="de-DE" altLang="sl-SI" dirty="0"/>
              <a:t>S</a:t>
            </a:r>
            <a:r>
              <a:rPr lang="sl-SI" altLang="sl-SI" dirty="0" err="1"/>
              <a:t>tran</a:t>
            </a:r>
            <a:r>
              <a:rPr lang="de-DE" altLang="sl-SI" dirty="0"/>
              <a:t> </a:t>
            </a:r>
            <a:fld id="{FC0D76D4-2435-424A-ABA7-AEE97E3F6356}" type="slidenum">
              <a:rPr lang="de-DE" altLang="sl-SI" smtClean="0"/>
              <a:pPr/>
              <a:t>‹#›</a:t>
            </a:fld>
            <a:endParaRPr lang="de-DE" altLang="sl-SI" dirty="0"/>
          </a:p>
        </p:txBody>
      </p:sp>
    </p:spTree>
    <p:extLst>
      <p:ext uri="{BB962C8B-B14F-4D97-AF65-F5344CB8AC3E}">
        <p14:creationId xmlns:p14="http://schemas.microsoft.com/office/powerpoint/2010/main" val="4637257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ve vsebi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508000" y="764705"/>
            <a:ext cx="10964333" cy="708025"/>
          </a:xfrm>
        </p:spPr>
        <p:txBody>
          <a:bodyPr/>
          <a:lstStyle>
            <a:lvl1pPr>
              <a:defRPr sz="2200" b="1">
                <a:solidFill>
                  <a:schemeClr val="tx1"/>
                </a:solidFill>
              </a:defRPr>
            </a:lvl1pPr>
          </a:lstStyle>
          <a:p>
            <a:r>
              <a:rPr lang="sl-SI" dirty="0"/>
              <a:t>Uredite slog naslova matrice</a:t>
            </a:r>
            <a:endParaRPr lang="en-US" dirty="0"/>
          </a:p>
        </p:txBody>
      </p:sp>
      <p:sp>
        <p:nvSpPr>
          <p:cNvPr id="5" name="Rectangle 3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sl-SI" dirty="0"/>
              <a:t>S</a:t>
            </a:r>
            <a:r>
              <a:rPr lang="sl-SI" altLang="sl-SI" dirty="0" err="1"/>
              <a:t>tran</a:t>
            </a:r>
            <a:r>
              <a:rPr lang="de-DE" altLang="sl-SI" dirty="0"/>
              <a:t> </a:t>
            </a:r>
            <a:fld id="{3DB22B58-A445-4B24-B10F-87C0C3471F9B}" type="slidenum">
              <a:rPr lang="de-DE" altLang="sl-SI" smtClean="0"/>
              <a:pPr>
                <a:defRPr/>
              </a:pPr>
              <a:t>‹#›</a:t>
            </a:fld>
            <a:endParaRPr lang="de-DE" altLang="sl-SI" dirty="0"/>
          </a:p>
        </p:txBody>
      </p:sp>
      <p:sp>
        <p:nvSpPr>
          <p:cNvPr id="6" name="Ograda vsebine 3"/>
          <p:cNvSpPr>
            <a:spLocks noGrp="1"/>
          </p:cNvSpPr>
          <p:nvPr>
            <p:ph sz="half" idx="11"/>
          </p:nvPr>
        </p:nvSpPr>
        <p:spPr>
          <a:xfrm>
            <a:off x="508000" y="1700808"/>
            <a:ext cx="5395979" cy="4395192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l-SI" dirty="0"/>
              <a:t>Uredite sloge besedila matrice</a:t>
            </a:r>
          </a:p>
          <a:p>
            <a:pPr lvl="1"/>
            <a:r>
              <a:rPr lang="sl-SI" dirty="0"/>
              <a:t>Druga raven</a:t>
            </a:r>
          </a:p>
          <a:p>
            <a:pPr lvl="2"/>
            <a:r>
              <a:rPr lang="sl-SI" dirty="0"/>
              <a:t>Tretja raven</a:t>
            </a:r>
          </a:p>
          <a:p>
            <a:pPr lvl="3"/>
            <a:r>
              <a:rPr lang="sl-SI" dirty="0"/>
              <a:t>Četrta raven</a:t>
            </a:r>
          </a:p>
          <a:p>
            <a:pPr lvl="4"/>
            <a:r>
              <a:rPr lang="sl-SI" dirty="0"/>
              <a:t>Peta raven</a:t>
            </a:r>
            <a:endParaRPr lang="en-US" dirty="0"/>
          </a:p>
        </p:txBody>
      </p:sp>
      <p:sp>
        <p:nvSpPr>
          <p:cNvPr id="7" name="Ograda vsebine 3"/>
          <p:cNvSpPr>
            <a:spLocks noGrp="1"/>
          </p:cNvSpPr>
          <p:nvPr>
            <p:ph sz="half" idx="12"/>
          </p:nvPr>
        </p:nvSpPr>
        <p:spPr>
          <a:xfrm>
            <a:off x="6076355" y="1700808"/>
            <a:ext cx="5395979" cy="4395192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l-SI" dirty="0"/>
              <a:t>Uredite sloge besedila matrice</a:t>
            </a:r>
          </a:p>
          <a:p>
            <a:pPr lvl="1"/>
            <a:r>
              <a:rPr lang="sl-SI" dirty="0"/>
              <a:t>Druga raven</a:t>
            </a:r>
          </a:p>
          <a:p>
            <a:pPr lvl="2"/>
            <a:r>
              <a:rPr lang="sl-SI" dirty="0"/>
              <a:t>Tretja raven</a:t>
            </a:r>
          </a:p>
          <a:p>
            <a:pPr lvl="3"/>
            <a:r>
              <a:rPr lang="sl-SI" dirty="0"/>
              <a:t>Četrta raven</a:t>
            </a:r>
          </a:p>
          <a:p>
            <a:pPr lvl="4"/>
            <a:r>
              <a:rPr lang="sl-SI" dirty="0"/>
              <a:t>Peta raven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73284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n vseb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sl-SI"/>
            </a:lvl1pPr>
          </a:lstStyle>
          <a:p>
            <a:pPr marL="0" lvl="0" algn="l"/>
            <a:r>
              <a:rPr lang="sl-SI"/>
              <a:t>Uredite slog naslova matrice</a:t>
            </a:r>
          </a:p>
        </p:txBody>
      </p:sp>
      <p:sp>
        <p:nvSpPr>
          <p:cNvPr id="3" name="Ograda vsebin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2E077-1BE5-4BCA-9EB0-B6423C3B9F24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7902999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Glava odse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l-SI"/>
              <a:t>Uredite slog naslova matrice</a:t>
            </a:r>
          </a:p>
        </p:txBody>
      </p:sp>
      <p:sp>
        <p:nvSpPr>
          <p:cNvPr id="3" name="Ograda besedila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l-SI"/>
              <a:t>Uredite sloge besedila matrice</a:t>
            </a:r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2E077-1BE5-4BCA-9EB0-B6423C3B9F24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6146594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e vsebi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sl-SI"/>
            </a:lvl1pPr>
          </a:lstStyle>
          <a:p>
            <a:pPr marL="0" lvl="0" algn="l"/>
            <a:r>
              <a:rPr lang="sl-SI"/>
              <a:t>Uredite slog naslova matrice</a:t>
            </a:r>
          </a:p>
        </p:txBody>
      </p:sp>
      <p:sp>
        <p:nvSpPr>
          <p:cNvPr id="3" name="Ograda vsebine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4" name="Ograda vsebine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6" name="Ograda no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7" name="Ograda številke diapoz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2E077-1BE5-4BCA-9EB0-B6423C3B9F24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9193897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rimerja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sl-SI"/>
            </a:lvl1pPr>
          </a:lstStyle>
          <a:p>
            <a:pPr marL="0" lvl="0" algn="l"/>
            <a:r>
              <a:rPr lang="sl-SI"/>
              <a:t>Uredite slog naslova matrice</a:t>
            </a:r>
          </a:p>
        </p:txBody>
      </p:sp>
      <p:sp>
        <p:nvSpPr>
          <p:cNvPr id="3" name="Ograda besedila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l-SI"/>
              <a:t>Uredite sloge besedila matrice</a:t>
            </a:r>
          </a:p>
        </p:txBody>
      </p:sp>
      <p:sp>
        <p:nvSpPr>
          <p:cNvPr id="4" name="Ograda vsebine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5" name="Ograda besedila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l-SI"/>
              <a:t>Uredite sloge besedila matrice</a:t>
            </a:r>
          </a:p>
        </p:txBody>
      </p:sp>
      <p:sp>
        <p:nvSpPr>
          <p:cNvPr id="6" name="Ograda vsebine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8" name="Ograda no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9" name="Ograda številke diapoz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2E077-1BE5-4BCA-9EB0-B6423C3B9F24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6070135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sl-SI"/>
            </a:lvl1pPr>
          </a:lstStyle>
          <a:p>
            <a:pPr marL="0" lvl="0" algn="l"/>
            <a:r>
              <a:rPr lang="sl-SI"/>
              <a:t>Uredite slog naslova matrice</a:t>
            </a:r>
          </a:p>
        </p:txBody>
      </p:sp>
      <p:sp>
        <p:nvSpPr>
          <p:cNvPr id="4" name="Ograda no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5" name="Ograda številke diapoz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2E077-1BE5-4BCA-9EB0-B6423C3B9F24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7561749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grada no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4" name="Ograda številke diapoz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2E077-1BE5-4BCA-9EB0-B6423C3B9F24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0354208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1_Naslov in vseb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sl-SI"/>
              <a:t>Uredite slog naslova matrice</a:t>
            </a:r>
            <a:endParaRPr lang="sl-SI" dirty="0"/>
          </a:p>
        </p:txBody>
      </p:sp>
      <p:sp>
        <p:nvSpPr>
          <p:cNvPr id="3" name="Ograda vsebine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4" name="Ograda besedila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l-SI"/>
              <a:t>Uredite sloge besedila matrice</a:t>
            </a:r>
          </a:p>
        </p:txBody>
      </p:sp>
      <p:sp>
        <p:nvSpPr>
          <p:cNvPr id="6" name="Ograda no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7" name="Ograda številke diapoz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2E077-1BE5-4BCA-9EB0-B6423C3B9F24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4122065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Naslov in sli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l-SI"/>
              <a:t>Uredite slog naslova matrice</a:t>
            </a:r>
          </a:p>
        </p:txBody>
      </p:sp>
      <p:sp>
        <p:nvSpPr>
          <p:cNvPr id="3" name="Ograda slike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sl-SI"/>
              <a:t>Kliknite ikono, če želite dodati sliko</a:t>
            </a:r>
          </a:p>
        </p:txBody>
      </p:sp>
      <p:sp>
        <p:nvSpPr>
          <p:cNvPr id="4" name="Ograda besedila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l-SI"/>
              <a:t>Uredite sloge besedila matrice</a:t>
            </a:r>
          </a:p>
        </p:txBody>
      </p:sp>
      <p:sp>
        <p:nvSpPr>
          <p:cNvPr id="6" name="Ograda no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7" name="Ograda številke diapoz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2E077-1BE5-4BCA-9EB0-B6423C3B9F24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420175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naslova 1"/>
          <p:cNvSpPr>
            <a:spLocks noGrp="1"/>
          </p:cNvSpPr>
          <p:nvPr>
            <p:ph type="title"/>
          </p:nvPr>
        </p:nvSpPr>
        <p:spPr>
          <a:xfrm>
            <a:off x="498094" y="137925"/>
            <a:ext cx="11500480" cy="1143000"/>
          </a:xfrm>
          <a:prstGeom prst="rect">
            <a:avLst/>
          </a:prstGeom>
        </p:spPr>
        <p:txBody>
          <a:bodyPr/>
          <a:lstStyle/>
          <a:p>
            <a:pPr marL="0" lvl="0" algn="l"/>
            <a:r>
              <a:rPr lang="sl-SI"/>
              <a:t>Uredite slog naslova matrice</a:t>
            </a:r>
          </a:p>
        </p:txBody>
      </p:sp>
      <p:sp>
        <p:nvSpPr>
          <p:cNvPr id="3" name="Ograda besedila 2"/>
          <p:cNvSpPr>
            <a:spLocks noGrp="1"/>
          </p:cNvSpPr>
          <p:nvPr>
            <p:ph type="body" idx="1"/>
          </p:nvPr>
        </p:nvSpPr>
        <p:spPr>
          <a:xfrm>
            <a:off x="498094" y="1434314"/>
            <a:ext cx="11500480" cy="486530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sl-SI" dirty="0"/>
              <a:t>Uredite sloge besedila matrice</a:t>
            </a:r>
          </a:p>
          <a:p>
            <a:pPr lvl="1"/>
            <a:r>
              <a:rPr lang="sl-SI" dirty="0"/>
              <a:t>Druga raven</a:t>
            </a:r>
          </a:p>
          <a:p>
            <a:pPr lvl="2"/>
            <a:r>
              <a:rPr lang="sl-SI" dirty="0"/>
              <a:t>Tretja raven</a:t>
            </a:r>
          </a:p>
          <a:p>
            <a:pPr lvl="3"/>
            <a:r>
              <a:rPr lang="sl-SI" dirty="0"/>
              <a:t>Četrta raven</a:t>
            </a:r>
          </a:p>
          <a:p>
            <a:pPr lvl="4"/>
            <a:r>
              <a:rPr lang="sl-SI" dirty="0"/>
              <a:t>Peta raven</a:t>
            </a:r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3"/>
          </p:nvPr>
        </p:nvSpPr>
        <p:spPr>
          <a:xfrm>
            <a:off x="3438238" y="6492875"/>
            <a:ext cx="77903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l-SI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4"/>
          </p:nvPr>
        </p:nvSpPr>
        <p:spPr>
          <a:xfrm>
            <a:off x="11824816" y="5787"/>
            <a:ext cx="3671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006F8E"/>
                </a:solidFill>
              </a:defRPr>
            </a:lvl1pPr>
          </a:lstStyle>
          <a:p>
            <a:fld id="{7632E077-1BE5-4BCA-9EB0-B6423C3B9F24}" type="slidenum">
              <a:rPr lang="sl-SI" smtClean="0"/>
              <a:pPr/>
              <a:t>‹#›</a:t>
            </a:fld>
            <a:endParaRPr lang="sl-SI"/>
          </a:p>
        </p:txBody>
      </p:sp>
      <p:grpSp>
        <p:nvGrpSpPr>
          <p:cNvPr id="7" name="Group 4"/>
          <p:cNvGrpSpPr>
            <a:grpSpLocks noChangeAspect="1"/>
          </p:cNvGrpSpPr>
          <p:nvPr userDrawn="1"/>
        </p:nvGrpSpPr>
        <p:grpSpPr bwMode="auto">
          <a:xfrm>
            <a:off x="11379499" y="6369326"/>
            <a:ext cx="621156" cy="360000"/>
            <a:chOff x="3175" y="1987"/>
            <a:chExt cx="597" cy="346"/>
          </a:xfrm>
        </p:grpSpPr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3177" y="2284"/>
              <a:ext cx="33" cy="49"/>
            </a:xfrm>
            <a:custGeom>
              <a:avLst/>
              <a:gdLst>
                <a:gd name="T0" fmla="*/ 72 w 147"/>
                <a:gd name="T1" fmla="*/ 196 h 214"/>
                <a:gd name="T2" fmla="*/ 128 w 147"/>
                <a:gd name="T3" fmla="*/ 149 h 214"/>
                <a:gd name="T4" fmla="*/ 128 w 147"/>
                <a:gd name="T5" fmla="*/ 0 h 214"/>
                <a:gd name="T6" fmla="*/ 147 w 147"/>
                <a:gd name="T7" fmla="*/ 0 h 214"/>
                <a:gd name="T8" fmla="*/ 147 w 147"/>
                <a:gd name="T9" fmla="*/ 149 h 214"/>
                <a:gd name="T10" fmla="*/ 72 w 147"/>
                <a:gd name="T11" fmla="*/ 214 h 214"/>
                <a:gd name="T12" fmla="*/ 0 w 147"/>
                <a:gd name="T13" fmla="*/ 149 h 214"/>
                <a:gd name="T14" fmla="*/ 0 w 147"/>
                <a:gd name="T15" fmla="*/ 0 h 214"/>
                <a:gd name="T16" fmla="*/ 19 w 147"/>
                <a:gd name="T17" fmla="*/ 0 h 214"/>
                <a:gd name="T18" fmla="*/ 19 w 147"/>
                <a:gd name="T19" fmla="*/ 149 h 214"/>
                <a:gd name="T20" fmla="*/ 72 w 147"/>
                <a:gd name="T21" fmla="*/ 196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7" h="214">
                  <a:moveTo>
                    <a:pt x="72" y="196"/>
                  </a:moveTo>
                  <a:cubicBezTo>
                    <a:pt x="107" y="196"/>
                    <a:pt x="128" y="184"/>
                    <a:pt x="128" y="149"/>
                  </a:cubicBezTo>
                  <a:lnTo>
                    <a:pt x="128" y="0"/>
                  </a:lnTo>
                  <a:lnTo>
                    <a:pt x="147" y="0"/>
                  </a:lnTo>
                  <a:lnTo>
                    <a:pt x="147" y="149"/>
                  </a:lnTo>
                  <a:cubicBezTo>
                    <a:pt x="147" y="196"/>
                    <a:pt x="120" y="214"/>
                    <a:pt x="72" y="214"/>
                  </a:cubicBezTo>
                  <a:cubicBezTo>
                    <a:pt x="27" y="214"/>
                    <a:pt x="0" y="196"/>
                    <a:pt x="0" y="149"/>
                  </a:cubicBezTo>
                  <a:lnTo>
                    <a:pt x="0" y="0"/>
                  </a:lnTo>
                  <a:lnTo>
                    <a:pt x="19" y="0"/>
                  </a:lnTo>
                  <a:lnTo>
                    <a:pt x="19" y="149"/>
                  </a:lnTo>
                  <a:cubicBezTo>
                    <a:pt x="19" y="184"/>
                    <a:pt x="39" y="196"/>
                    <a:pt x="72" y="196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3219" y="2297"/>
              <a:ext cx="28" cy="35"/>
            </a:xfrm>
            <a:custGeom>
              <a:avLst/>
              <a:gdLst>
                <a:gd name="T0" fmla="*/ 0 w 121"/>
                <a:gd name="T1" fmla="*/ 154 h 154"/>
                <a:gd name="T2" fmla="*/ 0 w 121"/>
                <a:gd name="T3" fmla="*/ 3 h 154"/>
                <a:gd name="T4" fmla="*/ 19 w 121"/>
                <a:gd name="T5" fmla="*/ 3 h 154"/>
                <a:gd name="T6" fmla="*/ 19 w 121"/>
                <a:gd name="T7" fmla="*/ 14 h 154"/>
                <a:gd name="T8" fmla="*/ 69 w 121"/>
                <a:gd name="T9" fmla="*/ 0 h 154"/>
                <a:gd name="T10" fmla="*/ 121 w 121"/>
                <a:gd name="T11" fmla="*/ 75 h 154"/>
                <a:gd name="T12" fmla="*/ 121 w 121"/>
                <a:gd name="T13" fmla="*/ 154 h 154"/>
                <a:gd name="T14" fmla="*/ 102 w 121"/>
                <a:gd name="T15" fmla="*/ 154 h 154"/>
                <a:gd name="T16" fmla="*/ 102 w 121"/>
                <a:gd name="T17" fmla="*/ 75 h 154"/>
                <a:gd name="T18" fmla="*/ 67 w 121"/>
                <a:gd name="T19" fmla="*/ 16 h 154"/>
                <a:gd name="T20" fmla="*/ 19 w 121"/>
                <a:gd name="T21" fmla="*/ 29 h 154"/>
                <a:gd name="T22" fmla="*/ 19 w 121"/>
                <a:gd name="T23" fmla="*/ 154 h 154"/>
                <a:gd name="T24" fmla="*/ 0 w 121"/>
                <a:gd name="T25" fmla="*/ 154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1" h="154">
                  <a:moveTo>
                    <a:pt x="0" y="154"/>
                  </a:moveTo>
                  <a:lnTo>
                    <a:pt x="0" y="3"/>
                  </a:lnTo>
                  <a:lnTo>
                    <a:pt x="19" y="3"/>
                  </a:lnTo>
                  <a:lnTo>
                    <a:pt x="19" y="14"/>
                  </a:lnTo>
                  <a:cubicBezTo>
                    <a:pt x="19" y="14"/>
                    <a:pt x="45" y="0"/>
                    <a:pt x="69" y="0"/>
                  </a:cubicBezTo>
                  <a:cubicBezTo>
                    <a:pt x="111" y="0"/>
                    <a:pt x="121" y="19"/>
                    <a:pt x="121" y="75"/>
                  </a:cubicBezTo>
                  <a:lnTo>
                    <a:pt x="121" y="154"/>
                  </a:lnTo>
                  <a:lnTo>
                    <a:pt x="102" y="154"/>
                  </a:lnTo>
                  <a:lnTo>
                    <a:pt x="102" y="75"/>
                  </a:lnTo>
                  <a:cubicBezTo>
                    <a:pt x="102" y="31"/>
                    <a:pt x="97" y="16"/>
                    <a:pt x="67" y="16"/>
                  </a:cubicBezTo>
                  <a:cubicBezTo>
                    <a:pt x="42" y="16"/>
                    <a:pt x="19" y="29"/>
                    <a:pt x="19" y="29"/>
                  </a:cubicBezTo>
                  <a:lnTo>
                    <a:pt x="19" y="154"/>
                  </a:lnTo>
                  <a:lnTo>
                    <a:pt x="0" y="154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10" name="Freeform 10"/>
            <p:cNvSpPr>
              <a:spLocks noEditPoints="1"/>
            </p:cNvSpPr>
            <p:nvPr/>
          </p:nvSpPr>
          <p:spPr bwMode="auto">
            <a:xfrm>
              <a:off x="3259" y="2283"/>
              <a:ext cx="4" cy="49"/>
            </a:xfrm>
            <a:custGeom>
              <a:avLst/>
              <a:gdLst>
                <a:gd name="T0" fmla="*/ 0 w 19"/>
                <a:gd name="T1" fmla="*/ 0 h 212"/>
                <a:gd name="T2" fmla="*/ 19 w 19"/>
                <a:gd name="T3" fmla="*/ 0 h 212"/>
                <a:gd name="T4" fmla="*/ 19 w 19"/>
                <a:gd name="T5" fmla="*/ 23 h 212"/>
                <a:gd name="T6" fmla="*/ 0 w 19"/>
                <a:gd name="T7" fmla="*/ 23 h 212"/>
                <a:gd name="T8" fmla="*/ 0 w 19"/>
                <a:gd name="T9" fmla="*/ 0 h 212"/>
                <a:gd name="T10" fmla="*/ 0 w 19"/>
                <a:gd name="T11" fmla="*/ 61 h 212"/>
                <a:gd name="T12" fmla="*/ 0 w 19"/>
                <a:gd name="T13" fmla="*/ 61 h 212"/>
                <a:gd name="T14" fmla="*/ 19 w 19"/>
                <a:gd name="T15" fmla="*/ 61 h 212"/>
                <a:gd name="T16" fmla="*/ 19 w 19"/>
                <a:gd name="T17" fmla="*/ 212 h 212"/>
                <a:gd name="T18" fmla="*/ 0 w 19"/>
                <a:gd name="T19" fmla="*/ 212 h 212"/>
                <a:gd name="T20" fmla="*/ 0 w 19"/>
                <a:gd name="T21" fmla="*/ 61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212">
                  <a:moveTo>
                    <a:pt x="0" y="0"/>
                  </a:moveTo>
                  <a:lnTo>
                    <a:pt x="19" y="0"/>
                  </a:lnTo>
                  <a:lnTo>
                    <a:pt x="19" y="23"/>
                  </a:lnTo>
                  <a:lnTo>
                    <a:pt x="0" y="23"/>
                  </a:lnTo>
                  <a:lnTo>
                    <a:pt x="0" y="0"/>
                  </a:lnTo>
                  <a:close/>
                  <a:moveTo>
                    <a:pt x="0" y="61"/>
                  </a:moveTo>
                  <a:lnTo>
                    <a:pt x="0" y="61"/>
                  </a:lnTo>
                  <a:lnTo>
                    <a:pt x="19" y="61"/>
                  </a:lnTo>
                  <a:lnTo>
                    <a:pt x="19" y="212"/>
                  </a:lnTo>
                  <a:lnTo>
                    <a:pt x="0" y="212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3271" y="2297"/>
              <a:ext cx="30" cy="35"/>
            </a:xfrm>
            <a:custGeom>
              <a:avLst/>
              <a:gdLst>
                <a:gd name="T0" fmla="*/ 20 w 132"/>
                <a:gd name="T1" fmla="*/ 0 h 151"/>
                <a:gd name="T2" fmla="*/ 60 w 132"/>
                <a:gd name="T3" fmla="*/ 135 h 151"/>
                <a:gd name="T4" fmla="*/ 72 w 132"/>
                <a:gd name="T5" fmla="*/ 135 h 151"/>
                <a:gd name="T6" fmla="*/ 112 w 132"/>
                <a:gd name="T7" fmla="*/ 0 h 151"/>
                <a:gd name="T8" fmla="*/ 132 w 132"/>
                <a:gd name="T9" fmla="*/ 0 h 151"/>
                <a:gd name="T10" fmla="*/ 86 w 132"/>
                <a:gd name="T11" fmla="*/ 151 h 151"/>
                <a:gd name="T12" fmla="*/ 45 w 132"/>
                <a:gd name="T13" fmla="*/ 151 h 151"/>
                <a:gd name="T14" fmla="*/ 0 w 132"/>
                <a:gd name="T15" fmla="*/ 0 h 151"/>
                <a:gd name="T16" fmla="*/ 20 w 132"/>
                <a:gd name="T17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151">
                  <a:moveTo>
                    <a:pt x="20" y="0"/>
                  </a:moveTo>
                  <a:lnTo>
                    <a:pt x="60" y="135"/>
                  </a:lnTo>
                  <a:lnTo>
                    <a:pt x="72" y="135"/>
                  </a:lnTo>
                  <a:lnTo>
                    <a:pt x="112" y="0"/>
                  </a:lnTo>
                  <a:lnTo>
                    <a:pt x="132" y="0"/>
                  </a:lnTo>
                  <a:lnTo>
                    <a:pt x="86" y="151"/>
                  </a:lnTo>
                  <a:lnTo>
                    <a:pt x="45" y="151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12" name="Freeform 12"/>
            <p:cNvSpPr>
              <a:spLocks noEditPoints="1"/>
            </p:cNvSpPr>
            <p:nvPr/>
          </p:nvSpPr>
          <p:spPr bwMode="auto">
            <a:xfrm>
              <a:off x="3307" y="2297"/>
              <a:ext cx="28" cy="36"/>
            </a:xfrm>
            <a:custGeom>
              <a:avLst/>
              <a:gdLst>
                <a:gd name="T0" fmla="*/ 118 w 124"/>
                <a:gd name="T1" fmla="*/ 138 h 157"/>
                <a:gd name="T2" fmla="*/ 119 w 124"/>
                <a:gd name="T3" fmla="*/ 153 h 157"/>
                <a:gd name="T4" fmla="*/ 60 w 124"/>
                <a:gd name="T5" fmla="*/ 157 h 157"/>
                <a:gd name="T6" fmla="*/ 0 w 124"/>
                <a:gd name="T7" fmla="*/ 79 h 157"/>
                <a:gd name="T8" fmla="*/ 64 w 124"/>
                <a:gd name="T9" fmla="*/ 0 h 157"/>
                <a:gd name="T10" fmla="*/ 124 w 124"/>
                <a:gd name="T11" fmla="*/ 71 h 157"/>
                <a:gd name="T12" fmla="*/ 124 w 124"/>
                <a:gd name="T13" fmla="*/ 86 h 157"/>
                <a:gd name="T14" fmla="*/ 19 w 124"/>
                <a:gd name="T15" fmla="*/ 86 h 157"/>
                <a:gd name="T16" fmla="*/ 62 w 124"/>
                <a:gd name="T17" fmla="*/ 140 h 157"/>
                <a:gd name="T18" fmla="*/ 118 w 124"/>
                <a:gd name="T19" fmla="*/ 138 h 157"/>
                <a:gd name="T20" fmla="*/ 106 w 124"/>
                <a:gd name="T21" fmla="*/ 71 h 157"/>
                <a:gd name="T22" fmla="*/ 106 w 124"/>
                <a:gd name="T23" fmla="*/ 71 h 157"/>
                <a:gd name="T24" fmla="*/ 64 w 124"/>
                <a:gd name="T25" fmla="*/ 16 h 157"/>
                <a:gd name="T26" fmla="*/ 19 w 124"/>
                <a:gd name="T27" fmla="*/ 71 h 157"/>
                <a:gd name="T28" fmla="*/ 106 w 124"/>
                <a:gd name="T29" fmla="*/ 71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4" h="157">
                  <a:moveTo>
                    <a:pt x="118" y="138"/>
                  </a:moveTo>
                  <a:lnTo>
                    <a:pt x="119" y="153"/>
                  </a:lnTo>
                  <a:cubicBezTo>
                    <a:pt x="119" y="153"/>
                    <a:pt x="84" y="157"/>
                    <a:pt x="60" y="157"/>
                  </a:cubicBezTo>
                  <a:cubicBezTo>
                    <a:pt x="14" y="157"/>
                    <a:pt x="0" y="129"/>
                    <a:pt x="0" y="79"/>
                  </a:cubicBezTo>
                  <a:cubicBezTo>
                    <a:pt x="0" y="21"/>
                    <a:pt x="26" y="0"/>
                    <a:pt x="64" y="0"/>
                  </a:cubicBezTo>
                  <a:cubicBezTo>
                    <a:pt x="103" y="0"/>
                    <a:pt x="124" y="21"/>
                    <a:pt x="124" y="71"/>
                  </a:cubicBezTo>
                  <a:lnTo>
                    <a:pt x="124" y="86"/>
                  </a:lnTo>
                  <a:lnTo>
                    <a:pt x="19" y="86"/>
                  </a:lnTo>
                  <a:cubicBezTo>
                    <a:pt x="19" y="122"/>
                    <a:pt x="29" y="140"/>
                    <a:pt x="62" y="140"/>
                  </a:cubicBezTo>
                  <a:cubicBezTo>
                    <a:pt x="84" y="140"/>
                    <a:pt x="118" y="138"/>
                    <a:pt x="118" y="138"/>
                  </a:cubicBezTo>
                  <a:close/>
                  <a:moveTo>
                    <a:pt x="106" y="71"/>
                  </a:moveTo>
                  <a:lnTo>
                    <a:pt x="106" y="71"/>
                  </a:lnTo>
                  <a:cubicBezTo>
                    <a:pt x="106" y="31"/>
                    <a:pt x="93" y="16"/>
                    <a:pt x="64" y="16"/>
                  </a:cubicBezTo>
                  <a:cubicBezTo>
                    <a:pt x="35" y="16"/>
                    <a:pt x="19" y="31"/>
                    <a:pt x="19" y="71"/>
                  </a:cubicBezTo>
                  <a:lnTo>
                    <a:pt x="106" y="71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3345" y="2297"/>
              <a:ext cx="17" cy="35"/>
            </a:xfrm>
            <a:custGeom>
              <a:avLst/>
              <a:gdLst>
                <a:gd name="T0" fmla="*/ 0 w 75"/>
                <a:gd name="T1" fmla="*/ 3 h 154"/>
                <a:gd name="T2" fmla="*/ 19 w 75"/>
                <a:gd name="T3" fmla="*/ 3 h 154"/>
                <a:gd name="T4" fmla="*/ 19 w 75"/>
                <a:gd name="T5" fmla="*/ 24 h 154"/>
                <a:gd name="T6" fmla="*/ 75 w 75"/>
                <a:gd name="T7" fmla="*/ 0 h 154"/>
                <a:gd name="T8" fmla="*/ 75 w 75"/>
                <a:gd name="T9" fmla="*/ 18 h 154"/>
                <a:gd name="T10" fmla="*/ 19 w 75"/>
                <a:gd name="T11" fmla="*/ 41 h 154"/>
                <a:gd name="T12" fmla="*/ 19 w 75"/>
                <a:gd name="T13" fmla="*/ 154 h 154"/>
                <a:gd name="T14" fmla="*/ 0 w 75"/>
                <a:gd name="T15" fmla="*/ 154 h 154"/>
                <a:gd name="T16" fmla="*/ 0 w 75"/>
                <a:gd name="T17" fmla="*/ 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154">
                  <a:moveTo>
                    <a:pt x="0" y="3"/>
                  </a:moveTo>
                  <a:lnTo>
                    <a:pt x="19" y="3"/>
                  </a:lnTo>
                  <a:lnTo>
                    <a:pt x="19" y="24"/>
                  </a:lnTo>
                  <a:cubicBezTo>
                    <a:pt x="19" y="24"/>
                    <a:pt x="44" y="5"/>
                    <a:pt x="75" y="0"/>
                  </a:cubicBezTo>
                  <a:lnTo>
                    <a:pt x="75" y="18"/>
                  </a:lnTo>
                  <a:cubicBezTo>
                    <a:pt x="46" y="24"/>
                    <a:pt x="19" y="41"/>
                    <a:pt x="19" y="41"/>
                  </a:cubicBezTo>
                  <a:lnTo>
                    <a:pt x="19" y="154"/>
                  </a:lnTo>
                  <a:lnTo>
                    <a:pt x="0" y="154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3367" y="2297"/>
              <a:ext cx="26" cy="35"/>
            </a:xfrm>
            <a:custGeom>
              <a:avLst/>
              <a:gdLst>
                <a:gd name="T0" fmla="*/ 0 w 115"/>
                <a:gd name="T1" fmla="*/ 0 h 151"/>
                <a:gd name="T2" fmla="*/ 115 w 115"/>
                <a:gd name="T3" fmla="*/ 0 h 151"/>
                <a:gd name="T4" fmla="*/ 115 w 115"/>
                <a:gd name="T5" fmla="*/ 16 h 151"/>
                <a:gd name="T6" fmla="*/ 23 w 115"/>
                <a:gd name="T7" fmla="*/ 135 h 151"/>
                <a:gd name="T8" fmla="*/ 115 w 115"/>
                <a:gd name="T9" fmla="*/ 135 h 151"/>
                <a:gd name="T10" fmla="*/ 115 w 115"/>
                <a:gd name="T11" fmla="*/ 151 h 151"/>
                <a:gd name="T12" fmla="*/ 0 w 115"/>
                <a:gd name="T13" fmla="*/ 151 h 151"/>
                <a:gd name="T14" fmla="*/ 0 w 115"/>
                <a:gd name="T15" fmla="*/ 135 h 151"/>
                <a:gd name="T16" fmla="*/ 93 w 115"/>
                <a:gd name="T17" fmla="*/ 16 h 151"/>
                <a:gd name="T18" fmla="*/ 0 w 115"/>
                <a:gd name="T19" fmla="*/ 16 h 151"/>
                <a:gd name="T20" fmla="*/ 0 w 115"/>
                <a:gd name="T21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5" h="151">
                  <a:moveTo>
                    <a:pt x="0" y="0"/>
                  </a:moveTo>
                  <a:lnTo>
                    <a:pt x="115" y="0"/>
                  </a:lnTo>
                  <a:lnTo>
                    <a:pt x="115" y="16"/>
                  </a:lnTo>
                  <a:lnTo>
                    <a:pt x="23" y="135"/>
                  </a:lnTo>
                  <a:lnTo>
                    <a:pt x="115" y="135"/>
                  </a:lnTo>
                  <a:lnTo>
                    <a:pt x="115" y="151"/>
                  </a:lnTo>
                  <a:lnTo>
                    <a:pt x="0" y="151"/>
                  </a:lnTo>
                  <a:lnTo>
                    <a:pt x="0" y="135"/>
                  </a:lnTo>
                  <a:lnTo>
                    <a:pt x="93" y="16"/>
                  </a:lnTo>
                  <a:lnTo>
                    <a:pt x="0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15" name="Freeform 15"/>
            <p:cNvSpPr>
              <a:spLocks noEditPoints="1"/>
            </p:cNvSpPr>
            <p:nvPr/>
          </p:nvSpPr>
          <p:spPr bwMode="auto">
            <a:xfrm>
              <a:off x="3401" y="2297"/>
              <a:ext cx="30" cy="36"/>
            </a:xfrm>
            <a:custGeom>
              <a:avLst/>
              <a:gdLst>
                <a:gd name="T0" fmla="*/ 116 w 136"/>
                <a:gd name="T1" fmla="*/ 129 h 157"/>
                <a:gd name="T2" fmla="*/ 136 w 136"/>
                <a:gd name="T3" fmla="*/ 142 h 157"/>
                <a:gd name="T4" fmla="*/ 135 w 136"/>
                <a:gd name="T5" fmla="*/ 157 h 157"/>
                <a:gd name="T6" fmla="*/ 100 w 136"/>
                <a:gd name="T7" fmla="*/ 145 h 157"/>
                <a:gd name="T8" fmla="*/ 42 w 136"/>
                <a:gd name="T9" fmla="*/ 157 h 157"/>
                <a:gd name="T10" fmla="*/ 0 w 136"/>
                <a:gd name="T11" fmla="*/ 111 h 157"/>
                <a:gd name="T12" fmla="*/ 45 w 136"/>
                <a:gd name="T13" fmla="*/ 67 h 157"/>
                <a:gd name="T14" fmla="*/ 98 w 136"/>
                <a:gd name="T15" fmla="*/ 62 h 157"/>
                <a:gd name="T16" fmla="*/ 98 w 136"/>
                <a:gd name="T17" fmla="*/ 48 h 157"/>
                <a:gd name="T18" fmla="*/ 67 w 136"/>
                <a:gd name="T19" fmla="*/ 17 h 157"/>
                <a:gd name="T20" fmla="*/ 9 w 136"/>
                <a:gd name="T21" fmla="*/ 21 h 157"/>
                <a:gd name="T22" fmla="*/ 8 w 136"/>
                <a:gd name="T23" fmla="*/ 6 h 157"/>
                <a:gd name="T24" fmla="*/ 69 w 136"/>
                <a:gd name="T25" fmla="*/ 0 h 157"/>
                <a:gd name="T26" fmla="*/ 116 w 136"/>
                <a:gd name="T27" fmla="*/ 48 h 157"/>
                <a:gd name="T28" fmla="*/ 116 w 136"/>
                <a:gd name="T29" fmla="*/ 129 h 157"/>
                <a:gd name="T30" fmla="*/ 47 w 136"/>
                <a:gd name="T31" fmla="*/ 81 h 157"/>
                <a:gd name="T32" fmla="*/ 47 w 136"/>
                <a:gd name="T33" fmla="*/ 81 h 157"/>
                <a:gd name="T34" fmla="*/ 19 w 136"/>
                <a:gd name="T35" fmla="*/ 111 h 157"/>
                <a:gd name="T36" fmla="*/ 44 w 136"/>
                <a:gd name="T37" fmla="*/ 141 h 157"/>
                <a:gd name="T38" fmla="*/ 98 w 136"/>
                <a:gd name="T39" fmla="*/ 131 h 157"/>
                <a:gd name="T40" fmla="*/ 98 w 136"/>
                <a:gd name="T41" fmla="*/ 76 h 157"/>
                <a:gd name="T42" fmla="*/ 47 w 136"/>
                <a:gd name="T43" fmla="*/ 81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6" h="157">
                  <a:moveTo>
                    <a:pt x="116" y="129"/>
                  </a:moveTo>
                  <a:cubicBezTo>
                    <a:pt x="117" y="138"/>
                    <a:pt x="126" y="141"/>
                    <a:pt x="136" y="142"/>
                  </a:cubicBezTo>
                  <a:lnTo>
                    <a:pt x="135" y="157"/>
                  </a:lnTo>
                  <a:cubicBezTo>
                    <a:pt x="120" y="157"/>
                    <a:pt x="108" y="154"/>
                    <a:pt x="100" y="145"/>
                  </a:cubicBezTo>
                  <a:cubicBezTo>
                    <a:pt x="100" y="145"/>
                    <a:pt x="71" y="157"/>
                    <a:pt x="42" y="157"/>
                  </a:cubicBezTo>
                  <a:cubicBezTo>
                    <a:pt x="15" y="157"/>
                    <a:pt x="0" y="142"/>
                    <a:pt x="0" y="111"/>
                  </a:cubicBezTo>
                  <a:cubicBezTo>
                    <a:pt x="0" y="83"/>
                    <a:pt x="14" y="70"/>
                    <a:pt x="45" y="67"/>
                  </a:cubicBezTo>
                  <a:lnTo>
                    <a:pt x="98" y="62"/>
                  </a:lnTo>
                  <a:lnTo>
                    <a:pt x="98" y="48"/>
                  </a:lnTo>
                  <a:cubicBezTo>
                    <a:pt x="98" y="26"/>
                    <a:pt x="87" y="17"/>
                    <a:pt x="67" y="17"/>
                  </a:cubicBezTo>
                  <a:cubicBezTo>
                    <a:pt x="45" y="17"/>
                    <a:pt x="9" y="21"/>
                    <a:pt x="9" y="21"/>
                  </a:cubicBezTo>
                  <a:lnTo>
                    <a:pt x="8" y="6"/>
                  </a:lnTo>
                  <a:cubicBezTo>
                    <a:pt x="8" y="6"/>
                    <a:pt x="44" y="0"/>
                    <a:pt x="69" y="0"/>
                  </a:cubicBezTo>
                  <a:cubicBezTo>
                    <a:pt x="101" y="0"/>
                    <a:pt x="116" y="16"/>
                    <a:pt x="116" y="48"/>
                  </a:cubicBezTo>
                  <a:lnTo>
                    <a:pt x="116" y="129"/>
                  </a:lnTo>
                  <a:close/>
                  <a:moveTo>
                    <a:pt x="47" y="81"/>
                  </a:moveTo>
                  <a:lnTo>
                    <a:pt x="47" y="81"/>
                  </a:lnTo>
                  <a:cubicBezTo>
                    <a:pt x="27" y="83"/>
                    <a:pt x="19" y="93"/>
                    <a:pt x="19" y="111"/>
                  </a:cubicBezTo>
                  <a:cubicBezTo>
                    <a:pt x="19" y="130"/>
                    <a:pt x="27" y="141"/>
                    <a:pt x="44" y="141"/>
                  </a:cubicBezTo>
                  <a:cubicBezTo>
                    <a:pt x="69" y="141"/>
                    <a:pt x="98" y="131"/>
                    <a:pt x="98" y="131"/>
                  </a:cubicBezTo>
                  <a:lnTo>
                    <a:pt x="98" y="76"/>
                  </a:lnTo>
                  <a:lnTo>
                    <a:pt x="47" y="81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3452" y="2297"/>
              <a:ext cx="30" cy="35"/>
            </a:xfrm>
            <a:custGeom>
              <a:avLst/>
              <a:gdLst>
                <a:gd name="T0" fmla="*/ 19 w 131"/>
                <a:gd name="T1" fmla="*/ 0 h 151"/>
                <a:gd name="T2" fmla="*/ 59 w 131"/>
                <a:gd name="T3" fmla="*/ 135 h 151"/>
                <a:gd name="T4" fmla="*/ 72 w 131"/>
                <a:gd name="T5" fmla="*/ 135 h 151"/>
                <a:gd name="T6" fmla="*/ 112 w 131"/>
                <a:gd name="T7" fmla="*/ 0 h 151"/>
                <a:gd name="T8" fmla="*/ 131 w 131"/>
                <a:gd name="T9" fmla="*/ 0 h 151"/>
                <a:gd name="T10" fmla="*/ 85 w 131"/>
                <a:gd name="T11" fmla="*/ 151 h 151"/>
                <a:gd name="T12" fmla="*/ 45 w 131"/>
                <a:gd name="T13" fmla="*/ 151 h 151"/>
                <a:gd name="T14" fmla="*/ 0 w 131"/>
                <a:gd name="T15" fmla="*/ 0 h 151"/>
                <a:gd name="T16" fmla="*/ 19 w 131"/>
                <a:gd name="T17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1" h="151">
                  <a:moveTo>
                    <a:pt x="19" y="0"/>
                  </a:moveTo>
                  <a:lnTo>
                    <a:pt x="59" y="135"/>
                  </a:lnTo>
                  <a:lnTo>
                    <a:pt x="72" y="135"/>
                  </a:lnTo>
                  <a:lnTo>
                    <a:pt x="112" y="0"/>
                  </a:lnTo>
                  <a:lnTo>
                    <a:pt x="131" y="0"/>
                  </a:lnTo>
                  <a:lnTo>
                    <a:pt x="85" y="151"/>
                  </a:lnTo>
                  <a:lnTo>
                    <a:pt x="45" y="151"/>
                  </a:lnTo>
                  <a:lnTo>
                    <a:pt x="0" y="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3507" y="2284"/>
              <a:ext cx="46" cy="48"/>
            </a:xfrm>
            <a:custGeom>
              <a:avLst/>
              <a:gdLst>
                <a:gd name="T0" fmla="*/ 0 w 204"/>
                <a:gd name="T1" fmla="*/ 0 h 211"/>
                <a:gd name="T2" fmla="*/ 34 w 204"/>
                <a:gd name="T3" fmla="*/ 0 h 211"/>
                <a:gd name="T4" fmla="*/ 102 w 204"/>
                <a:gd name="T5" fmla="*/ 184 h 211"/>
                <a:gd name="T6" fmla="*/ 169 w 204"/>
                <a:gd name="T7" fmla="*/ 0 h 211"/>
                <a:gd name="T8" fmla="*/ 204 w 204"/>
                <a:gd name="T9" fmla="*/ 0 h 211"/>
                <a:gd name="T10" fmla="*/ 204 w 204"/>
                <a:gd name="T11" fmla="*/ 211 h 211"/>
                <a:gd name="T12" fmla="*/ 185 w 204"/>
                <a:gd name="T13" fmla="*/ 211 h 211"/>
                <a:gd name="T14" fmla="*/ 185 w 204"/>
                <a:gd name="T15" fmla="*/ 21 h 211"/>
                <a:gd name="T16" fmla="*/ 181 w 204"/>
                <a:gd name="T17" fmla="*/ 21 h 211"/>
                <a:gd name="T18" fmla="*/ 113 w 204"/>
                <a:gd name="T19" fmla="*/ 204 h 211"/>
                <a:gd name="T20" fmla="*/ 90 w 204"/>
                <a:gd name="T21" fmla="*/ 204 h 211"/>
                <a:gd name="T22" fmla="*/ 23 w 204"/>
                <a:gd name="T23" fmla="*/ 21 h 211"/>
                <a:gd name="T24" fmla="*/ 19 w 204"/>
                <a:gd name="T25" fmla="*/ 21 h 211"/>
                <a:gd name="T26" fmla="*/ 19 w 204"/>
                <a:gd name="T27" fmla="*/ 211 h 211"/>
                <a:gd name="T28" fmla="*/ 0 w 204"/>
                <a:gd name="T29" fmla="*/ 211 h 211"/>
                <a:gd name="T30" fmla="*/ 0 w 204"/>
                <a:gd name="T31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4" h="211">
                  <a:moveTo>
                    <a:pt x="0" y="0"/>
                  </a:moveTo>
                  <a:lnTo>
                    <a:pt x="34" y="0"/>
                  </a:lnTo>
                  <a:lnTo>
                    <a:pt x="102" y="184"/>
                  </a:lnTo>
                  <a:lnTo>
                    <a:pt x="169" y="0"/>
                  </a:lnTo>
                  <a:lnTo>
                    <a:pt x="204" y="0"/>
                  </a:lnTo>
                  <a:lnTo>
                    <a:pt x="204" y="211"/>
                  </a:lnTo>
                  <a:lnTo>
                    <a:pt x="185" y="211"/>
                  </a:lnTo>
                  <a:lnTo>
                    <a:pt x="185" y="21"/>
                  </a:lnTo>
                  <a:lnTo>
                    <a:pt x="181" y="21"/>
                  </a:lnTo>
                  <a:lnTo>
                    <a:pt x="113" y="204"/>
                  </a:lnTo>
                  <a:lnTo>
                    <a:pt x="90" y="204"/>
                  </a:lnTo>
                  <a:lnTo>
                    <a:pt x="23" y="21"/>
                  </a:lnTo>
                  <a:lnTo>
                    <a:pt x="19" y="21"/>
                  </a:lnTo>
                  <a:lnTo>
                    <a:pt x="19" y="211"/>
                  </a:lnTo>
                  <a:lnTo>
                    <a:pt x="0" y="2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18" name="Freeform 18"/>
            <p:cNvSpPr>
              <a:spLocks noEditPoints="1"/>
            </p:cNvSpPr>
            <p:nvPr/>
          </p:nvSpPr>
          <p:spPr bwMode="auto">
            <a:xfrm>
              <a:off x="3563" y="2297"/>
              <a:ext cx="31" cy="36"/>
            </a:xfrm>
            <a:custGeom>
              <a:avLst/>
              <a:gdLst>
                <a:gd name="T0" fmla="*/ 116 w 136"/>
                <a:gd name="T1" fmla="*/ 129 h 157"/>
                <a:gd name="T2" fmla="*/ 136 w 136"/>
                <a:gd name="T3" fmla="*/ 142 h 157"/>
                <a:gd name="T4" fmla="*/ 135 w 136"/>
                <a:gd name="T5" fmla="*/ 157 h 157"/>
                <a:gd name="T6" fmla="*/ 100 w 136"/>
                <a:gd name="T7" fmla="*/ 145 h 157"/>
                <a:gd name="T8" fmla="*/ 42 w 136"/>
                <a:gd name="T9" fmla="*/ 157 h 157"/>
                <a:gd name="T10" fmla="*/ 0 w 136"/>
                <a:gd name="T11" fmla="*/ 111 h 157"/>
                <a:gd name="T12" fmla="*/ 45 w 136"/>
                <a:gd name="T13" fmla="*/ 67 h 157"/>
                <a:gd name="T14" fmla="*/ 98 w 136"/>
                <a:gd name="T15" fmla="*/ 62 h 157"/>
                <a:gd name="T16" fmla="*/ 98 w 136"/>
                <a:gd name="T17" fmla="*/ 48 h 157"/>
                <a:gd name="T18" fmla="*/ 68 w 136"/>
                <a:gd name="T19" fmla="*/ 17 h 157"/>
                <a:gd name="T20" fmla="*/ 9 w 136"/>
                <a:gd name="T21" fmla="*/ 21 h 157"/>
                <a:gd name="T22" fmla="*/ 8 w 136"/>
                <a:gd name="T23" fmla="*/ 6 h 157"/>
                <a:gd name="T24" fmla="*/ 69 w 136"/>
                <a:gd name="T25" fmla="*/ 0 h 157"/>
                <a:gd name="T26" fmla="*/ 116 w 136"/>
                <a:gd name="T27" fmla="*/ 48 h 157"/>
                <a:gd name="T28" fmla="*/ 116 w 136"/>
                <a:gd name="T29" fmla="*/ 129 h 157"/>
                <a:gd name="T30" fmla="*/ 47 w 136"/>
                <a:gd name="T31" fmla="*/ 81 h 157"/>
                <a:gd name="T32" fmla="*/ 47 w 136"/>
                <a:gd name="T33" fmla="*/ 81 h 157"/>
                <a:gd name="T34" fmla="*/ 19 w 136"/>
                <a:gd name="T35" fmla="*/ 111 h 157"/>
                <a:gd name="T36" fmla="*/ 45 w 136"/>
                <a:gd name="T37" fmla="*/ 141 h 157"/>
                <a:gd name="T38" fmla="*/ 98 w 136"/>
                <a:gd name="T39" fmla="*/ 131 h 157"/>
                <a:gd name="T40" fmla="*/ 98 w 136"/>
                <a:gd name="T41" fmla="*/ 76 h 157"/>
                <a:gd name="T42" fmla="*/ 47 w 136"/>
                <a:gd name="T43" fmla="*/ 81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6" h="157">
                  <a:moveTo>
                    <a:pt x="116" y="129"/>
                  </a:moveTo>
                  <a:cubicBezTo>
                    <a:pt x="117" y="138"/>
                    <a:pt x="126" y="141"/>
                    <a:pt x="136" y="142"/>
                  </a:cubicBezTo>
                  <a:lnTo>
                    <a:pt x="135" y="157"/>
                  </a:lnTo>
                  <a:cubicBezTo>
                    <a:pt x="120" y="157"/>
                    <a:pt x="109" y="154"/>
                    <a:pt x="100" y="145"/>
                  </a:cubicBezTo>
                  <a:cubicBezTo>
                    <a:pt x="100" y="145"/>
                    <a:pt x="71" y="157"/>
                    <a:pt x="42" y="157"/>
                  </a:cubicBezTo>
                  <a:cubicBezTo>
                    <a:pt x="15" y="157"/>
                    <a:pt x="0" y="142"/>
                    <a:pt x="0" y="111"/>
                  </a:cubicBezTo>
                  <a:cubicBezTo>
                    <a:pt x="0" y="83"/>
                    <a:pt x="14" y="70"/>
                    <a:pt x="45" y="67"/>
                  </a:cubicBezTo>
                  <a:lnTo>
                    <a:pt x="98" y="62"/>
                  </a:lnTo>
                  <a:lnTo>
                    <a:pt x="98" y="48"/>
                  </a:lnTo>
                  <a:cubicBezTo>
                    <a:pt x="98" y="26"/>
                    <a:pt x="87" y="17"/>
                    <a:pt x="68" y="17"/>
                  </a:cubicBezTo>
                  <a:cubicBezTo>
                    <a:pt x="45" y="17"/>
                    <a:pt x="9" y="21"/>
                    <a:pt x="9" y="21"/>
                  </a:cubicBezTo>
                  <a:lnTo>
                    <a:pt x="8" y="6"/>
                  </a:lnTo>
                  <a:cubicBezTo>
                    <a:pt x="8" y="6"/>
                    <a:pt x="44" y="0"/>
                    <a:pt x="69" y="0"/>
                  </a:cubicBezTo>
                  <a:cubicBezTo>
                    <a:pt x="101" y="0"/>
                    <a:pt x="116" y="16"/>
                    <a:pt x="116" y="48"/>
                  </a:cubicBezTo>
                  <a:lnTo>
                    <a:pt x="116" y="129"/>
                  </a:lnTo>
                  <a:close/>
                  <a:moveTo>
                    <a:pt x="47" y="81"/>
                  </a:moveTo>
                  <a:lnTo>
                    <a:pt x="47" y="81"/>
                  </a:lnTo>
                  <a:cubicBezTo>
                    <a:pt x="27" y="83"/>
                    <a:pt x="19" y="93"/>
                    <a:pt x="19" y="111"/>
                  </a:cubicBezTo>
                  <a:cubicBezTo>
                    <a:pt x="19" y="130"/>
                    <a:pt x="28" y="141"/>
                    <a:pt x="45" y="141"/>
                  </a:cubicBezTo>
                  <a:cubicBezTo>
                    <a:pt x="69" y="141"/>
                    <a:pt x="98" y="131"/>
                    <a:pt x="98" y="131"/>
                  </a:cubicBezTo>
                  <a:lnTo>
                    <a:pt x="98" y="76"/>
                  </a:lnTo>
                  <a:lnTo>
                    <a:pt x="47" y="81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3603" y="2297"/>
              <a:ext cx="17" cy="35"/>
            </a:xfrm>
            <a:custGeom>
              <a:avLst/>
              <a:gdLst>
                <a:gd name="T0" fmla="*/ 0 w 75"/>
                <a:gd name="T1" fmla="*/ 3 h 154"/>
                <a:gd name="T2" fmla="*/ 19 w 75"/>
                <a:gd name="T3" fmla="*/ 3 h 154"/>
                <a:gd name="T4" fmla="*/ 19 w 75"/>
                <a:gd name="T5" fmla="*/ 24 h 154"/>
                <a:gd name="T6" fmla="*/ 75 w 75"/>
                <a:gd name="T7" fmla="*/ 0 h 154"/>
                <a:gd name="T8" fmla="*/ 75 w 75"/>
                <a:gd name="T9" fmla="*/ 18 h 154"/>
                <a:gd name="T10" fmla="*/ 19 w 75"/>
                <a:gd name="T11" fmla="*/ 41 h 154"/>
                <a:gd name="T12" fmla="*/ 19 w 75"/>
                <a:gd name="T13" fmla="*/ 154 h 154"/>
                <a:gd name="T14" fmla="*/ 0 w 75"/>
                <a:gd name="T15" fmla="*/ 154 h 154"/>
                <a:gd name="T16" fmla="*/ 0 w 75"/>
                <a:gd name="T17" fmla="*/ 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154">
                  <a:moveTo>
                    <a:pt x="0" y="3"/>
                  </a:moveTo>
                  <a:lnTo>
                    <a:pt x="19" y="3"/>
                  </a:lnTo>
                  <a:lnTo>
                    <a:pt x="19" y="24"/>
                  </a:lnTo>
                  <a:cubicBezTo>
                    <a:pt x="19" y="24"/>
                    <a:pt x="44" y="5"/>
                    <a:pt x="75" y="0"/>
                  </a:cubicBezTo>
                  <a:lnTo>
                    <a:pt x="75" y="18"/>
                  </a:lnTo>
                  <a:cubicBezTo>
                    <a:pt x="46" y="24"/>
                    <a:pt x="19" y="41"/>
                    <a:pt x="19" y="41"/>
                  </a:cubicBezTo>
                  <a:lnTo>
                    <a:pt x="19" y="154"/>
                  </a:lnTo>
                  <a:lnTo>
                    <a:pt x="0" y="154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20" name="Freeform 20"/>
            <p:cNvSpPr>
              <a:spLocks noEditPoints="1"/>
            </p:cNvSpPr>
            <p:nvPr/>
          </p:nvSpPr>
          <p:spPr bwMode="auto">
            <a:xfrm>
              <a:off x="3627" y="2283"/>
              <a:ext cx="4" cy="49"/>
            </a:xfrm>
            <a:custGeom>
              <a:avLst/>
              <a:gdLst>
                <a:gd name="T0" fmla="*/ 0 w 19"/>
                <a:gd name="T1" fmla="*/ 0 h 212"/>
                <a:gd name="T2" fmla="*/ 19 w 19"/>
                <a:gd name="T3" fmla="*/ 0 h 212"/>
                <a:gd name="T4" fmla="*/ 19 w 19"/>
                <a:gd name="T5" fmla="*/ 23 h 212"/>
                <a:gd name="T6" fmla="*/ 0 w 19"/>
                <a:gd name="T7" fmla="*/ 23 h 212"/>
                <a:gd name="T8" fmla="*/ 0 w 19"/>
                <a:gd name="T9" fmla="*/ 0 h 212"/>
                <a:gd name="T10" fmla="*/ 0 w 19"/>
                <a:gd name="T11" fmla="*/ 61 h 212"/>
                <a:gd name="T12" fmla="*/ 0 w 19"/>
                <a:gd name="T13" fmla="*/ 61 h 212"/>
                <a:gd name="T14" fmla="*/ 19 w 19"/>
                <a:gd name="T15" fmla="*/ 61 h 212"/>
                <a:gd name="T16" fmla="*/ 19 w 19"/>
                <a:gd name="T17" fmla="*/ 212 h 212"/>
                <a:gd name="T18" fmla="*/ 0 w 19"/>
                <a:gd name="T19" fmla="*/ 212 h 212"/>
                <a:gd name="T20" fmla="*/ 0 w 19"/>
                <a:gd name="T21" fmla="*/ 61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212">
                  <a:moveTo>
                    <a:pt x="0" y="0"/>
                  </a:moveTo>
                  <a:lnTo>
                    <a:pt x="19" y="0"/>
                  </a:lnTo>
                  <a:lnTo>
                    <a:pt x="19" y="23"/>
                  </a:lnTo>
                  <a:lnTo>
                    <a:pt x="0" y="23"/>
                  </a:lnTo>
                  <a:lnTo>
                    <a:pt x="0" y="0"/>
                  </a:lnTo>
                  <a:close/>
                  <a:moveTo>
                    <a:pt x="0" y="61"/>
                  </a:moveTo>
                  <a:lnTo>
                    <a:pt x="0" y="61"/>
                  </a:lnTo>
                  <a:lnTo>
                    <a:pt x="19" y="61"/>
                  </a:lnTo>
                  <a:lnTo>
                    <a:pt x="19" y="212"/>
                  </a:lnTo>
                  <a:lnTo>
                    <a:pt x="0" y="212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21" name="Freeform 21"/>
            <p:cNvSpPr>
              <a:spLocks noEditPoints="1"/>
            </p:cNvSpPr>
            <p:nvPr/>
          </p:nvSpPr>
          <p:spPr bwMode="auto">
            <a:xfrm>
              <a:off x="3644" y="2282"/>
              <a:ext cx="27" cy="51"/>
            </a:xfrm>
            <a:custGeom>
              <a:avLst/>
              <a:gdLst>
                <a:gd name="T0" fmla="*/ 122 w 122"/>
                <a:gd name="T1" fmla="*/ 140 h 221"/>
                <a:gd name="T2" fmla="*/ 50 w 122"/>
                <a:gd name="T3" fmla="*/ 221 h 221"/>
                <a:gd name="T4" fmla="*/ 0 w 122"/>
                <a:gd name="T5" fmla="*/ 218 h 221"/>
                <a:gd name="T6" fmla="*/ 0 w 122"/>
                <a:gd name="T7" fmla="*/ 0 h 221"/>
                <a:gd name="T8" fmla="*/ 19 w 122"/>
                <a:gd name="T9" fmla="*/ 0 h 221"/>
                <a:gd name="T10" fmla="*/ 19 w 122"/>
                <a:gd name="T11" fmla="*/ 75 h 221"/>
                <a:gd name="T12" fmla="*/ 67 w 122"/>
                <a:gd name="T13" fmla="*/ 64 h 221"/>
                <a:gd name="T14" fmla="*/ 122 w 122"/>
                <a:gd name="T15" fmla="*/ 140 h 221"/>
                <a:gd name="T16" fmla="*/ 103 w 122"/>
                <a:gd name="T17" fmla="*/ 140 h 221"/>
                <a:gd name="T18" fmla="*/ 103 w 122"/>
                <a:gd name="T19" fmla="*/ 140 h 221"/>
                <a:gd name="T20" fmla="*/ 66 w 122"/>
                <a:gd name="T21" fmla="*/ 81 h 221"/>
                <a:gd name="T22" fmla="*/ 19 w 122"/>
                <a:gd name="T23" fmla="*/ 90 h 221"/>
                <a:gd name="T24" fmla="*/ 19 w 122"/>
                <a:gd name="T25" fmla="*/ 203 h 221"/>
                <a:gd name="T26" fmla="*/ 50 w 122"/>
                <a:gd name="T27" fmla="*/ 205 h 221"/>
                <a:gd name="T28" fmla="*/ 103 w 122"/>
                <a:gd name="T29" fmla="*/ 14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2" h="221">
                  <a:moveTo>
                    <a:pt x="122" y="140"/>
                  </a:moveTo>
                  <a:cubicBezTo>
                    <a:pt x="122" y="198"/>
                    <a:pt x="107" y="221"/>
                    <a:pt x="50" y="221"/>
                  </a:cubicBezTo>
                  <a:cubicBezTo>
                    <a:pt x="31" y="221"/>
                    <a:pt x="0" y="218"/>
                    <a:pt x="0" y="218"/>
                  </a:cubicBezTo>
                  <a:lnTo>
                    <a:pt x="0" y="0"/>
                  </a:lnTo>
                  <a:lnTo>
                    <a:pt x="19" y="0"/>
                  </a:lnTo>
                  <a:lnTo>
                    <a:pt x="19" y="75"/>
                  </a:lnTo>
                  <a:cubicBezTo>
                    <a:pt x="19" y="75"/>
                    <a:pt x="43" y="64"/>
                    <a:pt x="67" y="64"/>
                  </a:cubicBezTo>
                  <a:cubicBezTo>
                    <a:pt x="109" y="64"/>
                    <a:pt x="122" y="86"/>
                    <a:pt x="122" y="140"/>
                  </a:cubicBezTo>
                  <a:close/>
                  <a:moveTo>
                    <a:pt x="103" y="140"/>
                  </a:moveTo>
                  <a:lnTo>
                    <a:pt x="103" y="140"/>
                  </a:lnTo>
                  <a:cubicBezTo>
                    <a:pt x="103" y="98"/>
                    <a:pt x="96" y="81"/>
                    <a:pt x="66" y="81"/>
                  </a:cubicBezTo>
                  <a:cubicBezTo>
                    <a:pt x="43" y="81"/>
                    <a:pt x="19" y="90"/>
                    <a:pt x="19" y="90"/>
                  </a:cubicBezTo>
                  <a:lnTo>
                    <a:pt x="19" y="203"/>
                  </a:lnTo>
                  <a:cubicBezTo>
                    <a:pt x="19" y="203"/>
                    <a:pt x="40" y="205"/>
                    <a:pt x="50" y="205"/>
                  </a:cubicBezTo>
                  <a:cubicBezTo>
                    <a:pt x="96" y="205"/>
                    <a:pt x="103" y="184"/>
                    <a:pt x="103" y="140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22" name="Freeform 22"/>
            <p:cNvSpPr>
              <a:spLocks noEditPoints="1"/>
            </p:cNvSpPr>
            <p:nvPr/>
          </p:nvSpPr>
          <p:spPr bwMode="auto">
            <a:xfrm>
              <a:off x="3679" y="2297"/>
              <a:ext cx="29" cy="36"/>
            </a:xfrm>
            <a:custGeom>
              <a:avLst/>
              <a:gdLst>
                <a:gd name="T0" fmla="*/ 129 w 129"/>
                <a:gd name="T1" fmla="*/ 76 h 157"/>
                <a:gd name="T2" fmla="*/ 65 w 129"/>
                <a:gd name="T3" fmla="*/ 157 h 157"/>
                <a:gd name="T4" fmla="*/ 0 w 129"/>
                <a:gd name="T5" fmla="*/ 76 h 157"/>
                <a:gd name="T6" fmla="*/ 65 w 129"/>
                <a:gd name="T7" fmla="*/ 0 h 157"/>
                <a:gd name="T8" fmla="*/ 129 w 129"/>
                <a:gd name="T9" fmla="*/ 76 h 157"/>
                <a:gd name="T10" fmla="*/ 110 w 129"/>
                <a:gd name="T11" fmla="*/ 76 h 157"/>
                <a:gd name="T12" fmla="*/ 110 w 129"/>
                <a:gd name="T13" fmla="*/ 76 h 157"/>
                <a:gd name="T14" fmla="*/ 65 w 129"/>
                <a:gd name="T15" fmla="*/ 16 h 157"/>
                <a:gd name="T16" fmla="*/ 18 w 129"/>
                <a:gd name="T17" fmla="*/ 76 h 157"/>
                <a:gd name="T18" fmla="*/ 65 w 129"/>
                <a:gd name="T19" fmla="*/ 141 h 157"/>
                <a:gd name="T20" fmla="*/ 110 w 129"/>
                <a:gd name="T21" fmla="*/ 76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9" h="157">
                  <a:moveTo>
                    <a:pt x="129" y="76"/>
                  </a:moveTo>
                  <a:cubicBezTo>
                    <a:pt x="129" y="130"/>
                    <a:pt x="116" y="157"/>
                    <a:pt x="65" y="157"/>
                  </a:cubicBezTo>
                  <a:cubicBezTo>
                    <a:pt x="13" y="157"/>
                    <a:pt x="0" y="133"/>
                    <a:pt x="0" y="76"/>
                  </a:cubicBezTo>
                  <a:cubicBezTo>
                    <a:pt x="0" y="22"/>
                    <a:pt x="17" y="0"/>
                    <a:pt x="65" y="0"/>
                  </a:cubicBezTo>
                  <a:cubicBezTo>
                    <a:pt x="110" y="0"/>
                    <a:pt x="129" y="23"/>
                    <a:pt x="129" y="76"/>
                  </a:cubicBezTo>
                  <a:close/>
                  <a:moveTo>
                    <a:pt x="110" y="76"/>
                  </a:moveTo>
                  <a:lnTo>
                    <a:pt x="110" y="76"/>
                  </a:lnTo>
                  <a:cubicBezTo>
                    <a:pt x="110" y="33"/>
                    <a:pt x="96" y="16"/>
                    <a:pt x="65" y="16"/>
                  </a:cubicBezTo>
                  <a:cubicBezTo>
                    <a:pt x="29" y="16"/>
                    <a:pt x="18" y="31"/>
                    <a:pt x="18" y="76"/>
                  </a:cubicBezTo>
                  <a:cubicBezTo>
                    <a:pt x="18" y="122"/>
                    <a:pt x="25" y="141"/>
                    <a:pt x="65" y="141"/>
                  </a:cubicBezTo>
                  <a:cubicBezTo>
                    <a:pt x="105" y="141"/>
                    <a:pt x="110" y="119"/>
                    <a:pt x="110" y="76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23" name="Freeform 23"/>
            <p:cNvSpPr>
              <a:spLocks/>
            </p:cNvSpPr>
            <p:nvPr/>
          </p:nvSpPr>
          <p:spPr bwMode="auto">
            <a:xfrm>
              <a:off x="3719" y="2297"/>
              <a:ext cx="17" cy="35"/>
            </a:xfrm>
            <a:custGeom>
              <a:avLst/>
              <a:gdLst>
                <a:gd name="T0" fmla="*/ 0 w 75"/>
                <a:gd name="T1" fmla="*/ 3 h 154"/>
                <a:gd name="T2" fmla="*/ 19 w 75"/>
                <a:gd name="T3" fmla="*/ 3 h 154"/>
                <a:gd name="T4" fmla="*/ 19 w 75"/>
                <a:gd name="T5" fmla="*/ 24 h 154"/>
                <a:gd name="T6" fmla="*/ 75 w 75"/>
                <a:gd name="T7" fmla="*/ 0 h 154"/>
                <a:gd name="T8" fmla="*/ 75 w 75"/>
                <a:gd name="T9" fmla="*/ 18 h 154"/>
                <a:gd name="T10" fmla="*/ 19 w 75"/>
                <a:gd name="T11" fmla="*/ 41 h 154"/>
                <a:gd name="T12" fmla="*/ 19 w 75"/>
                <a:gd name="T13" fmla="*/ 154 h 154"/>
                <a:gd name="T14" fmla="*/ 0 w 75"/>
                <a:gd name="T15" fmla="*/ 154 h 154"/>
                <a:gd name="T16" fmla="*/ 0 w 75"/>
                <a:gd name="T17" fmla="*/ 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154">
                  <a:moveTo>
                    <a:pt x="0" y="3"/>
                  </a:moveTo>
                  <a:lnTo>
                    <a:pt x="19" y="3"/>
                  </a:lnTo>
                  <a:lnTo>
                    <a:pt x="19" y="24"/>
                  </a:lnTo>
                  <a:cubicBezTo>
                    <a:pt x="19" y="24"/>
                    <a:pt x="44" y="5"/>
                    <a:pt x="75" y="0"/>
                  </a:cubicBezTo>
                  <a:lnTo>
                    <a:pt x="75" y="18"/>
                  </a:lnTo>
                  <a:cubicBezTo>
                    <a:pt x="46" y="24"/>
                    <a:pt x="19" y="41"/>
                    <a:pt x="19" y="41"/>
                  </a:cubicBezTo>
                  <a:lnTo>
                    <a:pt x="19" y="154"/>
                  </a:lnTo>
                  <a:lnTo>
                    <a:pt x="0" y="154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24" name="Freeform 24"/>
            <p:cNvSpPr>
              <a:spLocks/>
            </p:cNvSpPr>
            <p:nvPr/>
          </p:nvSpPr>
          <p:spPr bwMode="auto">
            <a:xfrm>
              <a:off x="3743" y="2297"/>
              <a:ext cx="27" cy="36"/>
            </a:xfrm>
            <a:custGeom>
              <a:avLst/>
              <a:gdLst>
                <a:gd name="T0" fmla="*/ 117 w 117"/>
                <a:gd name="T1" fmla="*/ 0 h 154"/>
                <a:gd name="T2" fmla="*/ 117 w 117"/>
                <a:gd name="T3" fmla="*/ 151 h 154"/>
                <a:gd name="T4" fmla="*/ 99 w 117"/>
                <a:gd name="T5" fmla="*/ 151 h 154"/>
                <a:gd name="T6" fmla="*/ 99 w 117"/>
                <a:gd name="T7" fmla="*/ 140 h 154"/>
                <a:gd name="T8" fmla="*/ 51 w 117"/>
                <a:gd name="T9" fmla="*/ 154 h 154"/>
                <a:gd name="T10" fmla="*/ 0 w 117"/>
                <a:gd name="T11" fmla="*/ 79 h 154"/>
                <a:gd name="T12" fmla="*/ 0 w 117"/>
                <a:gd name="T13" fmla="*/ 0 h 154"/>
                <a:gd name="T14" fmla="*/ 18 w 117"/>
                <a:gd name="T15" fmla="*/ 0 h 154"/>
                <a:gd name="T16" fmla="*/ 18 w 117"/>
                <a:gd name="T17" fmla="*/ 78 h 154"/>
                <a:gd name="T18" fmla="*/ 53 w 117"/>
                <a:gd name="T19" fmla="*/ 138 h 154"/>
                <a:gd name="T20" fmla="*/ 99 w 117"/>
                <a:gd name="T21" fmla="*/ 125 h 154"/>
                <a:gd name="T22" fmla="*/ 99 w 117"/>
                <a:gd name="T23" fmla="*/ 0 h 154"/>
                <a:gd name="T24" fmla="*/ 117 w 117"/>
                <a:gd name="T25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7" h="154">
                  <a:moveTo>
                    <a:pt x="117" y="0"/>
                  </a:moveTo>
                  <a:lnTo>
                    <a:pt x="117" y="151"/>
                  </a:lnTo>
                  <a:lnTo>
                    <a:pt x="99" y="151"/>
                  </a:lnTo>
                  <a:lnTo>
                    <a:pt x="99" y="140"/>
                  </a:lnTo>
                  <a:cubicBezTo>
                    <a:pt x="99" y="140"/>
                    <a:pt x="75" y="154"/>
                    <a:pt x="51" y="154"/>
                  </a:cubicBezTo>
                  <a:cubicBezTo>
                    <a:pt x="8" y="154"/>
                    <a:pt x="0" y="136"/>
                    <a:pt x="0" y="79"/>
                  </a:cubicBezTo>
                  <a:lnTo>
                    <a:pt x="0" y="0"/>
                  </a:lnTo>
                  <a:lnTo>
                    <a:pt x="18" y="0"/>
                  </a:lnTo>
                  <a:lnTo>
                    <a:pt x="18" y="78"/>
                  </a:lnTo>
                  <a:cubicBezTo>
                    <a:pt x="18" y="124"/>
                    <a:pt x="22" y="138"/>
                    <a:pt x="53" y="138"/>
                  </a:cubicBezTo>
                  <a:cubicBezTo>
                    <a:pt x="77" y="138"/>
                    <a:pt x="99" y="125"/>
                    <a:pt x="99" y="125"/>
                  </a:cubicBezTo>
                  <a:lnTo>
                    <a:pt x="99" y="0"/>
                  </a:lnTo>
                  <a:lnTo>
                    <a:pt x="117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25" name="Freeform 25"/>
            <p:cNvSpPr>
              <a:spLocks/>
            </p:cNvSpPr>
            <p:nvPr/>
          </p:nvSpPr>
          <p:spPr bwMode="auto">
            <a:xfrm>
              <a:off x="3526" y="2058"/>
              <a:ext cx="7" cy="15"/>
            </a:xfrm>
            <a:custGeom>
              <a:avLst/>
              <a:gdLst>
                <a:gd name="T0" fmla="*/ 14 w 33"/>
                <a:gd name="T1" fmla="*/ 2 h 68"/>
                <a:gd name="T2" fmla="*/ 6 w 33"/>
                <a:gd name="T3" fmla="*/ 0 h 68"/>
                <a:gd name="T4" fmla="*/ 0 w 33"/>
                <a:gd name="T5" fmla="*/ 12 h 68"/>
                <a:gd name="T6" fmla="*/ 0 w 33"/>
                <a:gd name="T7" fmla="*/ 68 h 68"/>
                <a:gd name="T8" fmla="*/ 33 w 33"/>
                <a:gd name="T9" fmla="*/ 68 h 68"/>
                <a:gd name="T10" fmla="*/ 33 w 33"/>
                <a:gd name="T11" fmla="*/ 12 h 68"/>
                <a:gd name="T12" fmla="*/ 26 w 33"/>
                <a:gd name="T13" fmla="*/ 0 h 68"/>
                <a:gd name="T14" fmla="*/ 16 w 33"/>
                <a:gd name="T15" fmla="*/ 2 h 68"/>
                <a:gd name="T16" fmla="*/ 14 w 33"/>
                <a:gd name="T17" fmla="*/ 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68">
                  <a:moveTo>
                    <a:pt x="14" y="2"/>
                  </a:moveTo>
                  <a:cubicBezTo>
                    <a:pt x="12" y="2"/>
                    <a:pt x="9" y="1"/>
                    <a:pt x="6" y="0"/>
                  </a:cubicBezTo>
                  <a:lnTo>
                    <a:pt x="0" y="12"/>
                  </a:lnTo>
                  <a:lnTo>
                    <a:pt x="0" y="68"/>
                  </a:lnTo>
                  <a:lnTo>
                    <a:pt x="33" y="68"/>
                  </a:lnTo>
                  <a:lnTo>
                    <a:pt x="33" y="12"/>
                  </a:lnTo>
                  <a:lnTo>
                    <a:pt x="26" y="0"/>
                  </a:lnTo>
                  <a:cubicBezTo>
                    <a:pt x="23" y="1"/>
                    <a:pt x="20" y="2"/>
                    <a:pt x="16" y="2"/>
                  </a:cubicBezTo>
                  <a:cubicBezTo>
                    <a:pt x="15" y="2"/>
                    <a:pt x="15" y="2"/>
                    <a:pt x="14" y="2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26" name="Freeform 26"/>
            <p:cNvSpPr>
              <a:spLocks/>
            </p:cNvSpPr>
            <p:nvPr/>
          </p:nvSpPr>
          <p:spPr bwMode="auto">
            <a:xfrm>
              <a:off x="3527" y="2026"/>
              <a:ext cx="5" cy="31"/>
            </a:xfrm>
            <a:custGeom>
              <a:avLst/>
              <a:gdLst>
                <a:gd name="T0" fmla="*/ 25 w 25"/>
                <a:gd name="T1" fmla="*/ 129 h 135"/>
                <a:gd name="T2" fmla="*/ 17 w 25"/>
                <a:gd name="T3" fmla="*/ 6 h 135"/>
                <a:gd name="T4" fmla="*/ 10 w 25"/>
                <a:gd name="T5" fmla="*/ 0 h 135"/>
                <a:gd name="T6" fmla="*/ 4 w 25"/>
                <a:gd name="T7" fmla="*/ 6 h 135"/>
                <a:gd name="T8" fmla="*/ 0 w 25"/>
                <a:gd name="T9" fmla="*/ 128 h 135"/>
                <a:gd name="T10" fmla="*/ 3 w 25"/>
                <a:gd name="T11" fmla="*/ 133 h 135"/>
                <a:gd name="T12" fmla="*/ 9 w 25"/>
                <a:gd name="T13" fmla="*/ 135 h 135"/>
                <a:gd name="T14" fmla="*/ 14 w 25"/>
                <a:gd name="T15" fmla="*/ 135 h 135"/>
                <a:gd name="T16" fmla="*/ 25 w 25"/>
                <a:gd name="T17" fmla="*/ 129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35">
                  <a:moveTo>
                    <a:pt x="25" y="129"/>
                  </a:moveTo>
                  <a:lnTo>
                    <a:pt x="17" y="6"/>
                  </a:lnTo>
                  <a:cubicBezTo>
                    <a:pt x="17" y="3"/>
                    <a:pt x="14" y="0"/>
                    <a:pt x="10" y="0"/>
                  </a:cubicBezTo>
                  <a:cubicBezTo>
                    <a:pt x="7" y="0"/>
                    <a:pt x="4" y="3"/>
                    <a:pt x="4" y="6"/>
                  </a:cubicBezTo>
                  <a:lnTo>
                    <a:pt x="0" y="128"/>
                  </a:lnTo>
                  <a:cubicBezTo>
                    <a:pt x="0" y="129"/>
                    <a:pt x="1" y="131"/>
                    <a:pt x="3" y="133"/>
                  </a:cubicBezTo>
                  <a:cubicBezTo>
                    <a:pt x="5" y="134"/>
                    <a:pt x="8" y="134"/>
                    <a:pt x="9" y="135"/>
                  </a:cubicBezTo>
                  <a:lnTo>
                    <a:pt x="14" y="135"/>
                  </a:lnTo>
                  <a:cubicBezTo>
                    <a:pt x="21" y="134"/>
                    <a:pt x="25" y="130"/>
                    <a:pt x="25" y="129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27" name="Freeform 27"/>
            <p:cNvSpPr>
              <a:spLocks/>
            </p:cNvSpPr>
            <p:nvPr/>
          </p:nvSpPr>
          <p:spPr bwMode="auto">
            <a:xfrm>
              <a:off x="3529" y="2057"/>
              <a:ext cx="1" cy="0"/>
            </a:xfrm>
            <a:custGeom>
              <a:avLst/>
              <a:gdLst>
                <a:gd name="T0" fmla="*/ 1 w 5"/>
                <a:gd name="T1" fmla="*/ 3 w 5"/>
                <a:gd name="T2" fmla="*/ 5 w 5"/>
                <a:gd name="T3" fmla="*/ 0 w 5"/>
                <a:gd name="T4" fmla="*/ 1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1" y="0"/>
                  </a:moveTo>
                  <a:cubicBezTo>
                    <a:pt x="2" y="0"/>
                    <a:pt x="2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lnTo>
                    <a:pt x="0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28" name="Freeform 28"/>
            <p:cNvSpPr>
              <a:spLocks/>
            </p:cNvSpPr>
            <p:nvPr/>
          </p:nvSpPr>
          <p:spPr bwMode="auto">
            <a:xfrm>
              <a:off x="3414" y="2058"/>
              <a:ext cx="7" cy="15"/>
            </a:xfrm>
            <a:custGeom>
              <a:avLst/>
              <a:gdLst>
                <a:gd name="T0" fmla="*/ 19 w 33"/>
                <a:gd name="T1" fmla="*/ 2 h 68"/>
                <a:gd name="T2" fmla="*/ 27 w 33"/>
                <a:gd name="T3" fmla="*/ 0 h 68"/>
                <a:gd name="T4" fmla="*/ 33 w 33"/>
                <a:gd name="T5" fmla="*/ 12 h 68"/>
                <a:gd name="T6" fmla="*/ 33 w 33"/>
                <a:gd name="T7" fmla="*/ 68 h 68"/>
                <a:gd name="T8" fmla="*/ 0 w 33"/>
                <a:gd name="T9" fmla="*/ 68 h 68"/>
                <a:gd name="T10" fmla="*/ 0 w 33"/>
                <a:gd name="T11" fmla="*/ 12 h 68"/>
                <a:gd name="T12" fmla="*/ 7 w 33"/>
                <a:gd name="T13" fmla="*/ 0 h 68"/>
                <a:gd name="T14" fmla="*/ 17 w 33"/>
                <a:gd name="T15" fmla="*/ 2 h 68"/>
                <a:gd name="T16" fmla="*/ 19 w 33"/>
                <a:gd name="T17" fmla="*/ 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68">
                  <a:moveTo>
                    <a:pt x="19" y="2"/>
                  </a:moveTo>
                  <a:cubicBezTo>
                    <a:pt x="21" y="2"/>
                    <a:pt x="24" y="1"/>
                    <a:pt x="27" y="0"/>
                  </a:cubicBezTo>
                  <a:lnTo>
                    <a:pt x="33" y="12"/>
                  </a:lnTo>
                  <a:lnTo>
                    <a:pt x="33" y="68"/>
                  </a:lnTo>
                  <a:lnTo>
                    <a:pt x="0" y="68"/>
                  </a:lnTo>
                  <a:lnTo>
                    <a:pt x="0" y="12"/>
                  </a:lnTo>
                  <a:lnTo>
                    <a:pt x="7" y="0"/>
                  </a:lnTo>
                  <a:cubicBezTo>
                    <a:pt x="10" y="1"/>
                    <a:pt x="13" y="2"/>
                    <a:pt x="17" y="2"/>
                  </a:cubicBezTo>
                  <a:cubicBezTo>
                    <a:pt x="18" y="2"/>
                    <a:pt x="18" y="2"/>
                    <a:pt x="19" y="2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29" name="Freeform 29"/>
            <p:cNvSpPr>
              <a:spLocks/>
            </p:cNvSpPr>
            <p:nvPr/>
          </p:nvSpPr>
          <p:spPr bwMode="auto">
            <a:xfrm>
              <a:off x="3415" y="2026"/>
              <a:ext cx="5" cy="31"/>
            </a:xfrm>
            <a:custGeom>
              <a:avLst/>
              <a:gdLst>
                <a:gd name="T0" fmla="*/ 0 w 25"/>
                <a:gd name="T1" fmla="*/ 129 h 135"/>
                <a:gd name="T2" fmla="*/ 8 w 25"/>
                <a:gd name="T3" fmla="*/ 6 h 135"/>
                <a:gd name="T4" fmla="*/ 15 w 25"/>
                <a:gd name="T5" fmla="*/ 0 h 135"/>
                <a:gd name="T6" fmla="*/ 21 w 25"/>
                <a:gd name="T7" fmla="*/ 6 h 135"/>
                <a:gd name="T8" fmla="*/ 25 w 25"/>
                <a:gd name="T9" fmla="*/ 128 h 135"/>
                <a:gd name="T10" fmla="*/ 22 w 25"/>
                <a:gd name="T11" fmla="*/ 133 h 135"/>
                <a:gd name="T12" fmla="*/ 16 w 25"/>
                <a:gd name="T13" fmla="*/ 135 h 135"/>
                <a:gd name="T14" fmla="*/ 11 w 25"/>
                <a:gd name="T15" fmla="*/ 135 h 135"/>
                <a:gd name="T16" fmla="*/ 0 w 25"/>
                <a:gd name="T17" fmla="*/ 129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35">
                  <a:moveTo>
                    <a:pt x="0" y="129"/>
                  </a:moveTo>
                  <a:lnTo>
                    <a:pt x="8" y="6"/>
                  </a:lnTo>
                  <a:cubicBezTo>
                    <a:pt x="8" y="3"/>
                    <a:pt x="11" y="0"/>
                    <a:pt x="15" y="0"/>
                  </a:cubicBezTo>
                  <a:cubicBezTo>
                    <a:pt x="18" y="0"/>
                    <a:pt x="21" y="3"/>
                    <a:pt x="21" y="6"/>
                  </a:cubicBezTo>
                  <a:lnTo>
                    <a:pt x="25" y="128"/>
                  </a:lnTo>
                  <a:cubicBezTo>
                    <a:pt x="25" y="129"/>
                    <a:pt x="24" y="131"/>
                    <a:pt x="22" y="133"/>
                  </a:cubicBezTo>
                  <a:cubicBezTo>
                    <a:pt x="20" y="134"/>
                    <a:pt x="17" y="134"/>
                    <a:pt x="16" y="135"/>
                  </a:cubicBezTo>
                  <a:lnTo>
                    <a:pt x="11" y="135"/>
                  </a:lnTo>
                  <a:cubicBezTo>
                    <a:pt x="4" y="134"/>
                    <a:pt x="0" y="130"/>
                    <a:pt x="0" y="129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0" name="Freeform 30"/>
            <p:cNvSpPr>
              <a:spLocks/>
            </p:cNvSpPr>
            <p:nvPr/>
          </p:nvSpPr>
          <p:spPr bwMode="auto">
            <a:xfrm>
              <a:off x="3417" y="2057"/>
              <a:ext cx="1" cy="0"/>
            </a:xfrm>
            <a:custGeom>
              <a:avLst/>
              <a:gdLst>
                <a:gd name="T0" fmla="*/ 4 w 5"/>
                <a:gd name="T1" fmla="*/ 2 w 5"/>
                <a:gd name="T2" fmla="*/ 0 w 5"/>
                <a:gd name="T3" fmla="*/ 5 w 5"/>
                <a:gd name="T4" fmla="*/ 4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4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lnTo>
                    <a:pt x="5" y="0"/>
                  </a:ln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1" name="Rectangle 31"/>
            <p:cNvSpPr>
              <a:spLocks noChangeArrowheads="1"/>
            </p:cNvSpPr>
            <p:nvPr/>
          </p:nvSpPr>
          <p:spPr bwMode="auto">
            <a:xfrm>
              <a:off x="3175" y="2076"/>
              <a:ext cx="236" cy="186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2" name="Rectangle 32"/>
            <p:cNvSpPr>
              <a:spLocks noChangeArrowheads="1"/>
            </p:cNvSpPr>
            <p:nvPr/>
          </p:nvSpPr>
          <p:spPr bwMode="auto">
            <a:xfrm>
              <a:off x="3535" y="2076"/>
              <a:ext cx="237" cy="186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3" name="Freeform 33"/>
            <p:cNvSpPr>
              <a:spLocks noEditPoints="1"/>
            </p:cNvSpPr>
            <p:nvPr/>
          </p:nvSpPr>
          <p:spPr bwMode="auto">
            <a:xfrm>
              <a:off x="3414" y="2140"/>
              <a:ext cx="119" cy="47"/>
            </a:xfrm>
            <a:custGeom>
              <a:avLst/>
              <a:gdLst>
                <a:gd name="T0" fmla="*/ 58 w 521"/>
                <a:gd name="T1" fmla="*/ 124 h 206"/>
                <a:gd name="T2" fmla="*/ 85 w 521"/>
                <a:gd name="T3" fmla="*/ 98 h 206"/>
                <a:gd name="T4" fmla="*/ 113 w 521"/>
                <a:gd name="T5" fmla="*/ 124 h 206"/>
                <a:gd name="T6" fmla="*/ 113 w 521"/>
                <a:gd name="T7" fmla="*/ 206 h 206"/>
                <a:gd name="T8" fmla="*/ 190 w 521"/>
                <a:gd name="T9" fmla="*/ 206 h 206"/>
                <a:gd name="T10" fmla="*/ 190 w 521"/>
                <a:gd name="T11" fmla="*/ 124 h 206"/>
                <a:gd name="T12" fmla="*/ 218 w 521"/>
                <a:gd name="T13" fmla="*/ 98 h 206"/>
                <a:gd name="T14" fmla="*/ 245 w 521"/>
                <a:gd name="T15" fmla="*/ 124 h 206"/>
                <a:gd name="T16" fmla="*/ 245 w 521"/>
                <a:gd name="T17" fmla="*/ 206 h 206"/>
                <a:gd name="T18" fmla="*/ 274 w 521"/>
                <a:gd name="T19" fmla="*/ 206 h 206"/>
                <a:gd name="T20" fmla="*/ 274 w 521"/>
                <a:gd name="T21" fmla="*/ 124 h 206"/>
                <a:gd name="T22" fmla="*/ 302 w 521"/>
                <a:gd name="T23" fmla="*/ 98 h 206"/>
                <a:gd name="T24" fmla="*/ 329 w 521"/>
                <a:gd name="T25" fmla="*/ 124 h 206"/>
                <a:gd name="T26" fmla="*/ 329 w 521"/>
                <a:gd name="T27" fmla="*/ 206 h 206"/>
                <a:gd name="T28" fmla="*/ 404 w 521"/>
                <a:gd name="T29" fmla="*/ 206 h 206"/>
                <a:gd name="T30" fmla="*/ 404 w 521"/>
                <a:gd name="T31" fmla="*/ 124 h 206"/>
                <a:gd name="T32" fmla="*/ 432 w 521"/>
                <a:gd name="T33" fmla="*/ 98 h 206"/>
                <a:gd name="T34" fmla="*/ 459 w 521"/>
                <a:gd name="T35" fmla="*/ 124 h 206"/>
                <a:gd name="T36" fmla="*/ 459 w 521"/>
                <a:gd name="T37" fmla="*/ 206 h 206"/>
                <a:gd name="T38" fmla="*/ 521 w 521"/>
                <a:gd name="T39" fmla="*/ 206 h 206"/>
                <a:gd name="T40" fmla="*/ 521 w 521"/>
                <a:gd name="T41" fmla="*/ 0 h 206"/>
                <a:gd name="T42" fmla="*/ 0 w 521"/>
                <a:gd name="T43" fmla="*/ 0 h 206"/>
                <a:gd name="T44" fmla="*/ 0 w 521"/>
                <a:gd name="T45" fmla="*/ 206 h 206"/>
                <a:gd name="T46" fmla="*/ 58 w 521"/>
                <a:gd name="T47" fmla="*/ 206 h 206"/>
                <a:gd name="T48" fmla="*/ 58 w 521"/>
                <a:gd name="T49" fmla="*/ 124 h 206"/>
                <a:gd name="T50" fmla="*/ 430 w 521"/>
                <a:gd name="T51" fmla="*/ 33 h 206"/>
                <a:gd name="T52" fmla="*/ 430 w 521"/>
                <a:gd name="T53" fmla="*/ 33 h 206"/>
                <a:gd name="T54" fmla="*/ 482 w 521"/>
                <a:gd name="T55" fmla="*/ 65 h 206"/>
                <a:gd name="T56" fmla="*/ 479 w 521"/>
                <a:gd name="T57" fmla="*/ 70 h 206"/>
                <a:gd name="T58" fmla="*/ 430 w 521"/>
                <a:gd name="T59" fmla="*/ 40 h 206"/>
                <a:gd name="T60" fmla="*/ 384 w 521"/>
                <a:gd name="T61" fmla="*/ 70 h 206"/>
                <a:gd name="T62" fmla="*/ 381 w 521"/>
                <a:gd name="T63" fmla="*/ 65 h 206"/>
                <a:gd name="T64" fmla="*/ 430 w 521"/>
                <a:gd name="T65" fmla="*/ 33 h 206"/>
                <a:gd name="T66" fmla="*/ 256 w 521"/>
                <a:gd name="T67" fmla="*/ 28 h 206"/>
                <a:gd name="T68" fmla="*/ 256 w 521"/>
                <a:gd name="T69" fmla="*/ 28 h 206"/>
                <a:gd name="T70" fmla="*/ 352 w 521"/>
                <a:gd name="T71" fmla="*/ 65 h 206"/>
                <a:gd name="T72" fmla="*/ 350 w 521"/>
                <a:gd name="T73" fmla="*/ 70 h 206"/>
                <a:gd name="T74" fmla="*/ 257 w 521"/>
                <a:gd name="T75" fmla="*/ 34 h 206"/>
                <a:gd name="T76" fmla="*/ 170 w 521"/>
                <a:gd name="T77" fmla="*/ 70 h 206"/>
                <a:gd name="T78" fmla="*/ 167 w 521"/>
                <a:gd name="T79" fmla="*/ 65 h 206"/>
                <a:gd name="T80" fmla="*/ 256 w 521"/>
                <a:gd name="T81" fmla="*/ 28 h 206"/>
                <a:gd name="T82" fmla="*/ 84 w 521"/>
                <a:gd name="T83" fmla="*/ 32 h 206"/>
                <a:gd name="T84" fmla="*/ 84 w 521"/>
                <a:gd name="T85" fmla="*/ 32 h 206"/>
                <a:gd name="T86" fmla="*/ 136 w 521"/>
                <a:gd name="T87" fmla="*/ 65 h 206"/>
                <a:gd name="T88" fmla="*/ 133 w 521"/>
                <a:gd name="T89" fmla="*/ 69 h 206"/>
                <a:gd name="T90" fmla="*/ 84 w 521"/>
                <a:gd name="T91" fmla="*/ 39 h 206"/>
                <a:gd name="T92" fmla="*/ 38 w 521"/>
                <a:gd name="T93" fmla="*/ 69 h 206"/>
                <a:gd name="T94" fmla="*/ 35 w 521"/>
                <a:gd name="T95" fmla="*/ 65 h 206"/>
                <a:gd name="T96" fmla="*/ 84 w 521"/>
                <a:gd name="T97" fmla="*/ 32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21" h="206">
                  <a:moveTo>
                    <a:pt x="58" y="124"/>
                  </a:moveTo>
                  <a:cubicBezTo>
                    <a:pt x="58" y="124"/>
                    <a:pt x="61" y="99"/>
                    <a:pt x="85" y="98"/>
                  </a:cubicBezTo>
                  <a:cubicBezTo>
                    <a:pt x="110" y="98"/>
                    <a:pt x="113" y="124"/>
                    <a:pt x="113" y="124"/>
                  </a:cubicBezTo>
                  <a:lnTo>
                    <a:pt x="113" y="206"/>
                  </a:lnTo>
                  <a:lnTo>
                    <a:pt x="190" y="206"/>
                  </a:lnTo>
                  <a:lnTo>
                    <a:pt x="190" y="124"/>
                  </a:lnTo>
                  <a:cubicBezTo>
                    <a:pt x="190" y="124"/>
                    <a:pt x="193" y="99"/>
                    <a:pt x="218" y="98"/>
                  </a:cubicBezTo>
                  <a:cubicBezTo>
                    <a:pt x="242" y="98"/>
                    <a:pt x="245" y="124"/>
                    <a:pt x="245" y="124"/>
                  </a:cubicBezTo>
                  <a:lnTo>
                    <a:pt x="245" y="206"/>
                  </a:lnTo>
                  <a:lnTo>
                    <a:pt x="274" y="206"/>
                  </a:lnTo>
                  <a:lnTo>
                    <a:pt x="274" y="124"/>
                  </a:lnTo>
                  <a:cubicBezTo>
                    <a:pt x="274" y="124"/>
                    <a:pt x="277" y="99"/>
                    <a:pt x="302" y="98"/>
                  </a:cubicBezTo>
                  <a:cubicBezTo>
                    <a:pt x="326" y="98"/>
                    <a:pt x="329" y="124"/>
                    <a:pt x="329" y="124"/>
                  </a:cubicBezTo>
                  <a:lnTo>
                    <a:pt x="329" y="206"/>
                  </a:lnTo>
                  <a:lnTo>
                    <a:pt x="404" y="206"/>
                  </a:lnTo>
                  <a:lnTo>
                    <a:pt x="404" y="124"/>
                  </a:lnTo>
                  <a:cubicBezTo>
                    <a:pt x="404" y="124"/>
                    <a:pt x="407" y="99"/>
                    <a:pt x="432" y="98"/>
                  </a:cubicBezTo>
                  <a:cubicBezTo>
                    <a:pt x="456" y="98"/>
                    <a:pt x="459" y="124"/>
                    <a:pt x="459" y="124"/>
                  </a:cubicBezTo>
                  <a:lnTo>
                    <a:pt x="459" y="206"/>
                  </a:lnTo>
                  <a:lnTo>
                    <a:pt x="521" y="206"/>
                  </a:lnTo>
                  <a:lnTo>
                    <a:pt x="521" y="0"/>
                  </a:lnTo>
                  <a:lnTo>
                    <a:pt x="0" y="0"/>
                  </a:lnTo>
                  <a:lnTo>
                    <a:pt x="0" y="206"/>
                  </a:lnTo>
                  <a:lnTo>
                    <a:pt x="58" y="206"/>
                  </a:lnTo>
                  <a:lnTo>
                    <a:pt x="58" y="124"/>
                  </a:lnTo>
                  <a:close/>
                  <a:moveTo>
                    <a:pt x="430" y="33"/>
                  </a:moveTo>
                  <a:lnTo>
                    <a:pt x="430" y="33"/>
                  </a:lnTo>
                  <a:lnTo>
                    <a:pt x="482" y="65"/>
                  </a:lnTo>
                  <a:lnTo>
                    <a:pt x="479" y="70"/>
                  </a:lnTo>
                  <a:lnTo>
                    <a:pt x="430" y="40"/>
                  </a:lnTo>
                  <a:lnTo>
                    <a:pt x="384" y="70"/>
                  </a:lnTo>
                  <a:lnTo>
                    <a:pt x="381" y="65"/>
                  </a:lnTo>
                  <a:lnTo>
                    <a:pt x="430" y="33"/>
                  </a:lnTo>
                  <a:close/>
                  <a:moveTo>
                    <a:pt x="256" y="28"/>
                  </a:moveTo>
                  <a:lnTo>
                    <a:pt x="256" y="28"/>
                  </a:lnTo>
                  <a:lnTo>
                    <a:pt x="352" y="65"/>
                  </a:lnTo>
                  <a:lnTo>
                    <a:pt x="350" y="70"/>
                  </a:lnTo>
                  <a:lnTo>
                    <a:pt x="257" y="34"/>
                  </a:lnTo>
                  <a:lnTo>
                    <a:pt x="170" y="70"/>
                  </a:lnTo>
                  <a:lnTo>
                    <a:pt x="167" y="65"/>
                  </a:lnTo>
                  <a:lnTo>
                    <a:pt x="256" y="28"/>
                  </a:lnTo>
                  <a:close/>
                  <a:moveTo>
                    <a:pt x="84" y="32"/>
                  </a:moveTo>
                  <a:lnTo>
                    <a:pt x="84" y="32"/>
                  </a:lnTo>
                  <a:lnTo>
                    <a:pt x="136" y="65"/>
                  </a:lnTo>
                  <a:lnTo>
                    <a:pt x="133" y="69"/>
                  </a:lnTo>
                  <a:lnTo>
                    <a:pt x="84" y="39"/>
                  </a:lnTo>
                  <a:lnTo>
                    <a:pt x="38" y="69"/>
                  </a:lnTo>
                  <a:lnTo>
                    <a:pt x="35" y="65"/>
                  </a:lnTo>
                  <a:lnTo>
                    <a:pt x="84" y="32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4" name="Freeform 34"/>
            <p:cNvSpPr>
              <a:spLocks noEditPoints="1"/>
            </p:cNvSpPr>
            <p:nvPr/>
          </p:nvSpPr>
          <p:spPr bwMode="auto">
            <a:xfrm>
              <a:off x="3414" y="2076"/>
              <a:ext cx="119" cy="62"/>
            </a:xfrm>
            <a:custGeom>
              <a:avLst/>
              <a:gdLst>
                <a:gd name="T0" fmla="*/ 58 w 521"/>
                <a:gd name="T1" fmla="*/ 167 h 269"/>
                <a:gd name="T2" fmla="*/ 113 w 521"/>
                <a:gd name="T3" fmla="*/ 167 h 269"/>
                <a:gd name="T4" fmla="*/ 113 w 521"/>
                <a:gd name="T5" fmla="*/ 269 h 269"/>
                <a:gd name="T6" fmla="*/ 190 w 521"/>
                <a:gd name="T7" fmla="*/ 269 h 269"/>
                <a:gd name="T8" fmla="*/ 190 w 521"/>
                <a:gd name="T9" fmla="*/ 167 h 269"/>
                <a:gd name="T10" fmla="*/ 245 w 521"/>
                <a:gd name="T11" fmla="*/ 167 h 269"/>
                <a:gd name="T12" fmla="*/ 245 w 521"/>
                <a:gd name="T13" fmla="*/ 269 h 269"/>
                <a:gd name="T14" fmla="*/ 274 w 521"/>
                <a:gd name="T15" fmla="*/ 269 h 269"/>
                <a:gd name="T16" fmla="*/ 274 w 521"/>
                <a:gd name="T17" fmla="*/ 167 h 269"/>
                <a:gd name="T18" fmla="*/ 329 w 521"/>
                <a:gd name="T19" fmla="*/ 167 h 269"/>
                <a:gd name="T20" fmla="*/ 329 w 521"/>
                <a:gd name="T21" fmla="*/ 269 h 269"/>
                <a:gd name="T22" fmla="*/ 404 w 521"/>
                <a:gd name="T23" fmla="*/ 269 h 269"/>
                <a:gd name="T24" fmla="*/ 404 w 521"/>
                <a:gd name="T25" fmla="*/ 167 h 269"/>
                <a:gd name="T26" fmla="*/ 459 w 521"/>
                <a:gd name="T27" fmla="*/ 167 h 269"/>
                <a:gd name="T28" fmla="*/ 459 w 521"/>
                <a:gd name="T29" fmla="*/ 269 h 269"/>
                <a:gd name="T30" fmla="*/ 521 w 521"/>
                <a:gd name="T31" fmla="*/ 269 h 269"/>
                <a:gd name="T32" fmla="*/ 521 w 521"/>
                <a:gd name="T33" fmla="*/ 0 h 269"/>
                <a:gd name="T34" fmla="*/ 0 w 521"/>
                <a:gd name="T35" fmla="*/ 0 h 269"/>
                <a:gd name="T36" fmla="*/ 0 w 521"/>
                <a:gd name="T37" fmla="*/ 269 h 269"/>
                <a:gd name="T38" fmla="*/ 58 w 521"/>
                <a:gd name="T39" fmla="*/ 269 h 269"/>
                <a:gd name="T40" fmla="*/ 58 w 521"/>
                <a:gd name="T41" fmla="*/ 167 h 269"/>
                <a:gd name="T42" fmla="*/ 431 w 521"/>
                <a:gd name="T43" fmla="*/ 104 h 269"/>
                <a:gd name="T44" fmla="*/ 431 w 521"/>
                <a:gd name="T45" fmla="*/ 104 h 269"/>
                <a:gd name="T46" fmla="*/ 483 w 521"/>
                <a:gd name="T47" fmla="*/ 135 h 269"/>
                <a:gd name="T48" fmla="*/ 478 w 521"/>
                <a:gd name="T49" fmla="*/ 138 h 269"/>
                <a:gd name="T50" fmla="*/ 431 w 521"/>
                <a:gd name="T51" fmla="*/ 109 h 269"/>
                <a:gd name="T52" fmla="*/ 385 w 521"/>
                <a:gd name="T53" fmla="*/ 137 h 269"/>
                <a:gd name="T54" fmla="*/ 380 w 521"/>
                <a:gd name="T55" fmla="*/ 135 h 269"/>
                <a:gd name="T56" fmla="*/ 431 w 521"/>
                <a:gd name="T57" fmla="*/ 104 h 269"/>
                <a:gd name="T58" fmla="*/ 256 w 521"/>
                <a:gd name="T59" fmla="*/ 97 h 269"/>
                <a:gd name="T60" fmla="*/ 256 w 521"/>
                <a:gd name="T61" fmla="*/ 97 h 269"/>
                <a:gd name="T62" fmla="*/ 352 w 521"/>
                <a:gd name="T63" fmla="*/ 133 h 269"/>
                <a:gd name="T64" fmla="*/ 350 w 521"/>
                <a:gd name="T65" fmla="*/ 139 h 269"/>
                <a:gd name="T66" fmla="*/ 257 w 521"/>
                <a:gd name="T67" fmla="*/ 103 h 269"/>
                <a:gd name="T68" fmla="*/ 170 w 521"/>
                <a:gd name="T69" fmla="*/ 139 h 269"/>
                <a:gd name="T70" fmla="*/ 167 w 521"/>
                <a:gd name="T71" fmla="*/ 133 h 269"/>
                <a:gd name="T72" fmla="*/ 256 w 521"/>
                <a:gd name="T73" fmla="*/ 97 h 269"/>
                <a:gd name="T74" fmla="*/ 39 w 521"/>
                <a:gd name="T75" fmla="*/ 137 h 269"/>
                <a:gd name="T76" fmla="*/ 39 w 521"/>
                <a:gd name="T77" fmla="*/ 137 h 269"/>
                <a:gd name="T78" fmla="*/ 34 w 521"/>
                <a:gd name="T79" fmla="*/ 135 h 269"/>
                <a:gd name="T80" fmla="*/ 85 w 521"/>
                <a:gd name="T81" fmla="*/ 104 h 269"/>
                <a:gd name="T82" fmla="*/ 137 w 521"/>
                <a:gd name="T83" fmla="*/ 135 h 269"/>
                <a:gd name="T84" fmla="*/ 132 w 521"/>
                <a:gd name="T85" fmla="*/ 137 h 269"/>
                <a:gd name="T86" fmla="*/ 85 w 521"/>
                <a:gd name="T87" fmla="*/ 109 h 269"/>
                <a:gd name="T88" fmla="*/ 39 w 521"/>
                <a:gd name="T89" fmla="*/ 137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21" h="269">
                  <a:moveTo>
                    <a:pt x="58" y="167"/>
                  </a:moveTo>
                  <a:lnTo>
                    <a:pt x="113" y="167"/>
                  </a:lnTo>
                  <a:lnTo>
                    <a:pt x="113" y="269"/>
                  </a:lnTo>
                  <a:lnTo>
                    <a:pt x="190" y="269"/>
                  </a:lnTo>
                  <a:lnTo>
                    <a:pt x="190" y="167"/>
                  </a:lnTo>
                  <a:lnTo>
                    <a:pt x="245" y="167"/>
                  </a:lnTo>
                  <a:lnTo>
                    <a:pt x="245" y="269"/>
                  </a:lnTo>
                  <a:lnTo>
                    <a:pt x="274" y="269"/>
                  </a:lnTo>
                  <a:lnTo>
                    <a:pt x="274" y="167"/>
                  </a:lnTo>
                  <a:lnTo>
                    <a:pt x="329" y="167"/>
                  </a:lnTo>
                  <a:lnTo>
                    <a:pt x="329" y="269"/>
                  </a:lnTo>
                  <a:lnTo>
                    <a:pt x="404" y="269"/>
                  </a:lnTo>
                  <a:lnTo>
                    <a:pt x="404" y="167"/>
                  </a:lnTo>
                  <a:lnTo>
                    <a:pt x="459" y="167"/>
                  </a:lnTo>
                  <a:lnTo>
                    <a:pt x="459" y="269"/>
                  </a:lnTo>
                  <a:lnTo>
                    <a:pt x="521" y="269"/>
                  </a:lnTo>
                  <a:lnTo>
                    <a:pt x="521" y="0"/>
                  </a:lnTo>
                  <a:lnTo>
                    <a:pt x="0" y="0"/>
                  </a:lnTo>
                  <a:lnTo>
                    <a:pt x="0" y="269"/>
                  </a:lnTo>
                  <a:lnTo>
                    <a:pt x="58" y="269"/>
                  </a:lnTo>
                  <a:lnTo>
                    <a:pt x="58" y="167"/>
                  </a:lnTo>
                  <a:close/>
                  <a:moveTo>
                    <a:pt x="431" y="104"/>
                  </a:moveTo>
                  <a:lnTo>
                    <a:pt x="431" y="104"/>
                  </a:lnTo>
                  <a:cubicBezTo>
                    <a:pt x="453" y="104"/>
                    <a:pt x="473" y="117"/>
                    <a:pt x="483" y="135"/>
                  </a:cubicBezTo>
                  <a:lnTo>
                    <a:pt x="478" y="138"/>
                  </a:lnTo>
                  <a:cubicBezTo>
                    <a:pt x="469" y="121"/>
                    <a:pt x="451" y="109"/>
                    <a:pt x="431" y="109"/>
                  </a:cubicBezTo>
                  <a:cubicBezTo>
                    <a:pt x="411" y="109"/>
                    <a:pt x="394" y="121"/>
                    <a:pt x="385" y="137"/>
                  </a:cubicBezTo>
                  <a:lnTo>
                    <a:pt x="380" y="135"/>
                  </a:lnTo>
                  <a:cubicBezTo>
                    <a:pt x="390" y="117"/>
                    <a:pt x="409" y="104"/>
                    <a:pt x="431" y="104"/>
                  </a:cubicBezTo>
                  <a:close/>
                  <a:moveTo>
                    <a:pt x="256" y="97"/>
                  </a:moveTo>
                  <a:lnTo>
                    <a:pt x="256" y="97"/>
                  </a:lnTo>
                  <a:lnTo>
                    <a:pt x="352" y="133"/>
                  </a:lnTo>
                  <a:lnTo>
                    <a:pt x="350" y="139"/>
                  </a:lnTo>
                  <a:lnTo>
                    <a:pt x="257" y="103"/>
                  </a:lnTo>
                  <a:lnTo>
                    <a:pt x="170" y="139"/>
                  </a:lnTo>
                  <a:lnTo>
                    <a:pt x="167" y="133"/>
                  </a:lnTo>
                  <a:lnTo>
                    <a:pt x="256" y="97"/>
                  </a:lnTo>
                  <a:close/>
                  <a:moveTo>
                    <a:pt x="39" y="137"/>
                  </a:moveTo>
                  <a:lnTo>
                    <a:pt x="39" y="137"/>
                  </a:lnTo>
                  <a:lnTo>
                    <a:pt x="34" y="135"/>
                  </a:lnTo>
                  <a:cubicBezTo>
                    <a:pt x="44" y="117"/>
                    <a:pt x="63" y="104"/>
                    <a:pt x="85" y="104"/>
                  </a:cubicBezTo>
                  <a:cubicBezTo>
                    <a:pt x="107" y="104"/>
                    <a:pt x="127" y="116"/>
                    <a:pt x="137" y="135"/>
                  </a:cubicBezTo>
                  <a:lnTo>
                    <a:pt x="132" y="137"/>
                  </a:lnTo>
                  <a:cubicBezTo>
                    <a:pt x="123" y="121"/>
                    <a:pt x="105" y="109"/>
                    <a:pt x="85" y="109"/>
                  </a:cubicBezTo>
                  <a:cubicBezTo>
                    <a:pt x="65" y="109"/>
                    <a:pt x="48" y="121"/>
                    <a:pt x="39" y="137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5" name="Freeform 35"/>
            <p:cNvSpPr>
              <a:spLocks noEditPoints="1"/>
            </p:cNvSpPr>
            <p:nvPr/>
          </p:nvSpPr>
          <p:spPr bwMode="auto">
            <a:xfrm>
              <a:off x="3414" y="2200"/>
              <a:ext cx="119" cy="62"/>
            </a:xfrm>
            <a:custGeom>
              <a:avLst/>
              <a:gdLst>
                <a:gd name="T0" fmla="*/ 0 w 521"/>
                <a:gd name="T1" fmla="*/ 269 h 269"/>
                <a:gd name="T2" fmla="*/ 194 w 521"/>
                <a:gd name="T3" fmla="*/ 269 h 269"/>
                <a:gd name="T4" fmla="*/ 194 w 521"/>
                <a:gd name="T5" fmla="*/ 98 h 269"/>
                <a:gd name="T6" fmla="*/ 260 w 521"/>
                <a:gd name="T7" fmla="*/ 50 h 269"/>
                <a:gd name="T8" fmla="*/ 325 w 521"/>
                <a:gd name="T9" fmla="*/ 98 h 269"/>
                <a:gd name="T10" fmla="*/ 325 w 521"/>
                <a:gd name="T11" fmla="*/ 269 h 269"/>
                <a:gd name="T12" fmla="*/ 521 w 521"/>
                <a:gd name="T13" fmla="*/ 269 h 269"/>
                <a:gd name="T14" fmla="*/ 521 w 521"/>
                <a:gd name="T15" fmla="*/ 0 h 269"/>
                <a:gd name="T16" fmla="*/ 0 w 521"/>
                <a:gd name="T17" fmla="*/ 0 h 269"/>
                <a:gd name="T18" fmla="*/ 0 w 521"/>
                <a:gd name="T19" fmla="*/ 269 h 269"/>
                <a:gd name="T20" fmla="*/ 404 w 521"/>
                <a:gd name="T21" fmla="*/ 82 h 269"/>
                <a:gd name="T22" fmla="*/ 404 w 521"/>
                <a:gd name="T23" fmla="*/ 82 h 269"/>
                <a:gd name="T24" fmla="*/ 432 w 521"/>
                <a:gd name="T25" fmla="*/ 57 h 269"/>
                <a:gd name="T26" fmla="*/ 459 w 521"/>
                <a:gd name="T27" fmla="*/ 82 h 269"/>
                <a:gd name="T28" fmla="*/ 459 w 521"/>
                <a:gd name="T29" fmla="*/ 177 h 269"/>
                <a:gd name="T30" fmla="*/ 404 w 521"/>
                <a:gd name="T31" fmla="*/ 177 h 269"/>
                <a:gd name="T32" fmla="*/ 404 w 521"/>
                <a:gd name="T33" fmla="*/ 82 h 269"/>
                <a:gd name="T34" fmla="*/ 85 w 521"/>
                <a:gd name="T35" fmla="*/ 57 h 269"/>
                <a:gd name="T36" fmla="*/ 85 w 521"/>
                <a:gd name="T37" fmla="*/ 57 h 269"/>
                <a:gd name="T38" fmla="*/ 113 w 521"/>
                <a:gd name="T39" fmla="*/ 82 h 269"/>
                <a:gd name="T40" fmla="*/ 113 w 521"/>
                <a:gd name="T41" fmla="*/ 177 h 269"/>
                <a:gd name="T42" fmla="*/ 58 w 521"/>
                <a:gd name="T43" fmla="*/ 177 h 269"/>
                <a:gd name="T44" fmla="*/ 58 w 521"/>
                <a:gd name="T45" fmla="*/ 82 h 269"/>
                <a:gd name="T46" fmla="*/ 85 w 521"/>
                <a:gd name="T47" fmla="*/ 57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21" h="269">
                  <a:moveTo>
                    <a:pt x="0" y="269"/>
                  </a:moveTo>
                  <a:lnTo>
                    <a:pt x="194" y="269"/>
                  </a:lnTo>
                  <a:lnTo>
                    <a:pt x="194" y="98"/>
                  </a:lnTo>
                  <a:cubicBezTo>
                    <a:pt x="194" y="98"/>
                    <a:pt x="202" y="50"/>
                    <a:pt x="260" y="50"/>
                  </a:cubicBezTo>
                  <a:cubicBezTo>
                    <a:pt x="317" y="49"/>
                    <a:pt x="325" y="98"/>
                    <a:pt x="325" y="98"/>
                  </a:cubicBezTo>
                  <a:lnTo>
                    <a:pt x="325" y="269"/>
                  </a:lnTo>
                  <a:lnTo>
                    <a:pt x="521" y="269"/>
                  </a:lnTo>
                  <a:lnTo>
                    <a:pt x="521" y="0"/>
                  </a:lnTo>
                  <a:lnTo>
                    <a:pt x="0" y="0"/>
                  </a:lnTo>
                  <a:lnTo>
                    <a:pt x="0" y="269"/>
                  </a:lnTo>
                  <a:close/>
                  <a:moveTo>
                    <a:pt x="404" y="82"/>
                  </a:moveTo>
                  <a:lnTo>
                    <a:pt x="404" y="82"/>
                  </a:lnTo>
                  <a:cubicBezTo>
                    <a:pt x="404" y="82"/>
                    <a:pt x="407" y="57"/>
                    <a:pt x="432" y="57"/>
                  </a:cubicBezTo>
                  <a:cubicBezTo>
                    <a:pt x="456" y="57"/>
                    <a:pt x="459" y="82"/>
                    <a:pt x="459" y="82"/>
                  </a:cubicBezTo>
                  <a:lnTo>
                    <a:pt x="459" y="177"/>
                  </a:lnTo>
                  <a:lnTo>
                    <a:pt x="404" y="177"/>
                  </a:lnTo>
                  <a:lnTo>
                    <a:pt x="404" y="82"/>
                  </a:lnTo>
                  <a:close/>
                  <a:moveTo>
                    <a:pt x="85" y="57"/>
                  </a:moveTo>
                  <a:lnTo>
                    <a:pt x="85" y="57"/>
                  </a:lnTo>
                  <a:cubicBezTo>
                    <a:pt x="110" y="57"/>
                    <a:pt x="113" y="82"/>
                    <a:pt x="113" y="82"/>
                  </a:cubicBezTo>
                  <a:lnTo>
                    <a:pt x="113" y="177"/>
                  </a:lnTo>
                  <a:lnTo>
                    <a:pt x="58" y="177"/>
                  </a:lnTo>
                  <a:lnTo>
                    <a:pt x="58" y="82"/>
                  </a:lnTo>
                  <a:cubicBezTo>
                    <a:pt x="58" y="82"/>
                    <a:pt x="61" y="57"/>
                    <a:pt x="85" y="57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6" name="Rectangle 36"/>
            <p:cNvSpPr>
              <a:spLocks noChangeArrowheads="1"/>
            </p:cNvSpPr>
            <p:nvPr/>
          </p:nvSpPr>
          <p:spPr bwMode="auto">
            <a:xfrm>
              <a:off x="3414" y="2189"/>
              <a:ext cx="119" cy="9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7" name="Rectangle 37"/>
            <p:cNvSpPr>
              <a:spLocks noChangeArrowheads="1"/>
            </p:cNvSpPr>
            <p:nvPr/>
          </p:nvSpPr>
          <p:spPr bwMode="auto">
            <a:xfrm>
              <a:off x="3414" y="2138"/>
              <a:ext cx="13" cy="1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8" name="Rectangle 38"/>
            <p:cNvSpPr>
              <a:spLocks noChangeArrowheads="1"/>
            </p:cNvSpPr>
            <p:nvPr/>
          </p:nvSpPr>
          <p:spPr bwMode="auto">
            <a:xfrm>
              <a:off x="3518" y="2138"/>
              <a:ext cx="15" cy="1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9" name="Rectangle 39"/>
            <p:cNvSpPr>
              <a:spLocks noChangeArrowheads="1"/>
            </p:cNvSpPr>
            <p:nvPr/>
          </p:nvSpPr>
          <p:spPr bwMode="auto">
            <a:xfrm>
              <a:off x="3489" y="2138"/>
              <a:ext cx="17" cy="1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0" name="Rectangle 40"/>
            <p:cNvSpPr>
              <a:spLocks noChangeArrowheads="1"/>
            </p:cNvSpPr>
            <p:nvPr/>
          </p:nvSpPr>
          <p:spPr bwMode="auto">
            <a:xfrm>
              <a:off x="3470" y="2138"/>
              <a:ext cx="6" cy="1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1" name="Rectangle 41"/>
            <p:cNvSpPr>
              <a:spLocks noChangeArrowheads="1"/>
            </p:cNvSpPr>
            <p:nvPr/>
          </p:nvSpPr>
          <p:spPr bwMode="auto">
            <a:xfrm>
              <a:off x="3440" y="2138"/>
              <a:ext cx="17" cy="1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2" name="Freeform 42"/>
            <p:cNvSpPr>
              <a:spLocks/>
            </p:cNvSpPr>
            <p:nvPr/>
          </p:nvSpPr>
          <p:spPr bwMode="auto">
            <a:xfrm>
              <a:off x="3448" y="1987"/>
              <a:ext cx="51" cy="12"/>
            </a:xfrm>
            <a:custGeom>
              <a:avLst/>
              <a:gdLst>
                <a:gd name="T0" fmla="*/ 0 w 224"/>
                <a:gd name="T1" fmla="*/ 0 h 51"/>
                <a:gd name="T2" fmla="*/ 17 w 224"/>
                <a:gd name="T3" fmla="*/ 51 h 51"/>
                <a:gd name="T4" fmla="*/ 207 w 224"/>
                <a:gd name="T5" fmla="*/ 51 h 51"/>
                <a:gd name="T6" fmla="*/ 224 w 224"/>
                <a:gd name="T7" fmla="*/ 0 h 51"/>
                <a:gd name="T8" fmla="*/ 0 w 224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4" h="51">
                  <a:moveTo>
                    <a:pt x="0" y="0"/>
                  </a:moveTo>
                  <a:lnTo>
                    <a:pt x="17" y="51"/>
                  </a:lnTo>
                  <a:lnTo>
                    <a:pt x="207" y="51"/>
                  </a:lnTo>
                  <a:lnTo>
                    <a:pt x="22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3" name="Freeform 43"/>
            <p:cNvSpPr>
              <a:spLocks/>
            </p:cNvSpPr>
            <p:nvPr/>
          </p:nvSpPr>
          <p:spPr bwMode="auto">
            <a:xfrm>
              <a:off x="3419" y="2000"/>
              <a:ext cx="109" cy="54"/>
            </a:xfrm>
            <a:custGeom>
              <a:avLst/>
              <a:gdLst>
                <a:gd name="T0" fmla="*/ 334 w 481"/>
                <a:gd name="T1" fmla="*/ 0 h 233"/>
                <a:gd name="T2" fmla="*/ 144 w 481"/>
                <a:gd name="T3" fmla="*/ 0 h 233"/>
                <a:gd name="T4" fmla="*/ 10 w 481"/>
                <a:gd name="T5" fmla="*/ 233 h 233"/>
                <a:gd name="T6" fmla="*/ 147 w 481"/>
                <a:gd name="T7" fmla="*/ 233 h 233"/>
                <a:gd name="T8" fmla="*/ 179 w 481"/>
                <a:gd name="T9" fmla="*/ 144 h 233"/>
                <a:gd name="T10" fmla="*/ 168 w 481"/>
                <a:gd name="T11" fmla="*/ 134 h 233"/>
                <a:gd name="T12" fmla="*/ 168 w 481"/>
                <a:gd name="T13" fmla="*/ 117 h 233"/>
                <a:gd name="T14" fmla="*/ 241 w 481"/>
                <a:gd name="T15" fmla="*/ 92 h 233"/>
                <a:gd name="T16" fmla="*/ 310 w 481"/>
                <a:gd name="T17" fmla="*/ 117 h 233"/>
                <a:gd name="T18" fmla="*/ 310 w 481"/>
                <a:gd name="T19" fmla="*/ 134 h 233"/>
                <a:gd name="T20" fmla="*/ 300 w 481"/>
                <a:gd name="T21" fmla="*/ 144 h 233"/>
                <a:gd name="T22" fmla="*/ 331 w 481"/>
                <a:gd name="T23" fmla="*/ 233 h 233"/>
                <a:gd name="T24" fmla="*/ 468 w 481"/>
                <a:gd name="T25" fmla="*/ 233 h 233"/>
                <a:gd name="T26" fmla="*/ 334 w 481"/>
                <a:gd name="T27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1" h="233">
                  <a:moveTo>
                    <a:pt x="334" y="0"/>
                  </a:moveTo>
                  <a:lnTo>
                    <a:pt x="144" y="0"/>
                  </a:lnTo>
                  <a:cubicBezTo>
                    <a:pt x="54" y="41"/>
                    <a:pt x="0" y="132"/>
                    <a:pt x="10" y="233"/>
                  </a:cubicBezTo>
                  <a:lnTo>
                    <a:pt x="147" y="233"/>
                  </a:lnTo>
                  <a:lnTo>
                    <a:pt x="179" y="144"/>
                  </a:lnTo>
                  <a:lnTo>
                    <a:pt x="168" y="134"/>
                  </a:lnTo>
                  <a:lnTo>
                    <a:pt x="168" y="117"/>
                  </a:lnTo>
                  <a:cubicBezTo>
                    <a:pt x="168" y="117"/>
                    <a:pt x="188" y="93"/>
                    <a:pt x="241" y="92"/>
                  </a:cubicBezTo>
                  <a:cubicBezTo>
                    <a:pt x="287" y="92"/>
                    <a:pt x="310" y="117"/>
                    <a:pt x="310" y="117"/>
                  </a:cubicBezTo>
                  <a:lnTo>
                    <a:pt x="310" y="134"/>
                  </a:lnTo>
                  <a:lnTo>
                    <a:pt x="300" y="144"/>
                  </a:lnTo>
                  <a:lnTo>
                    <a:pt x="331" y="233"/>
                  </a:lnTo>
                  <a:lnTo>
                    <a:pt x="468" y="233"/>
                  </a:lnTo>
                  <a:cubicBezTo>
                    <a:pt x="481" y="133"/>
                    <a:pt x="418" y="35"/>
                    <a:pt x="334" y="0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4" name="Freeform 44"/>
            <p:cNvSpPr>
              <a:spLocks/>
            </p:cNvSpPr>
            <p:nvPr/>
          </p:nvSpPr>
          <p:spPr bwMode="auto">
            <a:xfrm>
              <a:off x="3494" y="2056"/>
              <a:ext cx="32" cy="17"/>
            </a:xfrm>
            <a:custGeom>
              <a:avLst/>
              <a:gdLst>
                <a:gd name="T0" fmla="*/ 139 w 139"/>
                <a:gd name="T1" fmla="*/ 6 h 77"/>
                <a:gd name="T2" fmla="*/ 136 w 139"/>
                <a:gd name="T3" fmla="*/ 0 h 77"/>
                <a:gd name="T4" fmla="*/ 0 w 139"/>
                <a:gd name="T5" fmla="*/ 0 h 77"/>
                <a:gd name="T6" fmla="*/ 0 w 139"/>
                <a:gd name="T7" fmla="*/ 77 h 77"/>
                <a:gd name="T8" fmla="*/ 131 w 139"/>
                <a:gd name="T9" fmla="*/ 77 h 77"/>
                <a:gd name="T10" fmla="*/ 131 w 139"/>
                <a:gd name="T11" fmla="*/ 20 h 77"/>
                <a:gd name="T12" fmla="*/ 139 w 139"/>
                <a:gd name="T13" fmla="*/ 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77">
                  <a:moveTo>
                    <a:pt x="139" y="6"/>
                  </a:moveTo>
                  <a:cubicBezTo>
                    <a:pt x="137" y="4"/>
                    <a:pt x="136" y="2"/>
                    <a:pt x="136" y="0"/>
                  </a:cubicBezTo>
                  <a:lnTo>
                    <a:pt x="0" y="0"/>
                  </a:lnTo>
                  <a:lnTo>
                    <a:pt x="0" y="77"/>
                  </a:lnTo>
                  <a:lnTo>
                    <a:pt x="131" y="77"/>
                  </a:lnTo>
                  <a:lnTo>
                    <a:pt x="131" y="20"/>
                  </a:lnTo>
                  <a:lnTo>
                    <a:pt x="139" y="6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5" name="Freeform 45"/>
            <p:cNvSpPr>
              <a:spLocks/>
            </p:cNvSpPr>
            <p:nvPr/>
          </p:nvSpPr>
          <p:spPr bwMode="auto">
            <a:xfrm>
              <a:off x="3421" y="2056"/>
              <a:ext cx="32" cy="17"/>
            </a:xfrm>
            <a:custGeom>
              <a:avLst/>
              <a:gdLst>
                <a:gd name="T0" fmla="*/ 0 w 139"/>
                <a:gd name="T1" fmla="*/ 5 h 77"/>
                <a:gd name="T2" fmla="*/ 3 w 139"/>
                <a:gd name="T3" fmla="*/ 0 h 77"/>
                <a:gd name="T4" fmla="*/ 139 w 139"/>
                <a:gd name="T5" fmla="*/ 0 h 77"/>
                <a:gd name="T6" fmla="*/ 139 w 139"/>
                <a:gd name="T7" fmla="*/ 77 h 77"/>
                <a:gd name="T8" fmla="*/ 7 w 139"/>
                <a:gd name="T9" fmla="*/ 77 h 77"/>
                <a:gd name="T10" fmla="*/ 7 w 139"/>
                <a:gd name="T11" fmla="*/ 20 h 77"/>
                <a:gd name="T12" fmla="*/ 0 w 139"/>
                <a:gd name="T13" fmla="*/ 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77">
                  <a:moveTo>
                    <a:pt x="0" y="5"/>
                  </a:moveTo>
                  <a:cubicBezTo>
                    <a:pt x="1" y="4"/>
                    <a:pt x="3" y="2"/>
                    <a:pt x="3" y="0"/>
                  </a:cubicBezTo>
                  <a:lnTo>
                    <a:pt x="139" y="0"/>
                  </a:lnTo>
                  <a:lnTo>
                    <a:pt x="139" y="77"/>
                  </a:lnTo>
                  <a:lnTo>
                    <a:pt x="7" y="77"/>
                  </a:lnTo>
                  <a:lnTo>
                    <a:pt x="7" y="2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6" name="Freeform 46"/>
            <p:cNvSpPr>
              <a:spLocks noEditPoints="1"/>
            </p:cNvSpPr>
            <p:nvPr/>
          </p:nvSpPr>
          <p:spPr bwMode="auto">
            <a:xfrm>
              <a:off x="3454" y="2023"/>
              <a:ext cx="39" cy="50"/>
            </a:xfrm>
            <a:custGeom>
              <a:avLst/>
              <a:gdLst>
                <a:gd name="T0" fmla="*/ 140 w 172"/>
                <a:gd name="T1" fmla="*/ 45 h 218"/>
                <a:gd name="T2" fmla="*/ 151 w 172"/>
                <a:gd name="T3" fmla="*/ 33 h 218"/>
                <a:gd name="T4" fmla="*/ 151 w 172"/>
                <a:gd name="T5" fmla="*/ 21 h 218"/>
                <a:gd name="T6" fmla="*/ 87 w 172"/>
                <a:gd name="T7" fmla="*/ 0 h 218"/>
                <a:gd name="T8" fmla="*/ 21 w 172"/>
                <a:gd name="T9" fmla="*/ 21 h 218"/>
                <a:gd name="T10" fmla="*/ 21 w 172"/>
                <a:gd name="T11" fmla="*/ 33 h 218"/>
                <a:gd name="T12" fmla="*/ 32 w 172"/>
                <a:gd name="T13" fmla="*/ 45 h 218"/>
                <a:gd name="T14" fmla="*/ 0 w 172"/>
                <a:gd name="T15" fmla="*/ 136 h 218"/>
                <a:gd name="T16" fmla="*/ 0 w 172"/>
                <a:gd name="T17" fmla="*/ 218 h 218"/>
                <a:gd name="T18" fmla="*/ 172 w 172"/>
                <a:gd name="T19" fmla="*/ 218 h 218"/>
                <a:gd name="T20" fmla="*/ 172 w 172"/>
                <a:gd name="T21" fmla="*/ 136 h 218"/>
                <a:gd name="T22" fmla="*/ 140 w 172"/>
                <a:gd name="T23" fmla="*/ 45 h 218"/>
                <a:gd name="T24" fmla="*/ 132 w 172"/>
                <a:gd name="T25" fmla="*/ 34 h 218"/>
                <a:gd name="T26" fmla="*/ 132 w 172"/>
                <a:gd name="T27" fmla="*/ 34 h 218"/>
                <a:gd name="T28" fmla="*/ 86 w 172"/>
                <a:gd name="T29" fmla="*/ 20 h 218"/>
                <a:gd name="T30" fmla="*/ 41 w 172"/>
                <a:gd name="T31" fmla="*/ 34 h 218"/>
                <a:gd name="T32" fmla="*/ 37 w 172"/>
                <a:gd name="T33" fmla="*/ 30 h 218"/>
                <a:gd name="T34" fmla="*/ 86 w 172"/>
                <a:gd name="T35" fmla="*/ 15 h 218"/>
                <a:gd name="T36" fmla="*/ 136 w 172"/>
                <a:gd name="T37" fmla="*/ 30 h 218"/>
                <a:gd name="T38" fmla="*/ 132 w 172"/>
                <a:gd name="T39" fmla="*/ 34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2" h="218">
                  <a:moveTo>
                    <a:pt x="140" y="45"/>
                  </a:moveTo>
                  <a:lnTo>
                    <a:pt x="151" y="33"/>
                  </a:lnTo>
                  <a:lnTo>
                    <a:pt x="151" y="21"/>
                  </a:lnTo>
                  <a:cubicBezTo>
                    <a:pt x="151" y="21"/>
                    <a:pt x="130" y="0"/>
                    <a:pt x="87" y="0"/>
                  </a:cubicBezTo>
                  <a:cubicBezTo>
                    <a:pt x="42" y="1"/>
                    <a:pt x="21" y="21"/>
                    <a:pt x="21" y="21"/>
                  </a:cubicBezTo>
                  <a:lnTo>
                    <a:pt x="21" y="33"/>
                  </a:lnTo>
                  <a:lnTo>
                    <a:pt x="32" y="45"/>
                  </a:lnTo>
                  <a:lnTo>
                    <a:pt x="0" y="136"/>
                  </a:lnTo>
                  <a:lnTo>
                    <a:pt x="0" y="218"/>
                  </a:lnTo>
                  <a:lnTo>
                    <a:pt x="172" y="218"/>
                  </a:lnTo>
                  <a:lnTo>
                    <a:pt x="172" y="136"/>
                  </a:lnTo>
                  <a:lnTo>
                    <a:pt x="140" y="45"/>
                  </a:lnTo>
                  <a:close/>
                  <a:moveTo>
                    <a:pt x="132" y="34"/>
                  </a:moveTo>
                  <a:lnTo>
                    <a:pt x="132" y="34"/>
                  </a:lnTo>
                  <a:cubicBezTo>
                    <a:pt x="124" y="26"/>
                    <a:pt x="106" y="20"/>
                    <a:pt x="86" y="20"/>
                  </a:cubicBezTo>
                  <a:cubicBezTo>
                    <a:pt x="66" y="20"/>
                    <a:pt x="49" y="26"/>
                    <a:pt x="41" y="34"/>
                  </a:cubicBezTo>
                  <a:lnTo>
                    <a:pt x="37" y="30"/>
                  </a:lnTo>
                  <a:cubicBezTo>
                    <a:pt x="47" y="21"/>
                    <a:pt x="65" y="15"/>
                    <a:pt x="86" y="15"/>
                  </a:cubicBezTo>
                  <a:cubicBezTo>
                    <a:pt x="107" y="15"/>
                    <a:pt x="126" y="21"/>
                    <a:pt x="136" y="30"/>
                  </a:cubicBezTo>
                  <a:lnTo>
                    <a:pt x="132" y="34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</p:grpSp>
      <p:sp>
        <p:nvSpPr>
          <p:cNvPr id="47" name="Pravokotnik 46"/>
          <p:cNvSpPr/>
          <p:nvPr userDrawn="1"/>
        </p:nvSpPr>
        <p:spPr>
          <a:xfrm>
            <a:off x="155451" y="0"/>
            <a:ext cx="216000" cy="6858000"/>
          </a:xfrm>
          <a:prstGeom prst="rect">
            <a:avLst/>
          </a:prstGeom>
          <a:solidFill>
            <a:srgbClr val="006F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48" name="Pravokotnik 47"/>
          <p:cNvSpPr/>
          <p:nvPr userDrawn="1"/>
        </p:nvSpPr>
        <p:spPr>
          <a:xfrm>
            <a:off x="47328" y="0"/>
            <a:ext cx="71875" cy="6858000"/>
          </a:xfrm>
          <a:prstGeom prst="rect">
            <a:avLst/>
          </a:prstGeom>
          <a:solidFill>
            <a:srgbClr val="AEC9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pic>
        <p:nvPicPr>
          <p:cNvPr id="49" name="Slika 48"/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094" y="6397419"/>
            <a:ext cx="2789278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4392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5" r:id="rId12"/>
    <p:sldLayoutId id="2147483686" r:id="rId13"/>
    <p:sldLayoutId id="2147483687" r:id="rId14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lang="sl-SI" sz="4400" b="1" kern="1200">
          <a:solidFill>
            <a:srgbClr val="006F8E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lang="sl-SI" sz="3200" kern="1200" dirty="0" smtClean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lang="sl-SI" sz="2800" kern="1200" dirty="0" smtClean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lang="sl-SI" sz="2400" kern="1200" dirty="0" smtClean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lang="sl-SI" sz="2000" kern="1200" dirty="0" smtClean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lang="sl-SI" sz="2000" kern="1200" dirty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l-S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diagramLayout" Target="../diagrams/layout1.xml"/><Relationship Id="rId7" Type="http://schemas.openxmlformats.org/officeDocument/2006/relationships/image" Target="../media/image6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besedila 1"/>
          <p:cNvSpPr>
            <a:spLocks noGrp="1"/>
          </p:cNvSpPr>
          <p:nvPr>
            <p:ph type="body" sz="quarter" idx="17"/>
          </p:nvPr>
        </p:nvSpPr>
        <p:spPr>
          <a:xfrm>
            <a:off x="2321726" y="4581128"/>
            <a:ext cx="7662706" cy="338554"/>
          </a:xfrm>
        </p:spPr>
        <p:txBody>
          <a:bodyPr/>
          <a:lstStyle/>
          <a:p>
            <a:r>
              <a:rPr lang="sl-SI" dirty="0"/>
              <a:t>red. prof. dr. Niko Samec in izr. prof. dr. Filip Kokalj</a:t>
            </a:r>
          </a:p>
        </p:txBody>
      </p:sp>
      <p:sp>
        <p:nvSpPr>
          <p:cNvPr id="4" name="Označba mesta besedila 3"/>
          <p:cNvSpPr>
            <a:spLocks noGrp="1"/>
          </p:cNvSpPr>
          <p:nvPr>
            <p:ph type="body" sz="quarter" idx="19"/>
          </p:nvPr>
        </p:nvSpPr>
        <p:spPr>
          <a:xfrm>
            <a:off x="2165531" y="6508347"/>
            <a:ext cx="8250949" cy="338554"/>
          </a:xfrm>
        </p:spPr>
        <p:txBody>
          <a:bodyPr/>
          <a:lstStyle/>
          <a:p>
            <a:r>
              <a:rPr lang="sl-SI" dirty="0"/>
              <a:t>Maribor, maj 2024</a:t>
            </a:r>
          </a:p>
        </p:txBody>
      </p:sp>
      <p:sp>
        <p:nvSpPr>
          <p:cNvPr id="6" name="Naslov 5"/>
          <p:cNvSpPr>
            <a:spLocks noGrp="1"/>
          </p:cNvSpPr>
          <p:nvPr>
            <p:ph type="title"/>
          </p:nvPr>
        </p:nvSpPr>
        <p:spPr>
          <a:xfrm>
            <a:off x="2321726" y="1575388"/>
            <a:ext cx="9678930" cy="2645699"/>
          </a:xfrm>
        </p:spPr>
        <p:txBody>
          <a:bodyPr/>
          <a:lstStyle/>
          <a:p>
            <a:r>
              <a:rPr lang="sl-SI" dirty="0"/>
              <a:t>Zgorevanje in ekologija:</a:t>
            </a:r>
            <a:br>
              <a:rPr lang="sl-SI" dirty="0"/>
            </a:br>
            <a:br>
              <a:rPr lang="sl-SI" dirty="0"/>
            </a:br>
            <a:r>
              <a:rPr lang="sl-SI" sz="2800" dirty="0"/>
              <a:t>Znanstveno – raziskovalni pristop za razvoj sodobne naprave za zgorevanje biomase</a:t>
            </a:r>
          </a:p>
        </p:txBody>
      </p:sp>
      <p:pic>
        <p:nvPicPr>
          <p:cNvPr id="3" name="Picture 4">
            <a:extLst>
              <a:ext uri="{FF2B5EF4-FFF2-40B4-BE49-F238E27FC236}">
                <a16:creationId xmlns:a16="http://schemas.microsoft.com/office/drawing/2014/main" id="{412E9FE7-7FEF-EDA3-F4F5-D1C47EDAF5C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2464" y="116632"/>
            <a:ext cx="1831112" cy="384593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raphic 6">
            <a:extLst>
              <a:ext uri="{FF2B5EF4-FFF2-40B4-BE49-F238E27FC236}">
                <a16:creationId xmlns:a16="http://schemas.microsoft.com/office/drawing/2014/main" id="{82F4A434-96D0-BDF1-210A-D6B26B5B0C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704512" y="6453336"/>
            <a:ext cx="1368174" cy="35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3388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/>
              <a:t>Grafična upodobitev rezultatov simulacije</a:t>
            </a:r>
          </a:p>
        </p:txBody>
      </p:sp>
      <p:sp>
        <p:nvSpPr>
          <p:cNvPr id="3" name="Označba mesta vsebin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l-SI"/>
              <a:t>Temperaturno polje: nazivna moč (levo), reducirana moč (desno)</a:t>
            </a:r>
          </a:p>
          <a:p>
            <a:pPr marL="0" indent="0">
              <a:buNone/>
            </a:pPr>
            <a:endParaRPr lang="sl-SI"/>
          </a:p>
        </p:txBody>
      </p:sp>
      <p:pic>
        <p:nvPicPr>
          <p:cNvPr id="4" name="Slika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22" r="62260" b="7864"/>
          <a:stretch/>
        </p:blipFill>
        <p:spPr bwMode="auto">
          <a:xfrm>
            <a:off x="2962261" y="2282125"/>
            <a:ext cx="2840215" cy="3960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Slika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17" r="62264" b="8106"/>
          <a:stretch/>
        </p:blipFill>
        <p:spPr bwMode="auto">
          <a:xfrm>
            <a:off x="6608280" y="2297026"/>
            <a:ext cx="2865445" cy="3960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A3727820-F267-06A7-83A7-A946335618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023992" y="6453336"/>
            <a:ext cx="1368174" cy="35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70701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Grafična upodobitev rezultatov simulacije</a:t>
            </a:r>
          </a:p>
        </p:txBody>
      </p:sp>
      <p:sp>
        <p:nvSpPr>
          <p:cNvPr id="3" name="Označba mesta vsebin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l-SI" dirty="0"/>
              <a:t>Masni delež CO (levo) in O</a:t>
            </a:r>
            <a:r>
              <a:rPr lang="sl-SI" baseline="-25000" dirty="0"/>
              <a:t>2</a:t>
            </a:r>
            <a:r>
              <a:rPr lang="sl-SI" dirty="0"/>
              <a:t> (desno): nazivna toplotna moč</a:t>
            </a:r>
          </a:p>
        </p:txBody>
      </p:sp>
      <p:pic>
        <p:nvPicPr>
          <p:cNvPr id="4" name="Slika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53" r="43839" b="7612"/>
          <a:stretch/>
        </p:blipFill>
        <p:spPr bwMode="auto">
          <a:xfrm>
            <a:off x="1563536" y="2211108"/>
            <a:ext cx="4150921" cy="3924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Slika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989" b="7860"/>
          <a:stretch/>
        </p:blipFill>
        <p:spPr bwMode="auto">
          <a:xfrm>
            <a:off x="6616259" y="2028715"/>
            <a:ext cx="4128188" cy="3996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B924ECDA-0FED-2819-51C4-D5EDADFD6D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023992" y="6453336"/>
            <a:ext cx="1368174" cy="35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38858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/>
              <a:t>Grafična upodobitev rezultatov simulacije</a:t>
            </a:r>
          </a:p>
        </p:txBody>
      </p:sp>
      <p:sp>
        <p:nvSpPr>
          <p:cNvPr id="3" name="Označba mesta vsebin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l-SI"/>
              <a:t>Tokovnice: nazivna moč (levo), reducirana moč (desno) </a:t>
            </a:r>
          </a:p>
        </p:txBody>
      </p:sp>
      <p:pic>
        <p:nvPicPr>
          <p:cNvPr id="4" name="Slika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68" r="43839" b="7613"/>
          <a:stretch/>
        </p:blipFill>
        <p:spPr bwMode="auto">
          <a:xfrm>
            <a:off x="1570715" y="2262792"/>
            <a:ext cx="4179139" cy="3924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Slika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38" r="43843" b="8617"/>
          <a:stretch/>
        </p:blipFill>
        <p:spPr bwMode="auto">
          <a:xfrm>
            <a:off x="6627335" y="2189960"/>
            <a:ext cx="4237485" cy="3924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5B6A765A-BD26-B648-443B-6BB9E1F00A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023992" y="6453336"/>
            <a:ext cx="1368174" cy="35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27444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/>
              <a:t>Računalniška dinamika tekočin (RDT, ang. CFD)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095" y="1434314"/>
            <a:ext cx="7721345" cy="4865301"/>
          </a:xfrm>
        </p:spPr>
        <p:txBody>
          <a:bodyPr/>
          <a:lstStyle/>
          <a:p>
            <a:r>
              <a:rPr lang="sl-SI" sz="2800" dirty="0"/>
              <a:t>RDT je </a:t>
            </a:r>
            <a:r>
              <a:rPr lang="sl-SI" sz="2800" dirty="0" err="1"/>
              <a:t>podpodročje</a:t>
            </a:r>
            <a:r>
              <a:rPr lang="sl-SI" sz="2800" dirty="0"/>
              <a:t> mehanike tekočin, za katero je značilna obravnava inženirskih problemov toka tekočin in s tem povezanih prenosnih pojavov (npr. prenos snovi in toplote) s pomočjo </a:t>
            </a:r>
            <a:r>
              <a:rPr lang="sl-SI" sz="2800" b="1" dirty="0"/>
              <a:t>numeričnih aproksimativnih metod</a:t>
            </a:r>
          </a:p>
          <a:p>
            <a:pPr marL="0" indent="0">
              <a:buNone/>
            </a:pPr>
            <a:endParaRPr lang="sl-SI" sz="2800" b="1" dirty="0"/>
          </a:p>
          <a:p>
            <a:r>
              <a:rPr lang="sl-SI" sz="2800" dirty="0"/>
              <a:t>Za razliko od analitičnih metod pri numeričnih problem rešimo zgolj približno</a:t>
            </a:r>
            <a:endParaRPr lang="sl-SI" dirty="0"/>
          </a:p>
          <a:p>
            <a:endParaRPr lang="sl-SI" dirty="0"/>
          </a:p>
          <a:p>
            <a:endParaRPr lang="sl-SI" dirty="0"/>
          </a:p>
          <a:p>
            <a:endParaRPr lang="sl-SI" dirty="0"/>
          </a:p>
        </p:txBody>
      </p:sp>
      <p:graphicFrame>
        <p:nvGraphicFramePr>
          <p:cNvPr id="4" name="Diagram 3"/>
          <p:cNvGraphicFramePr/>
          <p:nvPr/>
        </p:nvGraphicFramePr>
        <p:xfrm>
          <a:off x="6878320" y="1774004"/>
          <a:ext cx="4809365" cy="41859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Graphic 6">
            <a:extLst>
              <a:ext uri="{FF2B5EF4-FFF2-40B4-BE49-F238E27FC236}">
                <a16:creationId xmlns:a16="http://schemas.microsoft.com/office/drawing/2014/main" id="{E14CA902-63F8-A304-FE24-B4EEF953E9A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023992" y="6453336"/>
            <a:ext cx="1368174" cy="35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56063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/>
              <a:t>Uporabnost RDT in področja uporabe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l-SI" sz="2800"/>
              <a:t>Eksperimentalne metode so pogosto drage in dolgotrajne </a:t>
            </a:r>
          </a:p>
          <a:p>
            <a:r>
              <a:rPr lang="sl-SI" sz="2800"/>
              <a:t>Za kompleksne probleme analitične rešitve pogosto ni mogoče pridobiti</a:t>
            </a:r>
          </a:p>
          <a:p>
            <a:r>
              <a:rPr lang="sl-SI" sz="2800"/>
              <a:t>RDT omogoča hitro spremembo geometrije in obratovalnih parametrov</a:t>
            </a:r>
          </a:p>
          <a:p>
            <a:r>
              <a:rPr lang="sl-SI" sz="2800"/>
              <a:t>S pomočjo RDT lahko preučujemo lastnosti tehniških sistemov</a:t>
            </a:r>
          </a:p>
          <a:p>
            <a:endParaRPr lang="sl-SI" sz="2800"/>
          </a:p>
          <a:p>
            <a:r>
              <a:rPr lang="sl-SI" sz="2800"/>
              <a:t>Uporabnost v strojništvu:</a:t>
            </a:r>
          </a:p>
          <a:p>
            <a:pPr lvl="1"/>
            <a:r>
              <a:rPr lang="sl-SI" sz="2400"/>
              <a:t>Optimiranje geometrije</a:t>
            </a:r>
          </a:p>
          <a:p>
            <a:pPr lvl="1"/>
            <a:r>
              <a:rPr lang="sl-SI" sz="2400"/>
              <a:t>Pomoč pri oblikovanju novih izdelkov</a:t>
            </a:r>
          </a:p>
          <a:p>
            <a:pPr lvl="1"/>
            <a:r>
              <a:rPr lang="sl-SI" sz="2400"/>
              <a:t>Optimiranje procesnih parametrov</a:t>
            </a:r>
          </a:p>
          <a:p>
            <a:pPr marL="0" indent="0">
              <a:buNone/>
            </a:pPr>
            <a:endParaRPr lang="sl-SI" sz="2400"/>
          </a:p>
          <a:p>
            <a:pPr marL="0" indent="0">
              <a:buNone/>
            </a:pPr>
            <a:endParaRPr lang="sl-SI" sz="2800"/>
          </a:p>
          <a:p>
            <a:endParaRPr lang="sl-SI" sz="2800"/>
          </a:p>
          <a:p>
            <a:endParaRPr lang="sl-SI" sz="2800"/>
          </a:p>
          <a:p>
            <a:endParaRPr lang="sl-SI" sz="2800"/>
          </a:p>
          <a:p>
            <a:endParaRPr lang="sl-SI" sz="2800"/>
          </a:p>
          <a:p>
            <a:endParaRPr lang="sl-SI" sz="2800"/>
          </a:p>
          <a:p>
            <a:pPr marL="0" indent="0">
              <a:buNone/>
            </a:pPr>
            <a:endParaRPr lang="sl-SI" sz="2800"/>
          </a:p>
          <a:p>
            <a:pPr marL="0" indent="0">
              <a:buNone/>
            </a:pPr>
            <a:endParaRPr lang="sl-SI" sz="2400"/>
          </a:p>
          <a:p>
            <a:endParaRPr lang="sl-SI" sz="2800"/>
          </a:p>
          <a:p>
            <a:endParaRPr lang="sl-SI" sz="2800"/>
          </a:p>
          <a:p>
            <a:pPr marL="0" indent="0">
              <a:buNone/>
            </a:pPr>
            <a:endParaRPr lang="sl-SI" sz="2800"/>
          </a:p>
          <a:p>
            <a:pPr marL="0" indent="0">
              <a:buNone/>
            </a:pPr>
            <a:endParaRPr lang="sl-SI" sz="2800"/>
          </a:p>
          <a:p>
            <a:endParaRPr lang="sl-SI" sz="2800"/>
          </a:p>
          <a:p>
            <a:endParaRPr lang="sl-SI" sz="2800"/>
          </a:p>
          <a:p>
            <a:endParaRPr lang="sl-SI" sz="2800"/>
          </a:p>
          <a:p>
            <a:endParaRPr lang="sl-SI" sz="2800"/>
          </a:p>
        </p:txBody>
      </p:sp>
      <p:pic>
        <p:nvPicPr>
          <p:cNvPr id="7" name="Slika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68" r="43839" b="7613"/>
          <a:stretch/>
        </p:blipFill>
        <p:spPr bwMode="auto">
          <a:xfrm>
            <a:off x="6319957" y="3746827"/>
            <a:ext cx="2683850" cy="2520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Slika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38" r="43843" b="8617"/>
          <a:stretch/>
        </p:blipFill>
        <p:spPr bwMode="auto">
          <a:xfrm>
            <a:off x="9104970" y="3746827"/>
            <a:ext cx="2721321" cy="2520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Graphic 6">
            <a:extLst>
              <a:ext uri="{FF2B5EF4-FFF2-40B4-BE49-F238E27FC236}">
                <a16:creationId xmlns:a16="http://schemas.microsoft.com/office/drawing/2014/main" id="{3E620A80-7694-9364-89BC-7683CEA0453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023992" y="6453336"/>
            <a:ext cx="1368174" cy="35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6757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ChangeAspect="1"/>
          </p:cNvPicPr>
          <p:nvPr/>
        </p:nvPicPr>
        <p:blipFill rotWithShape="1">
          <a:blip r:embed="rId2"/>
          <a:srcRect r="5089" b="4456"/>
          <a:stretch/>
        </p:blipFill>
        <p:spPr>
          <a:xfrm>
            <a:off x="8089090" y="3949700"/>
            <a:ext cx="3214357" cy="2664460"/>
          </a:xfrm>
          <a:prstGeom prst="rect">
            <a:avLst/>
          </a:prstGeom>
        </p:spPr>
      </p:pic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/>
              <a:t>Osnovni princip RDT</a:t>
            </a:r>
          </a:p>
        </p:txBody>
      </p:sp>
      <p:sp>
        <p:nvSpPr>
          <p:cNvPr id="3" name="Označba mesta vsebin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l-SI" sz="2800" dirty="0"/>
              <a:t>Pri analizi s pomočjo RDT gre za numerično reševanje vodilnih enačb ohranitvenih zakonov: ohranitev mase, gibalne količine, energije, </a:t>
            </a:r>
            <a:r>
              <a:rPr lang="sl-SI" sz="2800" dirty="0" err="1"/>
              <a:t>etc</a:t>
            </a:r>
            <a:r>
              <a:rPr lang="sl-SI" sz="2800" dirty="0"/>
              <a:t>.</a:t>
            </a:r>
          </a:p>
          <a:p>
            <a:r>
              <a:rPr lang="sl-SI" sz="2800" dirty="0"/>
              <a:t>Večina komercialnih programov temelji na metodi končnih volumnov</a:t>
            </a:r>
          </a:p>
          <a:p>
            <a:pPr lvl="1"/>
            <a:r>
              <a:rPr lang="sl-SI" sz="2400" b="1" dirty="0"/>
              <a:t>Področje tekočine </a:t>
            </a:r>
            <a:r>
              <a:rPr lang="sl-SI" sz="2400" dirty="0"/>
              <a:t>se razdeli na končno število kontrolnih volumnov – celic</a:t>
            </a:r>
          </a:p>
          <a:p>
            <a:pPr lvl="1"/>
            <a:r>
              <a:rPr lang="sl-SI" sz="2400" dirty="0"/>
              <a:t>Enačbe ohranitvenih zakonov se diskretizirajo v algebraične izraze </a:t>
            </a:r>
          </a:p>
          <a:p>
            <a:pPr lvl="1"/>
            <a:endParaRPr lang="sl-SI" sz="2400" dirty="0"/>
          </a:p>
          <a:p>
            <a:pPr marL="457200" lvl="1" indent="0">
              <a:buNone/>
            </a:pPr>
            <a:endParaRPr lang="sl-SI" sz="2400" dirty="0"/>
          </a:p>
          <a:p>
            <a:pPr marL="457200" lvl="1" indent="0">
              <a:buNone/>
            </a:pPr>
            <a:endParaRPr lang="sl-SI" sz="2400" dirty="0"/>
          </a:p>
          <a:p>
            <a:pPr lvl="1"/>
            <a:r>
              <a:rPr lang="sl-SI" sz="2400" dirty="0"/>
              <a:t>Set algebraičnih izrazov se reši za vsako celico</a:t>
            </a:r>
          </a:p>
          <a:p>
            <a:pPr lvl="1"/>
            <a:r>
              <a:rPr lang="sl-SI" sz="2400" dirty="0"/>
              <a:t>Pridobljeni rezultati v posameznih točkah volumna</a:t>
            </a:r>
            <a:endParaRPr lang="sl-SI" sz="1600" dirty="0"/>
          </a:p>
          <a:p>
            <a:pPr lvl="1"/>
            <a:endParaRPr lang="sl-SI" sz="2400" dirty="0"/>
          </a:p>
          <a:p>
            <a:pPr lvl="1"/>
            <a:endParaRPr lang="sl-SI" sz="2400" dirty="0"/>
          </a:p>
          <a:p>
            <a:pPr lvl="1"/>
            <a:endParaRPr lang="sl-SI" sz="2400" dirty="0"/>
          </a:p>
          <a:p>
            <a:pPr lvl="1"/>
            <a:endParaRPr lang="sl-SI" sz="2400" dirty="0"/>
          </a:p>
          <a:p>
            <a:endParaRPr lang="sl-SI" sz="2800" dirty="0"/>
          </a:p>
          <a:p>
            <a:endParaRPr lang="sl-SI" sz="2800" dirty="0"/>
          </a:p>
          <a:p>
            <a:endParaRPr lang="sl-SI" sz="2800" dirty="0"/>
          </a:p>
        </p:txBody>
      </p:sp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1516509" y="4814668"/>
            <a:ext cx="139974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sl-SI" altLang="sl-SI" sz="1200" dirty="0">
                <a:solidFill>
                  <a:schemeClr val="accent2"/>
                </a:solidFill>
                <a:latin typeface="Times New Roman" panose="02020603050405020304" pitchFamily="18" charset="0"/>
              </a:rPr>
              <a:t>Časovna odvisnost</a:t>
            </a:r>
            <a:endParaRPr lang="en-US" altLang="sl-SI" sz="1200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Text Box 11"/>
          <p:cNvSpPr txBox="1">
            <a:spLocks noChangeArrowheads="1"/>
          </p:cNvSpPr>
          <p:nvPr/>
        </p:nvSpPr>
        <p:spPr bwMode="auto">
          <a:xfrm>
            <a:off x="2989948" y="4809055"/>
            <a:ext cx="167635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sl-SI" altLang="sl-SI" sz="1200" dirty="0">
                <a:solidFill>
                  <a:schemeClr val="accent2"/>
                </a:solidFill>
                <a:latin typeface="Times New Roman" panose="02020603050405020304" pitchFamily="18" charset="0"/>
              </a:rPr>
              <a:t>Premikanje v prostoru</a:t>
            </a:r>
            <a:endParaRPr lang="en-US" altLang="sl-SI" sz="1200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Text Box 14"/>
          <p:cNvSpPr txBox="1">
            <a:spLocks noChangeArrowheads="1"/>
          </p:cNvSpPr>
          <p:nvPr/>
        </p:nvSpPr>
        <p:spPr bwMode="auto">
          <a:xfrm>
            <a:off x="5096322" y="4805363"/>
            <a:ext cx="71526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sl-SI" sz="1200" dirty="0" err="1">
                <a:solidFill>
                  <a:schemeClr val="accent2"/>
                </a:solidFill>
                <a:latin typeface="Times New Roman" panose="02020603050405020304" pitchFamily="18" charset="0"/>
              </a:rPr>
              <a:t>Difu</a:t>
            </a:r>
            <a:r>
              <a:rPr lang="sl-SI" altLang="sl-SI" sz="1200" dirty="0">
                <a:solidFill>
                  <a:schemeClr val="accent2"/>
                </a:solidFill>
                <a:latin typeface="Times New Roman" panose="02020603050405020304" pitchFamily="18" charset="0"/>
              </a:rPr>
              <a:t>zija</a:t>
            </a:r>
            <a:endParaRPr lang="en-US" altLang="sl-SI" sz="1200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AutoShape 16"/>
          <p:cNvSpPr>
            <a:spLocks/>
          </p:cNvSpPr>
          <p:nvPr/>
        </p:nvSpPr>
        <p:spPr bwMode="auto">
          <a:xfrm rot="5400000" flipV="1">
            <a:off x="6810822" y="4222750"/>
            <a:ext cx="184150" cy="1095375"/>
          </a:xfrm>
          <a:prstGeom prst="rightBrace">
            <a:avLst>
              <a:gd name="adj1" fmla="val 49569"/>
              <a:gd name="adj2" fmla="val 50000"/>
            </a:avLst>
          </a:prstGeom>
          <a:noFill/>
          <a:ln w="12700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CA" altLang="sl-SI"/>
          </a:p>
        </p:txBody>
      </p:sp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6440934" y="4805363"/>
            <a:ext cx="97174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sl-SI" altLang="sl-SI" sz="1200" dirty="0">
                <a:solidFill>
                  <a:schemeClr val="accent2"/>
                </a:solidFill>
                <a:latin typeface="Times New Roman" panose="02020603050405020304" pitchFamily="18" charset="0"/>
              </a:rPr>
              <a:t>Izvor/ponor</a:t>
            </a:r>
            <a:endParaRPr lang="en-US" altLang="sl-SI" sz="1200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" name="AutoShape 35"/>
          <p:cNvSpPr>
            <a:spLocks/>
          </p:cNvSpPr>
          <p:nvPr/>
        </p:nvSpPr>
        <p:spPr bwMode="auto">
          <a:xfrm rot="5400000" flipV="1">
            <a:off x="5397947" y="4070350"/>
            <a:ext cx="184150" cy="1400175"/>
          </a:xfrm>
          <a:prstGeom prst="rightBrace">
            <a:avLst>
              <a:gd name="adj1" fmla="val 63362"/>
              <a:gd name="adj2" fmla="val 50000"/>
            </a:avLst>
          </a:prstGeom>
          <a:noFill/>
          <a:ln w="12700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CA" altLang="sl-SI"/>
          </a:p>
        </p:txBody>
      </p:sp>
      <p:sp>
        <p:nvSpPr>
          <p:cNvPr id="11" name="AutoShape 36"/>
          <p:cNvSpPr>
            <a:spLocks/>
          </p:cNvSpPr>
          <p:nvPr/>
        </p:nvSpPr>
        <p:spPr bwMode="auto">
          <a:xfrm rot="5400000" flipV="1">
            <a:off x="3746947" y="4070350"/>
            <a:ext cx="184150" cy="1400175"/>
          </a:xfrm>
          <a:prstGeom prst="rightBrace">
            <a:avLst>
              <a:gd name="adj1" fmla="val 63362"/>
              <a:gd name="adj2" fmla="val 50000"/>
            </a:avLst>
          </a:prstGeom>
          <a:noFill/>
          <a:ln w="12700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CA" altLang="sl-SI"/>
          </a:p>
        </p:txBody>
      </p:sp>
      <p:sp>
        <p:nvSpPr>
          <p:cNvPr id="12" name="AutoShape 37"/>
          <p:cNvSpPr>
            <a:spLocks/>
          </p:cNvSpPr>
          <p:nvPr/>
        </p:nvSpPr>
        <p:spPr bwMode="auto">
          <a:xfrm rot="5400000" flipV="1">
            <a:off x="2099122" y="4070350"/>
            <a:ext cx="184150" cy="1400175"/>
          </a:xfrm>
          <a:prstGeom prst="rightBrace">
            <a:avLst>
              <a:gd name="adj1" fmla="val 63362"/>
              <a:gd name="adj2" fmla="val 50000"/>
            </a:avLst>
          </a:prstGeom>
          <a:noFill/>
          <a:ln w="12700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CA" altLang="sl-SI"/>
          </a:p>
        </p:txBody>
      </p:sp>
      <p:pic>
        <p:nvPicPr>
          <p:cNvPr id="13" name="Picture 3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6509" y="3848100"/>
            <a:ext cx="59436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pic>
        <p:nvPicPr>
          <p:cNvPr id="15" name="Graphic 6">
            <a:extLst>
              <a:ext uri="{FF2B5EF4-FFF2-40B4-BE49-F238E27FC236}">
                <a16:creationId xmlns:a16="http://schemas.microsoft.com/office/drawing/2014/main" id="{912F7285-EBDA-931B-34C2-55773E9EFC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023992" y="6453336"/>
            <a:ext cx="1368174" cy="35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36107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/>
              <a:t>RDT procesov zgorevanja - rezultati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r>
              <a:rPr lang="sl-SI" sz="2800" dirty="0"/>
              <a:t>Numerične simulacije zgorevanja opravljamo z namenom pridobiti:</a:t>
            </a:r>
          </a:p>
          <a:p>
            <a:pPr lvl="1"/>
            <a:r>
              <a:rPr lang="sl-SI" sz="2400" dirty="0"/>
              <a:t>Razumevanje vzrokov za tvorbo produktov zgorevanja - emisije</a:t>
            </a:r>
            <a:endParaRPr lang="sl-SI" sz="2400" dirty="0">
              <a:cs typeface="Calibri"/>
            </a:endParaRPr>
          </a:p>
          <a:p>
            <a:pPr lvl="1"/>
            <a:r>
              <a:rPr lang="sl-SI" sz="2400" dirty="0">
                <a:cs typeface="Calibri"/>
              </a:rPr>
              <a:t>Vpogled v dogajanje znotraj obravnavane domene</a:t>
            </a:r>
          </a:p>
          <a:p>
            <a:pPr lvl="1"/>
            <a:r>
              <a:rPr lang="sl-SI" sz="2400" dirty="0">
                <a:cs typeface="Calibri"/>
              </a:rPr>
              <a:t>Razumevanje vpliva geometrije in procesnih parametrov na proces zgorevanja</a:t>
            </a:r>
            <a:endParaRPr lang="sl-SI" dirty="0">
              <a:cs typeface="Calibri"/>
            </a:endParaRPr>
          </a:p>
          <a:p>
            <a:pPr lvl="1"/>
            <a:endParaRPr lang="sl-SI" sz="2400" dirty="0">
              <a:cs typeface="Calibri"/>
            </a:endParaRPr>
          </a:p>
          <a:p>
            <a:r>
              <a:rPr lang="sl-SI" sz="2800" dirty="0"/>
              <a:t>Rezultati, ki nas zanimajo</a:t>
            </a:r>
          </a:p>
          <a:p>
            <a:pPr lvl="1"/>
            <a:r>
              <a:rPr lang="sl-SI" sz="2400" dirty="0"/>
              <a:t>Temperaturno polje</a:t>
            </a:r>
          </a:p>
          <a:p>
            <a:pPr lvl="1"/>
            <a:r>
              <a:rPr lang="sl-SI" sz="2400" dirty="0"/>
              <a:t>Hitrostni profili</a:t>
            </a:r>
            <a:endParaRPr lang="sl-SI" sz="2400" dirty="0">
              <a:cs typeface="Calibri"/>
            </a:endParaRPr>
          </a:p>
          <a:p>
            <a:pPr lvl="1"/>
            <a:r>
              <a:rPr lang="sl-SI" sz="2400" dirty="0"/>
              <a:t>Polje koncentracij reaktantov in produktov</a:t>
            </a:r>
          </a:p>
          <a:p>
            <a:pPr lvl="1"/>
            <a:r>
              <a:rPr lang="sl-SI" sz="2400" dirty="0"/>
              <a:t>Hitrosti kemijskih reakcij, itd.</a:t>
            </a:r>
            <a:endParaRPr lang="sl-SI" sz="2400" dirty="0">
              <a:cs typeface="Calibri"/>
            </a:endParaRPr>
          </a:p>
        </p:txBody>
      </p:sp>
      <p:pic>
        <p:nvPicPr>
          <p:cNvPr id="5" name="Slika 4" descr="Slika, ki vsebuje besede predmet&#10;&#10;Opis, ustvarjen z visoko stopnjo zanesljivosti.">
            <a:extLst>
              <a:ext uri="{FF2B5EF4-FFF2-40B4-BE49-F238E27FC236}">
                <a16:creationId xmlns:a16="http://schemas.microsoft.com/office/drawing/2014/main" id="{C714DB6D-CDF1-4E93-9ECF-D78534CD9A6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53" r="43839" b="7612"/>
          <a:stretch/>
        </p:blipFill>
        <p:spPr bwMode="auto">
          <a:xfrm>
            <a:off x="8411510" y="3525298"/>
            <a:ext cx="2947765" cy="277431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Graphic 6">
            <a:extLst>
              <a:ext uri="{FF2B5EF4-FFF2-40B4-BE49-F238E27FC236}">
                <a16:creationId xmlns:a16="http://schemas.microsoft.com/office/drawing/2014/main" id="{896E0758-4A05-4F9F-3014-0CCF3412BA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023992" y="6453336"/>
            <a:ext cx="1368174" cy="35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05658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/>
              <a:t>Primer uporabe RDT v praksi – kotel na pelete</a:t>
            </a:r>
          </a:p>
        </p:txBody>
      </p:sp>
      <p:pic>
        <p:nvPicPr>
          <p:cNvPr id="4" name="Slika 3" descr="M:\PELLSON CC\CC_BLANK\RENDER\15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70" t="6627" r="25133" b="3019"/>
          <a:stretch/>
        </p:blipFill>
        <p:spPr bwMode="auto">
          <a:xfrm>
            <a:off x="1750559" y="1280925"/>
            <a:ext cx="3588593" cy="493309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Slika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1044" y="1280925"/>
            <a:ext cx="6422463" cy="5098462"/>
          </a:xfrm>
          <a:prstGeom prst="rect">
            <a:avLst/>
          </a:prstGeom>
        </p:spPr>
      </p:pic>
      <p:pic>
        <p:nvPicPr>
          <p:cNvPr id="6" name="Graphic 6">
            <a:extLst>
              <a:ext uri="{FF2B5EF4-FFF2-40B4-BE49-F238E27FC236}">
                <a16:creationId xmlns:a16="http://schemas.microsoft.com/office/drawing/2014/main" id="{1E0A8BA0-D420-B7F8-AB66-7DBE5E4B81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023992" y="6453336"/>
            <a:ext cx="1368174" cy="35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97065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/>
              <a:t>Metoda izvedbe numerične simulacije</a:t>
            </a:r>
          </a:p>
        </p:txBody>
      </p:sp>
      <p:sp>
        <p:nvSpPr>
          <p:cNvPr id="3" name="Označba mesta vsebin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l-SI" dirty="0"/>
              <a:t>Na lastnosti sinteznega plina, ki vstopajo v domeno RDT, vpliva vpadni sevalni tok na sloj goriva</a:t>
            </a:r>
          </a:p>
        </p:txBody>
      </p:sp>
      <p:pic>
        <p:nvPicPr>
          <p:cNvPr id="4" name="Slika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2339" y="2285292"/>
            <a:ext cx="6428740" cy="4014323"/>
          </a:xfrm>
          <a:prstGeom prst="rect">
            <a:avLst/>
          </a:prstGeom>
        </p:spPr>
      </p:pic>
      <p:pic>
        <p:nvPicPr>
          <p:cNvPr id="5" name="Slika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244" y="3174853"/>
            <a:ext cx="4415946" cy="2235200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7467EE26-7FD4-E54A-6F2E-1C2DB5A278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023992" y="6453336"/>
            <a:ext cx="1368174" cy="35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16354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/>
              <a:t>Strukturirana računska mreža</a:t>
            </a:r>
          </a:p>
        </p:txBody>
      </p:sp>
      <p:graphicFrame>
        <p:nvGraphicFramePr>
          <p:cNvPr id="5" name="Označba mesta vsebine 4"/>
          <p:cNvGraphicFramePr>
            <a:graphicFrameLocks noGrp="1"/>
          </p:cNvGraphicFramePr>
          <p:nvPr>
            <p:ph idx="1"/>
          </p:nvPr>
        </p:nvGraphicFramePr>
        <p:xfrm>
          <a:off x="730250" y="1688963"/>
          <a:ext cx="5232982" cy="435600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2224248">
                  <a:extLst>
                    <a:ext uri="{9D8B030D-6E8A-4147-A177-3AD203B41FA5}">
                      <a16:colId xmlns:a16="http://schemas.microsoft.com/office/drawing/2014/main" val="1442671983"/>
                    </a:ext>
                  </a:extLst>
                </a:gridCol>
                <a:gridCol w="1504367">
                  <a:extLst>
                    <a:ext uri="{9D8B030D-6E8A-4147-A177-3AD203B41FA5}">
                      <a16:colId xmlns:a16="http://schemas.microsoft.com/office/drawing/2014/main" val="3075346207"/>
                    </a:ext>
                  </a:extLst>
                </a:gridCol>
                <a:gridCol w="1504367">
                  <a:extLst>
                    <a:ext uri="{9D8B030D-6E8A-4147-A177-3AD203B41FA5}">
                      <a16:colId xmlns:a16="http://schemas.microsoft.com/office/drawing/2014/main" val="2456640788"/>
                    </a:ext>
                  </a:extLst>
                </a:gridCol>
              </a:tblGrid>
              <a:tr h="39600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 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Vrednost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4310107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Procesni parameter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Nazivna moč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Reducirana moč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49314418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Masni tok goriva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7,09 kg/h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2,09 kg/h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27093059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Masni tok zraka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67,7 kg/h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25,0 kg/h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42126952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Delež prim. zraka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40 %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50 %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72363807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Delež sek. zraka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60 %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50 %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24111494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Delež sek. zraka zgoraj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29 %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29 %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25452290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Delež sek. zraka plašč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71 %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71 %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71119176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Temperatura prim. zraka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395,15 K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395,15 K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73737173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Temperatura sek. zraka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350 K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550 K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53145519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Temperatura goriva 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295,15 K 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295,15 K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24293017"/>
                  </a:ext>
                </a:extLst>
              </a:tr>
            </a:tbl>
          </a:graphicData>
        </a:graphic>
      </p:graphicFrame>
      <p:pic>
        <p:nvPicPr>
          <p:cNvPr id="4" name="Slika 3"/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00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149589" y="1548261"/>
            <a:ext cx="5760085" cy="463740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Graphic 6">
            <a:extLst>
              <a:ext uri="{FF2B5EF4-FFF2-40B4-BE49-F238E27FC236}">
                <a16:creationId xmlns:a16="http://schemas.microsoft.com/office/drawing/2014/main" id="{5A112854-7533-D70B-6ECF-54ADB0E64FF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023992" y="6453336"/>
            <a:ext cx="1368174" cy="35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27668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/>
              <a:t>Robni pogoji dovodov in odvoda snovi</a:t>
            </a:r>
          </a:p>
        </p:txBody>
      </p:sp>
      <p:pic>
        <p:nvPicPr>
          <p:cNvPr id="4" name="Slika 3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3" b="1420"/>
          <a:stretch/>
        </p:blipFill>
        <p:spPr bwMode="auto">
          <a:xfrm>
            <a:off x="5949564" y="1529397"/>
            <a:ext cx="5756910" cy="4338955"/>
          </a:xfrm>
          <a:prstGeom prst="rect">
            <a:avLst/>
          </a:prstGeom>
          <a:ln w="9525" cap="flat" cmpd="sng" algn="ctr">
            <a:solidFill>
              <a:sysClr val="windowText" lastClr="000000"/>
            </a:solidFill>
            <a:prstDash val="solid"/>
            <a:round/>
            <a:headEnd type="none" w="med" len="med"/>
            <a:tailEnd type="none" w="med" len="med"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aphicFrame>
        <p:nvGraphicFramePr>
          <p:cNvPr id="6" name="Tabela 5"/>
          <p:cNvGraphicFramePr>
            <a:graphicFrameLocks noGrp="1"/>
          </p:cNvGraphicFramePr>
          <p:nvPr/>
        </p:nvGraphicFramePr>
        <p:xfrm>
          <a:off x="1083562" y="2114874"/>
          <a:ext cx="4567937" cy="316800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1758755">
                  <a:extLst>
                    <a:ext uri="{9D8B030D-6E8A-4147-A177-3AD203B41FA5}">
                      <a16:colId xmlns:a16="http://schemas.microsoft.com/office/drawing/2014/main" val="949245149"/>
                    </a:ext>
                  </a:extLst>
                </a:gridCol>
                <a:gridCol w="1404591">
                  <a:extLst>
                    <a:ext uri="{9D8B030D-6E8A-4147-A177-3AD203B41FA5}">
                      <a16:colId xmlns:a16="http://schemas.microsoft.com/office/drawing/2014/main" val="3945379954"/>
                    </a:ext>
                  </a:extLst>
                </a:gridCol>
                <a:gridCol w="1404591">
                  <a:extLst>
                    <a:ext uri="{9D8B030D-6E8A-4147-A177-3AD203B41FA5}">
                      <a16:colId xmlns:a16="http://schemas.microsoft.com/office/drawing/2014/main" val="3458222306"/>
                    </a:ext>
                  </a:extLst>
                </a:gridCol>
              </a:tblGrid>
              <a:tr h="39600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 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Temperatura [K] in hitrost [m/s]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78031893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Področje vtoka snovi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Nazivna moč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Reducirana moč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14676231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CONA 1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504,22 / 0,431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660,24 / 0,214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09307514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CONA 2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714,88 / 0,978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732,56 / 0,421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70566604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CONA 3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841,26 / 1,288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792,30 / 0,537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17549251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CONA 4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857,66 / 0,502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930,44 / 0,247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58045529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Sek. zrak zgoraj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350 / 20,727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550 / 10,023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33887444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Sek. zrak plašč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350 / 17,790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550 / 8,603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07961783"/>
                  </a:ext>
                </a:extLst>
              </a:tr>
            </a:tbl>
          </a:graphicData>
        </a:graphic>
      </p:graphicFrame>
      <p:pic>
        <p:nvPicPr>
          <p:cNvPr id="5" name="Graphic 6">
            <a:extLst>
              <a:ext uri="{FF2B5EF4-FFF2-40B4-BE49-F238E27FC236}">
                <a16:creationId xmlns:a16="http://schemas.microsoft.com/office/drawing/2014/main" id="{BD10E441-BEE2-7BB8-3101-92964AC78A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023992" y="6453336"/>
            <a:ext cx="1368174" cy="35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35234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ova tema">
  <a:themeElements>
    <a:clrScheme name="Pisarn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isarn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isar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91440" tIns="45720" rIns="91440" bIns="45720" rtlCol="0" anchor="b">
        <a:no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PT predloga FS-UM -SI.potx" id="{0A831B43-74DB-4CEF-BD3C-8687393C48A4}" vid="{3E769CCC-650A-45E0-849F-4F1EA55D1140}"/>
    </a:ext>
  </a:extLst>
</a:theme>
</file>

<file path=ppt/theme/theme2.xml><?xml version="1.0" encoding="utf-8"?>
<a:theme xmlns:a="http://schemas.openxmlformats.org/drawingml/2006/main" name="Officeova tema">
  <a:themeElements>
    <a:clrScheme name="Pisarn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isarn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isar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ova tema">
  <a:themeElements>
    <a:clrScheme name="Pisarn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isarn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isarn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PPT%20predloga%20FS-UM%20-SI</Template>
  <TotalTime>1886</TotalTime>
  <Words>536</Words>
  <Application>Microsoft Office PowerPoint</Application>
  <PresentationFormat>Široki ekran</PresentationFormat>
  <Paragraphs>133</Paragraphs>
  <Slides>12</Slides>
  <Notes>0</Notes>
  <HiddenSlides>0</HiddenSlides>
  <MMClips>0</MMClips>
  <ScaleCrop>false</ScaleCrop>
  <HeadingPairs>
    <vt:vector size="6" baseType="variant">
      <vt:variant>
        <vt:lpstr>Korišćeni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12</vt:i4>
      </vt:variant>
    </vt:vector>
  </HeadingPairs>
  <TitlesOfParts>
    <vt:vector size="16" baseType="lpstr">
      <vt:lpstr>Arial</vt:lpstr>
      <vt:lpstr>Calibri</vt:lpstr>
      <vt:lpstr>Times New Roman</vt:lpstr>
      <vt:lpstr>Officeova tema</vt:lpstr>
      <vt:lpstr>Zgorevanje in ekologija:  Znanstveno – raziskovalni pristop za razvoj sodobne naprave za zgorevanje biomase</vt:lpstr>
      <vt:lpstr>Računalniška dinamika tekočin (RDT, ang. CFD)</vt:lpstr>
      <vt:lpstr>Uporabnost RDT in področja uporabe</vt:lpstr>
      <vt:lpstr>Osnovni princip RDT</vt:lpstr>
      <vt:lpstr>RDT procesov zgorevanja - rezultati</vt:lpstr>
      <vt:lpstr>Primer uporabe RDT v praksi – kotel na pelete</vt:lpstr>
      <vt:lpstr>Metoda izvedbe numerične simulacije</vt:lpstr>
      <vt:lpstr>Strukturirana računska mreža</vt:lpstr>
      <vt:lpstr>Robni pogoji dovodov in odvoda snovi</vt:lpstr>
      <vt:lpstr>Grafična upodobitev rezultatov simulacije</vt:lpstr>
      <vt:lpstr>Grafična upodobitev rezultatov simulacije</vt:lpstr>
      <vt:lpstr>Grafična upodobitev rezultatov simulacije</vt:lpstr>
    </vt:vector>
  </TitlesOfParts>
  <Company>UM FS Maribor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PowerPointova predstavitev</dc:title>
  <dc:creator>Jasmin Kaljun</dc:creator>
  <cp:lastModifiedBy>dr Dejan Blagojević</cp:lastModifiedBy>
  <cp:revision>153</cp:revision>
  <cp:lastPrinted>2023-10-02T07:25:53Z</cp:lastPrinted>
  <dcterms:created xsi:type="dcterms:W3CDTF">2017-01-19T12:38:41Z</dcterms:created>
  <dcterms:modified xsi:type="dcterms:W3CDTF">2025-02-19T10:34:31Z</dcterms:modified>
</cp:coreProperties>
</file>