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339" r:id="rId2"/>
    <p:sldId id="340" r:id="rId3"/>
    <p:sldId id="341" r:id="rId4"/>
    <p:sldId id="350" r:id="rId5"/>
    <p:sldId id="351" r:id="rId6"/>
    <p:sldId id="352" r:id="rId7"/>
    <p:sldId id="353" r:id="rId8"/>
    <p:sldId id="354" r:id="rId9"/>
    <p:sldId id="355" r:id="rId10"/>
    <p:sldId id="356" r:id="rId11"/>
    <p:sldId id="357" r:id="rId12"/>
  </p:sldIdLst>
  <p:sldSz cx="12192000" cy="6858000"/>
  <p:notesSz cx="6858000" cy="9144000"/>
  <p:defaultTextStyle>
    <a:defPPr>
      <a:defRPr lang="sr-Latn-R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>
      <p:cViewPr varScale="1">
        <p:scale>
          <a:sx n="78" d="100"/>
          <a:sy n="78" d="100"/>
        </p:scale>
        <p:origin x="878" y="7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Čuvar mesta za zaglavlj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sr-Latn-RS"/>
          </a:p>
        </p:txBody>
      </p:sp>
      <p:sp>
        <p:nvSpPr>
          <p:cNvPr id="3" name="Čuvar mesta za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42A4FBF-A2B4-4C3D-8249-BA989AE3CD55}" type="datetimeFigureOut">
              <a:rPr lang="sr-Latn-RS" smtClean="0"/>
              <a:t>19.2.2025.</a:t>
            </a:fld>
            <a:endParaRPr lang="sr-Latn-RS"/>
          </a:p>
        </p:txBody>
      </p:sp>
      <p:sp>
        <p:nvSpPr>
          <p:cNvPr id="4" name="Čuvar mesta za sliku na slajdu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sr-Latn-RS"/>
          </a:p>
        </p:txBody>
      </p:sp>
      <p:sp>
        <p:nvSpPr>
          <p:cNvPr id="5" name="Čuvar mesta za napomene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sr-Latn-RS"/>
              <a:t>Kliknite da biste uredili stilove teksta mastera</a:t>
            </a:r>
          </a:p>
          <a:p>
            <a:pPr lvl="1"/>
            <a:r>
              <a:rPr lang="sr-Latn-RS"/>
              <a:t>Drugi nivo</a:t>
            </a:r>
          </a:p>
          <a:p>
            <a:pPr lvl="2"/>
            <a:r>
              <a:rPr lang="sr-Latn-RS"/>
              <a:t>Treći nivo</a:t>
            </a:r>
          </a:p>
          <a:p>
            <a:pPr lvl="3"/>
            <a:r>
              <a:rPr lang="sr-Latn-RS"/>
              <a:t>Četvrti nivo</a:t>
            </a:r>
          </a:p>
          <a:p>
            <a:pPr lvl="4"/>
            <a:r>
              <a:rPr lang="sr-Latn-RS"/>
              <a:t>Peti nivo</a:t>
            </a:r>
          </a:p>
        </p:txBody>
      </p:sp>
      <p:sp>
        <p:nvSpPr>
          <p:cNvPr id="6" name="Čuvar mesta za podnožj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sr-Latn-RS"/>
          </a:p>
        </p:txBody>
      </p:sp>
      <p:sp>
        <p:nvSpPr>
          <p:cNvPr id="7" name="Čuvar mesta za broj slajd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0207ED0-898E-47E4-B918-9833090BCA47}" type="slidenum">
              <a:rPr lang="sr-Latn-RS" smtClean="0"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28127851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7D6036D-02E0-4238-AE85-5F2D0B0BBE87}" type="slidenum">
              <a:rPr lang="en-GB" altLang="sl-SI"/>
              <a:pPr/>
              <a:t>1</a:t>
            </a:fld>
            <a:endParaRPr lang="en-GB" altLang="sl-SI"/>
          </a:p>
        </p:txBody>
      </p:sp>
      <p:sp>
        <p:nvSpPr>
          <p:cNvPr id="163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GB" altLang="sl-SI"/>
          </a:p>
        </p:txBody>
      </p:sp>
    </p:spTree>
    <p:extLst>
      <p:ext uri="{BB962C8B-B14F-4D97-AF65-F5344CB8AC3E}">
        <p14:creationId xmlns:p14="http://schemas.microsoft.com/office/powerpoint/2010/main" val="428026158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Naslov slaj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9E60BA3F-EDAF-3856-3427-0003E069FA5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sr-Latn-RS"/>
              <a:t>Kliknite i uredite naslov mastera</a:t>
            </a:r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B35124D8-ED93-4C4B-2B6E-6A879431667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sr-Latn-RS"/>
              <a:t>Kliknite da biste uredili stil podnaslova mastera</a:t>
            </a:r>
          </a:p>
        </p:txBody>
      </p:sp>
      <p:sp>
        <p:nvSpPr>
          <p:cNvPr id="4" name="Čuvar mesta za datum 3">
            <a:extLst>
              <a:ext uri="{FF2B5EF4-FFF2-40B4-BE49-F238E27FC236}">
                <a16:creationId xmlns:a16="http://schemas.microsoft.com/office/drawing/2014/main" id="{CAA8CCD6-9339-7494-6A9A-BEC688F280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A59D8E-8F8C-4353-B489-D998B1D9A859}" type="datetimeFigureOut">
              <a:rPr lang="sr-Latn-RS" smtClean="0"/>
              <a:t>19.2.2025.</a:t>
            </a:fld>
            <a:endParaRPr lang="sr-Latn-RS"/>
          </a:p>
        </p:txBody>
      </p:sp>
      <p:sp>
        <p:nvSpPr>
          <p:cNvPr id="5" name="Čuvar mesta za podnožje 4">
            <a:extLst>
              <a:ext uri="{FF2B5EF4-FFF2-40B4-BE49-F238E27FC236}">
                <a16:creationId xmlns:a16="http://schemas.microsoft.com/office/drawing/2014/main" id="{63A01BBF-BA12-E81A-06A5-5D4FB0F2C9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6" name="Čuvar mesta za broj slajda 5">
            <a:extLst>
              <a:ext uri="{FF2B5EF4-FFF2-40B4-BE49-F238E27FC236}">
                <a16:creationId xmlns:a16="http://schemas.microsoft.com/office/drawing/2014/main" id="{7DC93BD1-24A5-469A-4D2B-58CC87E349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F24B47-79A6-4E79-9981-D6AA4BF6C5CC}" type="slidenum">
              <a:rPr lang="sr-Latn-RS" smtClean="0"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10127963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slov i vertikaln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E92A253B-B063-5A88-4C03-89A40AF66E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/>
              <a:t>Kliknite i uredite naslov mastera</a:t>
            </a:r>
          </a:p>
        </p:txBody>
      </p:sp>
      <p:sp>
        <p:nvSpPr>
          <p:cNvPr id="3" name="Čuvar mesta za vertikalni tekst 2">
            <a:extLst>
              <a:ext uri="{FF2B5EF4-FFF2-40B4-BE49-F238E27FC236}">
                <a16:creationId xmlns:a16="http://schemas.microsoft.com/office/drawing/2014/main" id="{3029B4E2-043A-C64D-D3BC-F79877A3052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sr-Latn-RS"/>
              <a:t>Kliknite da biste uredili stilove teksta mastera</a:t>
            </a:r>
          </a:p>
          <a:p>
            <a:pPr lvl="1"/>
            <a:r>
              <a:rPr lang="sr-Latn-RS"/>
              <a:t>Drugi nivo</a:t>
            </a:r>
          </a:p>
          <a:p>
            <a:pPr lvl="2"/>
            <a:r>
              <a:rPr lang="sr-Latn-RS"/>
              <a:t>Treći nivo</a:t>
            </a:r>
          </a:p>
          <a:p>
            <a:pPr lvl="3"/>
            <a:r>
              <a:rPr lang="sr-Latn-RS"/>
              <a:t>Četvrti nivo</a:t>
            </a:r>
          </a:p>
          <a:p>
            <a:pPr lvl="4"/>
            <a:r>
              <a:rPr lang="sr-Latn-RS"/>
              <a:t>Peti nivo</a:t>
            </a:r>
          </a:p>
        </p:txBody>
      </p:sp>
      <p:sp>
        <p:nvSpPr>
          <p:cNvPr id="4" name="Čuvar mesta za datum 3">
            <a:extLst>
              <a:ext uri="{FF2B5EF4-FFF2-40B4-BE49-F238E27FC236}">
                <a16:creationId xmlns:a16="http://schemas.microsoft.com/office/drawing/2014/main" id="{04D8FD90-F668-9E63-478E-FDC1D06703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A59D8E-8F8C-4353-B489-D998B1D9A859}" type="datetimeFigureOut">
              <a:rPr lang="sr-Latn-RS" smtClean="0"/>
              <a:t>19.2.2025.</a:t>
            </a:fld>
            <a:endParaRPr lang="sr-Latn-RS"/>
          </a:p>
        </p:txBody>
      </p:sp>
      <p:sp>
        <p:nvSpPr>
          <p:cNvPr id="5" name="Čuvar mesta za podnožje 4">
            <a:extLst>
              <a:ext uri="{FF2B5EF4-FFF2-40B4-BE49-F238E27FC236}">
                <a16:creationId xmlns:a16="http://schemas.microsoft.com/office/drawing/2014/main" id="{D454D551-D6CA-C41C-C619-D6368406F2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6" name="Čuvar mesta za broj slajda 5">
            <a:extLst>
              <a:ext uri="{FF2B5EF4-FFF2-40B4-BE49-F238E27FC236}">
                <a16:creationId xmlns:a16="http://schemas.microsoft.com/office/drawing/2014/main" id="{65EB5A75-8562-DC6C-DEFF-B4D58135EA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F24B47-79A6-4E79-9981-D6AA4BF6C5CC}" type="slidenum">
              <a:rPr lang="sr-Latn-RS" smtClean="0"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28980671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ni naslov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ni naslov 1">
            <a:extLst>
              <a:ext uri="{FF2B5EF4-FFF2-40B4-BE49-F238E27FC236}">
                <a16:creationId xmlns:a16="http://schemas.microsoft.com/office/drawing/2014/main" id="{873A7D42-8422-484F-FB61-15D9F5EB003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sr-Latn-RS"/>
              <a:t>Kliknite i uredite naslov mastera</a:t>
            </a:r>
          </a:p>
        </p:txBody>
      </p:sp>
      <p:sp>
        <p:nvSpPr>
          <p:cNvPr id="3" name="Čuvar mesta za vertikalni tekst 2">
            <a:extLst>
              <a:ext uri="{FF2B5EF4-FFF2-40B4-BE49-F238E27FC236}">
                <a16:creationId xmlns:a16="http://schemas.microsoft.com/office/drawing/2014/main" id="{43077974-EC6F-B21E-3948-0270A041F1E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sr-Latn-RS"/>
              <a:t>Kliknite da biste uredili stilove teksta mastera</a:t>
            </a:r>
          </a:p>
          <a:p>
            <a:pPr lvl="1"/>
            <a:r>
              <a:rPr lang="sr-Latn-RS"/>
              <a:t>Drugi nivo</a:t>
            </a:r>
          </a:p>
          <a:p>
            <a:pPr lvl="2"/>
            <a:r>
              <a:rPr lang="sr-Latn-RS"/>
              <a:t>Treći nivo</a:t>
            </a:r>
          </a:p>
          <a:p>
            <a:pPr lvl="3"/>
            <a:r>
              <a:rPr lang="sr-Latn-RS"/>
              <a:t>Četvrti nivo</a:t>
            </a:r>
          </a:p>
          <a:p>
            <a:pPr lvl="4"/>
            <a:r>
              <a:rPr lang="sr-Latn-RS"/>
              <a:t>Peti nivo</a:t>
            </a:r>
          </a:p>
        </p:txBody>
      </p:sp>
      <p:sp>
        <p:nvSpPr>
          <p:cNvPr id="4" name="Čuvar mesta za datum 3">
            <a:extLst>
              <a:ext uri="{FF2B5EF4-FFF2-40B4-BE49-F238E27FC236}">
                <a16:creationId xmlns:a16="http://schemas.microsoft.com/office/drawing/2014/main" id="{A8A97769-F7DB-EEF2-FD46-3BF5F969CC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A59D8E-8F8C-4353-B489-D998B1D9A859}" type="datetimeFigureOut">
              <a:rPr lang="sr-Latn-RS" smtClean="0"/>
              <a:t>19.2.2025.</a:t>
            </a:fld>
            <a:endParaRPr lang="sr-Latn-RS"/>
          </a:p>
        </p:txBody>
      </p:sp>
      <p:sp>
        <p:nvSpPr>
          <p:cNvPr id="5" name="Čuvar mesta za podnožje 4">
            <a:extLst>
              <a:ext uri="{FF2B5EF4-FFF2-40B4-BE49-F238E27FC236}">
                <a16:creationId xmlns:a16="http://schemas.microsoft.com/office/drawing/2014/main" id="{D107C928-1470-71DC-1ED0-983A54D3F1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6" name="Čuvar mesta za broj slajda 5">
            <a:extLst>
              <a:ext uri="{FF2B5EF4-FFF2-40B4-BE49-F238E27FC236}">
                <a16:creationId xmlns:a16="http://schemas.microsoft.com/office/drawing/2014/main" id="{77493D5D-50F3-F5F6-EA24-467580D20F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F24B47-79A6-4E79-9981-D6AA4BF6C5CC}" type="slidenum">
              <a:rPr lang="sr-Latn-RS" smtClean="0"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9466211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slov i sadržaj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1B063ABD-CFAA-078C-43A2-AB81F9A98C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/>
              <a:t>Kliknite i uredite naslov mastera</a:t>
            </a:r>
          </a:p>
        </p:txBody>
      </p:sp>
      <p:sp>
        <p:nvSpPr>
          <p:cNvPr id="3" name="Čuvar mesta za sadržaj 2">
            <a:extLst>
              <a:ext uri="{FF2B5EF4-FFF2-40B4-BE49-F238E27FC236}">
                <a16:creationId xmlns:a16="http://schemas.microsoft.com/office/drawing/2014/main" id="{17461277-ADD9-5251-1185-20E143602EE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r-Latn-RS"/>
              <a:t>Kliknite da biste uredili stilove teksta mastera</a:t>
            </a:r>
          </a:p>
          <a:p>
            <a:pPr lvl="1"/>
            <a:r>
              <a:rPr lang="sr-Latn-RS"/>
              <a:t>Drugi nivo</a:t>
            </a:r>
          </a:p>
          <a:p>
            <a:pPr lvl="2"/>
            <a:r>
              <a:rPr lang="sr-Latn-RS"/>
              <a:t>Treći nivo</a:t>
            </a:r>
          </a:p>
          <a:p>
            <a:pPr lvl="3"/>
            <a:r>
              <a:rPr lang="sr-Latn-RS"/>
              <a:t>Četvrti nivo</a:t>
            </a:r>
          </a:p>
          <a:p>
            <a:pPr lvl="4"/>
            <a:r>
              <a:rPr lang="sr-Latn-RS"/>
              <a:t>Peti nivo</a:t>
            </a:r>
          </a:p>
        </p:txBody>
      </p:sp>
      <p:sp>
        <p:nvSpPr>
          <p:cNvPr id="4" name="Čuvar mesta za datum 3">
            <a:extLst>
              <a:ext uri="{FF2B5EF4-FFF2-40B4-BE49-F238E27FC236}">
                <a16:creationId xmlns:a16="http://schemas.microsoft.com/office/drawing/2014/main" id="{27C59249-DF97-A612-658B-C72CFB7217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A59D8E-8F8C-4353-B489-D998B1D9A859}" type="datetimeFigureOut">
              <a:rPr lang="sr-Latn-RS" smtClean="0"/>
              <a:t>19.2.2025.</a:t>
            </a:fld>
            <a:endParaRPr lang="sr-Latn-RS"/>
          </a:p>
        </p:txBody>
      </p:sp>
      <p:sp>
        <p:nvSpPr>
          <p:cNvPr id="5" name="Čuvar mesta za podnožje 4">
            <a:extLst>
              <a:ext uri="{FF2B5EF4-FFF2-40B4-BE49-F238E27FC236}">
                <a16:creationId xmlns:a16="http://schemas.microsoft.com/office/drawing/2014/main" id="{B285C5E1-42F4-C681-C764-4F81E437DD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6" name="Čuvar mesta za broj slajda 5">
            <a:extLst>
              <a:ext uri="{FF2B5EF4-FFF2-40B4-BE49-F238E27FC236}">
                <a16:creationId xmlns:a16="http://schemas.microsoft.com/office/drawing/2014/main" id="{F72A7C23-6999-236D-F968-A351EBA457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F24B47-79A6-4E79-9981-D6AA4BF6C5CC}" type="slidenum">
              <a:rPr lang="sr-Latn-RS" smtClean="0"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28064872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aglavlje odelj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A2F3DE4F-DF38-0958-1721-E210B62E5C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sr-Latn-RS"/>
              <a:t>Kliknite i uredite naslov mastera</a:t>
            </a:r>
          </a:p>
        </p:txBody>
      </p:sp>
      <p:sp>
        <p:nvSpPr>
          <p:cNvPr id="3" name="Čuvar mesta za tekst 2">
            <a:extLst>
              <a:ext uri="{FF2B5EF4-FFF2-40B4-BE49-F238E27FC236}">
                <a16:creationId xmlns:a16="http://schemas.microsoft.com/office/drawing/2014/main" id="{CEF463B1-CBE4-CFA7-AE1A-CC037B5BF6C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sr-Latn-RS"/>
              <a:t>Kliknite da biste uredili stilove teksta mastera</a:t>
            </a:r>
          </a:p>
        </p:txBody>
      </p:sp>
      <p:sp>
        <p:nvSpPr>
          <p:cNvPr id="4" name="Čuvar mesta za datum 3">
            <a:extLst>
              <a:ext uri="{FF2B5EF4-FFF2-40B4-BE49-F238E27FC236}">
                <a16:creationId xmlns:a16="http://schemas.microsoft.com/office/drawing/2014/main" id="{37BE425D-D17D-1117-1455-A9B14D6F8E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A59D8E-8F8C-4353-B489-D998B1D9A859}" type="datetimeFigureOut">
              <a:rPr lang="sr-Latn-RS" smtClean="0"/>
              <a:t>19.2.2025.</a:t>
            </a:fld>
            <a:endParaRPr lang="sr-Latn-RS"/>
          </a:p>
        </p:txBody>
      </p:sp>
      <p:sp>
        <p:nvSpPr>
          <p:cNvPr id="5" name="Čuvar mesta za podnožje 4">
            <a:extLst>
              <a:ext uri="{FF2B5EF4-FFF2-40B4-BE49-F238E27FC236}">
                <a16:creationId xmlns:a16="http://schemas.microsoft.com/office/drawing/2014/main" id="{D77F5FC7-647B-891D-E439-AC2C7E4494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6" name="Čuvar mesta za broj slajda 5">
            <a:extLst>
              <a:ext uri="{FF2B5EF4-FFF2-40B4-BE49-F238E27FC236}">
                <a16:creationId xmlns:a16="http://schemas.microsoft.com/office/drawing/2014/main" id="{2E6B6D95-74DB-777A-B2E3-77D1D13746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F24B47-79A6-4E79-9981-D6AA4BF6C5CC}" type="slidenum">
              <a:rPr lang="sr-Latn-RS" smtClean="0"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7479717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sadržaj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0237571F-ABC5-8012-2C49-28E4632ED6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/>
              <a:t>Kliknite i uredite naslov mastera</a:t>
            </a:r>
          </a:p>
        </p:txBody>
      </p:sp>
      <p:sp>
        <p:nvSpPr>
          <p:cNvPr id="3" name="Čuvar mesta za sadržaj 2">
            <a:extLst>
              <a:ext uri="{FF2B5EF4-FFF2-40B4-BE49-F238E27FC236}">
                <a16:creationId xmlns:a16="http://schemas.microsoft.com/office/drawing/2014/main" id="{2ECA81A2-181B-D9F6-12E2-0E3F462CBA9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sr-Latn-RS"/>
              <a:t>Kliknite da biste uredili stilove teksta mastera</a:t>
            </a:r>
          </a:p>
          <a:p>
            <a:pPr lvl="1"/>
            <a:r>
              <a:rPr lang="sr-Latn-RS"/>
              <a:t>Drugi nivo</a:t>
            </a:r>
          </a:p>
          <a:p>
            <a:pPr lvl="2"/>
            <a:r>
              <a:rPr lang="sr-Latn-RS"/>
              <a:t>Treći nivo</a:t>
            </a:r>
          </a:p>
          <a:p>
            <a:pPr lvl="3"/>
            <a:r>
              <a:rPr lang="sr-Latn-RS"/>
              <a:t>Četvrti nivo</a:t>
            </a:r>
          </a:p>
          <a:p>
            <a:pPr lvl="4"/>
            <a:r>
              <a:rPr lang="sr-Latn-RS"/>
              <a:t>Peti nivo</a:t>
            </a:r>
          </a:p>
        </p:txBody>
      </p:sp>
      <p:sp>
        <p:nvSpPr>
          <p:cNvPr id="4" name="Čuvar mesta za sadržaj 3">
            <a:extLst>
              <a:ext uri="{FF2B5EF4-FFF2-40B4-BE49-F238E27FC236}">
                <a16:creationId xmlns:a16="http://schemas.microsoft.com/office/drawing/2014/main" id="{CF4A9AAD-9067-D998-551E-D50108F3DE9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sr-Latn-RS"/>
              <a:t>Kliknite da biste uredili stilove teksta mastera</a:t>
            </a:r>
          </a:p>
          <a:p>
            <a:pPr lvl="1"/>
            <a:r>
              <a:rPr lang="sr-Latn-RS"/>
              <a:t>Drugi nivo</a:t>
            </a:r>
          </a:p>
          <a:p>
            <a:pPr lvl="2"/>
            <a:r>
              <a:rPr lang="sr-Latn-RS"/>
              <a:t>Treći nivo</a:t>
            </a:r>
          </a:p>
          <a:p>
            <a:pPr lvl="3"/>
            <a:r>
              <a:rPr lang="sr-Latn-RS"/>
              <a:t>Četvrti nivo</a:t>
            </a:r>
          </a:p>
          <a:p>
            <a:pPr lvl="4"/>
            <a:r>
              <a:rPr lang="sr-Latn-RS"/>
              <a:t>Peti nivo</a:t>
            </a:r>
          </a:p>
        </p:txBody>
      </p:sp>
      <p:sp>
        <p:nvSpPr>
          <p:cNvPr id="5" name="Čuvar mesta za datum 4">
            <a:extLst>
              <a:ext uri="{FF2B5EF4-FFF2-40B4-BE49-F238E27FC236}">
                <a16:creationId xmlns:a16="http://schemas.microsoft.com/office/drawing/2014/main" id="{731C16B1-57CC-9E35-CC61-F4DAB1DF05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A59D8E-8F8C-4353-B489-D998B1D9A859}" type="datetimeFigureOut">
              <a:rPr lang="sr-Latn-RS" smtClean="0"/>
              <a:t>19.2.2025.</a:t>
            </a:fld>
            <a:endParaRPr lang="sr-Latn-RS"/>
          </a:p>
        </p:txBody>
      </p:sp>
      <p:sp>
        <p:nvSpPr>
          <p:cNvPr id="6" name="Čuvar mesta za podnožje 5">
            <a:extLst>
              <a:ext uri="{FF2B5EF4-FFF2-40B4-BE49-F238E27FC236}">
                <a16:creationId xmlns:a16="http://schemas.microsoft.com/office/drawing/2014/main" id="{45EB061D-DF49-1DCA-C623-26FE454521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7" name="Čuvar mesta za broj slajda 6">
            <a:extLst>
              <a:ext uri="{FF2B5EF4-FFF2-40B4-BE49-F238E27FC236}">
                <a16:creationId xmlns:a16="http://schemas.microsoft.com/office/drawing/2014/main" id="{47950E43-E9E9-E62B-EF32-7722D9C7C1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F24B47-79A6-4E79-9981-D6AA4BF6C5CC}" type="slidenum">
              <a:rPr lang="sr-Latn-RS" smtClean="0"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25916772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eđen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FD7208A6-2DCC-F576-906B-B7D32B5855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sr-Latn-RS"/>
              <a:t>Kliknite i uredite naslov mastera</a:t>
            </a:r>
          </a:p>
        </p:txBody>
      </p:sp>
      <p:sp>
        <p:nvSpPr>
          <p:cNvPr id="3" name="Čuvar mesta za tekst 2">
            <a:extLst>
              <a:ext uri="{FF2B5EF4-FFF2-40B4-BE49-F238E27FC236}">
                <a16:creationId xmlns:a16="http://schemas.microsoft.com/office/drawing/2014/main" id="{79C53BB4-9D21-A049-AE94-E59A71CF757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r-Latn-RS"/>
              <a:t>Kliknite da biste uredili stilove teksta mastera</a:t>
            </a:r>
          </a:p>
        </p:txBody>
      </p:sp>
      <p:sp>
        <p:nvSpPr>
          <p:cNvPr id="4" name="Čuvar mesta za sadržaj 3">
            <a:extLst>
              <a:ext uri="{FF2B5EF4-FFF2-40B4-BE49-F238E27FC236}">
                <a16:creationId xmlns:a16="http://schemas.microsoft.com/office/drawing/2014/main" id="{E61A611E-C14E-C7DA-58AC-CD972D47835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sr-Latn-RS"/>
              <a:t>Kliknite da biste uredili stilove teksta mastera</a:t>
            </a:r>
          </a:p>
          <a:p>
            <a:pPr lvl="1"/>
            <a:r>
              <a:rPr lang="sr-Latn-RS"/>
              <a:t>Drugi nivo</a:t>
            </a:r>
          </a:p>
          <a:p>
            <a:pPr lvl="2"/>
            <a:r>
              <a:rPr lang="sr-Latn-RS"/>
              <a:t>Treći nivo</a:t>
            </a:r>
          </a:p>
          <a:p>
            <a:pPr lvl="3"/>
            <a:r>
              <a:rPr lang="sr-Latn-RS"/>
              <a:t>Četvrti nivo</a:t>
            </a:r>
          </a:p>
          <a:p>
            <a:pPr lvl="4"/>
            <a:r>
              <a:rPr lang="sr-Latn-RS"/>
              <a:t>Peti nivo</a:t>
            </a:r>
          </a:p>
        </p:txBody>
      </p:sp>
      <p:sp>
        <p:nvSpPr>
          <p:cNvPr id="5" name="Čuvar mesta za tekst 4">
            <a:extLst>
              <a:ext uri="{FF2B5EF4-FFF2-40B4-BE49-F238E27FC236}">
                <a16:creationId xmlns:a16="http://schemas.microsoft.com/office/drawing/2014/main" id="{80BE7FB0-3F74-1D68-7B84-69FD5D4189D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r-Latn-RS"/>
              <a:t>Kliknite da biste uredili stilove teksta mastera</a:t>
            </a:r>
          </a:p>
        </p:txBody>
      </p:sp>
      <p:sp>
        <p:nvSpPr>
          <p:cNvPr id="6" name="Čuvar mesta za sadržaj 5">
            <a:extLst>
              <a:ext uri="{FF2B5EF4-FFF2-40B4-BE49-F238E27FC236}">
                <a16:creationId xmlns:a16="http://schemas.microsoft.com/office/drawing/2014/main" id="{B9371AAE-EEA4-6A16-3F22-0037485EA7A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sr-Latn-RS"/>
              <a:t>Kliknite da biste uredili stilove teksta mastera</a:t>
            </a:r>
          </a:p>
          <a:p>
            <a:pPr lvl="1"/>
            <a:r>
              <a:rPr lang="sr-Latn-RS"/>
              <a:t>Drugi nivo</a:t>
            </a:r>
          </a:p>
          <a:p>
            <a:pPr lvl="2"/>
            <a:r>
              <a:rPr lang="sr-Latn-RS"/>
              <a:t>Treći nivo</a:t>
            </a:r>
          </a:p>
          <a:p>
            <a:pPr lvl="3"/>
            <a:r>
              <a:rPr lang="sr-Latn-RS"/>
              <a:t>Četvrti nivo</a:t>
            </a:r>
          </a:p>
          <a:p>
            <a:pPr lvl="4"/>
            <a:r>
              <a:rPr lang="sr-Latn-RS"/>
              <a:t>Peti nivo</a:t>
            </a:r>
          </a:p>
        </p:txBody>
      </p:sp>
      <p:sp>
        <p:nvSpPr>
          <p:cNvPr id="7" name="Čuvar mesta za datum 6">
            <a:extLst>
              <a:ext uri="{FF2B5EF4-FFF2-40B4-BE49-F238E27FC236}">
                <a16:creationId xmlns:a16="http://schemas.microsoft.com/office/drawing/2014/main" id="{43FBEB1F-B02B-6257-894E-BA078BE4BD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A59D8E-8F8C-4353-B489-D998B1D9A859}" type="datetimeFigureOut">
              <a:rPr lang="sr-Latn-RS" smtClean="0"/>
              <a:t>19.2.2025.</a:t>
            </a:fld>
            <a:endParaRPr lang="sr-Latn-RS"/>
          </a:p>
        </p:txBody>
      </p:sp>
      <p:sp>
        <p:nvSpPr>
          <p:cNvPr id="8" name="Čuvar mesta za podnožje 7">
            <a:extLst>
              <a:ext uri="{FF2B5EF4-FFF2-40B4-BE49-F238E27FC236}">
                <a16:creationId xmlns:a16="http://schemas.microsoft.com/office/drawing/2014/main" id="{50B9C1D0-982B-0296-AC8A-38FCF11506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9" name="Čuvar mesta za broj slajda 8">
            <a:extLst>
              <a:ext uri="{FF2B5EF4-FFF2-40B4-BE49-F238E27FC236}">
                <a16:creationId xmlns:a16="http://schemas.microsoft.com/office/drawing/2014/main" id="{8CD7DF29-60C2-89F0-3792-41E939D07F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F24B47-79A6-4E79-9981-D6AA4BF6C5CC}" type="slidenum">
              <a:rPr lang="sr-Latn-RS" smtClean="0"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12740744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amo naslo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732A62EB-4AE4-5E26-67C3-57B23E562C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/>
              <a:t>Kliknite i uredite naslov mastera</a:t>
            </a:r>
          </a:p>
        </p:txBody>
      </p:sp>
      <p:sp>
        <p:nvSpPr>
          <p:cNvPr id="3" name="Čuvar mesta za datum 2">
            <a:extLst>
              <a:ext uri="{FF2B5EF4-FFF2-40B4-BE49-F238E27FC236}">
                <a16:creationId xmlns:a16="http://schemas.microsoft.com/office/drawing/2014/main" id="{22EBAB10-C82A-67CC-B945-B57E80219A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A59D8E-8F8C-4353-B489-D998B1D9A859}" type="datetimeFigureOut">
              <a:rPr lang="sr-Latn-RS" smtClean="0"/>
              <a:t>19.2.2025.</a:t>
            </a:fld>
            <a:endParaRPr lang="sr-Latn-RS"/>
          </a:p>
        </p:txBody>
      </p:sp>
      <p:sp>
        <p:nvSpPr>
          <p:cNvPr id="4" name="Čuvar mesta za podnožje 3">
            <a:extLst>
              <a:ext uri="{FF2B5EF4-FFF2-40B4-BE49-F238E27FC236}">
                <a16:creationId xmlns:a16="http://schemas.microsoft.com/office/drawing/2014/main" id="{3EF37583-B12F-D859-FACE-6724D07E68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5" name="Čuvar mesta za broj slajda 4">
            <a:extLst>
              <a:ext uri="{FF2B5EF4-FFF2-40B4-BE49-F238E27FC236}">
                <a16:creationId xmlns:a16="http://schemas.microsoft.com/office/drawing/2014/main" id="{7F8A4CC3-0A3C-69A4-BF67-F984177C21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F24B47-79A6-4E79-9981-D6AA4BF6C5CC}" type="slidenum">
              <a:rPr lang="sr-Latn-RS" smtClean="0"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11032580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azn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Čuvar mesta za datum 1">
            <a:extLst>
              <a:ext uri="{FF2B5EF4-FFF2-40B4-BE49-F238E27FC236}">
                <a16:creationId xmlns:a16="http://schemas.microsoft.com/office/drawing/2014/main" id="{1479C613-046F-5B43-530D-31DE630060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A59D8E-8F8C-4353-B489-D998B1D9A859}" type="datetimeFigureOut">
              <a:rPr lang="sr-Latn-RS" smtClean="0"/>
              <a:t>19.2.2025.</a:t>
            </a:fld>
            <a:endParaRPr lang="sr-Latn-RS"/>
          </a:p>
        </p:txBody>
      </p:sp>
      <p:sp>
        <p:nvSpPr>
          <p:cNvPr id="3" name="Čuvar mesta za podnožje 2">
            <a:extLst>
              <a:ext uri="{FF2B5EF4-FFF2-40B4-BE49-F238E27FC236}">
                <a16:creationId xmlns:a16="http://schemas.microsoft.com/office/drawing/2014/main" id="{84676EA4-C994-8DBA-F655-3AF674BDC8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4" name="Čuvar mesta za broj slajda 3">
            <a:extLst>
              <a:ext uri="{FF2B5EF4-FFF2-40B4-BE49-F238E27FC236}">
                <a16:creationId xmlns:a16="http://schemas.microsoft.com/office/drawing/2014/main" id="{AEBAF33B-B556-930C-BE23-D59DBD5BA1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F24B47-79A6-4E79-9981-D6AA4BF6C5CC}" type="slidenum">
              <a:rPr lang="sr-Latn-RS" smtClean="0"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150334714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Sadržaj sa nat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7BE4DD19-BE5D-DB37-A638-F9ACDC7698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sr-Latn-RS"/>
              <a:t>Kliknite i uredite naslov mastera</a:t>
            </a:r>
          </a:p>
        </p:txBody>
      </p:sp>
      <p:sp>
        <p:nvSpPr>
          <p:cNvPr id="3" name="Čuvar mesta za sadržaj 2">
            <a:extLst>
              <a:ext uri="{FF2B5EF4-FFF2-40B4-BE49-F238E27FC236}">
                <a16:creationId xmlns:a16="http://schemas.microsoft.com/office/drawing/2014/main" id="{4FB9A2B3-C93B-35D4-8B7F-052449CA10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sr-Latn-RS"/>
              <a:t>Kliknite da biste uredili stilove teksta mastera</a:t>
            </a:r>
          </a:p>
          <a:p>
            <a:pPr lvl="1"/>
            <a:r>
              <a:rPr lang="sr-Latn-RS"/>
              <a:t>Drugi nivo</a:t>
            </a:r>
          </a:p>
          <a:p>
            <a:pPr lvl="2"/>
            <a:r>
              <a:rPr lang="sr-Latn-RS"/>
              <a:t>Treći nivo</a:t>
            </a:r>
          </a:p>
          <a:p>
            <a:pPr lvl="3"/>
            <a:r>
              <a:rPr lang="sr-Latn-RS"/>
              <a:t>Četvrti nivo</a:t>
            </a:r>
          </a:p>
          <a:p>
            <a:pPr lvl="4"/>
            <a:r>
              <a:rPr lang="sr-Latn-RS"/>
              <a:t>Peti nivo</a:t>
            </a:r>
          </a:p>
        </p:txBody>
      </p:sp>
      <p:sp>
        <p:nvSpPr>
          <p:cNvPr id="4" name="Čuvar mesta za tekst 3">
            <a:extLst>
              <a:ext uri="{FF2B5EF4-FFF2-40B4-BE49-F238E27FC236}">
                <a16:creationId xmlns:a16="http://schemas.microsoft.com/office/drawing/2014/main" id="{D7CDD309-E176-6150-037D-52E71B3FB98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sr-Latn-RS"/>
              <a:t>Kliknite da biste uredili stilove teksta mastera</a:t>
            </a:r>
          </a:p>
        </p:txBody>
      </p:sp>
      <p:sp>
        <p:nvSpPr>
          <p:cNvPr id="5" name="Čuvar mesta za datum 4">
            <a:extLst>
              <a:ext uri="{FF2B5EF4-FFF2-40B4-BE49-F238E27FC236}">
                <a16:creationId xmlns:a16="http://schemas.microsoft.com/office/drawing/2014/main" id="{1A55A836-D3D9-278D-26DB-DE9AB399B8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A59D8E-8F8C-4353-B489-D998B1D9A859}" type="datetimeFigureOut">
              <a:rPr lang="sr-Latn-RS" smtClean="0"/>
              <a:t>19.2.2025.</a:t>
            </a:fld>
            <a:endParaRPr lang="sr-Latn-RS"/>
          </a:p>
        </p:txBody>
      </p:sp>
      <p:sp>
        <p:nvSpPr>
          <p:cNvPr id="6" name="Čuvar mesta za podnožje 5">
            <a:extLst>
              <a:ext uri="{FF2B5EF4-FFF2-40B4-BE49-F238E27FC236}">
                <a16:creationId xmlns:a16="http://schemas.microsoft.com/office/drawing/2014/main" id="{3067177C-25B3-1452-3D7F-BC7958FBBD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7" name="Čuvar mesta za broj slajda 6">
            <a:extLst>
              <a:ext uri="{FF2B5EF4-FFF2-40B4-BE49-F238E27FC236}">
                <a16:creationId xmlns:a16="http://schemas.microsoft.com/office/drawing/2014/main" id="{F4407231-2085-9474-7B63-488C9F7EED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F24B47-79A6-4E79-9981-D6AA4BF6C5CC}" type="slidenum">
              <a:rPr lang="sr-Latn-RS" smtClean="0"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2586061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Slika sa nat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1C100824-EBC8-8CED-73F0-D65F820BC3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sr-Latn-RS"/>
              <a:t>Kliknite i uredite naslov mastera</a:t>
            </a:r>
          </a:p>
        </p:txBody>
      </p:sp>
      <p:sp>
        <p:nvSpPr>
          <p:cNvPr id="3" name="Čuvar mesta za sliku 2">
            <a:extLst>
              <a:ext uri="{FF2B5EF4-FFF2-40B4-BE49-F238E27FC236}">
                <a16:creationId xmlns:a16="http://schemas.microsoft.com/office/drawing/2014/main" id="{40ADFF6A-EDE9-0BA4-1E81-FC8DA2C72A9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r-Latn-RS"/>
          </a:p>
        </p:txBody>
      </p:sp>
      <p:sp>
        <p:nvSpPr>
          <p:cNvPr id="4" name="Čuvar mesta za tekst 3">
            <a:extLst>
              <a:ext uri="{FF2B5EF4-FFF2-40B4-BE49-F238E27FC236}">
                <a16:creationId xmlns:a16="http://schemas.microsoft.com/office/drawing/2014/main" id="{0BF86EA6-19C5-3E86-8B39-E659B3D122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sr-Latn-RS"/>
              <a:t>Kliknite da biste uredili stilove teksta mastera</a:t>
            </a:r>
          </a:p>
        </p:txBody>
      </p:sp>
      <p:sp>
        <p:nvSpPr>
          <p:cNvPr id="5" name="Čuvar mesta za datum 4">
            <a:extLst>
              <a:ext uri="{FF2B5EF4-FFF2-40B4-BE49-F238E27FC236}">
                <a16:creationId xmlns:a16="http://schemas.microsoft.com/office/drawing/2014/main" id="{6906ABCB-15EB-67CC-E0DA-55BBC8EDAA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A59D8E-8F8C-4353-B489-D998B1D9A859}" type="datetimeFigureOut">
              <a:rPr lang="sr-Latn-RS" smtClean="0"/>
              <a:t>19.2.2025.</a:t>
            </a:fld>
            <a:endParaRPr lang="sr-Latn-RS"/>
          </a:p>
        </p:txBody>
      </p:sp>
      <p:sp>
        <p:nvSpPr>
          <p:cNvPr id="6" name="Čuvar mesta za podnožje 5">
            <a:extLst>
              <a:ext uri="{FF2B5EF4-FFF2-40B4-BE49-F238E27FC236}">
                <a16:creationId xmlns:a16="http://schemas.microsoft.com/office/drawing/2014/main" id="{B83C2825-8D56-7378-E0E2-70FB4A08D8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7" name="Čuvar mesta za broj slajda 6">
            <a:extLst>
              <a:ext uri="{FF2B5EF4-FFF2-40B4-BE49-F238E27FC236}">
                <a16:creationId xmlns:a16="http://schemas.microsoft.com/office/drawing/2014/main" id="{7A5A3855-260E-F7D1-273D-BFF50A0BC3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F24B47-79A6-4E79-9981-D6AA4BF6C5CC}" type="slidenum">
              <a:rPr lang="sr-Latn-RS" smtClean="0"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28201954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Čuvar mesta za naslov 1">
            <a:extLst>
              <a:ext uri="{FF2B5EF4-FFF2-40B4-BE49-F238E27FC236}">
                <a16:creationId xmlns:a16="http://schemas.microsoft.com/office/drawing/2014/main" id="{BAFE9A76-F12B-DE8E-4369-CEE451B3A1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sr-Latn-RS"/>
              <a:t>Kliknite i uredite naslov mastera</a:t>
            </a:r>
          </a:p>
        </p:txBody>
      </p:sp>
      <p:sp>
        <p:nvSpPr>
          <p:cNvPr id="3" name="Čuvar mesta za tekst 2">
            <a:extLst>
              <a:ext uri="{FF2B5EF4-FFF2-40B4-BE49-F238E27FC236}">
                <a16:creationId xmlns:a16="http://schemas.microsoft.com/office/drawing/2014/main" id="{D8ACF119-2976-A480-FA73-19455CEB56F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sr-Latn-RS"/>
              <a:t>Kliknite da biste uredili stilove teksta mastera</a:t>
            </a:r>
          </a:p>
          <a:p>
            <a:pPr lvl="1"/>
            <a:r>
              <a:rPr lang="sr-Latn-RS"/>
              <a:t>Drugi nivo</a:t>
            </a:r>
          </a:p>
          <a:p>
            <a:pPr lvl="2"/>
            <a:r>
              <a:rPr lang="sr-Latn-RS"/>
              <a:t>Treći nivo</a:t>
            </a:r>
          </a:p>
          <a:p>
            <a:pPr lvl="3"/>
            <a:r>
              <a:rPr lang="sr-Latn-RS"/>
              <a:t>Četvrti nivo</a:t>
            </a:r>
          </a:p>
          <a:p>
            <a:pPr lvl="4"/>
            <a:r>
              <a:rPr lang="sr-Latn-RS"/>
              <a:t>Peti nivo</a:t>
            </a:r>
          </a:p>
        </p:txBody>
      </p:sp>
      <p:sp>
        <p:nvSpPr>
          <p:cNvPr id="4" name="Čuvar mesta za datum 3">
            <a:extLst>
              <a:ext uri="{FF2B5EF4-FFF2-40B4-BE49-F238E27FC236}">
                <a16:creationId xmlns:a16="http://schemas.microsoft.com/office/drawing/2014/main" id="{E756D8A2-358E-77B3-5672-34C9F2E3959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A6A59D8E-8F8C-4353-B489-D998B1D9A859}" type="datetimeFigureOut">
              <a:rPr lang="sr-Latn-RS" smtClean="0"/>
              <a:t>19.2.2025.</a:t>
            </a:fld>
            <a:endParaRPr lang="sr-Latn-RS"/>
          </a:p>
        </p:txBody>
      </p:sp>
      <p:sp>
        <p:nvSpPr>
          <p:cNvPr id="5" name="Čuvar mesta za podnožje 4">
            <a:extLst>
              <a:ext uri="{FF2B5EF4-FFF2-40B4-BE49-F238E27FC236}">
                <a16:creationId xmlns:a16="http://schemas.microsoft.com/office/drawing/2014/main" id="{B81A2334-84D5-A3AA-CB3E-D4FF8561FB1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sr-Latn-RS"/>
          </a:p>
        </p:txBody>
      </p:sp>
      <p:sp>
        <p:nvSpPr>
          <p:cNvPr id="6" name="Čuvar mesta za broj slajda 5">
            <a:extLst>
              <a:ext uri="{FF2B5EF4-FFF2-40B4-BE49-F238E27FC236}">
                <a16:creationId xmlns:a16="http://schemas.microsoft.com/office/drawing/2014/main" id="{F0D7D789-D525-348F-ADD8-1A1896BC753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18F24B47-79A6-4E79-9981-D6AA4BF6C5CC}" type="slidenum">
              <a:rPr lang="sr-Latn-RS" smtClean="0"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13541236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r-Latn-R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sv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w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sv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w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sv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sv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w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sv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w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sv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sv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slov 3"/>
          <p:cNvSpPr>
            <a:spLocks noGrp="1"/>
          </p:cNvSpPr>
          <p:nvPr>
            <p:ph type="title"/>
          </p:nvPr>
        </p:nvSpPr>
        <p:spPr>
          <a:xfrm>
            <a:off x="498094" y="137925"/>
            <a:ext cx="11500480" cy="1143000"/>
          </a:xfrm>
        </p:spPr>
        <p:txBody>
          <a:bodyPr/>
          <a:lstStyle/>
          <a:p>
            <a:r>
              <a:rPr lang="sl-SI" dirty="0"/>
              <a:t>Politika EU na področju W-t-E</a:t>
            </a:r>
          </a:p>
        </p:txBody>
      </p:sp>
      <p:pic>
        <p:nvPicPr>
          <p:cNvPr id="6" name="Slika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56620" y="1020326"/>
            <a:ext cx="7762978" cy="5030234"/>
          </a:xfrm>
          <a:prstGeom prst="rect">
            <a:avLst/>
          </a:prstGeom>
        </p:spPr>
      </p:pic>
      <p:sp>
        <p:nvSpPr>
          <p:cNvPr id="5" name="Pravokotnik 4"/>
          <p:cNvSpPr/>
          <p:nvPr/>
        </p:nvSpPr>
        <p:spPr>
          <a:xfrm>
            <a:off x="6528048" y="6351711"/>
            <a:ext cx="561662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sl-SI" sz="1200" dirty="0">
              <a:solidFill>
                <a:srgbClr val="000000"/>
              </a:solidFill>
            </a:endParaRPr>
          </a:p>
          <a:p>
            <a:r>
              <a:rPr lang="sl-SI" sz="1200" dirty="0">
                <a:solidFill>
                  <a:srgbClr val="000000"/>
                </a:solidFill>
              </a:rPr>
              <a:t> Vir: </a:t>
            </a:r>
            <a:r>
              <a:rPr lang="en-US" sz="1200" dirty="0"/>
              <a:t>The role of waste-to-energy in the circular economy </a:t>
            </a:r>
            <a:r>
              <a:rPr lang="sl-SI" sz="1200" dirty="0">
                <a:solidFill>
                  <a:srgbClr val="000000"/>
                </a:solidFill>
              </a:rPr>
              <a:t>COM(2017) 34 </a:t>
            </a:r>
            <a:r>
              <a:rPr lang="sl-SI" sz="1200" dirty="0" err="1">
                <a:solidFill>
                  <a:srgbClr val="000000"/>
                </a:solidFill>
              </a:rPr>
              <a:t>final</a:t>
            </a:r>
            <a:r>
              <a:rPr lang="sl-SI" sz="1200" dirty="0">
                <a:solidFill>
                  <a:srgbClr val="000000"/>
                </a:solidFill>
              </a:rPr>
              <a:t> </a:t>
            </a:r>
            <a:endParaRPr lang="sl-SI" sz="1200" dirty="0"/>
          </a:p>
        </p:txBody>
      </p:sp>
      <p:pic>
        <p:nvPicPr>
          <p:cNvPr id="2" name="Graphic 6">
            <a:extLst>
              <a:ext uri="{FF2B5EF4-FFF2-40B4-BE49-F238E27FC236}">
                <a16:creationId xmlns:a16="http://schemas.microsoft.com/office/drawing/2014/main" id="{D6D83C85-DB1F-1E17-5581-2F4531BB222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159874" y="6453336"/>
            <a:ext cx="1368174" cy="3562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851028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/>
              <a:t>Sežig</a:t>
            </a:r>
          </a:p>
        </p:txBody>
      </p:sp>
      <p:sp>
        <p:nvSpPr>
          <p:cNvPr id="113667" name="Rectangle 3"/>
          <p:cNvSpPr>
            <a:spLocks noGrp="1" noChangeArrowheads="1"/>
          </p:cNvSpPr>
          <p:nvPr>
            <p:ph idx="1"/>
          </p:nvPr>
        </p:nvSpPr>
        <p:spPr>
          <a:xfrm>
            <a:off x="602226" y="1512888"/>
            <a:ext cx="10515600" cy="4351338"/>
          </a:xfrm>
          <a:noFill/>
          <a:ln/>
        </p:spPr>
        <p:txBody>
          <a:bodyPr lIns="103409" tIns="51705" rIns="103409" bIns="51705"/>
          <a:lstStyle/>
          <a:p>
            <a:pPr marL="0" indent="0" algn="ctr" defTabSz="1033463">
              <a:buNone/>
            </a:pPr>
            <a:r>
              <a:rPr lang="sl-SI" altLang="sl-SI" dirty="0"/>
              <a:t>Popolna oksidacija organskih snovi</a:t>
            </a:r>
            <a:r>
              <a:rPr lang="en-GB" altLang="sl-SI" dirty="0"/>
              <a:t> </a:t>
            </a:r>
          </a:p>
        </p:txBody>
      </p:sp>
      <p:sp>
        <p:nvSpPr>
          <p:cNvPr id="113669" name="Text Box 5"/>
          <p:cNvSpPr txBox="1">
            <a:spLocks noChangeArrowheads="1"/>
          </p:cNvSpPr>
          <p:nvPr/>
        </p:nvSpPr>
        <p:spPr bwMode="auto">
          <a:xfrm>
            <a:off x="1797050" y="1944688"/>
            <a:ext cx="8515350" cy="13388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sl-SI" altLang="sl-SI">
                <a:latin typeface="Calibri" panose="020F0502020204030204" pitchFamily="34" charset="0"/>
              </a:rPr>
              <a:t>Ogljik in vodik iz odpadkov oksidirata z zrakom oziroma kisikom.</a:t>
            </a:r>
            <a:endParaRPr lang="en-GB" altLang="sl-SI">
              <a:latin typeface="Calibri" panose="020F0502020204030204" pitchFamily="34" charset="0"/>
            </a:endParaRPr>
          </a:p>
          <a:p>
            <a:pPr eaLnBrk="0" hangingPunct="0">
              <a:spcBef>
                <a:spcPct val="50000"/>
              </a:spcBef>
            </a:pPr>
            <a:r>
              <a:rPr lang="en-GB" altLang="sl-SI">
                <a:latin typeface="Calibri" panose="020F0502020204030204" pitchFamily="34" charset="0"/>
              </a:rPr>
              <a:t>Temperatur</a:t>
            </a:r>
            <a:r>
              <a:rPr lang="sl-SI" altLang="sl-SI">
                <a:latin typeface="Calibri" panose="020F0502020204030204" pitchFamily="34" charset="0"/>
              </a:rPr>
              <a:t>a</a:t>
            </a:r>
            <a:r>
              <a:rPr lang="en-GB" altLang="sl-SI">
                <a:latin typeface="Calibri" panose="020F0502020204030204" pitchFamily="34" charset="0"/>
              </a:rPr>
              <a:t>: </a:t>
            </a:r>
            <a:r>
              <a:rPr lang="sl-SI" altLang="sl-SI">
                <a:latin typeface="Calibri" panose="020F0502020204030204" pitchFamily="34" charset="0"/>
              </a:rPr>
              <a:t>več od zakonsko določenih 85</a:t>
            </a:r>
            <a:r>
              <a:rPr lang="en-GB" altLang="sl-SI">
                <a:latin typeface="Calibri" panose="020F0502020204030204" pitchFamily="34" charset="0"/>
              </a:rPr>
              <a:t>0 °C </a:t>
            </a:r>
            <a:r>
              <a:rPr lang="sl-SI" altLang="sl-SI">
                <a:latin typeface="Calibri" panose="020F0502020204030204" pitchFamily="34" charset="0"/>
              </a:rPr>
              <a:t>oziroma 1100 °C (&gt;1% Cl);</a:t>
            </a:r>
            <a:r>
              <a:rPr lang="en-GB" altLang="sl-SI">
                <a:latin typeface="Calibri" panose="020F0502020204030204" pitchFamily="34" charset="0"/>
              </a:rPr>
              <a:t> </a:t>
            </a:r>
            <a:r>
              <a:rPr lang="sl-SI" altLang="sl-SI">
                <a:latin typeface="Calibri" panose="020F0502020204030204" pitchFamily="34" charset="0"/>
              </a:rPr>
              <a:t>eksotermne reakcije, izkoroščanje sproščene toplote, reakciji popolnega zgorevanja</a:t>
            </a:r>
            <a:r>
              <a:rPr lang="en-GB" altLang="sl-SI">
                <a:latin typeface="Calibri" panose="020F0502020204030204" pitchFamily="34" charset="0"/>
              </a:rPr>
              <a:t> </a:t>
            </a:r>
            <a:r>
              <a:rPr lang="sl-SI" altLang="sl-SI">
                <a:latin typeface="Calibri" panose="020F0502020204030204" pitchFamily="34" charset="0"/>
              </a:rPr>
              <a:t>H</a:t>
            </a:r>
            <a:r>
              <a:rPr lang="sl-SI" altLang="sl-SI" baseline="-25000">
                <a:latin typeface="Calibri" panose="020F0502020204030204" pitchFamily="34" charset="0"/>
              </a:rPr>
              <a:t>2</a:t>
            </a:r>
            <a:r>
              <a:rPr lang="sl-SI" altLang="sl-SI">
                <a:latin typeface="Calibri" panose="020F0502020204030204" pitchFamily="34" charset="0"/>
              </a:rPr>
              <a:t>+1/2O</a:t>
            </a:r>
            <a:r>
              <a:rPr lang="sl-SI" altLang="sl-SI" baseline="-25000">
                <a:latin typeface="Calibri" panose="020F0502020204030204" pitchFamily="34" charset="0"/>
              </a:rPr>
              <a:t>2</a:t>
            </a:r>
            <a:r>
              <a:rPr lang="en-GB" altLang="sl-SI">
                <a:latin typeface="Calibri" panose="020F0502020204030204" pitchFamily="34" charset="0"/>
              </a:rPr>
              <a:t> </a:t>
            </a:r>
            <a:r>
              <a:rPr lang="en-GB" altLang="sl-SI">
                <a:latin typeface="Calibri" panose="020F0502020204030204" pitchFamily="34" charset="0"/>
                <a:sym typeface="Symbol" panose="05050102010706020507" pitchFamily="18" charset="2"/>
              </a:rPr>
              <a:t></a:t>
            </a:r>
            <a:r>
              <a:rPr lang="en-GB" altLang="sl-SI">
                <a:latin typeface="Calibri" panose="020F0502020204030204" pitchFamily="34" charset="0"/>
              </a:rPr>
              <a:t> </a:t>
            </a:r>
            <a:r>
              <a:rPr lang="sl-SI" altLang="sl-SI">
                <a:latin typeface="Calibri" panose="020F0502020204030204" pitchFamily="34" charset="0"/>
              </a:rPr>
              <a:t>H</a:t>
            </a:r>
            <a:r>
              <a:rPr lang="sl-SI" altLang="sl-SI" baseline="-25000">
                <a:latin typeface="Calibri" panose="020F0502020204030204" pitchFamily="34" charset="0"/>
              </a:rPr>
              <a:t>2</a:t>
            </a:r>
            <a:r>
              <a:rPr lang="sl-SI" altLang="sl-SI">
                <a:latin typeface="Calibri" panose="020F0502020204030204" pitchFamily="34" charset="0"/>
              </a:rPr>
              <a:t>O</a:t>
            </a:r>
            <a:r>
              <a:rPr lang="en-GB" altLang="sl-SI">
                <a:latin typeface="Calibri" panose="020F0502020204030204" pitchFamily="34" charset="0"/>
              </a:rPr>
              <a:t> </a:t>
            </a:r>
            <a:r>
              <a:rPr lang="sl-SI" altLang="sl-SI">
                <a:latin typeface="Calibri" panose="020F0502020204030204" pitchFamily="34" charset="0"/>
              </a:rPr>
              <a:t>in</a:t>
            </a:r>
            <a:r>
              <a:rPr lang="en-GB" altLang="sl-SI">
                <a:latin typeface="Calibri" panose="020F0502020204030204" pitchFamily="34" charset="0"/>
              </a:rPr>
              <a:t> C </a:t>
            </a:r>
            <a:r>
              <a:rPr lang="sl-SI" altLang="sl-SI">
                <a:latin typeface="Calibri" panose="020F0502020204030204" pitchFamily="34" charset="0"/>
              </a:rPr>
              <a:t>+O</a:t>
            </a:r>
            <a:r>
              <a:rPr lang="sl-SI" altLang="sl-SI" baseline="-25000">
                <a:latin typeface="Calibri" panose="020F0502020204030204" pitchFamily="34" charset="0"/>
              </a:rPr>
              <a:t>2</a:t>
            </a:r>
            <a:r>
              <a:rPr lang="en-GB" altLang="sl-SI">
                <a:latin typeface="Calibri" panose="020F0502020204030204" pitchFamily="34" charset="0"/>
                <a:sym typeface="Symbol" panose="05050102010706020507" pitchFamily="18" charset="2"/>
              </a:rPr>
              <a:t></a:t>
            </a:r>
            <a:r>
              <a:rPr lang="en-GB" altLang="sl-SI">
                <a:latin typeface="Calibri" panose="020F0502020204030204" pitchFamily="34" charset="0"/>
              </a:rPr>
              <a:t> CO</a:t>
            </a:r>
            <a:r>
              <a:rPr lang="en-GB" altLang="sl-SI" baseline="-25000">
                <a:latin typeface="Calibri" panose="020F0502020204030204" pitchFamily="34" charset="0"/>
              </a:rPr>
              <a:t>2</a:t>
            </a:r>
            <a:endParaRPr lang="en-GB" altLang="sl-SI">
              <a:latin typeface="Calibri" panose="020F0502020204030204" pitchFamily="34" charset="0"/>
            </a:endParaRPr>
          </a:p>
        </p:txBody>
      </p:sp>
      <p:sp>
        <p:nvSpPr>
          <p:cNvPr id="113671" name="Text Box 7"/>
          <p:cNvSpPr txBox="1">
            <a:spLocks noChangeArrowheads="1"/>
          </p:cNvSpPr>
          <p:nvPr/>
        </p:nvSpPr>
        <p:spPr bwMode="auto">
          <a:xfrm>
            <a:off x="5438776" y="4183920"/>
            <a:ext cx="5229225" cy="14773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sl-SI" altLang="sl-SI" dirty="0">
                <a:latin typeface="Calibri" panose="020F0502020204030204" pitchFamily="34" charset="0"/>
              </a:rPr>
              <a:t>Produkta popolnega zgorevanja – voda in ogljikov dioksid</a:t>
            </a:r>
          </a:p>
          <a:p>
            <a:pPr eaLnBrk="0" hangingPunct="0">
              <a:spcBef>
                <a:spcPct val="50000"/>
              </a:spcBef>
            </a:pPr>
            <a:r>
              <a:rPr lang="sl-SI" altLang="sl-SI" dirty="0">
                <a:latin typeface="Calibri" panose="020F0502020204030204" pitchFamily="34" charset="0"/>
              </a:rPr>
              <a:t>Pepel</a:t>
            </a:r>
          </a:p>
          <a:p>
            <a:pPr eaLnBrk="0" hangingPunct="0">
              <a:spcBef>
                <a:spcPct val="50000"/>
              </a:spcBef>
            </a:pPr>
            <a:r>
              <a:rPr lang="sl-SI" altLang="sl-SI" dirty="0">
                <a:latin typeface="Calibri" panose="020F0502020204030204" pitchFamily="34" charset="0"/>
              </a:rPr>
              <a:t>Ostanki po čiščenju dimnih plinov</a:t>
            </a:r>
            <a:endParaRPr lang="en-GB" altLang="sl-SI" dirty="0">
              <a:latin typeface="Calibri" panose="020F0502020204030204" pitchFamily="34" charset="0"/>
            </a:endParaRPr>
          </a:p>
        </p:txBody>
      </p:sp>
      <p:sp>
        <p:nvSpPr>
          <p:cNvPr id="113672" name="Text Box 8"/>
          <p:cNvSpPr txBox="1">
            <a:spLocks noChangeArrowheads="1"/>
          </p:cNvSpPr>
          <p:nvPr/>
        </p:nvSpPr>
        <p:spPr bwMode="auto">
          <a:xfrm>
            <a:off x="4687888" y="3790951"/>
            <a:ext cx="762000" cy="2073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GB" altLang="sl-SI" sz="13000" dirty="0">
                <a:latin typeface="Calibri" panose="020F0502020204030204" pitchFamily="34" charset="0"/>
              </a:rPr>
              <a:t>{</a:t>
            </a:r>
            <a:endParaRPr lang="en-GB" altLang="sl-SI" sz="13000" dirty="0">
              <a:latin typeface="Calibri" panose="020F0502020204030204" pitchFamily="34" charset="0"/>
              <a:sym typeface="Symbol" panose="05050102010706020507" pitchFamily="18" charset="2"/>
            </a:endParaRPr>
          </a:p>
        </p:txBody>
      </p:sp>
      <p:sp>
        <p:nvSpPr>
          <p:cNvPr id="113673" name="Text Box 9"/>
          <p:cNvSpPr txBox="1">
            <a:spLocks noChangeArrowheads="1"/>
          </p:cNvSpPr>
          <p:nvPr/>
        </p:nvSpPr>
        <p:spPr bwMode="auto">
          <a:xfrm>
            <a:off x="2001838" y="4767263"/>
            <a:ext cx="2868612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sl-SI" altLang="sl-SI">
                <a:latin typeface="Calibri" panose="020F0502020204030204" pitchFamily="34" charset="0"/>
              </a:rPr>
              <a:t>Odpadki</a:t>
            </a:r>
            <a:r>
              <a:rPr lang="en-GB" altLang="sl-SI">
                <a:latin typeface="Calibri" panose="020F0502020204030204" pitchFamily="34" charset="0"/>
                <a:sym typeface="Symbol" panose="05050102010706020507" pitchFamily="18" charset="2"/>
              </a:rPr>
              <a:t></a:t>
            </a:r>
            <a:r>
              <a:rPr lang="sl-SI" altLang="sl-SI">
                <a:latin typeface="Calibri" panose="020F0502020204030204" pitchFamily="34" charset="0"/>
                <a:sym typeface="Symbol" panose="05050102010706020507" pitchFamily="18" charset="2"/>
              </a:rPr>
              <a:t>   	      </a:t>
            </a:r>
            <a:r>
              <a:rPr lang="en-GB" altLang="sl-SI">
                <a:latin typeface="Calibri" panose="020F0502020204030204" pitchFamily="34" charset="0"/>
                <a:sym typeface="Symbol" panose="05050102010706020507" pitchFamily="18" charset="2"/>
              </a:rPr>
              <a:t></a:t>
            </a:r>
            <a:r>
              <a:rPr lang="sl-SI" altLang="sl-SI">
                <a:latin typeface="Calibri" panose="020F0502020204030204" pitchFamily="34" charset="0"/>
                <a:sym typeface="Symbol" panose="05050102010706020507" pitchFamily="18" charset="2"/>
              </a:rPr>
              <a:t> </a:t>
            </a:r>
            <a:endParaRPr lang="en-GB" altLang="sl-SI">
              <a:latin typeface="Calibri" panose="020F0502020204030204" pitchFamily="34" charset="0"/>
              <a:sym typeface="Symbol" panose="05050102010706020507" pitchFamily="18" charset="2"/>
            </a:endParaRPr>
          </a:p>
        </p:txBody>
      </p:sp>
      <p:pic>
        <p:nvPicPr>
          <p:cNvPr id="113674" name="Picture 10" descr="j028536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7689" y="4502150"/>
            <a:ext cx="896937" cy="1104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Graphic 6">
            <a:extLst>
              <a:ext uri="{FF2B5EF4-FFF2-40B4-BE49-F238E27FC236}">
                <a16:creationId xmlns:a16="http://schemas.microsoft.com/office/drawing/2014/main" id="{43B31D5E-E6E0-1E98-8524-D65FE4BA66D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175939" y="6235186"/>
            <a:ext cx="1368174" cy="3562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563843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aslov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/>
              <a:t>Uplinjanje</a:t>
            </a:r>
          </a:p>
        </p:txBody>
      </p:sp>
      <p:sp>
        <p:nvSpPr>
          <p:cNvPr id="100370" name="Rectangle 18"/>
          <p:cNvSpPr>
            <a:spLocks noGrp="1" noChangeArrowheads="1"/>
          </p:cNvSpPr>
          <p:nvPr>
            <p:ph idx="1"/>
          </p:nvPr>
        </p:nvSpPr>
        <p:spPr>
          <a:xfrm>
            <a:off x="838200" y="1613371"/>
            <a:ext cx="10515600" cy="4351338"/>
          </a:xfrm>
          <a:noFill/>
          <a:ln/>
        </p:spPr>
        <p:txBody>
          <a:bodyPr lIns="103409" tIns="51705" rIns="103409" bIns="51705"/>
          <a:lstStyle/>
          <a:p>
            <a:pPr marL="0" indent="0" algn="ctr" defTabSz="1033463">
              <a:buNone/>
            </a:pPr>
            <a:r>
              <a:rPr lang="sl-SI" altLang="sl-SI" dirty="0"/>
              <a:t>Delna oksidacija organskih snovi</a:t>
            </a:r>
            <a:r>
              <a:rPr lang="en-GB" altLang="sl-SI" dirty="0"/>
              <a:t> </a:t>
            </a:r>
          </a:p>
        </p:txBody>
      </p:sp>
      <p:sp>
        <p:nvSpPr>
          <p:cNvPr id="100372" name="Text Box 20"/>
          <p:cNvSpPr txBox="1">
            <a:spLocks noChangeArrowheads="1"/>
          </p:cNvSpPr>
          <p:nvPr/>
        </p:nvSpPr>
        <p:spPr bwMode="auto">
          <a:xfrm>
            <a:off x="1779588" y="2103439"/>
            <a:ext cx="8515350" cy="10618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sl-SI" altLang="sl-SI" dirty="0">
                <a:latin typeface="Calibri" panose="020F0502020204030204" pitchFamily="34" charset="0"/>
              </a:rPr>
              <a:t>Večino ogljika iz odpada se pretvori v plin pri uplinjanju z zrakom ali čistim kisikom.</a:t>
            </a:r>
            <a:endParaRPr lang="en-GB" altLang="sl-SI" dirty="0">
              <a:latin typeface="Calibri" panose="020F0502020204030204" pitchFamily="34" charset="0"/>
            </a:endParaRPr>
          </a:p>
          <a:p>
            <a:pPr eaLnBrk="0" hangingPunct="0">
              <a:spcBef>
                <a:spcPct val="50000"/>
              </a:spcBef>
            </a:pPr>
            <a:r>
              <a:rPr lang="en-GB" altLang="sl-SI" dirty="0" err="1">
                <a:latin typeface="Calibri" panose="020F0502020204030204" pitchFamily="34" charset="0"/>
              </a:rPr>
              <a:t>Temperatur</a:t>
            </a:r>
            <a:r>
              <a:rPr lang="sl-SI" altLang="sl-SI" dirty="0">
                <a:latin typeface="Calibri" panose="020F0502020204030204" pitchFamily="34" charset="0"/>
              </a:rPr>
              <a:t>a</a:t>
            </a:r>
            <a:r>
              <a:rPr lang="en-GB" altLang="sl-SI" dirty="0">
                <a:latin typeface="Calibri" panose="020F0502020204030204" pitchFamily="34" charset="0"/>
              </a:rPr>
              <a:t>: </a:t>
            </a:r>
            <a:r>
              <a:rPr lang="sl-SI" altLang="sl-SI" dirty="0">
                <a:latin typeface="Calibri" panose="020F0502020204030204" pitchFamily="34" charset="0"/>
              </a:rPr>
              <a:t>8</a:t>
            </a:r>
            <a:r>
              <a:rPr lang="en-GB" altLang="sl-SI" dirty="0">
                <a:latin typeface="Calibri" panose="020F0502020204030204" pitchFamily="34" charset="0"/>
              </a:rPr>
              <a:t>00</a:t>
            </a:r>
            <a:r>
              <a:rPr lang="sl-SI" altLang="sl-SI" dirty="0">
                <a:latin typeface="Calibri" panose="020F0502020204030204" pitchFamily="34" charset="0"/>
              </a:rPr>
              <a:t> </a:t>
            </a:r>
            <a:r>
              <a:rPr lang="en-GB" altLang="sl-SI" dirty="0">
                <a:latin typeface="Calibri" panose="020F0502020204030204" pitchFamily="34" charset="0"/>
              </a:rPr>
              <a:t>-</a:t>
            </a:r>
            <a:r>
              <a:rPr lang="sl-SI" altLang="sl-SI" dirty="0">
                <a:latin typeface="Calibri" panose="020F0502020204030204" pitchFamily="34" charset="0"/>
              </a:rPr>
              <a:t> </a:t>
            </a:r>
            <a:r>
              <a:rPr lang="en-GB" altLang="sl-SI" dirty="0">
                <a:latin typeface="Calibri" panose="020F0502020204030204" pitchFamily="34" charset="0"/>
              </a:rPr>
              <a:t>1100 °C  </a:t>
            </a:r>
            <a:r>
              <a:rPr lang="sl-SI" altLang="sl-SI" dirty="0">
                <a:latin typeface="Calibri" panose="020F0502020204030204" pitchFamily="34" charset="0"/>
              </a:rPr>
              <a:t>in ogrevanje reaktorja/komore z eksotermnimi reakcijami, kot sta</a:t>
            </a:r>
            <a:r>
              <a:rPr lang="en-GB" altLang="sl-SI" dirty="0">
                <a:latin typeface="Calibri" panose="020F0502020204030204" pitchFamily="34" charset="0"/>
              </a:rPr>
              <a:t> C</a:t>
            </a:r>
            <a:r>
              <a:rPr lang="sl-SI" altLang="sl-SI" dirty="0">
                <a:latin typeface="Calibri" panose="020F0502020204030204" pitchFamily="34" charset="0"/>
              </a:rPr>
              <a:t>+1/2O</a:t>
            </a:r>
            <a:r>
              <a:rPr lang="sl-SI" altLang="sl-SI" baseline="-25000" dirty="0">
                <a:latin typeface="Calibri" panose="020F0502020204030204" pitchFamily="34" charset="0"/>
              </a:rPr>
              <a:t>2</a:t>
            </a:r>
            <a:r>
              <a:rPr lang="en-GB" altLang="sl-SI" dirty="0">
                <a:latin typeface="Calibri" panose="020F0502020204030204" pitchFamily="34" charset="0"/>
              </a:rPr>
              <a:t> </a:t>
            </a:r>
            <a:r>
              <a:rPr lang="en-GB" altLang="sl-SI" dirty="0">
                <a:latin typeface="Calibri" panose="020F0502020204030204" pitchFamily="34" charset="0"/>
                <a:sym typeface="Symbol" panose="05050102010706020507" pitchFamily="18" charset="2"/>
              </a:rPr>
              <a:t></a:t>
            </a:r>
            <a:r>
              <a:rPr lang="en-GB" altLang="sl-SI" dirty="0">
                <a:latin typeface="Calibri" panose="020F0502020204030204" pitchFamily="34" charset="0"/>
              </a:rPr>
              <a:t> CO </a:t>
            </a:r>
            <a:r>
              <a:rPr lang="sl-SI" altLang="sl-SI" dirty="0">
                <a:latin typeface="Calibri" panose="020F0502020204030204" pitchFamily="34" charset="0"/>
              </a:rPr>
              <a:t>in</a:t>
            </a:r>
            <a:r>
              <a:rPr lang="en-GB" altLang="sl-SI" dirty="0">
                <a:latin typeface="Calibri" panose="020F0502020204030204" pitchFamily="34" charset="0"/>
              </a:rPr>
              <a:t> C </a:t>
            </a:r>
            <a:r>
              <a:rPr lang="sl-SI" altLang="sl-SI" dirty="0">
                <a:latin typeface="Calibri" panose="020F0502020204030204" pitchFamily="34" charset="0"/>
              </a:rPr>
              <a:t>+O</a:t>
            </a:r>
            <a:r>
              <a:rPr lang="sl-SI" altLang="sl-SI" baseline="-25000" dirty="0">
                <a:latin typeface="Calibri" panose="020F0502020204030204" pitchFamily="34" charset="0"/>
              </a:rPr>
              <a:t>2</a:t>
            </a:r>
            <a:r>
              <a:rPr lang="en-GB" altLang="sl-SI" dirty="0">
                <a:latin typeface="Calibri" panose="020F0502020204030204" pitchFamily="34" charset="0"/>
                <a:sym typeface="Symbol" panose="05050102010706020507" pitchFamily="18" charset="2"/>
              </a:rPr>
              <a:t></a:t>
            </a:r>
            <a:r>
              <a:rPr lang="en-GB" altLang="sl-SI" dirty="0">
                <a:latin typeface="Calibri" panose="020F0502020204030204" pitchFamily="34" charset="0"/>
              </a:rPr>
              <a:t> CO</a:t>
            </a:r>
            <a:r>
              <a:rPr lang="en-GB" altLang="sl-SI" baseline="-25000" dirty="0">
                <a:latin typeface="Calibri" panose="020F0502020204030204" pitchFamily="34" charset="0"/>
              </a:rPr>
              <a:t>2</a:t>
            </a:r>
            <a:r>
              <a:rPr lang="sl-SI" altLang="sl-SI" baseline="-25000" dirty="0">
                <a:latin typeface="Calibri" panose="020F0502020204030204" pitchFamily="34" charset="0"/>
              </a:rPr>
              <a:t> </a:t>
            </a:r>
            <a:r>
              <a:rPr lang="sl-SI" altLang="sl-SI" dirty="0">
                <a:latin typeface="Calibri" panose="020F0502020204030204" pitchFamily="34" charset="0"/>
              </a:rPr>
              <a:t>(nepotrebno zunanje ogrevanje).</a:t>
            </a:r>
            <a:endParaRPr lang="en-GB" altLang="sl-SI" dirty="0">
              <a:latin typeface="Calibri" panose="020F0502020204030204" pitchFamily="34" charset="0"/>
            </a:endParaRPr>
          </a:p>
        </p:txBody>
      </p:sp>
      <p:sp>
        <p:nvSpPr>
          <p:cNvPr id="100374" name="Text Box 22"/>
          <p:cNvSpPr txBox="1">
            <a:spLocks noChangeArrowheads="1"/>
          </p:cNvSpPr>
          <p:nvPr/>
        </p:nvSpPr>
        <p:spPr bwMode="auto">
          <a:xfrm>
            <a:off x="5133976" y="3689940"/>
            <a:ext cx="5465763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sl-SI" altLang="sl-SI" dirty="0">
                <a:latin typeface="Calibri" panose="020F0502020204030204" pitchFamily="34" charset="0"/>
              </a:rPr>
              <a:t>Plin</a:t>
            </a:r>
            <a:r>
              <a:rPr lang="en-GB" altLang="sl-SI" dirty="0">
                <a:latin typeface="Calibri" panose="020F0502020204030204" pitchFamily="34" charset="0"/>
              </a:rPr>
              <a:t> (</a:t>
            </a:r>
            <a:r>
              <a:rPr lang="sl-SI" altLang="sl-SI" dirty="0">
                <a:latin typeface="Calibri" panose="020F0502020204030204" pitchFamily="34" charset="0"/>
              </a:rPr>
              <a:t>CO</a:t>
            </a:r>
            <a:r>
              <a:rPr lang="sl-SI" altLang="sl-SI" baseline="-25000" dirty="0">
                <a:latin typeface="Calibri" panose="020F0502020204030204" pitchFamily="34" charset="0"/>
              </a:rPr>
              <a:t>2</a:t>
            </a:r>
            <a:r>
              <a:rPr lang="sl-SI" altLang="sl-SI" dirty="0">
                <a:latin typeface="Calibri" panose="020F0502020204030204" pitchFamily="34" charset="0"/>
              </a:rPr>
              <a:t>, </a:t>
            </a:r>
            <a:r>
              <a:rPr lang="en-GB" altLang="sl-SI" dirty="0">
                <a:latin typeface="Calibri" panose="020F0502020204030204" pitchFamily="34" charset="0"/>
              </a:rPr>
              <a:t>CO, H</a:t>
            </a:r>
            <a:r>
              <a:rPr lang="en-GB" altLang="sl-SI" baseline="-25000" dirty="0">
                <a:latin typeface="Calibri" panose="020F0502020204030204" pitchFamily="34" charset="0"/>
              </a:rPr>
              <a:t>2</a:t>
            </a:r>
            <a:r>
              <a:rPr lang="en-GB" altLang="sl-SI" dirty="0">
                <a:latin typeface="Calibri" panose="020F0502020204030204" pitchFamily="34" charset="0"/>
              </a:rPr>
              <a:t>, CH</a:t>
            </a:r>
            <a:r>
              <a:rPr lang="en-GB" altLang="sl-SI" baseline="-25000" dirty="0">
                <a:latin typeface="Calibri" panose="020F0502020204030204" pitchFamily="34" charset="0"/>
              </a:rPr>
              <a:t>4</a:t>
            </a:r>
            <a:r>
              <a:rPr lang="en-GB" altLang="sl-SI" dirty="0">
                <a:latin typeface="Calibri" panose="020F0502020204030204" pitchFamily="34" charset="0"/>
              </a:rPr>
              <a:t>, C</a:t>
            </a:r>
            <a:r>
              <a:rPr lang="en-GB" altLang="sl-SI" baseline="-25000" dirty="0">
                <a:latin typeface="Calibri" panose="020F0502020204030204" pitchFamily="34" charset="0"/>
              </a:rPr>
              <a:t>2</a:t>
            </a:r>
            <a:r>
              <a:rPr lang="en-GB" altLang="sl-SI" dirty="0">
                <a:latin typeface="Calibri" panose="020F0502020204030204" pitchFamily="34" charset="0"/>
              </a:rPr>
              <a:t>-C</a:t>
            </a:r>
            <a:r>
              <a:rPr lang="en-GB" altLang="sl-SI" baseline="-25000" dirty="0">
                <a:latin typeface="Calibri" panose="020F0502020204030204" pitchFamily="34" charset="0"/>
              </a:rPr>
              <a:t>6</a:t>
            </a:r>
            <a:r>
              <a:rPr lang="en-GB" altLang="sl-SI" dirty="0">
                <a:latin typeface="Calibri" panose="020F0502020204030204" pitchFamily="34" charset="0"/>
              </a:rPr>
              <a:t>)</a:t>
            </a:r>
          </a:p>
          <a:p>
            <a:pPr eaLnBrk="0" hangingPunct="0">
              <a:spcBef>
                <a:spcPct val="50000"/>
              </a:spcBef>
            </a:pPr>
            <a:r>
              <a:rPr lang="sl-SI" altLang="sl-SI" dirty="0">
                <a:latin typeface="Calibri" panose="020F0502020204030204" pitchFamily="34" charset="0"/>
              </a:rPr>
              <a:t>Trdni preostanek</a:t>
            </a:r>
            <a:r>
              <a:rPr lang="en-GB" altLang="sl-SI" dirty="0">
                <a:latin typeface="Calibri" panose="020F0502020204030204" pitchFamily="34" charset="0"/>
              </a:rPr>
              <a:t> (</a:t>
            </a:r>
            <a:r>
              <a:rPr lang="sl-SI" altLang="sl-SI" dirty="0">
                <a:latin typeface="Calibri" panose="020F0502020204030204" pitchFamily="34" charset="0"/>
              </a:rPr>
              <a:t>kovine</a:t>
            </a:r>
            <a:r>
              <a:rPr lang="en-GB" altLang="sl-SI" dirty="0">
                <a:latin typeface="Calibri" panose="020F0502020204030204" pitchFamily="34" charset="0"/>
              </a:rPr>
              <a:t>, </a:t>
            </a:r>
            <a:r>
              <a:rPr lang="sl-SI" altLang="sl-SI" dirty="0">
                <a:latin typeface="Calibri" panose="020F0502020204030204" pitchFamily="34" charset="0"/>
              </a:rPr>
              <a:t>pepel</a:t>
            </a:r>
            <a:r>
              <a:rPr lang="en-GB" altLang="sl-SI" dirty="0">
                <a:latin typeface="Calibri" panose="020F0502020204030204" pitchFamily="34" charset="0"/>
              </a:rPr>
              <a:t>)</a:t>
            </a:r>
            <a:endParaRPr lang="sl-SI" altLang="sl-SI" dirty="0">
              <a:latin typeface="Calibri" panose="020F0502020204030204" pitchFamily="34" charset="0"/>
            </a:endParaRPr>
          </a:p>
          <a:p>
            <a:pPr eaLnBrk="0" hangingPunct="0">
              <a:spcBef>
                <a:spcPct val="50000"/>
              </a:spcBef>
            </a:pPr>
            <a:r>
              <a:rPr lang="sl-SI" altLang="sl-SI" dirty="0">
                <a:latin typeface="Calibri" panose="020F0502020204030204" pitchFamily="34" charset="0"/>
              </a:rPr>
              <a:t>Ostanki po obdelavi dimnega plina</a:t>
            </a:r>
            <a:endParaRPr lang="en-GB" altLang="sl-SI" dirty="0">
              <a:latin typeface="Calibri" panose="020F0502020204030204" pitchFamily="34" charset="0"/>
            </a:endParaRPr>
          </a:p>
        </p:txBody>
      </p:sp>
      <p:sp>
        <p:nvSpPr>
          <p:cNvPr id="100375" name="Text Box 23"/>
          <p:cNvSpPr txBox="1">
            <a:spLocks noChangeArrowheads="1"/>
          </p:cNvSpPr>
          <p:nvPr/>
        </p:nvSpPr>
        <p:spPr bwMode="auto">
          <a:xfrm>
            <a:off x="4448175" y="3397102"/>
            <a:ext cx="762000" cy="1616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GB" altLang="sl-SI" sz="10000">
                <a:latin typeface="Calibri" panose="020F0502020204030204" pitchFamily="34" charset="0"/>
              </a:rPr>
              <a:t>{</a:t>
            </a:r>
            <a:endParaRPr lang="en-GB" altLang="sl-SI" sz="10000">
              <a:latin typeface="Calibri" panose="020F0502020204030204" pitchFamily="34" charset="0"/>
              <a:sym typeface="Symbol" panose="05050102010706020507" pitchFamily="18" charset="2"/>
            </a:endParaRPr>
          </a:p>
        </p:txBody>
      </p:sp>
      <p:sp>
        <p:nvSpPr>
          <p:cNvPr id="100376" name="Text Box 24"/>
          <p:cNvSpPr txBox="1">
            <a:spLocks noChangeArrowheads="1"/>
          </p:cNvSpPr>
          <p:nvPr/>
        </p:nvSpPr>
        <p:spPr bwMode="auto">
          <a:xfrm>
            <a:off x="1887538" y="4106713"/>
            <a:ext cx="2868612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sl-SI" altLang="sl-SI">
                <a:latin typeface="Calibri" panose="020F0502020204030204" pitchFamily="34" charset="0"/>
              </a:rPr>
              <a:t>Odpadki</a:t>
            </a:r>
            <a:r>
              <a:rPr lang="en-GB" altLang="sl-SI">
                <a:latin typeface="Calibri" panose="020F0502020204030204" pitchFamily="34" charset="0"/>
                <a:sym typeface="Symbol" panose="05050102010706020507" pitchFamily="18" charset="2"/>
              </a:rPr>
              <a:t></a:t>
            </a:r>
            <a:r>
              <a:rPr lang="sl-SI" altLang="sl-SI">
                <a:latin typeface="Calibri" panose="020F0502020204030204" pitchFamily="34" charset="0"/>
                <a:sym typeface="Symbol" panose="05050102010706020507" pitchFamily="18" charset="2"/>
              </a:rPr>
              <a:t>   	      </a:t>
            </a:r>
            <a:r>
              <a:rPr lang="en-GB" altLang="sl-SI">
                <a:latin typeface="Calibri" panose="020F0502020204030204" pitchFamily="34" charset="0"/>
                <a:sym typeface="Symbol" panose="05050102010706020507" pitchFamily="18" charset="2"/>
              </a:rPr>
              <a:t></a:t>
            </a:r>
            <a:r>
              <a:rPr lang="sl-SI" altLang="sl-SI">
                <a:latin typeface="Calibri" panose="020F0502020204030204" pitchFamily="34" charset="0"/>
                <a:sym typeface="Symbol" panose="05050102010706020507" pitchFamily="18" charset="2"/>
              </a:rPr>
              <a:t> </a:t>
            </a:r>
            <a:endParaRPr lang="en-GB" altLang="sl-SI">
              <a:latin typeface="Calibri" panose="020F0502020204030204" pitchFamily="34" charset="0"/>
              <a:sym typeface="Symbol" panose="05050102010706020507" pitchFamily="18" charset="2"/>
            </a:endParaRPr>
          </a:p>
        </p:txBody>
      </p:sp>
      <p:pic>
        <p:nvPicPr>
          <p:cNvPr id="100377" name="Picture 25" descr="j028536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43673" y="3789040"/>
            <a:ext cx="896937" cy="1104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Graphic 6">
            <a:extLst>
              <a:ext uri="{FF2B5EF4-FFF2-40B4-BE49-F238E27FC236}">
                <a16:creationId xmlns:a16="http://schemas.microsoft.com/office/drawing/2014/main" id="{C6C3398F-96D2-6363-F061-29B9F6112AA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023992" y="6453336"/>
            <a:ext cx="1368174" cy="3562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576053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4" name="Rectangle 4"/>
          <p:cNvSpPr>
            <a:spLocks noChangeArrowheads="1"/>
          </p:cNvSpPr>
          <p:nvPr/>
        </p:nvSpPr>
        <p:spPr bwMode="auto">
          <a:xfrm>
            <a:off x="1524001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sl-SI">
              <a:latin typeface="Calibri" panose="020F0502020204030204" pitchFamily="34" charset="0"/>
            </a:endParaRPr>
          </a:p>
        </p:txBody>
      </p:sp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/>
              <a:t>Energijska izraba odpadkov</a:t>
            </a:r>
          </a:p>
        </p:txBody>
      </p:sp>
      <p:sp>
        <p:nvSpPr>
          <p:cNvPr id="92180" name="Rectangle 20"/>
          <p:cNvSpPr>
            <a:spLocks noGrp="1" noChangeArrowheads="1"/>
          </p:cNvSpPr>
          <p:nvPr>
            <p:ph idx="1"/>
          </p:nvPr>
        </p:nvSpPr>
        <p:spPr>
          <a:xfrm>
            <a:off x="498094" y="3284984"/>
            <a:ext cx="11500480" cy="3014631"/>
          </a:xfrm>
          <a:noFill/>
          <a:ln/>
        </p:spPr>
        <p:txBody>
          <a:bodyPr lIns="103409" tIns="51705" rIns="103409" bIns="51705"/>
          <a:lstStyle/>
          <a:p>
            <a:pPr marL="514350" indent="-514350" defTabSz="1033463">
              <a:lnSpc>
                <a:spcPct val="90000"/>
              </a:lnSpc>
              <a:buFont typeface="+mj-lt"/>
              <a:buAutoNum type="arabicPeriod"/>
            </a:pPr>
            <a:r>
              <a:rPr lang="sl-SI" altLang="sl-SI" dirty="0"/>
              <a:t>Anaerobna obdelava odpadkov</a:t>
            </a:r>
          </a:p>
          <a:p>
            <a:pPr marL="514350" indent="-514350" defTabSz="1033463">
              <a:lnSpc>
                <a:spcPct val="90000"/>
              </a:lnSpc>
              <a:buFont typeface="+mj-lt"/>
              <a:buAutoNum type="arabicPeriod"/>
            </a:pPr>
            <a:r>
              <a:rPr lang="sl-SI" altLang="sl-SI" dirty="0"/>
              <a:t>Proizvodnja goriv</a:t>
            </a:r>
          </a:p>
          <a:p>
            <a:pPr marL="514350" indent="-514350" defTabSz="1033463">
              <a:lnSpc>
                <a:spcPct val="90000"/>
              </a:lnSpc>
              <a:buFont typeface="+mj-lt"/>
              <a:buAutoNum type="arabicPeriod"/>
            </a:pPr>
            <a:r>
              <a:rPr lang="sl-SI" altLang="sl-SI" dirty="0"/>
              <a:t>Sežig</a:t>
            </a:r>
          </a:p>
          <a:p>
            <a:pPr marL="514350" indent="-514350" defTabSz="1033463">
              <a:lnSpc>
                <a:spcPct val="90000"/>
              </a:lnSpc>
              <a:buFont typeface="+mj-lt"/>
              <a:buAutoNum type="arabicPeriod"/>
            </a:pPr>
            <a:r>
              <a:rPr lang="sl-SI" altLang="sl-SI" dirty="0" err="1"/>
              <a:t>Sosežig</a:t>
            </a:r>
            <a:endParaRPr lang="en-GB" altLang="sl-SI" dirty="0"/>
          </a:p>
        </p:txBody>
      </p:sp>
      <p:sp>
        <p:nvSpPr>
          <p:cNvPr id="92181" name="Rectangle 21"/>
          <p:cNvSpPr>
            <a:spLocks noChangeArrowheads="1"/>
          </p:cNvSpPr>
          <p:nvPr/>
        </p:nvSpPr>
        <p:spPr bwMode="auto">
          <a:xfrm>
            <a:off x="1838325" y="3136900"/>
            <a:ext cx="8743950" cy="10175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03409" tIns="51705" rIns="103409" bIns="51705"/>
          <a:lstStyle>
            <a:lvl1pPr defTabSz="1033463">
              <a:spcBef>
                <a:spcPct val="0"/>
              </a:spcBef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62000" indent="-381000" defTabSz="1033463">
              <a:spcBef>
                <a:spcPct val="0"/>
              </a:spcBef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2970213" indent="-258763" defTabSz="1033463">
              <a:spcBef>
                <a:spcPct val="0"/>
              </a:spcBef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3419475" indent="-258763" defTabSz="1033463">
              <a:spcBef>
                <a:spcPct val="0"/>
              </a:spcBef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3868738" indent="-258763" defTabSz="1033463">
              <a:spcBef>
                <a:spcPct val="0"/>
              </a:spcBef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4325938" indent="-258763" defTabSz="10334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4783138" indent="-258763" defTabSz="10334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5240338" indent="-258763" defTabSz="10334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5697538" indent="-258763" defTabSz="10334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lvl="1" eaLnBrk="0" hangingPunct="0">
              <a:spcBef>
                <a:spcPct val="20000"/>
              </a:spcBef>
              <a:buClr>
                <a:srgbClr val="FF9D0C"/>
              </a:buClr>
              <a:buSzPct val="90000"/>
              <a:buFontTx/>
              <a:buChar char="•"/>
            </a:pPr>
            <a:endParaRPr lang="en-GB" altLang="sl-SI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pic>
        <p:nvPicPr>
          <p:cNvPr id="3074" name="Picture 49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03912" y="1700808"/>
            <a:ext cx="6852054" cy="34599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Pravokotnik 3">
            <a:extLst>
              <a:ext uri="{FF2B5EF4-FFF2-40B4-BE49-F238E27FC236}">
                <a16:creationId xmlns:a16="http://schemas.microsoft.com/office/drawing/2014/main" id="{856FDFB0-9244-2F00-0E57-C655A4397895}"/>
              </a:ext>
            </a:extLst>
          </p:cNvPr>
          <p:cNvSpPr/>
          <p:nvPr/>
        </p:nvSpPr>
        <p:spPr>
          <a:xfrm>
            <a:off x="6528048" y="6351711"/>
            <a:ext cx="561662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sl-SI" sz="1200" dirty="0">
              <a:solidFill>
                <a:srgbClr val="000000"/>
              </a:solidFill>
            </a:endParaRPr>
          </a:p>
          <a:p>
            <a:r>
              <a:rPr lang="sl-SI" sz="1200" dirty="0">
                <a:solidFill>
                  <a:srgbClr val="000000"/>
                </a:solidFill>
              </a:rPr>
              <a:t> Vir: </a:t>
            </a:r>
            <a:r>
              <a:rPr lang="en-US" sz="1200" dirty="0"/>
              <a:t>The role of waste-to-energy in the circular economy </a:t>
            </a:r>
            <a:r>
              <a:rPr lang="sl-SI" sz="1200" dirty="0">
                <a:solidFill>
                  <a:srgbClr val="000000"/>
                </a:solidFill>
              </a:rPr>
              <a:t>COM(2017) 34 </a:t>
            </a:r>
            <a:r>
              <a:rPr lang="sl-SI" sz="1200" dirty="0" err="1">
                <a:solidFill>
                  <a:srgbClr val="000000"/>
                </a:solidFill>
              </a:rPr>
              <a:t>final</a:t>
            </a:r>
            <a:r>
              <a:rPr lang="sl-SI" sz="1200" dirty="0">
                <a:solidFill>
                  <a:srgbClr val="000000"/>
                </a:solidFill>
              </a:rPr>
              <a:t> </a:t>
            </a:r>
            <a:endParaRPr lang="sl-SI" sz="1200" dirty="0"/>
          </a:p>
        </p:txBody>
      </p:sp>
      <p:pic>
        <p:nvPicPr>
          <p:cNvPr id="5" name="Graphic 6">
            <a:extLst>
              <a:ext uri="{FF2B5EF4-FFF2-40B4-BE49-F238E27FC236}">
                <a16:creationId xmlns:a16="http://schemas.microsoft.com/office/drawing/2014/main" id="{E5A9829D-A23D-AC72-DFE0-1E91C646413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159874" y="6453336"/>
            <a:ext cx="1368174" cy="3562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830252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/>
              <a:t>Uradna stališča EU glede energijske izrabe</a:t>
            </a:r>
            <a:br>
              <a:rPr lang="sl-SI"/>
            </a:br>
            <a:r>
              <a:rPr lang="sl-SI"/>
              <a:t>(jan. </a:t>
            </a:r>
            <a:r>
              <a:rPr lang="sl-SI" dirty="0"/>
              <a:t>2017)</a:t>
            </a:r>
          </a:p>
        </p:txBody>
      </p:sp>
      <p:sp>
        <p:nvSpPr>
          <p:cNvPr id="3" name="Označba mesta vsebine 2"/>
          <p:cNvSpPr>
            <a:spLocks noGrp="1"/>
          </p:cNvSpPr>
          <p:nvPr>
            <p:ph idx="1"/>
          </p:nvPr>
        </p:nvSpPr>
        <p:spPr>
          <a:xfrm>
            <a:off x="498094" y="1700808"/>
            <a:ext cx="11500480" cy="4598807"/>
          </a:xfrm>
        </p:spPr>
        <p:txBody>
          <a:bodyPr/>
          <a:lstStyle/>
          <a:p>
            <a:r>
              <a:rPr lang="sl-SI" altLang="sl-SI" dirty="0">
                <a:latin typeface="Calibri" panose="020F0502020204030204" pitchFamily="34" charset="0"/>
              </a:rPr>
              <a:t>izraba samo </a:t>
            </a:r>
            <a:r>
              <a:rPr lang="sl-SI" altLang="sl-SI" dirty="0" err="1">
                <a:latin typeface="Calibri" panose="020F0502020204030204" pitchFamily="34" charset="0"/>
              </a:rPr>
              <a:t>nereciklabilnih</a:t>
            </a:r>
            <a:r>
              <a:rPr lang="sl-SI" altLang="sl-SI" dirty="0">
                <a:latin typeface="Calibri" panose="020F0502020204030204" pitchFamily="34" charset="0"/>
              </a:rPr>
              <a:t> (gorljivih) odpadkov</a:t>
            </a:r>
          </a:p>
          <a:p>
            <a:r>
              <a:rPr lang="sl-SI" altLang="sl-SI" dirty="0">
                <a:latin typeface="Calibri" panose="020F0502020204030204" pitchFamily="34" charset="0"/>
              </a:rPr>
              <a:t>kapaciteta naprav za energijsko izrabo</a:t>
            </a:r>
          </a:p>
          <a:p>
            <a:r>
              <a:rPr lang="sl-SI" altLang="sl-SI" dirty="0">
                <a:latin typeface="Calibri" panose="020F0502020204030204" pitchFamily="34" charset="0"/>
              </a:rPr>
              <a:t>porazdelitev naprav znotraj EU</a:t>
            </a:r>
          </a:p>
          <a:p>
            <a:r>
              <a:rPr lang="sl-SI" altLang="sl-SI" dirty="0">
                <a:latin typeface="Calibri" panose="020F0502020204030204" pitchFamily="34" charset="0"/>
              </a:rPr>
              <a:t>tehnološka sodobnost naprav </a:t>
            </a:r>
          </a:p>
          <a:p>
            <a:r>
              <a:rPr lang="sl-SI" altLang="sl-SI" dirty="0">
                <a:latin typeface="Calibri" panose="020F0502020204030204" pitchFamily="34" charset="0"/>
              </a:rPr>
              <a:t>združevanje teh tehnologij z drugimi sektorji</a:t>
            </a:r>
          </a:p>
          <a:p>
            <a:endParaRPr lang="en-US" dirty="0"/>
          </a:p>
        </p:txBody>
      </p:sp>
      <p:sp>
        <p:nvSpPr>
          <p:cNvPr id="5" name="Pravokotnik 4">
            <a:extLst>
              <a:ext uri="{FF2B5EF4-FFF2-40B4-BE49-F238E27FC236}">
                <a16:creationId xmlns:a16="http://schemas.microsoft.com/office/drawing/2014/main" id="{8423031B-3147-D4BD-2C9F-4C060C34DA91}"/>
              </a:ext>
            </a:extLst>
          </p:cNvPr>
          <p:cNvSpPr/>
          <p:nvPr/>
        </p:nvSpPr>
        <p:spPr>
          <a:xfrm>
            <a:off x="6528048" y="6351711"/>
            <a:ext cx="561662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sl-SI" sz="1200" dirty="0">
              <a:solidFill>
                <a:srgbClr val="000000"/>
              </a:solidFill>
            </a:endParaRPr>
          </a:p>
          <a:p>
            <a:r>
              <a:rPr lang="sl-SI" sz="1200" dirty="0">
                <a:solidFill>
                  <a:srgbClr val="000000"/>
                </a:solidFill>
              </a:rPr>
              <a:t> Vir: </a:t>
            </a:r>
            <a:r>
              <a:rPr lang="en-US" sz="1200" dirty="0"/>
              <a:t>The role of waste-to-energy in the circular economy </a:t>
            </a:r>
            <a:r>
              <a:rPr lang="sl-SI" sz="1200" dirty="0">
                <a:solidFill>
                  <a:srgbClr val="000000"/>
                </a:solidFill>
              </a:rPr>
              <a:t>COM(2017) 34 </a:t>
            </a:r>
            <a:r>
              <a:rPr lang="sl-SI" sz="1200" dirty="0" err="1">
                <a:solidFill>
                  <a:srgbClr val="000000"/>
                </a:solidFill>
              </a:rPr>
              <a:t>final</a:t>
            </a:r>
            <a:r>
              <a:rPr lang="sl-SI" sz="1200" dirty="0">
                <a:solidFill>
                  <a:srgbClr val="000000"/>
                </a:solidFill>
              </a:rPr>
              <a:t> </a:t>
            </a:r>
            <a:endParaRPr lang="sl-SI" sz="1200" dirty="0"/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B4A544DB-0B19-E073-AC16-9E25C383A4C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159874" y="6453336"/>
            <a:ext cx="1368174" cy="3562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607965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9" name="Text Box 5"/>
          <p:cNvSpPr txBox="1">
            <a:spLocks noChangeArrowheads="1"/>
          </p:cNvSpPr>
          <p:nvPr/>
        </p:nvSpPr>
        <p:spPr bwMode="auto">
          <a:xfrm>
            <a:off x="1866900" y="1780133"/>
            <a:ext cx="8515350" cy="18928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sl-SI" altLang="sl-SI" dirty="0">
                <a:latin typeface="Calibri" panose="020F0502020204030204" pitchFamily="34" charset="0"/>
              </a:rPr>
              <a:t>Več vrst obdelave odpadkov: suhi, pol-suhi, moker postopek,…</a:t>
            </a:r>
          </a:p>
          <a:p>
            <a:pPr eaLnBrk="0" hangingPunct="0">
              <a:spcBef>
                <a:spcPct val="50000"/>
              </a:spcBef>
            </a:pPr>
            <a:r>
              <a:rPr lang="sl-SI" altLang="sl-SI" dirty="0">
                <a:latin typeface="Calibri" panose="020F0502020204030204" pitchFamily="34" charset="0"/>
              </a:rPr>
              <a:t>S pomočjo mikroorganizmov razpad dolgih </a:t>
            </a:r>
            <a:r>
              <a:rPr lang="sl-SI" altLang="sl-SI" dirty="0" err="1">
                <a:latin typeface="Calibri" panose="020F0502020204030204" pitchFamily="34" charset="0"/>
              </a:rPr>
              <a:t>ogljikovodikovih</a:t>
            </a:r>
            <a:r>
              <a:rPr lang="sl-SI" altLang="sl-SI" dirty="0">
                <a:latin typeface="Calibri" panose="020F0502020204030204" pitchFamily="34" charset="0"/>
              </a:rPr>
              <a:t> molekul na enostavne: CO</a:t>
            </a:r>
            <a:r>
              <a:rPr lang="sl-SI" altLang="sl-SI" baseline="-25000" dirty="0">
                <a:latin typeface="Calibri" panose="020F0502020204030204" pitchFamily="34" charset="0"/>
              </a:rPr>
              <a:t>2</a:t>
            </a:r>
            <a:r>
              <a:rPr lang="sl-SI" altLang="sl-SI" dirty="0">
                <a:latin typeface="Calibri" panose="020F0502020204030204" pitchFamily="34" charset="0"/>
              </a:rPr>
              <a:t>, in CH</a:t>
            </a:r>
            <a:r>
              <a:rPr lang="sl-SI" altLang="sl-SI" baseline="-25000" dirty="0">
                <a:latin typeface="Calibri" panose="020F0502020204030204" pitchFamily="34" charset="0"/>
              </a:rPr>
              <a:t>4</a:t>
            </a:r>
            <a:r>
              <a:rPr lang="sl-SI" altLang="sl-SI" dirty="0">
                <a:latin typeface="Calibri" panose="020F0502020204030204" pitchFamily="34" charset="0"/>
              </a:rPr>
              <a:t>. To sta tudi glavni sestavini bioplina.</a:t>
            </a:r>
            <a:endParaRPr lang="en-GB" altLang="sl-SI" dirty="0">
              <a:latin typeface="Calibri" panose="020F0502020204030204" pitchFamily="34" charset="0"/>
            </a:endParaRPr>
          </a:p>
          <a:p>
            <a:pPr eaLnBrk="0" hangingPunct="0">
              <a:spcBef>
                <a:spcPct val="50000"/>
              </a:spcBef>
            </a:pPr>
            <a:r>
              <a:rPr lang="en-GB" altLang="sl-SI" dirty="0" err="1">
                <a:latin typeface="Calibri" panose="020F0502020204030204" pitchFamily="34" charset="0"/>
              </a:rPr>
              <a:t>Temperatur</a:t>
            </a:r>
            <a:r>
              <a:rPr lang="sl-SI" altLang="sl-SI" dirty="0">
                <a:latin typeface="Calibri" panose="020F0502020204030204" pitchFamily="34" charset="0"/>
              </a:rPr>
              <a:t>a</a:t>
            </a:r>
            <a:r>
              <a:rPr lang="en-GB" altLang="sl-SI" dirty="0">
                <a:latin typeface="Calibri" panose="020F0502020204030204" pitchFamily="34" charset="0"/>
              </a:rPr>
              <a:t>: </a:t>
            </a:r>
            <a:r>
              <a:rPr lang="sl-SI" altLang="sl-SI" dirty="0">
                <a:latin typeface="Calibri" panose="020F0502020204030204" pitchFamily="34" charset="0"/>
              </a:rPr>
              <a:t>odvisna od tehnologije, nekoliko nad sobno temperaturo</a:t>
            </a:r>
          </a:p>
          <a:p>
            <a:pPr eaLnBrk="0" hangingPunct="0">
              <a:spcBef>
                <a:spcPct val="50000"/>
              </a:spcBef>
            </a:pPr>
            <a:r>
              <a:rPr lang="sl-SI" altLang="sl-SI" dirty="0" err="1">
                <a:latin typeface="Calibri" panose="020F0502020204030204" pitchFamily="34" charset="0"/>
              </a:rPr>
              <a:t>Bioplinski</a:t>
            </a:r>
            <a:r>
              <a:rPr lang="sl-SI" altLang="sl-SI" dirty="0">
                <a:latin typeface="Calibri" panose="020F0502020204030204" pitchFamily="34" charset="0"/>
              </a:rPr>
              <a:t> potencial je odvisen od vrste odpadkov.</a:t>
            </a:r>
            <a:endParaRPr lang="en-GB" altLang="sl-SI" dirty="0">
              <a:latin typeface="Calibri" panose="020F0502020204030204" pitchFamily="34" charset="0"/>
            </a:endParaRPr>
          </a:p>
        </p:txBody>
      </p:sp>
      <p:sp>
        <p:nvSpPr>
          <p:cNvPr id="113671" name="Text Box 7"/>
          <p:cNvSpPr txBox="1">
            <a:spLocks noChangeArrowheads="1"/>
          </p:cNvSpPr>
          <p:nvPr/>
        </p:nvSpPr>
        <p:spPr bwMode="auto">
          <a:xfrm>
            <a:off x="5373712" y="4502150"/>
            <a:ext cx="5229225" cy="7848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sl-SI" altLang="sl-SI" dirty="0">
                <a:latin typeface="Calibri" panose="020F0502020204030204" pitchFamily="34" charset="0"/>
              </a:rPr>
              <a:t>Produkt delne pretvorbe biomase je bioplin</a:t>
            </a:r>
          </a:p>
          <a:p>
            <a:pPr eaLnBrk="0" hangingPunct="0">
              <a:spcBef>
                <a:spcPct val="50000"/>
              </a:spcBef>
            </a:pPr>
            <a:r>
              <a:rPr lang="sl-SI" altLang="sl-SI" dirty="0" err="1">
                <a:latin typeface="Calibri" panose="020F0502020204030204" pitchFamily="34" charset="0"/>
              </a:rPr>
              <a:t>Digestacijski</a:t>
            </a:r>
            <a:r>
              <a:rPr lang="sl-SI" altLang="sl-SI" dirty="0">
                <a:latin typeface="Calibri" panose="020F0502020204030204" pitchFamily="34" charset="0"/>
              </a:rPr>
              <a:t> ostanek</a:t>
            </a:r>
          </a:p>
        </p:txBody>
      </p:sp>
      <p:sp>
        <p:nvSpPr>
          <p:cNvPr id="113672" name="Text Box 8"/>
          <p:cNvSpPr txBox="1">
            <a:spLocks noChangeArrowheads="1"/>
          </p:cNvSpPr>
          <p:nvPr/>
        </p:nvSpPr>
        <p:spPr bwMode="auto">
          <a:xfrm>
            <a:off x="4687888" y="3790951"/>
            <a:ext cx="762000" cy="2073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GB" altLang="sl-SI" sz="13000">
                <a:latin typeface="Calibri" panose="020F0502020204030204" pitchFamily="34" charset="0"/>
              </a:rPr>
              <a:t>{</a:t>
            </a:r>
            <a:endParaRPr lang="en-GB" altLang="sl-SI" sz="13000">
              <a:latin typeface="Calibri" panose="020F0502020204030204" pitchFamily="34" charset="0"/>
              <a:sym typeface="Symbol" panose="05050102010706020507" pitchFamily="18" charset="2"/>
            </a:endParaRPr>
          </a:p>
        </p:txBody>
      </p:sp>
      <p:sp>
        <p:nvSpPr>
          <p:cNvPr id="113673" name="Text Box 9"/>
          <p:cNvSpPr txBox="1">
            <a:spLocks noChangeArrowheads="1"/>
          </p:cNvSpPr>
          <p:nvPr/>
        </p:nvSpPr>
        <p:spPr bwMode="auto">
          <a:xfrm>
            <a:off x="2001838" y="4767263"/>
            <a:ext cx="2868612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sl-SI" altLang="sl-SI">
                <a:latin typeface="Calibri" panose="020F0502020204030204" pitchFamily="34" charset="0"/>
              </a:rPr>
              <a:t>Odpadki</a:t>
            </a:r>
            <a:r>
              <a:rPr lang="en-GB" altLang="sl-SI">
                <a:latin typeface="Calibri" panose="020F0502020204030204" pitchFamily="34" charset="0"/>
                <a:sym typeface="Symbol" panose="05050102010706020507" pitchFamily="18" charset="2"/>
              </a:rPr>
              <a:t></a:t>
            </a:r>
            <a:r>
              <a:rPr lang="sl-SI" altLang="sl-SI">
                <a:latin typeface="Calibri" panose="020F0502020204030204" pitchFamily="34" charset="0"/>
                <a:sym typeface="Symbol" panose="05050102010706020507" pitchFamily="18" charset="2"/>
              </a:rPr>
              <a:t>   	      </a:t>
            </a:r>
            <a:r>
              <a:rPr lang="en-GB" altLang="sl-SI">
                <a:latin typeface="Calibri" panose="020F0502020204030204" pitchFamily="34" charset="0"/>
                <a:sym typeface="Symbol" panose="05050102010706020507" pitchFamily="18" charset="2"/>
              </a:rPr>
              <a:t></a:t>
            </a:r>
            <a:r>
              <a:rPr lang="sl-SI" altLang="sl-SI">
                <a:latin typeface="Calibri" panose="020F0502020204030204" pitchFamily="34" charset="0"/>
                <a:sym typeface="Symbol" panose="05050102010706020507" pitchFamily="18" charset="2"/>
              </a:rPr>
              <a:t> </a:t>
            </a:r>
            <a:endParaRPr lang="en-GB" altLang="sl-SI">
              <a:latin typeface="Calibri" panose="020F0502020204030204" pitchFamily="34" charset="0"/>
              <a:sym typeface="Symbol" panose="05050102010706020507" pitchFamily="18" charset="2"/>
            </a:endParaRPr>
          </a:p>
        </p:txBody>
      </p:sp>
      <p:pic>
        <p:nvPicPr>
          <p:cNvPr id="113674" name="Picture 10" descr="j028536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7689" y="4502150"/>
            <a:ext cx="896937" cy="1104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/>
              <a:t>Anaerobna presnova biorazgradljivih odpadkov</a:t>
            </a:r>
          </a:p>
        </p:txBody>
      </p:sp>
      <p:pic>
        <p:nvPicPr>
          <p:cNvPr id="3" name="Graphic 6">
            <a:extLst>
              <a:ext uri="{FF2B5EF4-FFF2-40B4-BE49-F238E27FC236}">
                <a16:creationId xmlns:a16="http://schemas.microsoft.com/office/drawing/2014/main" id="{815F56B7-C40D-76C1-68DA-3A8A0B3BC71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068888" y="6219130"/>
            <a:ext cx="1368174" cy="3562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234713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9" name="Text Box 5"/>
          <p:cNvSpPr txBox="1">
            <a:spLocks noChangeArrowheads="1"/>
          </p:cNvSpPr>
          <p:nvPr/>
        </p:nvSpPr>
        <p:spPr bwMode="auto">
          <a:xfrm>
            <a:off x="1866900" y="1780133"/>
            <a:ext cx="8515350" cy="14773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sl-SI" altLang="sl-SI" dirty="0">
                <a:latin typeface="Calibri" panose="020F0502020204030204" pitchFamily="34" charset="0"/>
              </a:rPr>
              <a:t>Potrebno je ločiti med gorivi in „gorivi“ iz odpadkov!</a:t>
            </a:r>
          </a:p>
          <a:p>
            <a:pPr eaLnBrk="0" hangingPunct="0">
              <a:spcBef>
                <a:spcPct val="50000"/>
              </a:spcBef>
            </a:pPr>
            <a:r>
              <a:rPr lang="sl-SI" altLang="sl-SI" dirty="0">
                <a:latin typeface="Calibri" panose="020F0502020204030204" pitchFamily="34" charset="0"/>
              </a:rPr>
              <a:t>Za proizvodnjo goriv lahko uporabljamo samo neonesnaženo biomaso!</a:t>
            </a:r>
            <a:endParaRPr lang="en-GB" altLang="sl-SI" dirty="0">
              <a:latin typeface="Calibri" panose="020F0502020204030204" pitchFamily="34" charset="0"/>
            </a:endParaRPr>
          </a:p>
          <a:p>
            <a:pPr eaLnBrk="0" hangingPunct="0">
              <a:spcBef>
                <a:spcPct val="50000"/>
              </a:spcBef>
            </a:pPr>
            <a:r>
              <a:rPr lang="sl-SI" altLang="sl-SI" dirty="0">
                <a:latin typeface="Calibri" panose="020F0502020204030204" pitchFamily="34" charset="0"/>
              </a:rPr>
              <a:t>Vsa ostala proizvodnja je predelava odpadkov v energent, ki ima status odpadka in se ga sme uporabiti samo za sežig ali </a:t>
            </a:r>
            <a:r>
              <a:rPr lang="sl-SI" altLang="sl-SI" dirty="0" err="1">
                <a:latin typeface="Calibri" panose="020F0502020204030204" pitchFamily="34" charset="0"/>
              </a:rPr>
              <a:t>sosežig</a:t>
            </a:r>
            <a:r>
              <a:rPr lang="sl-SI" altLang="sl-SI" dirty="0">
                <a:latin typeface="Calibri" panose="020F0502020204030204" pitchFamily="34" charset="0"/>
              </a:rPr>
              <a:t>.</a:t>
            </a:r>
            <a:endParaRPr lang="en-GB" altLang="sl-SI" dirty="0">
              <a:latin typeface="Calibri" panose="020F0502020204030204" pitchFamily="34" charset="0"/>
            </a:endParaRPr>
          </a:p>
        </p:txBody>
      </p:sp>
      <p:sp>
        <p:nvSpPr>
          <p:cNvPr id="113671" name="Text Box 7"/>
          <p:cNvSpPr txBox="1">
            <a:spLocks noChangeArrowheads="1"/>
          </p:cNvSpPr>
          <p:nvPr/>
        </p:nvSpPr>
        <p:spPr bwMode="auto">
          <a:xfrm>
            <a:off x="5373712" y="4502150"/>
            <a:ext cx="5229225" cy="7848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sl-SI" altLang="sl-SI" dirty="0">
                <a:latin typeface="Calibri" panose="020F0502020204030204" pitchFamily="34" charset="0"/>
              </a:rPr>
              <a:t>Gorivo ali</a:t>
            </a:r>
          </a:p>
          <a:p>
            <a:pPr eaLnBrk="0" hangingPunct="0">
              <a:spcBef>
                <a:spcPct val="50000"/>
              </a:spcBef>
            </a:pPr>
            <a:r>
              <a:rPr lang="sl-SI" altLang="sl-SI" dirty="0">
                <a:latin typeface="Calibri" panose="020F0502020204030204" pitchFamily="34" charset="0"/>
              </a:rPr>
              <a:t>„Gorivo“</a:t>
            </a:r>
          </a:p>
        </p:txBody>
      </p:sp>
      <p:sp>
        <p:nvSpPr>
          <p:cNvPr id="113672" name="Text Box 8"/>
          <p:cNvSpPr txBox="1">
            <a:spLocks noChangeArrowheads="1"/>
          </p:cNvSpPr>
          <p:nvPr/>
        </p:nvSpPr>
        <p:spPr bwMode="auto">
          <a:xfrm>
            <a:off x="4687888" y="3790951"/>
            <a:ext cx="762000" cy="2073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GB" altLang="sl-SI" sz="13000">
                <a:latin typeface="Calibri" panose="020F0502020204030204" pitchFamily="34" charset="0"/>
              </a:rPr>
              <a:t>{</a:t>
            </a:r>
            <a:endParaRPr lang="en-GB" altLang="sl-SI" sz="13000">
              <a:latin typeface="Calibri" panose="020F0502020204030204" pitchFamily="34" charset="0"/>
              <a:sym typeface="Symbol" panose="05050102010706020507" pitchFamily="18" charset="2"/>
            </a:endParaRPr>
          </a:p>
        </p:txBody>
      </p:sp>
      <p:sp>
        <p:nvSpPr>
          <p:cNvPr id="113673" name="Text Box 9"/>
          <p:cNvSpPr txBox="1">
            <a:spLocks noChangeArrowheads="1"/>
          </p:cNvSpPr>
          <p:nvPr/>
        </p:nvSpPr>
        <p:spPr bwMode="auto">
          <a:xfrm>
            <a:off x="2001838" y="4767263"/>
            <a:ext cx="2868612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sl-SI" altLang="sl-SI">
                <a:latin typeface="Calibri" panose="020F0502020204030204" pitchFamily="34" charset="0"/>
              </a:rPr>
              <a:t>Odpadki</a:t>
            </a:r>
            <a:r>
              <a:rPr lang="en-GB" altLang="sl-SI">
                <a:latin typeface="Calibri" panose="020F0502020204030204" pitchFamily="34" charset="0"/>
                <a:sym typeface="Symbol" panose="05050102010706020507" pitchFamily="18" charset="2"/>
              </a:rPr>
              <a:t></a:t>
            </a:r>
            <a:r>
              <a:rPr lang="sl-SI" altLang="sl-SI">
                <a:latin typeface="Calibri" panose="020F0502020204030204" pitchFamily="34" charset="0"/>
                <a:sym typeface="Symbol" panose="05050102010706020507" pitchFamily="18" charset="2"/>
              </a:rPr>
              <a:t>   	      </a:t>
            </a:r>
            <a:r>
              <a:rPr lang="en-GB" altLang="sl-SI">
                <a:latin typeface="Calibri" panose="020F0502020204030204" pitchFamily="34" charset="0"/>
                <a:sym typeface="Symbol" panose="05050102010706020507" pitchFamily="18" charset="2"/>
              </a:rPr>
              <a:t></a:t>
            </a:r>
            <a:r>
              <a:rPr lang="sl-SI" altLang="sl-SI">
                <a:latin typeface="Calibri" panose="020F0502020204030204" pitchFamily="34" charset="0"/>
                <a:sym typeface="Symbol" panose="05050102010706020507" pitchFamily="18" charset="2"/>
              </a:rPr>
              <a:t> </a:t>
            </a:r>
            <a:endParaRPr lang="en-GB" altLang="sl-SI">
              <a:latin typeface="Calibri" panose="020F0502020204030204" pitchFamily="34" charset="0"/>
              <a:sym typeface="Symbol" panose="05050102010706020507" pitchFamily="18" charset="2"/>
            </a:endParaRPr>
          </a:p>
        </p:txBody>
      </p:sp>
      <p:pic>
        <p:nvPicPr>
          <p:cNvPr id="113674" name="Picture 10" descr="j028536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7689" y="4502150"/>
            <a:ext cx="896937" cy="1104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/>
              <a:t>Proizvodnja goriv</a:t>
            </a:r>
          </a:p>
        </p:txBody>
      </p:sp>
      <p:pic>
        <p:nvPicPr>
          <p:cNvPr id="3" name="Graphic 6">
            <a:extLst>
              <a:ext uri="{FF2B5EF4-FFF2-40B4-BE49-F238E27FC236}">
                <a16:creationId xmlns:a16="http://schemas.microsoft.com/office/drawing/2014/main" id="{0434C22A-113A-0506-3643-9B8D1BF0A23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023992" y="6453336"/>
            <a:ext cx="1368174" cy="3562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80714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4294967295"/>
          </p:nvPr>
        </p:nvSpPr>
        <p:spPr>
          <a:xfrm>
            <a:off x="2135560" y="1124744"/>
            <a:ext cx="7772400" cy="4608512"/>
          </a:xfrm>
        </p:spPr>
        <p:txBody>
          <a:bodyPr/>
          <a:lstStyle/>
          <a:p>
            <a:pPr lvl="0"/>
            <a:r>
              <a:rPr lang="sl-SI" dirty="0" err="1"/>
              <a:t>Refuse</a:t>
            </a:r>
            <a:r>
              <a:rPr lang="sl-SI" dirty="0"/>
              <a:t> </a:t>
            </a:r>
            <a:r>
              <a:rPr lang="sl-SI" dirty="0" err="1"/>
              <a:t>Derived</a:t>
            </a:r>
            <a:r>
              <a:rPr lang="sl-SI" dirty="0"/>
              <a:t> </a:t>
            </a:r>
            <a:r>
              <a:rPr lang="sl-SI" dirty="0" err="1"/>
              <a:t>Fuel</a:t>
            </a:r>
            <a:r>
              <a:rPr lang="sl-SI" dirty="0"/>
              <a:t> – RDF,</a:t>
            </a:r>
          </a:p>
          <a:p>
            <a:pPr lvl="0"/>
            <a:r>
              <a:rPr lang="sl-SI" dirty="0" err="1"/>
              <a:t>Solid</a:t>
            </a:r>
            <a:r>
              <a:rPr lang="sl-SI" dirty="0"/>
              <a:t> </a:t>
            </a:r>
            <a:r>
              <a:rPr lang="sl-SI" dirty="0" err="1"/>
              <a:t>Recovered</a:t>
            </a:r>
            <a:r>
              <a:rPr lang="sl-SI" dirty="0"/>
              <a:t> </a:t>
            </a:r>
            <a:r>
              <a:rPr lang="sl-SI" dirty="0" err="1"/>
              <a:t>Fuel</a:t>
            </a:r>
            <a:r>
              <a:rPr lang="sl-SI" dirty="0"/>
              <a:t> – SRF,</a:t>
            </a:r>
          </a:p>
          <a:p>
            <a:pPr lvl="0"/>
            <a:r>
              <a:rPr lang="sl-SI" dirty="0" err="1"/>
              <a:t>Recovered</a:t>
            </a:r>
            <a:r>
              <a:rPr lang="sl-SI" dirty="0"/>
              <a:t> </a:t>
            </a:r>
            <a:r>
              <a:rPr lang="sl-SI" dirty="0" err="1"/>
              <a:t>Fuel</a:t>
            </a:r>
            <a:r>
              <a:rPr lang="sl-SI" dirty="0"/>
              <a:t> – REF,</a:t>
            </a:r>
          </a:p>
          <a:p>
            <a:pPr lvl="0"/>
            <a:r>
              <a:rPr lang="sl-SI" dirty="0" err="1"/>
              <a:t>Packaging</a:t>
            </a:r>
            <a:r>
              <a:rPr lang="sl-SI" dirty="0"/>
              <a:t> </a:t>
            </a:r>
            <a:r>
              <a:rPr lang="sl-SI" dirty="0" err="1"/>
              <a:t>Derived</a:t>
            </a:r>
            <a:r>
              <a:rPr lang="sl-SI" dirty="0"/>
              <a:t> </a:t>
            </a:r>
            <a:r>
              <a:rPr lang="sl-SI" dirty="0" err="1"/>
              <a:t>Fuel</a:t>
            </a:r>
            <a:r>
              <a:rPr lang="sl-SI" dirty="0"/>
              <a:t> – PDF,</a:t>
            </a:r>
          </a:p>
          <a:p>
            <a:pPr lvl="0"/>
            <a:r>
              <a:rPr lang="sl-SI" dirty="0" err="1"/>
              <a:t>Paper</a:t>
            </a:r>
            <a:r>
              <a:rPr lang="sl-SI" dirty="0"/>
              <a:t> </a:t>
            </a:r>
            <a:r>
              <a:rPr lang="sl-SI" dirty="0" err="1"/>
              <a:t>and</a:t>
            </a:r>
            <a:r>
              <a:rPr lang="sl-SI" dirty="0"/>
              <a:t> </a:t>
            </a:r>
            <a:r>
              <a:rPr lang="sl-SI" dirty="0" err="1"/>
              <a:t>Plastic</a:t>
            </a:r>
            <a:r>
              <a:rPr lang="sl-SI" dirty="0"/>
              <a:t> </a:t>
            </a:r>
            <a:r>
              <a:rPr lang="sl-SI" dirty="0" err="1"/>
              <a:t>Fraction</a:t>
            </a:r>
            <a:r>
              <a:rPr lang="sl-SI" dirty="0"/>
              <a:t> – PPF,</a:t>
            </a:r>
          </a:p>
          <a:p>
            <a:pPr lvl="0"/>
            <a:r>
              <a:rPr lang="sl-SI" dirty="0" err="1"/>
              <a:t>Processed</a:t>
            </a:r>
            <a:r>
              <a:rPr lang="sl-SI" dirty="0"/>
              <a:t> </a:t>
            </a:r>
            <a:r>
              <a:rPr lang="sl-SI" dirty="0" err="1"/>
              <a:t>Engineered</a:t>
            </a:r>
            <a:r>
              <a:rPr lang="sl-SI" dirty="0"/>
              <a:t> </a:t>
            </a:r>
            <a:r>
              <a:rPr lang="sl-SI" dirty="0" err="1"/>
              <a:t>Fuel</a:t>
            </a:r>
            <a:r>
              <a:rPr lang="sl-SI" dirty="0"/>
              <a:t> – PEF,</a:t>
            </a:r>
          </a:p>
          <a:p>
            <a:pPr lvl="0"/>
            <a:r>
              <a:rPr lang="sl-SI" dirty="0" err="1"/>
              <a:t>Processed</a:t>
            </a:r>
            <a:r>
              <a:rPr lang="sl-SI" dirty="0"/>
              <a:t> </a:t>
            </a:r>
            <a:r>
              <a:rPr lang="sl-SI" dirty="0" err="1"/>
              <a:t>Refuse</a:t>
            </a:r>
            <a:r>
              <a:rPr lang="sl-SI" dirty="0"/>
              <a:t> </a:t>
            </a:r>
            <a:r>
              <a:rPr lang="sl-SI" dirty="0" err="1"/>
              <a:t>Fuel</a:t>
            </a:r>
            <a:r>
              <a:rPr lang="sl-SI" dirty="0"/>
              <a:t> – PRF,</a:t>
            </a:r>
          </a:p>
          <a:p>
            <a:pPr lvl="0"/>
            <a:r>
              <a:rPr lang="sl-SI" dirty="0" err="1"/>
              <a:t>Waste</a:t>
            </a:r>
            <a:r>
              <a:rPr lang="sl-SI" dirty="0"/>
              <a:t> </a:t>
            </a:r>
            <a:r>
              <a:rPr lang="sl-SI" dirty="0" err="1"/>
              <a:t>Derived</a:t>
            </a:r>
            <a:r>
              <a:rPr lang="sl-SI" dirty="0"/>
              <a:t> </a:t>
            </a:r>
            <a:r>
              <a:rPr lang="sl-SI" dirty="0" err="1"/>
              <a:t>Fuel</a:t>
            </a:r>
            <a:r>
              <a:rPr lang="sl-SI" dirty="0"/>
              <a:t> – WDF.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 dirty="0"/>
              <a:t>Goriva iz odpadkov</a:t>
            </a:r>
            <a:endParaRPr lang="en-US" dirty="0"/>
          </a:p>
        </p:txBody>
      </p:sp>
      <p:pic>
        <p:nvPicPr>
          <p:cNvPr id="4" name="Graphic 6">
            <a:extLst>
              <a:ext uri="{FF2B5EF4-FFF2-40B4-BE49-F238E27FC236}">
                <a16:creationId xmlns:a16="http://schemas.microsoft.com/office/drawing/2014/main" id="{367726E4-F9A6-0C01-8066-6100F61F2A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932611" y="6199158"/>
            <a:ext cx="1368174" cy="3562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040673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95600" y="1335011"/>
            <a:ext cx="7672366" cy="4553101"/>
          </a:xfrm>
          <a:prstGeom prst="rect">
            <a:avLst/>
          </a:prstGeom>
          <a:solidFill>
            <a:srgbClr val="00FFCC"/>
          </a:solidFill>
          <a:ln w="9525">
            <a:solidFill>
              <a:srgbClr val="00FFCC"/>
            </a:solidFill>
            <a:miter lim="800000"/>
            <a:headEnd/>
            <a:tailEnd/>
          </a:ln>
          <a:effectLst/>
        </p:spPr>
      </p:pic>
      <p:sp>
        <p:nvSpPr>
          <p:cNvPr id="3" name="Naslov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 dirty="0"/>
              <a:t>Proizvodnja goriv iz odpadkov - standardi</a:t>
            </a:r>
            <a:endParaRPr lang="en-US" dirty="0"/>
          </a:p>
        </p:txBody>
      </p:sp>
      <p:pic>
        <p:nvPicPr>
          <p:cNvPr id="2" name="Graphic 6">
            <a:extLst>
              <a:ext uri="{FF2B5EF4-FFF2-40B4-BE49-F238E27FC236}">
                <a16:creationId xmlns:a16="http://schemas.microsoft.com/office/drawing/2014/main" id="{B8427D86-A941-29E5-65FA-C96F120921A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647696" y="6314727"/>
            <a:ext cx="1368174" cy="3562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891101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4" name="Rectangle 4"/>
          <p:cNvSpPr>
            <a:spLocks noChangeArrowheads="1"/>
          </p:cNvSpPr>
          <p:nvPr/>
        </p:nvSpPr>
        <p:spPr bwMode="auto">
          <a:xfrm>
            <a:off x="1524001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sl-SI">
              <a:latin typeface="Calibri" panose="020F0502020204030204" pitchFamily="34" charset="0"/>
            </a:endParaRPr>
          </a:p>
        </p:txBody>
      </p:sp>
      <p:sp>
        <p:nvSpPr>
          <p:cNvPr id="92180" name="Rectangle 20"/>
          <p:cNvSpPr>
            <a:spLocks noGrp="1" noChangeArrowheads="1"/>
          </p:cNvSpPr>
          <p:nvPr>
            <p:ph type="body" idx="1"/>
          </p:nvPr>
        </p:nvSpPr>
        <p:spPr>
          <a:xfrm>
            <a:off x="1685926" y="1916832"/>
            <a:ext cx="8982075" cy="4375150"/>
          </a:xfrm>
          <a:noFill/>
          <a:ln/>
        </p:spPr>
        <p:txBody>
          <a:bodyPr lIns="103409" tIns="51705" rIns="103409" bIns="51705"/>
          <a:lstStyle/>
          <a:p>
            <a:pPr marL="0" indent="0" defTabSz="1033463">
              <a:lnSpc>
                <a:spcPct val="90000"/>
              </a:lnSpc>
              <a:buNone/>
            </a:pPr>
            <a:r>
              <a:rPr lang="sl-SI" altLang="sl-SI" dirty="0"/>
              <a:t>Sežig:</a:t>
            </a:r>
            <a:endParaRPr lang="en-GB" altLang="sl-SI" dirty="0"/>
          </a:p>
          <a:p>
            <a:pPr marL="0" indent="0" defTabSz="1033463">
              <a:lnSpc>
                <a:spcPct val="90000"/>
              </a:lnSpc>
              <a:buNone/>
            </a:pPr>
            <a:r>
              <a:rPr lang="sl-SI" altLang="sl-SI" dirty="0"/>
              <a:t>Piroliza, uplinjanje in termična oksidacija se odvijejo skupaj v eni komori</a:t>
            </a:r>
            <a:r>
              <a:rPr lang="en-GB" altLang="sl-SI" dirty="0"/>
              <a:t>.</a:t>
            </a:r>
          </a:p>
          <a:p>
            <a:pPr marL="0" indent="0" defTabSz="1033463">
              <a:lnSpc>
                <a:spcPct val="90000"/>
              </a:lnSpc>
            </a:pPr>
            <a:endParaRPr lang="en-GB" altLang="sl-SI" dirty="0"/>
          </a:p>
          <a:p>
            <a:pPr marL="0" indent="0" defTabSz="1033463">
              <a:lnSpc>
                <a:spcPct val="90000"/>
              </a:lnSpc>
              <a:buNone/>
            </a:pPr>
            <a:r>
              <a:rPr lang="sl-SI" altLang="sl-SI" dirty="0"/>
              <a:t>Piroliza in uplinjanje:</a:t>
            </a:r>
            <a:endParaRPr lang="en-GB" altLang="sl-SI" dirty="0"/>
          </a:p>
          <a:p>
            <a:pPr marL="0" indent="0" defTabSz="1033463">
              <a:lnSpc>
                <a:spcPct val="90000"/>
              </a:lnSpc>
              <a:buNone/>
            </a:pPr>
            <a:r>
              <a:rPr lang="en-GB" altLang="sl-SI" dirty="0"/>
              <a:t>P</a:t>
            </a:r>
            <a:r>
              <a:rPr lang="sl-SI" altLang="sl-SI" dirty="0" err="1"/>
              <a:t>iroliza</a:t>
            </a:r>
            <a:r>
              <a:rPr lang="sl-SI" altLang="sl-SI" dirty="0"/>
              <a:t> oziroma</a:t>
            </a:r>
            <a:r>
              <a:rPr lang="en-GB" altLang="sl-SI" dirty="0"/>
              <a:t> </a:t>
            </a:r>
            <a:r>
              <a:rPr lang="sl-SI" altLang="sl-SI" dirty="0"/>
              <a:t>uplinjanje, čemur sledi termična oksidacija, ki se odvija v različnih komorah oziroma napravah.</a:t>
            </a:r>
            <a:endParaRPr lang="en-GB" altLang="sl-SI" dirty="0"/>
          </a:p>
        </p:txBody>
      </p:sp>
      <p:sp>
        <p:nvSpPr>
          <p:cNvPr id="92181" name="Rectangle 21"/>
          <p:cNvSpPr>
            <a:spLocks noChangeArrowheads="1"/>
          </p:cNvSpPr>
          <p:nvPr/>
        </p:nvSpPr>
        <p:spPr bwMode="auto">
          <a:xfrm>
            <a:off x="1838325" y="3136900"/>
            <a:ext cx="8743950" cy="10175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03409" tIns="51705" rIns="103409" bIns="51705"/>
          <a:lstStyle>
            <a:lvl1pPr defTabSz="1033463">
              <a:spcBef>
                <a:spcPct val="0"/>
              </a:spcBef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62000" indent="-381000" defTabSz="1033463">
              <a:spcBef>
                <a:spcPct val="0"/>
              </a:spcBef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2970213" indent="-258763" defTabSz="1033463">
              <a:spcBef>
                <a:spcPct val="0"/>
              </a:spcBef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3419475" indent="-258763" defTabSz="1033463">
              <a:spcBef>
                <a:spcPct val="0"/>
              </a:spcBef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3868738" indent="-258763" defTabSz="1033463">
              <a:spcBef>
                <a:spcPct val="0"/>
              </a:spcBef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4325938" indent="-258763" defTabSz="10334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4783138" indent="-258763" defTabSz="10334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5240338" indent="-258763" defTabSz="10334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5697538" indent="-258763" defTabSz="10334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lvl="1" eaLnBrk="0" hangingPunct="0">
              <a:spcBef>
                <a:spcPct val="20000"/>
              </a:spcBef>
              <a:buClr>
                <a:srgbClr val="FF9D0C"/>
              </a:buClr>
              <a:buSzPct val="90000"/>
              <a:buFontTx/>
              <a:buChar char="•"/>
            </a:pPr>
            <a:endParaRPr lang="en-GB" altLang="sl-SI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/>
              <a:t>Pregled termičnih procesov s stališča pridobivanja energije</a:t>
            </a:r>
          </a:p>
        </p:txBody>
      </p:sp>
      <p:pic>
        <p:nvPicPr>
          <p:cNvPr id="3" name="Graphic 6">
            <a:extLst>
              <a:ext uri="{FF2B5EF4-FFF2-40B4-BE49-F238E27FC236}">
                <a16:creationId xmlns:a16="http://schemas.microsoft.com/office/drawing/2014/main" id="{30AC6BF9-0CDD-6D00-AA02-C35D63B546A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411913" y="6314727"/>
            <a:ext cx="1368174" cy="3562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736846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39" name="Rectangle 3"/>
          <p:cNvSpPr>
            <a:spLocks noChangeArrowheads="1"/>
          </p:cNvSpPr>
          <p:nvPr/>
        </p:nvSpPr>
        <p:spPr bwMode="auto">
          <a:xfrm>
            <a:off x="1559496" y="2074606"/>
            <a:ext cx="8993187" cy="44425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03409" tIns="51705" rIns="103409" bIns="51705"/>
          <a:lstStyle>
            <a:lvl1pPr marL="387350" indent="-387350" defTabSz="1033463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839788" indent="-322263" defTabSz="1033463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325563" indent="-292100" defTabSz="1033463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809750" indent="-258763" defTabSz="1033463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327275" indent="-258763" defTabSz="1033463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784475" indent="-258763" defTabSz="1033463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241675" indent="-258763" defTabSz="1033463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698875" indent="-258763" defTabSz="1033463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156075" indent="-258763" defTabSz="1033463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buFont typeface="Arial" panose="020B0604020202020204" pitchFamily="34" charset="0"/>
              <a:buChar char="•"/>
            </a:pPr>
            <a:r>
              <a:rPr lang="sl-SI" altLang="sl-SI" sz="2400" dirty="0">
                <a:latin typeface="Calibri" panose="020F0502020204030204" pitchFamily="34" charset="0"/>
              </a:rPr>
              <a:t>Piroliza: katran, oglje, </a:t>
            </a:r>
            <a:r>
              <a:rPr lang="sl-SI" altLang="sl-SI" sz="2400" dirty="0" err="1">
                <a:latin typeface="Calibri" panose="020F0502020204030204" pitchFamily="34" charset="0"/>
              </a:rPr>
              <a:t>reciklati</a:t>
            </a:r>
            <a:r>
              <a:rPr lang="sl-SI" altLang="sl-SI" sz="2400" dirty="0">
                <a:latin typeface="Calibri" panose="020F0502020204030204" pitchFamily="34" charset="0"/>
              </a:rPr>
              <a:t>, (ostanki po čiščenju </a:t>
            </a:r>
            <a:r>
              <a:rPr lang="sl-SI" altLang="sl-SI" sz="2400" dirty="0" err="1">
                <a:latin typeface="Calibri" panose="020F0502020204030204" pitchFamily="34" charset="0"/>
              </a:rPr>
              <a:t>d.p</a:t>
            </a:r>
            <a:r>
              <a:rPr lang="sl-SI" altLang="sl-SI" sz="2400" dirty="0">
                <a:latin typeface="Calibri" panose="020F0502020204030204" pitchFamily="34" charset="0"/>
              </a:rPr>
              <a:t>.)</a:t>
            </a:r>
            <a:endParaRPr lang="en-GB" altLang="sl-SI" sz="2400" dirty="0">
              <a:latin typeface="Calibri" panose="020F0502020204030204" pitchFamily="34" charset="0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sl-SI" altLang="sl-SI" sz="2400" dirty="0">
                <a:latin typeface="Calibri" panose="020F0502020204030204" pitchFamily="34" charset="0"/>
              </a:rPr>
              <a:t>Uplinjanje: pepel, </a:t>
            </a:r>
            <a:r>
              <a:rPr lang="sl-SI" altLang="sl-SI" sz="2400" dirty="0" err="1">
                <a:latin typeface="Calibri" panose="020F0502020204030204" pitchFamily="34" charset="0"/>
              </a:rPr>
              <a:t>reciklati</a:t>
            </a:r>
            <a:r>
              <a:rPr lang="sl-SI" altLang="sl-SI" sz="2400" dirty="0">
                <a:latin typeface="Calibri" panose="020F0502020204030204" pitchFamily="34" charset="0"/>
              </a:rPr>
              <a:t>, (ostanki po čiščenju </a:t>
            </a:r>
            <a:r>
              <a:rPr lang="sl-SI" altLang="sl-SI" sz="2400" dirty="0" err="1">
                <a:latin typeface="Calibri" panose="020F0502020204030204" pitchFamily="34" charset="0"/>
              </a:rPr>
              <a:t>d.p</a:t>
            </a:r>
            <a:r>
              <a:rPr lang="sl-SI" altLang="sl-SI" sz="2400" dirty="0">
                <a:latin typeface="Calibri" panose="020F0502020204030204" pitchFamily="34" charset="0"/>
              </a:rPr>
              <a:t>.)</a:t>
            </a:r>
            <a:endParaRPr lang="en-GB" altLang="sl-SI" sz="2400" dirty="0">
              <a:latin typeface="Calibri" panose="020F0502020204030204" pitchFamily="34" charset="0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sl-SI" altLang="sl-SI" sz="2400" dirty="0">
                <a:latin typeface="Calibri" panose="020F0502020204030204" pitchFamily="34" charset="0"/>
              </a:rPr>
              <a:t>Sežig: pepel, ostanki po čiščenju </a:t>
            </a:r>
            <a:r>
              <a:rPr lang="sl-SI" altLang="sl-SI" sz="2400" dirty="0" err="1">
                <a:latin typeface="Calibri" panose="020F0502020204030204" pitchFamily="34" charset="0"/>
              </a:rPr>
              <a:t>d.p</a:t>
            </a:r>
            <a:r>
              <a:rPr lang="sl-SI" altLang="sl-SI" sz="2400" dirty="0">
                <a:latin typeface="Calibri" panose="020F0502020204030204" pitchFamily="34" charset="0"/>
              </a:rPr>
              <a:t>.</a:t>
            </a:r>
            <a:endParaRPr lang="en-GB" altLang="sl-SI" sz="2400" dirty="0">
              <a:latin typeface="Calibri" panose="020F0502020204030204" pitchFamily="34" charset="0"/>
            </a:endParaRPr>
          </a:p>
          <a:p>
            <a:pPr>
              <a:buFontTx/>
              <a:buNone/>
            </a:pPr>
            <a:endParaRPr lang="sl-SI" altLang="sl-SI" sz="2400" dirty="0">
              <a:latin typeface="Calibri" panose="020F0502020204030204" pitchFamily="34" charset="0"/>
            </a:endParaRPr>
          </a:p>
          <a:p>
            <a:pPr>
              <a:buFontTx/>
              <a:buNone/>
            </a:pPr>
            <a:r>
              <a:rPr lang="sl-SI" altLang="sl-SI" sz="2400" dirty="0">
                <a:latin typeface="Calibri" panose="020F0502020204030204" pitchFamily="34" charset="0"/>
              </a:rPr>
              <a:t>	Tržna zanimivost in cena posamezne snovi je odvisna od čistosti posamezne snovi (mora ustrezati posameznim predpisom), njegove količine in cene transporta do končnega odjemalca. </a:t>
            </a:r>
          </a:p>
        </p:txBody>
      </p:sp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/>
              <a:t>Pri termičnem procesu ustvarjene snovi</a:t>
            </a:r>
          </a:p>
        </p:txBody>
      </p:sp>
      <p:pic>
        <p:nvPicPr>
          <p:cNvPr id="3" name="Graphic 6">
            <a:extLst>
              <a:ext uri="{FF2B5EF4-FFF2-40B4-BE49-F238E27FC236}">
                <a16:creationId xmlns:a16="http://schemas.microsoft.com/office/drawing/2014/main" id="{3C6EB9E4-47B4-6667-E93D-0B2D76E152D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139089" y="6160864"/>
            <a:ext cx="1368174" cy="3562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569424"/>
      </p:ext>
    </p:extLst>
  </p:cSld>
  <p:clrMapOvr>
    <a:masterClrMapping/>
  </p:clrMapOvr>
</p:sld>
</file>

<file path=ppt/theme/theme1.xml><?xml version="1.0" encoding="utf-8"?>
<a:theme xmlns:a="http://schemas.openxmlformats.org/drawingml/2006/main" name="Tema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Tema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571</Words>
  <Application>Microsoft Office PowerPoint</Application>
  <PresentationFormat>Široki ekran</PresentationFormat>
  <Paragraphs>76</Paragraphs>
  <Slides>11</Slides>
  <Notes>1</Notes>
  <HiddenSlides>0</HiddenSlides>
  <MMClips>0</MMClips>
  <ScaleCrop>false</ScaleCrop>
  <HeadingPairs>
    <vt:vector size="6" baseType="variant">
      <vt:variant>
        <vt:lpstr>Korišćeni fontovi</vt:lpstr>
      </vt:variant>
      <vt:variant>
        <vt:i4>4</vt:i4>
      </vt:variant>
      <vt:variant>
        <vt:lpstr>Tema</vt:lpstr>
      </vt:variant>
      <vt:variant>
        <vt:i4>1</vt:i4>
      </vt:variant>
      <vt:variant>
        <vt:lpstr>Naslovi slajdova</vt:lpstr>
      </vt:variant>
      <vt:variant>
        <vt:i4>11</vt:i4>
      </vt:variant>
    </vt:vector>
  </HeadingPairs>
  <TitlesOfParts>
    <vt:vector size="16" baseType="lpstr">
      <vt:lpstr>Aptos</vt:lpstr>
      <vt:lpstr>Aptos Display</vt:lpstr>
      <vt:lpstr>Arial</vt:lpstr>
      <vt:lpstr>Calibri</vt:lpstr>
      <vt:lpstr>Tema Office</vt:lpstr>
      <vt:lpstr>Politika EU na področju W-t-E</vt:lpstr>
      <vt:lpstr>Energijska izraba odpadkov</vt:lpstr>
      <vt:lpstr>Uradna stališča EU glede energijske izrabe (jan. 2017)</vt:lpstr>
      <vt:lpstr>Anaerobna presnova biorazgradljivih odpadkov</vt:lpstr>
      <vt:lpstr>Proizvodnja goriv</vt:lpstr>
      <vt:lpstr>Goriva iz odpadkov</vt:lpstr>
      <vt:lpstr>Proizvodnja goriv iz odpadkov - standardi</vt:lpstr>
      <vt:lpstr>Pregled termičnih procesov s stališča pridobivanja energije</vt:lpstr>
      <vt:lpstr>Pri termičnem procesu ustvarjene snovi</vt:lpstr>
      <vt:lpstr>Sežig</vt:lpstr>
      <vt:lpstr>Uplinjanje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dr Dejan Blagojević</dc:creator>
  <cp:lastModifiedBy>dr Dejan Blagojević</cp:lastModifiedBy>
  <cp:revision>1</cp:revision>
  <dcterms:created xsi:type="dcterms:W3CDTF">2025-02-19T08:46:11Z</dcterms:created>
  <dcterms:modified xsi:type="dcterms:W3CDTF">2025-02-19T08:48:10Z</dcterms:modified>
</cp:coreProperties>
</file>