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256" r:id="rId2"/>
    <p:sldId id="376" r:id="rId3"/>
    <p:sldId id="391" r:id="rId4"/>
    <p:sldId id="392" r:id="rId5"/>
    <p:sldId id="393" r:id="rId6"/>
    <p:sldId id="360" r:id="rId7"/>
    <p:sldId id="394" r:id="rId8"/>
    <p:sldId id="390" r:id="rId9"/>
    <p:sldId id="361" r:id="rId10"/>
    <p:sldId id="346" r:id="rId11"/>
    <p:sldId id="388" r:id="rId12"/>
    <p:sldId id="395" r:id="rId13"/>
    <p:sldId id="387" r:id="rId14"/>
    <p:sldId id="389" r:id="rId15"/>
    <p:sldId id="345" r:id="rId16"/>
    <p:sldId id="398" r:id="rId17"/>
    <p:sldId id="397" r:id="rId18"/>
    <p:sldId id="396" r:id="rId19"/>
    <p:sldId id="399" r:id="rId20"/>
  </p:sldIdLst>
  <p:sldSz cx="12192000" cy="6858000"/>
  <p:notesSz cx="6858000" cy="9144000"/>
  <p:defaultText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mas Zadravec" initials="TZ" lastIdx="2" clrIdx="0">
    <p:extLst>
      <p:ext uri="{19B8F6BF-5375-455C-9EA6-DF929625EA0E}">
        <p15:presenceInfo xmlns:p15="http://schemas.microsoft.com/office/powerpoint/2012/main" userId="Tomas Zadrave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F8E"/>
    <a:srgbClr val="9FF500"/>
    <a:srgbClr val="AEC944"/>
    <a:srgbClr val="006386"/>
    <a:srgbClr val="0066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8" autoAdjust="0"/>
    <p:restoredTop sz="94660"/>
  </p:normalViewPr>
  <p:slideViewPr>
    <p:cSldViewPr>
      <p:cViewPr varScale="1">
        <p:scale>
          <a:sx n="78" d="100"/>
          <a:sy n="78" d="100"/>
        </p:scale>
        <p:origin x="787" y="62"/>
      </p:cViewPr>
      <p:guideLst>
        <p:guide orient="horz" pos="2160"/>
        <p:guide pos="3840"/>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grada glav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l-SI" dirty="0"/>
          </a:p>
        </p:txBody>
      </p:sp>
      <p:sp>
        <p:nvSpPr>
          <p:cNvPr id="3" name="Ograda datum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50954C-2FB4-4669-BC4E-1EFE8223BD8A}" type="datetimeFigureOut">
              <a:rPr lang="sl-SI" smtClean="0"/>
              <a:t>19. 02. 2025</a:t>
            </a:fld>
            <a:endParaRPr lang="sl-SI" dirty="0"/>
          </a:p>
        </p:txBody>
      </p:sp>
      <p:sp>
        <p:nvSpPr>
          <p:cNvPr id="4" name="Ograda stranske slik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sl-SI" dirty="0"/>
          </a:p>
        </p:txBody>
      </p:sp>
      <p:sp>
        <p:nvSpPr>
          <p:cNvPr id="5" name="Ograda opomb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6" name="Ograda no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l-SI" dirty="0"/>
          </a:p>
        </p:txBody>
      </p:sp>
      <p:sp>
        <p:nvSpPr>
          <p:cNvPr id="7" name="Ograda številke diapoz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823625-56CF-4550-8812-9F9EB2171C8A}" type="slidenum">
              <a:rPr lang="sl-SI" smtClean="0"/>
              <a:t>‹#›</a:t>
            </a:fld>
            <a:endParaRPr lang="sl-SI" dirty="0"/>
          </a:p>
        </p:txBody>
      </p:sp>
    </p:spTree>
    <p:extLst>
      <p:ext uri="{BB962C8B-B14F-4D97-AF65-F5344CB8AC3E}">
        <p14:creationId xmlns:p14="http://schemas.microsoft.com/office/powerpoint/2010/main" val="4028730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D6036D-02E0-4238-AE85-5F2D0B0BBE87}" type="slidenum">
              <a:rPr lang="en-GB" altLang="sl-SI"/>
              <a:pPr/>
              <a:t>10</a:t>
            </a:fld>
            <a:endParaRPr lang="en-GB" altLang="sl-SI"/>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ltLang="sl-SI"/>
          </a:p>
        </p:txBody>
      </p:sp>
    </p:spTree>
    <p:extLst>
      <p:ext uri="{BB962C8B-B14F-4D97-AF65-F5344CB8AC3E}">
        <p14:creationId xmlns:p14="http://schemas.microsoft.com/office/powerpoint/2010/main" val="329018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D6036D-02E0-4238-AE85-5F2D0B0BBE87}" type="slidenum">
              <a:rPr lang="en-GB" altLang="sl-SI"/>
              <a:pPr/>
              <a:t>11</a:t>
            </a:fld>
            <a:endParaRPr lang="en-GB" altLang="sl-SI"/>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ltLang="sl-SI"/>
          </a:p>
        </p:txBody>
      </p:sp>
    </p:spTree>
    <p:extLst>
      <p:ext uri="{BB962C8B-B14F-4D97-AF65-F5344CB8AC3E}">
        <p14:creationId xmlns:p14="http://schemas.microsoft.com/office/powerpoint/2010/main" val="1682564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D6036D-02E0-4238-AE85-5F2D0B0BBE87}" type="slidenum">
              <a:rPr lang="en-GB" altLang="sl-SI"/>
              <a:pPr/>
              <a:t>13</a:t>
            </a:fld>
            <a:endParaRPr lang="en-GB" altLang="sl-SI"/>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ltLang="sl-SI"/>
          </a:p>
        </p:txBody>
      </p:sp>
    </p:spTree>
    <p:extLst>
      <p:ext uri="{BB962C8B-B14F-4D97-AF65-F5344CB8AC3E}">
        <p14:creationId xmlns:p14="http://schemas.microsoft.com/office/powerpoint/2010/main" val="39344341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D6036D-02E0-4238-AE85-5F2D0B0BBE87}" type="slidenum">
              <a:rPr lang="en-GB" altLang="sl-SI"/>
              <a:pPr/>
              <a:t>14</a:t>
            </a:fld>
            <a:endParaRPr lang="en-GB" altLang="sl-SI"/>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ltLang="sl-SI"/>
          </a:p>
        </p:txBody>
      </p:sp>
    </p:spTree>
    <p:extLst>
      <p:ext uri="{BB962C8B-B14F-4D97-AF65-F5344CB8AC3E}">
        <p14:creationId xmlns:p14="http://schemas.microsoft.com/office/powerpoint/2010/main" val="33097274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slovnica seminarske naloge">
    <p:spTree>
      <p:nvGrpSpPr>
        <p:cNvPr id="1" name=""/>
        <p:cNvGrpSpPr/>
        <p:nvPr/>
      </p:nvGrpSpPr>
      <p:grpSpPr>
        <a:xfrm>
          <a:off x="0" y="0"/>
          <a:ext cx="0" cy="0"/>
          <a:chOff x="0" y="0"/>
          <a:chExt cx="0" cy="0"/>
        </a:xfrm>
      </p:grpSpPr>
      <p:sp>
        <p:nvSpPr>
          <p:cNvPr id="23" name="Označba mesta besedila 20"/>
          <p:cNvSpPr>
            <a:spLocks noGrp="1"/>
          </p:cNvSpPr>
          <p:nvPr>
            <p:ph type="body" sz="quarter" idx="18" hasCustomPrompt="1"/>
          </p:nvPr>
        </p:nvSpPr>
        <p:spPr>
          <a:xfrm>
            <a:off x="2321726" y="3716167"/>
            <a:ext cx="7662706" cy="338554"/>
          </a:xfrm>
          <a:noFill/>
        </p:spPr>
        <p:txBody>
          <a:bodyPr wrap="square" rtlCol="0">
            <a:spAutoFit/>
          </a:bodyPr>
          <a:lstStyle>
            <a:lvl1pPr marL="0" indent="0">
              <a:buFontTx/>
              <a:buNone/>
              <a:defRPr lang="sl-SI" sz="1600" i="1" baseline="0" dirty="0" smtClean="0">
                <a:solidFill>
                  <a:srgbClr val="006F8E"/>
                </a:solidFill>
              </a:defRPr>
            </a:lvl1pPr>
          </a:lstStyle>
          <a:p>
            <a:pPr marL="0" lvl="0"/>
            <a:r>
              <a:rPr lang="sl-SI" dirty="0"/>
              <a:t>Vpišite vrsto dela in naziv predmeta</a:t>
            </a:r>
          </a:p>
        </p:txBody>
      </p:sp>
      <p:sp>
        <p:nvSpPr>
          <p:cNvPr id="24" name="Pravokotnik 23"/>
          <p:cNvSpPr/>
          <p:nvPr userDrawn="1"/>
        </p:nvSpPr>
        <p:spPr>
          <a:xfrm>
            <a:off x="725531" y="1562771"/>
            <a:ext cx="1440000" cy="4260011"/>
          </a:xfrm>
          <a:prstGeom prst="rect">
            <a:avLst/>
          </a:prstGeom>
          <a:solidFill>
            <a:srgbClr val="0063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25" name="Pravokotnik 24"/>
          <p:cNvSpPr/>
          <p:nvPr userDrawn="1"/>
        </p:nvSpPr>
        <p:spPr>
          <a:xfrm>
            <a:off x="119336" y="-18200"/>
            <a:ext cx="450000" cy="6876200"/>
          </a:xfrm>
          <a:prstGeom prst="rect">
            <a:avLst/>
          </a:prstGeom>
          <a:solidFill>
            <a:srgbClr val="AEC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pic>
        <p:nvPicPr>
          <p:cNvPr id="26" name="Slika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5531" y="92235"/>
            <a:ext cx="1440000" cy="1375620"/>
          </a:xfrm>
          <a:prstGeom prst="rect">
            <a:avLst/>
          </a:prstGeom>
        </p:spPr>
      </p:pic>
      <p:grpSp>
        <p:nvGrpSpPr>
          <p:cNvPr id="27" name="Group 4"/>
          <p:cNvGrpSpPr>
            <a:grpSpLocks noChangeAspect="1"/>
          </p:cNvGrpSpPr>
          <p:nvPr userDrawn="1"/>
        </p:nvGrpSpPr>
        <p:grpSpPr bwMode="auto">
          <a:xfrm>
            <a:off x="725531" y="5949280"/>
            <a:ext cx="1440000" cy="834573"/>
            <a:chOff x="3175" y="1987"/>
            <a:chExt cx="597" cy="346"/>
          </a:xfrm>
        </p:grpSpPr>
        <p:sp>
          <p:nvSpPr>
            <p:cNvPr id="28" name="Freeform 8"/>
            <p:cNvSpPr>
              <a:spLocks/>
            </p:cNvSpPr>
            <p:nvPr/>
          </p:nvSpPr>
          <p:spPr bwMode="auto">
            <a:xfrm>
              <a:off x="3177" y="2284"/>
              <a:ext cx="33" cy="49"/>
            </a:xfrm>
            <a:custGeom>
              <a:avLst/>
              <a:gdLst>
                <a:gd name="T0" fmla="*/ 72 w 147"/>
                <a:gd name="T1" fmla="*/ 196 h 214"/>
                <a:gd name="T2" fmla="*/ 128 w 147"/>
                <a:gd name="T3" fmla="*/ 149 h 214"/>
                <a:gd name="T4" fmla="*/ 128 w 147"/>
                <a:gd name="T5" fmla="*/ 0 h 214"/>
                <a:gd name="T6" fmla="*/ 147 w 147"/>
                <a:gd name="T7" fmla="*/ 0 h 214"/>
                <a:gd name="T8" fmla="*/ 147 w 147"/>
                <a:gd name="T9" fmla="*/ 149 h 214"/>
                <a:gd name="T10" fmla="*/ 72 w 147"/>
                <a:gd name="T11" fmla="*/ 214 h 214"/>
                <a:gd name="T12" fmla="*/ 0 w 147"/>
                <a:gd name="T13" fmla="*/ 149 h 214"/>
                <a:gd name="T14" fmla="*/ 0 w 147"/>
                <a:gd name="T15" fmla="*/ 0 h 214"/>
                <a:gd name="T16" fmla="*/ 19 w 147"/>
                <a:gd name="T17" fmla="*/ 0 h 214"/>
                <a:gd name="T18" fmla="*/ 19 w 147"/>
                <a:gd name="T19" fmla="*/ 149 h 214"/>
                <a:gd name="T20" fmla="*/ 72 w 147"/>
                <a:gd name="T21" fmla="*/ 19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214">
                  <a:moveTo>
                    <a:pt x="72" y="196"/>
                  </a:moveTo>
                  <a:cubicBezTo>
                    <a:pt x="107" y="196"/>
                    <a:pt x="128" y="184"/>
                    <a:pt x="128" y="149"/>
                  </a:cubicBezTo>
                  <a:lnTo>
                    <a:pt x="128" y="0"/>
                  </a:lnTo>
                  <a:lnTo>
                    <a:pt x="147" y="0"/>
                  </a:lnTo>
                  <a:lnTo>
                    <a:pt x="147" y="149"/>
                  </a:lnTo>
                  <a:cubicBezTo>
                    <a:pt x="147" y="196"/>
                    <a:pt x="120" y="214"/>
                    <a:pt x="72" y="214"/>
                  </a:cubicBezTo>
                  <a:cubicBezTo>
                    <a:pt x="27" y="214"/>
                    <a:pt x="0" y="196"/>
                    <a:pt x="0" y="149"/>
                  </a:cubicBezTo>
                  <a:lnTo>
                    <a:pt x="0" y="0"/>
                  </a:lnTo>
                  <a:lnTo>
                    <a:pt x="19" y="0"/>
                  </a:lnTo>
                  <a:lnTo>
                    <a:pt x="19" y="149"/>
                  </a:lnTo>
                  <a:cubicBezTo>
                    <a:pt x="19" y="184"/>
                    <a:pt x="39" y="196"/>
                    <a:pt x="72" y="19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9" name="Freeform 9"/>
            <p:cNvSpPr>
              <a:spLocks/>
            </p:cNvSpPr>
            <p:nvPr/>
          </p:nvSpPr>
          <p:spPr bwMode="auto">
            <a:xfrm>
              <a:off x="3219" y="2297"/>
              <a:ext cx="28" cy="35"/>
            </a:xfrm>
            <a:custGeom>
              <a:avLst/>
              <a:gdLst>
                <a:gd name="T0" fmla="*/ 0 w 121"/>
                <a:gd name="T1" fmla="*/ 154 h 154"/>
                <a:gd name="T2" fmla="*/ 0 w 121"/>
                <a:gd name="T3" fmla="*/ 3 h 154"/>
                <a:gd name="T4" fmla="*/ 19 w 121"/>
                <a:gd name="T5" fmla="*/ 3 h 154"/>
                <a:gd name="T6" fmla="*/ 19 w 121"/>
                <a:gd name="T7" fmla="*/ 14 h 154"/>
                <a:gd name="T8" fmla="*/ 69 w 121"/>
                <a:gd name="T9" fmla="*/ 0 h 154"/>
                <a:gd name="T10" fmla="*/ 121 w 121"/>
                <a:gd name="T11" fmla="*/ 75 h 154"/>
                <a:gd name="T12" fmla="*/ 121 w 121"/>
                <a:gd name="T13" fmla="*/ 154 h 154"/>
                <a:gd name="T14" fmla="*/ 102 w 121"/>
                <a:gd name="T15" fmla="*/ 154 h 154"/>
                <a:gd name="T16" fmla="*/ 102 w 121"/>
                <a:gd name="T17" fmla="*/ 75 h 154"/>
                <a:gd name="T18" fmla="*/ 67 w 121"/>
                <a:gd name="T19" fmla="*/ 16 h 154"/>
                <a:gd name="T20" fmla="*/ 19 w 121"/>
                <a:gd name="T21" fmla="*/ 29 h 154"/>
                <a:gd name="T22" fmla="*/ 19 w 121"/>
                <a:gd name="T23" fmla="*/ 154 h 154"/>
                <a:gd name="T24" fmla="*/ 0 w 121"/>
                <a:gd name="T25"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54">
                  <a:moveTo>
                    <a:pt x="0" y="154"/>
                  </a:moveTo>
                  <a:lnTo>
                    <a:pt x="0" y="3"/>
                  </a:lnTo>
                  <a:lnTo>
                    <a:pt x="19" y="3"/>
                  </a:lnTo>
                  <a:lnTo>
                    <a:pt x="19" y="14"/>
                  </a:lnTo>
                  <a:cubicBezTo>
                    <a:pt x="19" y="14"/>
                    <a:pt x="45" y="0"/>
                    <a:pt x="69" y="0"/>
                  </a:cubicBezTo>
                  <a:cubicBezTo>
                    <a:pt x="111" y="0"/>
                    <a:pt x="121" y="19"/>
                    <a:pt x="121" y="75"/>
                  </a:cubicBezTo>
                  <a:lnTo>
                    <a:pt x="121" y="154"/>
                  </a:lnTo>
                  <a:lnTo>
                    <a:pt x="102" y="154"/>
                  </a:lnTo>
                  <a:lnTo>
                    <a:pt x="102" y="75"/>
                  </a:lnTo>
                  <a:cubicBezTo>
                    <a:pt x="102" y="31"/>
                    <a:pt x="97" y="16"/>
                    <a:pt x="67" y="16"/>
                  </a:cubicBezTo>
                  <a:cubicBezTo>
                    <a:pt x="42" y="16"/>
                    <a:pt x="19" y="29"/>
                    <a:pt x="19" y="29"/>
                  </a:cubicBezTo>
                  <a:lnTo>
                    <a:pt x="19" y="154"/>
                  </a:lnTo>
                  <a:lnTo>
                    <a:pt x="0" y="15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0" name="Freeform 10"/>
            <p:cNvSpPr>
              <a:spLocks noEditPoints="1"/>
            </p:cNvSpPr>
            <p:nvPr/>
          </p:nvSpPr>
          <p:spPr bwMode="auto">
            <a:xfrm>
              <a:off x="3259"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1" name="Freeform 11"/>
            <p:cNvSpPr>
              <a:spLocks/>
            </p:cNvSpPr>
            <p:nvPr/>
          </p:nvSpPr>
          <p:spPr bwMode="auto">
            <a:xfrm>
              <a:off x="3271" y="2297"/>
              <a:ext cx="30" cy="35"/>
            </a:xfrm>
            <a:custGeom>
              <a:avLst/>
              <a:gdLst>
                <a:gd name="T0" fmla="*/ 20 w 132"/>
                <a:gd name="T1" fmla="*/ 0 h 151"/>
                <a:gd name="T2" fmla="*/ 60 w 132"/>
                <a:gd name="T3" fmla="*/ 135 h 151"/>
                <a:gd name="T4" fmla="*/ 72 w 132"/>
                <a:gd name="T5" fmla="*/ 135 h 151"/>
                <a:gd name="T6" fmla="*/ 112 w 132"/>
                <a:gd name="T7" fmla="*/ 0 h 151"/>
                <a:gd name="T8" fmla="*/ 132 w 132"/>
                <a:gd name="T9" fmla="*/ 0 h 151"/>
                <a:gd name="T10" fmla="*/ 86 w 132"/>
                <a:gd name="T11" fmla="*/ 151 h 151"/>
                <a:gd name="T12" fmla="*/ 45 w 132"/>
                <a:gd name="T13" fmla="*/ 151 h 151"/>
                <a:gd name="T14" fmla="*/ 0 w 132"/>
                <a:gd name="T15" fmla="*/ 0 h 151"/>
                <a:gd name="T16" fmla="*/ 20 w 132"/>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51">
                  <a:moveTo>
                    <a:pt x="20" y="0"/>
                  </a:moveTo>
                  <a:lnTo>
                    <a:pt x="60" y="135"/>
                  </a:lnTo>
                  <a:lnTo>
                    <a:pt x="72" y="135"/>
                  </a:lnTo>
                  <a:lnTo>
                    <a:pt x="112" y="0"/>
                  </a:lnTo>
                  <a:lnTo>
                    <a:pt x="132" y="0"/>
                  </a:lnTo>
                  <a:lnTo>
                    <a:pt x="86" y="151"/>
                  </a:lnTo>
                  <a:lnTo>
                    <a:pt x="45" y="151"/>
                  </a:lnTo>
                  <a:lnTo>
                    <a:pt x="0" y="0"/>
                  </a:lnTo>
                  <a:lnTo>
                    <a:pt x="2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2" name="Freeform 12"/>
            <p:cNvSpPr>
              <a:spLocks noEditPoints="1"/>
            </p:cNvSpPr>
            <p:nvPr/>
          </p:nvSpPr>
          <p:spPr bwMode="auto">
            <a:xfrm>
              <a:off x="3307" y="2297"/>
              <a:ext cx="28" cy="36"/>
            </a:xfrm>
            <a:custGeom>
              <a:avLst/>
              <a:gdLst>
                <a:gd name="T0" fmla="*/ 118 w 124"/>
                <a:gd name="T1" fmla="*/ 138 h 157"/>
                <a:gd name="T2" fmla="*/ 119 w 124"/>
                <a:gd name="T3" fmla="*/ 153 h 157"/>
                <a:gd name="T4" fmla="*/ 60 w 124"/>
                <a:gd name="T5" fmla="*/ 157 h 157"/>
                <a:gd name="T6" fmla="*/ 0 w 124"/>
                <a:gd name="T7" fmla="*/ 79 h 157"/>
                <a:gd name="T8" fmla="*/ 64 w 124"/>
                <a:gd name="T9" fmla="*/ 0 h 157"/>
                <a:gd name="T10" fmla="*/ 124 w 124"/>
                <a:gd name="T11" fmla="*/ 71 h 157"/>
                <a:gd name="T12" fmla="*/ 124 w 124"/>
                <a:gd name="T13" fmla="*/ 86 h 157"/>
                <a:gd name="T14" fmla="*/ 19 w 124"/>
                <a:gd name="T15" fmla="*/ 86 h 157"/>
                <a:gd name="T16" fmla="*/ 62 w 124"/>
                <a:gd name="T17" fmla="*/ 140 h 157"/>
                <a:gd name="T18" fmla="*/ 118 w 124"/>
                <a:gd name="T19" fmla="*/ 138 h 157"/>
                <a:gd name="T20" fmla="*/ 106 w 124"/>
                <a:gd name="T21" fmla="*/ 71 h 157"/>
                <a:gd name="T22" fmla="*/ 106 w 124"/>
                <a:gd name="T23" fmla="*/ 71 h 157"/>
                <a:gd name="T24" fmla="*/ 64 w 124"/>
                <a:gd name="T25" fmla="*/ 16 h 157"/>
                <a:gd name="T26" fmla="*/ 19 w 124"/>
                <a:gd name="T27" fmla="*/ 71 h 157"/>
                <a:gd name="T28" fmla="*/ 106 w 124"/>
                <a:gd name="T29" fmla="*/ 7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57">
                  <a:moveTo>
                    <a:pt x="118" y="138"/>
                  </a:moveTo>
                  <a:lnTo>
                    <a:pt x="119" y="153"/>
                  </a:lnTo>
                  <a:cubicBezTo>
                    <a:pt x="119" y="153"/>
                    <a:pt x="84" y="157"/>
                    <a:pt x="60" y="157"/>
                  </a:cubicBezTo>
                  <a:cubicBezTo>
                    <a:pt x="14" y="157"/>
                    <a:pt x="0" y="129"/>
                    <a:pt x="0" y="79"/>
                  </a:cubicBezTo>
                  <a:cubicBezTo>
                    <a:pt x="0" y="21"/>
                    <a:pt x="26" y="0"/>
                    <a:pt x="64" y="0"/>
                  </a:cubicBezTo>
                  <a:cubicBezTo>
                    <a:pt x="103" y="0"/>
                    <a:pt x="124" y="21"/>
                    <a:pt x="124" y="71"/>
                  </a:cubicBezTo>
                  <a:lnTo>
                    <a:pt x="124" y="86"/>
                  </a:lnTo>
                  <a:lnTo>
                    <a:pt x="19" y="86"/>
                  </a:lnTo>
                  <a:cubicBezTo>
                    <a:pt x="19" y="122"/>
                    <a:pt x="29" y="140"/>
                    <a:pt x="62" y="140"/>
                  </a:cubicBezTo>
                  <a:cubicBezTo>
                    <a:pt x="84" y="140"/>
                    <a:pt x="118" y="138"/>
                    <a:pt x="118" y="138"/>
                  </a:cubicBezTo>
                  <a:close/>
                  <a:moveTo>
                    <a:pt x="106" y="71"/>
                  </a:moveTo>
                  <a:lnTo>
                    <a:pt x="106" y="71"/>
                  </a:lnTo>
                  <a:cubicBezTo>
                    <a:pt x="106" y="31"/>
                    <a:pt x="93" y="16"/>
                    <a:pt x="64" y="16"/>
                  </a:cubicBezTo>
                  <a:cubicBezTo>
                    <a:pt x="35" y="16"/>
                    <a:pt x="19" y="31"/>
                    <a:pt x="19" y="71"/>
                  </a:cubicBezTo>
                  <a:lnTo>
                    <a:pt x="106" y="7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3" name="Freeform 13"/>
            <p:cNvSpPr>
              <a:spLocks/>
            </p:cNvSpPr>
            <p:nvPr/>
          </p:nvSpPr>
          <p:spPr bwMode="auto">
            <a:xfrm>
              <a:off x="3345"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4" name="Freeform 14"/>
            <p:cNvSpPr>
              <a:spLocks/>
            </p:cNvSpPr>
            <p:nvPr/>
          </p:nvSpPr>
          <p:spPr bwMode="auto">
            <a:xfrm>
              <a:off x="3367" y="2297"/>
              <a:ext cx="26" cy="35"/>
            </a:xfrm>
            <a:custGeom>
              <a:avLst/>
              <a:gdLst>
                <a:gd name="T0" fmla="*/ 0 w 115"/>
                <a:gd name="T1" fmla="*/ 0 h 151"/>
                <a:gd name="T2" fmla="*/ 115 w 115"/>
                <a:gd name="T3" fmla="*/ 0 h 151"/>
                <a:gd name="T4" fmla="*/ 115 w 115"/>
                <a:gd name="T5" fmla="*/ 16 h 151"/>
                <a:gd name="T6" fmla="*/ 23 w 115"/>
                <a:gd name="T7" fmla="*/ 135 h 151"/>
                <a:gd name="T8" fmla="*/ 115 w 115"/>
                <a:gd name="T9" fmla="*/ 135 h 151"/>
                <a:gd name="T10" fmla="*/ 115 w 115"/>
                <a:gd name="T11" fmla="*/ 151 h 151"/>
                <a:gd name="T12" fmla="*/ 0 w 115"/>
                <a:gd name="T13" fmla="*/ 151 h 151"/>
                <a:gd name="T14" fmla="*/ 0 w 115"/>
                <a:gd name="T15" fmla="*/ 135 h 151"/>
                <a:gd name="T16" fmla="*/ 93 w 115"/>
                <a:gd name="T17" fmla="*/ 16 h 151"/>
                <a:gd name="T18" fmla="*/ 0 w 115"/>
                <a:gd name="T19" fmla="*/ 16 h 151"/>
                <a:gd name="T20" fmla="*/ 0 w 115"/>
                <a:gd name="T2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51">
                  <a:moveTo>
                    <a:pt x="0" y="0"/>
                  </a:moveTo>
                  <a:lnTo>
                    <a:pt x="115" y="0"/>
                  </a:lnTo>
                  <a:lnTo>
                    <a:pt x="115" y="16"/>
                  </a:lnTo>
                  <a:lnTo>
                    <a:pt x="23" y="135"/>
                  </a:lnTo>
                  <a:lnTo>
                    <a:pt x="115" y="135"/>
                  </a:lnTo>
                  <a:lnTo>
                    <a:pt x="115" y="151"/>
                  </a:lnTo>
                  <a:lnTo>
                    <a:pt x="0" y="151"/>
                  </a:lnTo>
                  <a:lnTo>
                    <a:pt x="0" y="135"/>
                  </a:lnTo>
                  <a:lnTo>
                    <a:pt x="93" y="16"/>
                  </a:lnTo>
                  <a:lnTo>
                    <a:pt x="0" y="16"/>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5" name="Freeform 15"/>
            <p:cNvSpPr>
              <a:spLocks noEditPoints="1"/>
            </p:cNvSpPr>
            <p:nvPr/>
          </p:nvSpPr>
          <p:spPr bwMode="auto">
            <a:xfrm>
              <a:off x="3401" y="2297"/>
              <a:ext cx="30"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7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4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8"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7"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7" y="141"/>
                    <a:pt x="44"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6" name="Freeform 16"/>
            <p:cNvSpPr>
              <a:spLocks/>
            </p:cNvSpPr>
            <p:nvPr/>
          </p:nvSpPr>
          <p:spPr bwMode="auto">
            <a:xfrm>
              <a:off x="3452" y="2297"/>
              <a:ext cx="30" cy="35"/>
            </a:xfrm>
            <a:custGeom>
              <a:avLst/>
              <a:gdLst>
                <a:gd name="T0" fmla="*/ 19 w 131"/>
                <a:gd name="T1" fmla="*/ 0 h 151"/>
                <a:gd name="T2" fmla="*/ 59 w 131"/>
                <a:gd name="T3" fmla="*/ 135 h 151"/>
                <a:gd name="T4" fmla="*/ 72 w 131"/>
                <a:gd name="T5" fmla="*/ 135 h 151"/>
                <a:gd name="T6" fmla="*/ 112 w 131"/>
                <a:gd name="T7" fmla="*/ 0 h 151"/>
                <a:gd name="T8" fmla="*/ 131 w 131"/>
                <a:gd name="T9" fmla="*/ 0 h 151"/>
                <a:gd name="T10" fmla="*/ 85 w 131"/>
                <a:gd name="T11" fmla="*/ 151 h 151"/>
                <a:gd name="T12" fmla="*/ 45 w 131"/>
                <a:gd name="T13" fmla="*/ 151 h 151"/>
                <a:gd name="T14" fmla="*/ 0 w 131"/>
                <a:gd name="T15" fmla="*/ 0 h 151"/>
                <a:gd name="T16" fmla="*/ 19 w 131"/>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51">
                  <a:moveTo>
                    <a:pt x="19" y="0"/>
                  </a:moveTo>
                  <a:lnTo>
                    <a:pt x="59" y="135"/>
                  </a:lnTo>
                  <a:lnTo>
                    <a:pt x="72" y="135"/>
                  </a:lnTo>
                  <a:lnTo>
                    <a:pt x="112" y="0"/>
                  </a:lnTo>
                  <a:lnTo>
                    <a:pt x="131" y="0"/>
                  </a:lnTo>
                  <a:lnTo>
                    <a:pt x="85" y="151"/>
                  </a:lnTo>
                  <a:lnTo>
                    <a:pt x="45" y="151"/>
                  </a:lnTo>
                  <a:lnTo>
                    <a:pt x="0" y="0"/>
                  </a:lnTo>
                  <a:lnTo>
                    <a:pt x="19"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7" name="Freeform 17"/>
            <p:cNvSpPr>
              <a:spLocks/>
            </p:cNvSpPr>
            <p:nvPr/>
          </p:nvSpPr>
          <p:spPr bwMode="auto">
            <a:xfrm>
              <a:off x="3507" y="2284"/>
              <a:ext cx="46" cy="48"/>
            </a:xfrm>
            <a:custGeom>
              <a:avLst/>
              <a:gdLst>
                <a:gd name="T0" fmla="*/ 0 w 204"/>
                <a:gd name="T1" fmla="*/ 0 h 211"/>
                <a:gd name="T2" fmla="*/ 34 w 204"/>
                <a:gd name="T3" fmla="*/ 0 h 211"/>
                <a:gd name="T4" fmla="*/ 102 w 204"/>
                <a:gd name="T5" fmla="*/ 184 h 211"/>
                <a:gd name="T6" fmla="*/ 169 w 204"/>
                <a:gd name="T7" fmla="*/ 0 h 211"/>
                <a:gd name="T8" fmla="*/ 204 w 204"/>
                <a:gd name="T9" fmla="*/ 0 h 211"/>
                <a:gd name="T10" fmla="*/ 204 w 204"/>
                <a:gd name="T11" fmla="*/ 211 h 211"/>
                <a:gd name="T12" fmla="*/ 185 w 204"/>
                <a:gd name="T13" fmla="*/ 211 h 211"/>
                <a:gd name="T14" fmla="*/ 185 w 204"/>
                <a:gd name="T15" fmla="*/ 21 h 211"/>
                <a:gd name="T16" fmla="*/ 181 w 204"/>
                <a:gd name="T17" fmla="*/ 21 h 211"/>
                <a:gd name="T18" fmla="*/ 113 w 204"/>
                <a:gd name="T19" fmla="*/ 204 h 211"/>
                <a:gd name="T20" fmla="*/ 90 w 204"/>
                <a:gd name="T21" fmla="*/ 204 h 211"/>
                <a:gd name="T22" fmla="*/ 23 w 204"/>
                <a:gd name="T23" fmla="*/ 21 h 211"/>
                <a:gd name="T24" fmla="*/ 19 w 204"/>
                <a:gd name="T25" fmla="*/ 21 h 211"/>
                <a:gd name="T26" fmla="*/ 19 w 204"/>
                <a:gd name="T27" fmla="*/ 211 h 211"/>
                <a:gd name="T28" fmla="*/ 0 w 204"/>
                <a:gd name="T29" fmla="*/ 211 h 211"/>
                <a:gd name="T30" fmla="*/ 0 w 204"/>
                <a:gd name="T3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211">
                  <a:moveTo>
                    <a:pt x="0" y="0"/>
                  </a:moveTo>
                  <a:lnTo>
                    <a:pt x="34" y="0"/>
                  </a:lnTo>
                  <a:lnTo>
                    <a:pt x="102" y="184"/>
                  </a:lnTo>
                  <a:lnTo>
                    <a:pt x="169" y="0"/>
                  </a:lnTo>
                  <a:lnTo>
                    <a:pt x="204" y="0"/>
                  </a:lnTo>
                  <a:lnTo>
                    <a:pt x="204" y="211"/>
                  </a:lnTo>
                  <a:lnTo>
                    <a:pt x="185" y="211"/>
                  </a:lnTo>
                  <a:lnTo>
                    <a:pt x="185" y="21"/>
                  </a:lnTo>
                  <a:lnTo>
                    <a:pt x="181" y="21"/>
                  </a:lnTo>
                  <a:lnTo>
                    <a:pt x="113" y="204"/>
                  </a:lnTo>
                  <a:lnTo>
                    <a:pt x="90" y="204"/>
                  </a:lnTo>
                  <a:lnTo>
                    <a:pt x="23" y="21"/>
                  </a:lnTo>
                  <a:lnTo>
                    <a:pt x="19" y="21"/>
                  </a:lnTo>
                  <a:lnTo>
                    <a:pt x="19" y="211"/>
                  </a:lnTo>
                  <a:lnTo>
                    <a:pt x="0" y="211"/>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8" name="Freeform 18"/>
            <p:cNvSpPr>
              <a:spLocks noEditPoints="1"/>
            </p:cNvSpPr>
            <p:nvPr/>
          </p:nvSpPr>
          <p:spPr bwMode="auto">
            <a:xfrm>
              <a:off x="3563" y="2297"/>
              <a:ext cx="31"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8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5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9"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8"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8" y="141"/>
                    <a:pt x="45"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9" name="Freeform 19"/>
            <p:cNvSpPr>
              <a:spLocks/>
            </p:cNvSpPr>
            <p:nvPr/>
          </p:nvSpPr>
          <p:spPr bwMode="auto">
            <a:xfrm>
              <a:off x="3603"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0" name="Freeform 20"/>
            <p:cNvSpPr>
              <a:spLocks noEditPoints="1"/>
            </p:cNvSpPr>
            <p:nvPr/>
          </p:nvSpPr>
          <p:spPr bwMode="auto">
            <a:xfrm>
              <a:off x="3627"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1" name="Freeform 21"/>
            <p:cNvSpPr>
              <a:spLocks noEditPoints="1"/>
            </p:cNvSpPr>
            <p:nvPr/>
          </p:nvSpPr>
          <p:spPr bwMode="auto">
            <a:xfrm>
              <a:off x="3644" y="2282"/>
              <a:ext cx="27" cy="51"/>
            </a:xfrm>
            <a:custGeom>
              <a:avLst/>
              <a:gdLst>
                <a:gd name="T0" fmla="*/ 122 w 122"/>
                <a:gd name="T1" fmla="*/ 140 h 221"/>
                <a:gd name="T2" fmla="*/ 50 w 122"/>
                <a:gd name="T3" fmla="*/ 221 h 221"/>
                <a:gd name="T4" fmla="*/ 0 w 122"/>
                <a:gd name="T5" fmla="*/ 218 h 221"/>
                <a:gd name="T6" fmla="*/ 0 w 122"/>
                <a:gd name="T7" fmla="*/ 0 h 221"/>
                <a:gd name="T8" fmla="*/ 19 w 122"/>
                <a:gd name="T9" fmla="*/ 0 h 221"/>
                <a:gd name="T10" fmla="*/ 19 w 122"/>
                <a:gd name="T11" fmla="*/ 75 h 221"/>
                <a:gd name="T12" fmla="*/ 67 w 122"/>
                <a:gd name="T13" fmla="*/ 64 h 221"/>
                <a:gd name="T14" fmla="*/ 122 w 122"/>
                <a:gd name="T15" fmla="*/ 140 h 221"/>
                <a:gd name="T16" fmla="*/ 103 w 122"/>
                <a:gd name="T17" fmla="*/ 140 h 221"/>
                <a:gd name="T18" fmla="*/ 103 w 122"/>
                <a:gd name="T19" fmla="*/ 140 h 221"/>
                <a:gd name="T20" fmla="*/ 66 w 122"/>
                <a:gd name="T21" fmla="*/ 81 h 221"/>
                <a:gd name="T22" fmla="*/ 19 w 122"/>
                <a:gd name="T23" fmla="*/ 90 h 221"/>
                <a:gd name="T24" fmla="*/ 19 w 122"/>
                <a:gd name="T25" fmla="*/ 203 h 221"/>
                <a:gd name="T26" fmla="*/ 50 w 122"/>
                <a:gd name="T27" fmla="*/ 205 h 221"/>
                <a:gd name="T28" fmla="*/ 103 w 122"/>
                <a:gd name="T29" fmla="*/ 14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221">
                  <a:moveTo>
                    <a:pt x="122" y="140"/>
                  </a:moveTo>
                  <a:cubicBezTo>
                    <a:pt x="122" y="198"/>
                    <a:pt x="107" y="221"/>
                    <a:pt x="50" y="221"/>
                  </a:cubicBezTo>
                  <a:cubicBezTo>
                    <a:pt x="31" y="221"/>
                    <a:pt x="0" y="218"/>
                    <a:pt x="0" y="218"/>
                  </a:cubicBezTo>
                  <a:lnTo>
                    <a:pt x="0" y="0"/>
                  </a:lnTo>
                  <a:lnTo>
                    <a:pt x="19" y="0"/>
                  </a:lnTo>
                  <a:lnTo>
                    <a:pt x="19" y="75"/>
                  </a:lnTo>
                  <a:cubicBezTo>
                    <a:pt x="19" y="75"/>
                    <a:pt x="43" y="64"/>
                    <a:pt x="67" y="64"/>
                  </a:cubicBezTo>
                  <a:cubicBezTo>
                    <a:pt x="109" y="64"/>
                    <a:pt x="122" y="86"/>
                    <a:pt x="122" y="140"/>
                  </a:cubicBezTo>
                  <a:close/>
                  <a:moveTo>
                    <a:pt x="103" y="140"/>
                  </a:moveTo>
                  <a:lnTo>
                    <a:pt x="103" y="140"/>
                  </a:lnTo>
                  <a:cubicBezTo>
                    <a:pt x="103" y="98"/>
                    <a:pt x="96" y="81"/>
                    <a:pt x="66" y="81"/>
                  </a:cubicBezTo>
                  <a:cubicBezTo>
                    <a:pt x="43" y="81"/>
                    <a:pt x="19" y="90"/>
                    <a:pt x="19" y="90"/>
                  </a:cubicBezTo>
                  <a:lnTo>
                    <a:pt x="19" y="203"/>
                  </a:lnTo>
                  <a:cubicBezTo>
                    <a:pt x="19" y="203"/>
                    <a:pt x="40" y="205"/>
                    <a:pt x="50" y="205"/>
                  </a:cubicBezTo>
                  <a:cubicBezTo>
                    <a:pt x="96" y="205"/>
                    <a:pt x="103" y="184"/>
                    <a:pt x="103" y="14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2" name="Freeform 22"/>
            <p:cNvSpPr>
              <a:spLocks noEditPoints="1"/>
            </p:cNvSpPr>
            <p:nvPr/>
          </p:nvSpPr>
          <p:spPr bwMode="auto">
            <a:xfrm>
              <a:off x="3679" y="2297"/>
              <a:ext cx="29" cy="36"/>
            </a:xfrm>
            <a:custGeom>
              <a:avLst/>
              <a:gdLst>
                <a:gd name="T0" fmla="*/ 129 w 129"/>
                <a:gd name="T1" fmla="*/ 76 h 157"/>
                <a:gd name="T2" fmla="*/ 65 w 129"/>
                <a:gd name="T3" fmla="*/ 157 h 157"/>
                <a:gd name="T4" fmla="*/ 0 w 129"/>
                <a:gd name="T5" fmla="*/ 76 h 157"/>
                <a:gd name="T6" fmla="*/ 65 w 129"/>
                <a:gd name="T7" fmla="*/ 0 h 157"/>
                <a:gd name="T8" fmla="*/ 129 w 129"/>
                <a:gd name="T9" fmla="*/ 76 h 157"/>
                <a:gd name="T10" fmla="*/ 110 w 129"/>
                <a:gd name="T11" fmla="*/ 76 h 157"/>
                <a:gd name="T12" fmla="*/ 110 w 129"/>
                <a:gd name="T13" fmla="*/ 76 h 157"/>
                <a:gd name="T14" fmla="*/ 65 w 129"/>
                <a:gd name="T15" fmla="*/ 16 h 157"/>
                <a:gd name="T16" fmla="*/ 18 w 129"/>
                <a:gd name="T17" fmla="*/ 76 h 157"/>
                <a:gd name="T18" fmla="*/ 65 w 129"/>
                <a:gd name="T19" fmla="*/ 141 h 157"/>
                <a:gd name="T20" fmla="*/ 110 w 129"/>
                <a:gd name="T21" fmla="*/ 7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57">
                  <a:moveTo>
                    <a:pt x="129" y="76"/>
                  </a:moveTo>
                  <a:cubicBezTo>
                    <a:pt x="129" y="130"/>
                    <a:pt x="116" y="157"/>
                    <a:pt x="65" y="157"/>
                  </a:cubicBezTo>
                  <a:cubicBezTo>
                    <a:pt x="13" y="157"/>
                    <a:pt x="0" y="133"/>
                    <a:pt x="0" y="76"/>
                  </a:cubicBezTo>
                  <a:cubicBezTo>
                    <a:pt x="0" y="22"/>
                    <a:pt x="17" y="0"/>
                    <a:pt x="65" y="0"/>
                  </a:cubicBezTo>
                  <a:cubicBezTo>
                    <a:pt x="110" y="0"/>
                    <a:pt x="129" y="23"/>
                    <a:pt x="129" y="76"/>
                  </a:cubicBezTo>
                  <a:close/>
                  <a:moveTo>
                    <a:pt x="110" y="76"/>
                  </a:moveTo>
                  <a:lnTo>
                    <a:pt x="110" y="76"/>
                  </a:lnTo>
                  <a:cubicBezTo>
                    <a:pt x="110" y="33"/>
                    <a:pt x="96" y="16"/>
                    <a:pt x="65" y="16"/>
                  </a:cubicBezTo>
                  <a:cubicBezTo>
                    <a:pt x="29" y="16"/>
                    <a:pt x="18" y="31"/>
                    <a:pt x="18" y="76"/>
                  </a:cubicBezTo>
                  <a:cubicBezTo>
                    <a:pt x="18" y="122"/>
                    <a:pt x="25" y="141"/>
                    <a:pt x="65" y="141"/>
                  </a:cubicBezTo>
                  <a:cubicBezTo>
                    <a:pt x="105" y="141"/>
                    <a:pt x="110" y="119"/>
                    <a:pt x="110" y="7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3" name="Freeform 23"/>
            <p:cNvSpPr>
              <a:spLocks/>
            </p:cNvSpPr>
            <p:nvPr/>
          </p:nvSpPr>
          <p:spPr bwMode="auto">
            <a:xfrm>
              <a:off x="3719"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4" name="Freeform 24"/>
            <p:cNvSpPr>
              <a:spLocks/>
            </p:cNvSpPr>
            <p:nvPr/>
          </p:nvSpPr>
          <p:spPr bwMode="auto">
            <a:xfrm>
              <a:off x="3743" y="2297"/>
              <a:ext cx="27" cy="36"/>
            </a:xfrm>
            <a:custGeom>
              <a:avLst/>
              <a:gdLst>
                <a:gd name="T0" fmla="*/ 117 w 117"/>
                <a:gd name="T1" fmla="*/ 0 h 154"/>
                <a:gd name="T2" fmla="*/ 117 w 117"/>
                <a:gd name="T3" fmla="*/ 151 h 154"/>
                <a:gd name="T4" fmla="*/ 99 w 117"/>
                <a:gd name="T5" fmla="*/ 151 h 154"/>
                <a:gd name="T6" fmla="*/ 99 w 117"/>
                <a:gd name="T7" fmla="*/ 140 h 154"/>
                <a:gd name="T8" fmla="*/ 51 w 117"/>
                <a:gd name="T9" fmla="*/ 154 h 154"/>
                <a:gd name="T10" fmla="*/ 0 w 117"/>
                <a:gd name="T11" fmla="*/ 79 h 154"/>
                <a:gd name="T12" fmla="*/ 0 w 117"/>
                <a:gd name="T13" fmla="*/ 0 h 154"/>
                <a:gd name="T14" fmla="*/ 18 w 117"/>
                <a:gd name="T15" fmla="*/ 0 h 154"/>
                <a:gd name="T16" fmla="*/ 18 w 117"/>
                <a:gd name="T17" fmla="*/ 78 h 154"/>
                <a:gd name="T18" fmla="*/ 53 w 117"/>
                <a:gd name="T19" fmla="*/ 138 h 154"/>
                <a:gd name="T20" fmla="*/ 99 w 117"/>
                <a:gd name="T21" fmla="*/ 125 h 154"/>
                <a:gd name="T22" fmla="*/ 99 w 117"/>
                <a:gd name="T23" fmla="*/ 0 h 154"/>
                <a:gd name="T24" fmla="*/ 117 w 117"/>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54">
                  <a:moveTo>
                    <a:pt x="117" y="0"/>
                  </a:moveTo>
                  <a:lnTo>
                    <a:pt x="117" y="151"/>
                  </a:lnTo>
                  <a:lnTo>
                    <a:pt x="99" y="151"/>
                  </a:lnTo>
                  <a:lnTo>
                    <a:pt x="99" y="140"/>
                  </a:lnTo>
                  <a:cubicBezTo>
                    <a:pt x="99" y="140"/>
                    <a:pt x="75" y="154"/>
                    <a:pt x="51" y="154"/>
                  </a:cubicBezTo>
                  <a:cubicBezTo>
                    <a:pt x="8" y="154"/>
                    <a:pt x="0" y="136"/>
                    <a:pt x="0" y="79"/>
                  </a:cubicBezTo>
                  <a:lnTo>
                    <a:pt x="0" y="0"/>
                  </a:lnTo>
                  <a:lnTo>
                    <a:pt x="18" y="0"/>
                  </a:lnTo>
                  <a:lnTo>
                    <a:pt x="18" y="78"/>
                  </a:lnTo>
                  <a:cubicBezTo>
                    <a:pt x="18" y="124"/>
                    <a:pt x="22" y="138"/>
                    <a:pt x="53" y="138"/>
                  </a:cubicBezTo>
                  <a:cubicBezTo>
                    <a:pt x="77" y="138"/>
                    <a:pt x="99" y="125"/>
                    <a:pt x="99" y="125"/>
                  </a:cubicBezTo>
                  <a:lnTo>
                    <a:pt x="99" y="0"/>
                  </a:lnTo>
                  <a:lnTo>
                    <a:pt x="117"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5" name="Freeform 25"/>
            <p:cNvSpPr>
              <a:spLocks/>
            </p:cNvSpPr>
            <p:nvPr/>
          </p:nvSpPr>
          <p:spPr bwMode="auto">
            <a:xfrm>
              <a:off x="3526" y="2058"/>
              <a:ext cx="7" cy="15"/>
            </a:xfrm>
            <a:custGeom>
              <a:avLst/>
              <a:gdLst>
                <a:gd name="T0" fmla="*/ 14 w 33"/>
                <a:gd name="T1" fmla="*/ 2 h 68"/>
                <a:gd name="T2" fmla="*/ 6 w 33"/>
                <a:gd name="T3" fmla="*/ 0 h 68"/>
                <a:gd name="T4" fmla="*/ 0 w 33"/>
                <a:gd name="T5" fmla="*/ 12 h 68"/>
                <a:gd name="T6" fmla="*/ 0 w 33"/>
                <a:gd name="T7" fmla="*/ 68 h 68"/>
                <a:gd name="T8" fmla="*/ 33 w 33"/>
                <a:gd name="T9" fmla="*/ 68 h 68"/>
                <a:gd name="T10" fmla="*/ 33 w 33"/>
                <a:gd name="T11" fmla="*/ 12 h 68"/>
                <a:gd name="T12" fmla="*/ 26 w 33"/>
                <a:gd name="T13" fmla="*/ 0 h 68"/>
                <a:gd name="T14" fmla="*/ 16 w 33"/>
                <a:gd name="T15" fmla="*/ 2 h 68"/>
                <a:gd name="T16" fmla="*/ 14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4" y="2"/>
                  </a:moveTo>
                  <a:cubicBezTo>
                    <a:pt x="12" y="2"/>
                    <a:pt x="9" y="1"/>
                    <a:pt x="6" y="0"/>
                  </a:cubicBezTo>
                  <a:lnTo>
                    <a:pt x="0" y="12"/>
                  </a:lnTo>
                  <a:lnTo>
                    <a:pt x="0" y="68"/>
                  </a:lnTo>
                  <a:lnTo>
                    <a:pt x="33" y="68"/>
                  </a:lnTo>
                  <a:lnTo>
                    <a:pt x="33" y="12"/>
                  </a:lnTo>
                  <a:lnTo>
                    <a:pt x="26" y="0"/>
                  </a:lnTo>
                  <a:cubicBezTo>
                    <a:pt x="23" y="1"/>
                    <a:pt x="20" y="2"/>
                    <a:pt x="16" y="2"/>
                  </a:cubicBezTo>
                  <a:cubicBezTo>
                    <a:pt x="15" y="2"/>
                    <a:pt x="15" y="2"/>
                    <a:pt x="14"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6" name="Freeform 26"/>
            <p:cNvSpPr>
              <a:spLocks/>
            </p:cNvSpPr>
            <p:nvPr/>
          </p:nvSpPr>
          <p:spPr bwMode="auto">
            <a:xfrm>
              <a:off x="3527" y="2026"/>
              <a:ext cx="5" cy="31"/>
            </a:xfrm>
            <a:custGeom>
              <a:avLst/>
              <a:gdLst>
                <a:gd name="T0" fmla="*/ 25 w 25"/>
                <a:gd name="T1" fmla="*/ 129 h 135"/>
                <a:gd name="T2" fmla="*/ 17 w 25"/>
                <a:gd name="T3" fmla="*/ 6 h 135"/>
                <a:gd name="T4" fmla="*/ 10 w 25"/>
                <a:gd name="T5" fmla="*/ 0 h 135"/>
                <a:gd name="T6" fmla="*/ 4 w 25"/>
                <a:gd name="T7" fmla="*/ 6 h 135"/>
                <a:gd name="T8" fmla="*/ 0 w 25"/>
                <a:gd name="T9" fmla="*/ 128 h 135"/>
                <a:gd name="T10" fmla="*/ 3 w 25"/>
                <a:gd name="T11" fmla="*/ 133 h 135"/>
                <a:gd name="T12" fmla="*/ 9 w 25"/>
                <a:gd name="T13" fmla="*/ 135 h 135"/>
                <a:gd name="T14" fmla="*/ 14 w 25"/>
                <a:gd name="T15" fmla="*/ 135 h 135"/>
                <a:gd name="T16" fmla="*/ 25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25" y="129"/>
                  </a:moveTo>
                  <a:lnTo>
                    <a:pt x="17" y="6"/>
                  </a:lnTo>
                  <a:cubicBezTo>
                    <a:pt x="17" y="3"/>
                    <a:pt x="14" y="0"/>
                    <a:pt x="10" y="0"/>
                  </a:cubicBezTo>
                  <a:cubicBezTo>
                    <a:pt x="7" y="0"/>
                    <a:pt x="4" y="3"/>
                    <a:pt x="4" y="6"/>
                  </a:cubicBezTo>
                  <a:lnTo>
                    <a:pt x="0" y="128"/>
                  </a:lnTo>
                  <a:cubicBezTo>
                    <a:pt x="0" y="129"/>
                    <a:pt x="1" y="131"/>
                    <a:pt x="3" y="133"/>
                  </a:cubicBezTo>
                  <a:cubicBezTo>
                    <a:pt x="5" y="134"/>
                    <a:pt x="8" y="134"/>
                    <a:pt x="9" y="135"/>
                  </a:cubicBezTo>
                  <a:lnTo>
                    <a:pt x="14" y="135"/>
                  </a:lnTo>
                  <a:cubicBezTo>
                    <a:pt x="21" y="134"/>
                    <a:pt x="25" y="130"/>
                    <a:pt x="25"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7" name="Freeform 27"/>
            <p:cNvSpPr>
              <a:spLocks/>
            </p:cNvSpPr>
            <p:nvPr/>
          </p:nvSpPr>
          <p:spPr bwMode="auto">
            <a:xfrm>
              <a:off x="3529" y="2057"/>
              <a:ext cx="1" cy="0"/>
            </a:xfrm>
            <a:custGeom>
              <a:avLst/>
              <a:gdLst>
                <a:gd name="T0" fmla="*/ 1 w 5"/>
                <a:gd name="T1" fmla="*/ 3 w 5"/>
                <a:gd name="T2" fmla="*/ 5 w 5"/>
                <a:gd name="T3" fmla="*/ 0 w 5"/>
                <a:gd name="T4" fmla="*/ 1 w 5"/>
              </a:gdLst>
              <a:ahLst/>
              <a:cxnLst>
                <a:cxn ang="0">
                  <a:pos x="T0" y="0"/>
                </a:cxn>
                <a:cxn ang="0">
                  <a:pos x="T1" y="0"/>
                </a:cxn>
                <a:cxn ang="0">
                  <a:pos x="T2" y="0"/>
                </a:cxn>
                <a:cxn ang="0">
                  <a:pos x="T3" y="0"/>
                </a:cxn>
                <a:cxn ang="0">
                  <a:pos x="T4" y="0"/>
                </a:cxn>
              </a:cxnLst>
              <a:rect l="0" t="0" r="r" b="b"/>
              <a:pathLst>
                <a:path w="5">
                  <a:moveTo>
                    <a:pt x="1" y="0"/>
                  </a:moveTo>
                  <a:cubicBezTo>
                    <a:pt x="2" y="0"/>
                    <a:pt x="2" y="0"/>
                    <a:pt x="3" y="0"/>
                  </a:cubicBezTo>
                  <a:cubicBezTo>
                    <a:pt x="4" y="0"/>
                    <a:pt x="4" y="0"/>
                    <a:pt x="5" y="0"/>
                  </a:cubicBezTo>
                  <a:lnTo>
                    <a:pt x="0" y="0"/>
                  </a:lnTo>
                  <a:cubicBezTo>
                    <a:pt x="1" y="0"/>
                    <a:pt x="1" y="0"/>
                    <a:pt x="1"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8" name="Freeform 28"/>
            <p:cNvSpPr>
              <a:spLocks/>
            </p:cNvSpPr>
            <p:nvPr/>
          </p:nvSpPr>
          <p:spPr bwMode="auto">
            <a:xfrm>
              <a:off x="3414" y="2058"/>
              <a:ext cx="7" cy="15"/>
            </a:xfrm>
            <a:custGeom>
              <a:avLst/>
              <a:gdLst>
                <a:gd name="T0" fmla="*/ 19 w 33"/>
                <a:gd name="T1" fmla="*/ 2 h 68"/>
                <a:gd name="T2" fmla="*/ 27 w 33"/>
                <a:gd name="T3" fmla="*/ 0 h 68"/>
                <a:gd name="T4" fmla="*/ 33 w 33"/>
                <a:gd name="T5" fmla="*/ 12 h 68"/>
                <a:gd name="T6" fmla="*/ 33 w 33"/>
                <a:gd name="T7" fmla="*/ 68 h 68"/>
                <a:gd name="T8" fmla="*/ 0 w 33"/>
                <a:gd name="T9" fmla="*/ 68 h 68"/>
                <a:gd name="T10" fmla="*/ 0 w 33"/>
                <a:gd name="T11" fmla="*/ 12 h 68"/>
                <a:gd name="T12" fmla="*/ 7 w 33"/>
                <a:gd name="T13" fmla="*/ 0 h 68"/>
                <a:gd name="T14" fmla="*/ 17 w 33"/>
                <a:gd name="T15" fmla="*/ 2 h 68"/>
                <a:gd name="T16" fmla="*/ 19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9" y="2"/>
                  </a:moveTo>
                  <a:cubicBezTo>
                    <a:pt x="21" y="2"/>
                    <a:pt x="24" y="1"/>
                    <a:pt x="27" y="0"/>
                  </a:cubicBezTo>
                  <a:lnTo>
                    <a:pt x="33" y="12"/>
                  </a:lnTo>
                  <a:lnTo>
                    <a:pt x="33" y="68"/>
                  </a:lnTo>
                  <a:lnTo>
                    <a:pt x="0" y="68"/>
                  </a:lnTo>
                  <a:lnTo>
                    <a:pt x="0" y="12"/>
                  </a:lnTo>
                  <a:lnTo>
                    <a:pt x="7" y="0"/>
                  </a:lnTo>
                  <a:cubicBezTo>
                    <a:pt x="10" y="1"/>
                    <a:pt x="13" y="2"/>
                    <a:pt x="17" y="2"/>
                  </a:cubicBezTo>
                  <a:cubicBezTo>
                    <a:pt x="18" y="2"/>
                    <a:pt x="18" y="2"/>
                    <a:pt x="19"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9" name="Freeform 29"/>
            <p:cNvSpPr>
              <a:spLocks/>
            </p:cNvSpPr>
            <p:nvPr/>
          </p:nvSpPr>
          <p:spPr bwMode="auto">
            <a:xfrm>
              <a:off x="3415" y="2026"/>
              <a:ext cx="5" cy="31"/>
            </a:xfrm>
            <a:custGeom>
              <a:avLst/>
              <a:gdLst>
                <a:gd name="T0" fmla="*/ 0 w 25"/>
                <a:gd name="T1" fmla="*/ 129 h 135"/>
                <a:gd name="T2" fmla="*/ 8 w 25"/>
                <a:gd name="T3" fmla="*/ 6 h 135"/>
                <a:gd name="T4" fmla="*/ 15 w 25"/>
                <a:gd name="T5" fmla="*/ 0 h 135"/>
                <a:gd name="T6" fmla="*/ 21 w 25"/>
                <a:gd name="T7" fmla="*/ 6 h 135"/>
                <a:gd name="T8" fmla="*/ 25 w 25"/>
                <a:gd name="T9" fmla="*/ 128 h 135"/>
                <a:gd name="T10" fmla="*/ 22 w 25"/>
                <a:gd name="T11" fmla="*/ 133 h 135"/>
                <a:gd name="T12" fmla="*/ 16 w 25"/>
                <a:gd name="T13" fmla="*/ 135 h 135"/>
                <a:gd name="T14" fmla="*/ 11 w 25"/>
                <a:gd name="T15" fmla="*/ 135 h 135"/>
                <a:gd name="T16" fmla="*/ 0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0" y="129"/>
                  </a:moveTo>
                  <a:lnTo>
                    <a:pt x="8" y="6"/>
                  </a:lnTo>
                  <a:cubicBezTo>
                    <a:pt x="8" y="3"/>
                    <a:pt x="11" y="0"/>
                    <a:pt x="15" y="0"/>
                  </a:cubicBezTo>
                  <a:cubicBezTo>
                    <a:pt x="18" y="0"/>
                    <a:pt x="21" y="3"/>
                    <a:pt x="21" y="6"/>
                  </a:cubicBezTo>
                  <a:lnTo>
                    <a:pt x="25" y="128"/>
                  </a:lnTo>
                  <a:cubicBezTo>
                    <a:pt x="25" y="129"/>
                    <a:pt x="24" y="131"/>
                    <a:pt x="22" y="133"/>
                  </a:cubicBezTo>
                  <a:cubicBezTo>
                    <a:pt x="20" y="134"/>
                    <a:pt x="17" y="134"/>
                    <a:pt x="16" y="135"/>
                  </a:cubicBezTo>
                  <a:lnTo>
                    <a:pt x="11" y="135"/>
                  </a:lnTo>
                  <a:cubicBezTo>
                    <a:pt x="4" y="134"/>
                    <a:pt x="0" y="130"/>
                    <a:pt x="0"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0" name="Freeform 30"/>
            <p:cNvSpPr>
              <a:spLocks/>
            </p:cNvSpPr>
            <p:nvPr/>
          </p:nvSpPr>
          <p:spPr bwMode="auto">
            <a:xfrm>
              <a:off x="3417" y="2057"/>
              <a:ext cx="1" cy="0"/>
            </a:xfrm>
            <a:custGeom>
              <a:avLst/>
              <a:gdLst>
                <a:gd name="T0" fmla="*/ 4 w 5"/>
                <a:gd name="T1" fmla="*/ 2 w 5"/>
                <a:gd name="T2" fmla="*/ 0 w 5"/>
                <a:gd name="T3" fmla="*/ 5 w 5"/>
                <a:gd name="T4" fmla="*/ 4 w 5"/>
              </a:gdLst>
              <a:ahLst/>
              <a:cxnLst>
                <a:cxn ang="0">
                  <a:pos x="T0" y="0"/>
                </a:cxn>
                <a:cxn ang="0">
                  <a:pos x="T1" y="0"/>
                </a:cxn>
                <a:cxn ang="0">
                  <a:pos x="T2" y="0"/>
                </a:cxn>
                <a:cxn ang="0">
                  <a:pos x="T3" y="0"/>
                </a:cxn>
                <a:cxn ang="0">
                  <a:pos x="T4" y="0"/>
                </a:cxn>
              </a:cxnLst>
              <a:rect l="0" t="0" r="r" b="b"/>
              <a:pathLst>
                <a:path w="5">
                  <a:moveTo>
                    <a:pt x="4" y="0"/>
                  </a:moveTo>
                  <a:cubicBezTo>
                    <a:pt x="3" y="0"/>
                    <a:pt x="2" y="0"/>
                    <a:pt x="2" y="0"/>
                  </a:cubicBezTo>
                  <a:cubicBezTo>
                    <a:pt x="1" y="0"/>
                    <a:pt x="1" y="0"/>
                    <a:pt x="0" y="0"/>
                  </a:cubicBezTo>
                  <a:lnTo>
                    <a:pt x="5" y="0"/>
                  </a:lnTo>
                  <a:cubicBezTo>
                    <a:pt x="4" y="0"/>
                    <a:pt x="4" y="0"/>
                    <a:pt x="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1" name="Rectangle 31"/>
            <p:cNvSpPr>
              <a:spLocks noChangeArrowheads="1"/>
            </p:cNvSpPr>
            <p:nvPr/>
          </p:nvSpPr>
          <p:spPr bwMode="auto">
            <a:xfrm>
              <a:off x="3175" y="2076"/>
              <a:ext cx="236"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2" name="Rectangle 32"/>
            <p:cNvSpPr>
              <a:spLocks noChangeArrowheads="1"/>
            </p:cNvSpPr>
            <p:nvPr/>
          </p:nvSpPr>
          <p:spPr bwMode="auto">
            <a:xfrm>
              <a:off x="3535" y="2076"/>
              <a:ext cx="237"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3" name="Freeform 33"/>
            <p:cNvSpPr>
              <a:spLocks noEditPoints="1"/>
            </p:cNvSpPr>
            <p:nvPr/>
          </p:nvSpPr>
          <p:spPr bwMode="auto">
            <a:xfrm>
              <a:off x="3414" y="2140"/>
              <a:ext cx="119" cy="47"/>
            </a:xfrm>
            <a:custGeom>
              <a:avLst/>
              <a:gdLst>
                <a:gd name="T0" fmla="*/ 58 w 521"/>
                <a:gd name="T1" fmla="*/ 124 h 206"/>
                <a:gd name="T2" fmla="*/ 85 w 521"/>
                <a:gd name="T3" fmla="*/ 98 h 206"/>
                <a:gd name="T4" fmla="*/ 113 w 521"/>
                <a:gd name="T5" fmla="*/ 124 h 206"/>
                <a:gd name="T6" fmla="*/ 113 w 521"/>
                <a:gd name="T7" fmla="*/ 206 h 206"/>
                <a:gd name="T8" fmla="*/ 190 w 521"/>
                <a:gd name="T9" fmla="*/ 206 h 206"/>
                <a:gd name="T10" fmla="*/ 190 w 521"/>
                <a:gd name="T11" fmla="*/ 124 h 206"/>
                <a:gd name="T12" fmla="*/ 218 w 521"/>
                <a:gd name="T13" fmla="*/ 98 h 206"/>
                <a:gd name="T14" fmla="*/ 245 w 521"/>
                <a:gd name="T15" fmla="*/ 124 h 206"/>
                <a:gd name="T16" fmla="*/ 245 w 521"/>
                <a:gd name="T17" fmla="*/ 206 h 206"/>
                <a:gd name="T18" fmla="*/ 274 w 521"/>
                <a:gd name="T19" fmla="*/ 206 h 206"/>
                <a:gd name="T20" fmla="*/ 274 w 521"/>
                <a:gd name="T21" fmla="*/ 124 h 206"/>
                <a:gd name="T22" fmla="*/ 302 w 521"/>
                <a:gd name="T23" fmla="*/ 98 h 206"/>
                <a:gd name="T24" fmla="*/ 329 w 521"/>
                <a:gd name="T25" fmla="*/ 124 h 206"/>
                <a:gd name="T26" fmla="*/ 329 w 521"/>
                <a:gd name="T27" fmla="*/ 206 h 206"/>
                <a:gd name="T28" fmla="*/ 404 w 521"/>
                <a:gd name="T29" fmla="*/ 206 h 206"/>
                <a:gd name="T30" fmla="*/ 404 w 521"/>
                <a:gd name="T31" fmla="*/ 124 h 206"/>
                <a:gd name="T32" fmla="*/ 432 w 521"/>
                <a:gd name="T33" fmla="*/ 98 h 206"/>
                <a:gd name="T34" fmla="*/ 459 w 521"/>
                <a:gd name="T35" fmla="*/ 124 h 206"/>
                <a:gd name="T36" fmla="*/ 459 w 521"/>
                <a:gd name="T37" fmla="*/ 206 h 206"/>
                <a:gd name="T38" fmla="*/ 521 w 521"/>
                <a:gd name="T39" fmla="*/ 206 h 206"/>
                <a:gd name="T40" fmla="*/ 521 w 521"/>
                <a:gd name="T41" fmla="*/ 0 h 206"/>
                <a:gd name="T42" fmla="*/ 0 w 521"/>
                <a:gd name="T43" fmla="*/ 0 h 206"/>
                <a:gd name="T44" fmla="*/ 0 w 521"/>
                <a:gd name="T45" fmla="*/ 206 h 206"/>
                <a:gd name="T46" fmla="*/ 58 w 521"/>
                <a:gd name="T47" fmla="*/ 206 h 206"/>
                <a:gd name="T48" fmla="*/ 58 w 521"/>
                <a:gd name="T49" fmla="*/ 124 h 206"/>
                <a:gd name="T50" fmla="*/ 430 w 521"/>
                <a:gd name="T51" fmla="*/ 33 h 206"/>
                <a:gd name="T52" fmla="*/ 430 w 521"/>
                <a:gd name="T53" fmla="*/ 33 h 206"/>
                <a:gd name="T54" fmla="*/ 482 w 521"/>
                <a:gd name="T55" fmla="*/ 65 h 206"/>
                <a:gd name="T56" fmla="*/ 479 w 521"/>
                <a:gd name="T57" fmla="*/ 70 h 206"/>
                <a:gd name="T58" fmla="*/ 430 w 521"/>
                <a:gd name="T59" fmla="*/ 40 h 206"/>
                <a:gd name="T60" fmla="*/ 384 w 521"/>
                <a:gd name="T61" fmla="*/ 70 h 206"/>
                <a:gd name="T62" fmla="*/ 381 w 521"/>
                <a:gd name="T63" fmla="*/ 65 h 206"/>
                <a:gd name="T64" fmla="*/ 430 w 521"/>
                <a:gd name="T65" fmla="*/ 33 h 206"/>
                <a:gd name="T66" fmla="*/ 256 w 521"/>
                <a:gd name="T67" fmla="*/ 28 h 206"/>
                <a:gd name="T68" fmla="*/ 256 w 521"/>
                <a:gd name="T69" fmla="*/ 28 h 206"/>
                <a:gd name="T70" fmla="*/ 352 w 521"/>
                <a:gd name="T71" fmla="*/ 65 h 206"/>
                <a:gd name="T72" fmla="*/ 350 w 521"/>
                <a:gd name="T73" fmla="*/ 70 h 206"/>
                <a:gd name="T74" fmla="*/ 257 w 521"/>
                <a:gd name="T75" fmla="*/ 34 h 206"/>
                <a:gd name="T76" fmla="*/ 170 w 521"/>
                <a:gd name="T77" fmla="*/ 70 h 206"/>
                <a:gd name="T78" fmla="*/ 167 w 521"/>
                <a:gd name="T79" fmla="*/ 65 h 206"/>
                <a:gd name="T80" fmla="*/ 256 w 521"/>
                <a:gd name="T81" fmla="*/ 28 h 206"/>
                <a:gd name="T82" fmla="*/ 84 w 521"/>
                <a:gd name="T83" fmla="*/ 32 h 206"/>
                <a:gd name="T84" fmla="*/ 84 w 521"/>
                <a:gd name="T85" fmla="*/ 32 h 206"/>
                <a:gd name="T86" fmla="*/ 136 w 521"/>
                <a:gd name="T87" fmla="*/ 65 h 206"/>
                <a:gd name="T88" fmla="*/ 133 w 521"/>
                <a:gd name="T89" fmla="*/ 69 h 206"/>
                <a:gd name="T90" fmla="*/ 84 w 521"/>
                <a:gd name="T91" fmla="*/ 39 h 206"/>
                <a:gd name="T92" fmla="*/ 38 w 521"/>
                <a:gd name="T93" fmla="*/ 69 h 206"/>
                <a:gd name="T94" fmla="*/ 35 w 521"/>
                <a:gd name="T95" fmla="*/ 65 h 206"/>
                <a:gd name="T96" fmla="*/ 84 w 521"/>
                <a:gd name="T97"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1" h="206">
                  <a:moveTo>
                    <a:pt x="58" y="124"/>
                  </a:moveTo>
                  <a:cubicBezTo>
                    <a:pt x="58" y="124"/>
                    <a:pt x="61" y="99"/>
                    <a:pt x="85" y="98"/>
                  </a:cubicBezTo>
                  <a:cubicBezTo>
                    <a:pt x="110" y="98"/>
                    <a:pt x="113" y="124"/>
                    <a:pt x="113" y="124"/>
                  </a:cubicBezTo>
                  <a:lnTo>
                    <a:pt x="113" y="206"/>
                  </a:lnTo>
                  <a:lnTo>
                    <a:pt x="190" y="206"/>
                  </a:lnTo>
                  <a:lnTo>
                    <a:pt x="190" y="124"/>
                  </a:lnTo>
                  <a:cubicBezTo>
                    <a:pt x="190" y="124"/>
                    <a:pt x="193" y="99"/>
                    <a:pt x="218" y="98"/>
                  </a:cubicBezTo>
                  <a:cubicBezTo>
                    <a:pt x="242" y="98"/>
                    <a:pt x="245" y="124"/>
                    <a:pt x="245" y="124"/>
                  </a:cubicBezTo>
                  <a:lnTo>
                    <a:pt x="245" y="206"/>
                  </a:lnTo>
                  <a:lnTo>
                    <a:pt x="274" y="206"/>
                  </a:lnTo>
                  <a:lnTo>
                    <a:pt x="274" y="124"/>
                  </a:lnTo>
                  <a:cubicBezTo>
                    <a:pt x="274" y="124"/>
                    <a:pt x="277" y="99"/>
                    <a:pt x="302" y="98"/>
                  </a:cubicBezTo>
                  <a:cubicBezTo>
                    <a:pt x="326" y="98"/>
                    <a:pt x="329" y="124"/>
                    <a:pt x="329" y="124"/>
                  </a:cubicBezTo>
                  <a:lnTo>
                    <a:pt x="329" y="206"/>
                  </a:lnTo>
                  <a:lnTo>
                    <a:pt x="404" y="206"/>
                  </a:lnTo>
                  <a:lnTo>
                    <a:pt x="404" y="124"/>
                  </a:lnTo>
                  <a:cubicBezTo>
                    <a:pt x="404" y="124"/>
                    <a:pt x="407" y="99"/>
                    <a:pt x="432" y="98"/>
                  </a:cubicBezTo>
                  <a:cubicBezTo>
                    <a:pt x="456" y="98"/>
                    <a:pt x="459" y="124"/>
                    <a:pt x="459" y="124"/>
                  </a:cubicBezTo>
                  <a:lnTo>
                    <a:pt x="459" y="206"/>
                  </a:lnTo>
                  <a:lnTo>
                    <a:pt x="521" y="206"/>
                  </a:lnTo>
                  <a:lnTo>
                    <a:pt x="521" y="0"/>
                  </a:lnTo>
                  <a:lnTo>
                    <a:pt x="0" y="0"/>
                  </a:lnTo>
                  <a:lnTo>
                    <a:pt x="0" y="206"/>
                  </a:lnTo>
                  <a:lnTo>
                    <a:pt x="58" y="206"/>
                  </a:lnTo>
                  <a:lnTo>
                    <a:pt x="58" y="124"/>
                  </a:lnTo>
                  <a:close/>
                  <a:moveTo>
                    <a:pt x="430" y="33"/>
                  </a:moveTo>
                  <a:lnTo>
                    <a:pt x="430" y="33"/>
                  </a:lnTo>
                  <a:lnTo>
                    <a:pt x="482" y="65"/>
                  </a:lnTo>
                  <a:lnTo>
                    <a:pt x="479" y="70"/>
                  </a:lnTo>
                  <a:lnTo>
                    <a:pt x="430" y="40"/>
                  </a:lnTo>
                  <a:lnTo>
                    <a:pt x="384" y="70"/>
                  </a:lnTo>
                  <a:lnTo>
                    <a:pt x="381" y="65"/>
                  </a:lnTo>
                  <a:lnTo>
                    <a:pt x="430" y="33"/>
                  </a:lnTo>
                  <a:close/>
                  <a:moveTo>
                    <a:pt x="256" y="28"/>
                  </a:moveTo>
                  <a:lnTo>
                    <a:pt x="256" y="28"/>
                  </a:lnTo>
                  <a:lnTo>
                    <a:pt x="352" y="65"/>
                  </a:lnTo>
                  <a:lnTo>
                    <a:pt x="350" y="70"/>
                  </a:lnTo>
                  <a:lnTo>
                    <a:pt x="257" y="34"/>
                  </a:lnTo>
                  <a:lnTo>
                    <a:pt x="170" y="70"/>
                  </a:lnTo>
                  <a:lnTo>
                    <a:pt x="167" y="65"/>
                  </a:lnTo>
                  <a:lnTo>
                    <a:pt x="256" y="28"/>
                  </a:lnTo>
                  <a:close/>
                  <a:moveTo>
                    <a:pt x="84" y="32"/>
                  </a:moveTo>
                  <a:lnTo>
                    <a:pt x="84" y="32"/>
                  </a:lnTo>
                  <a:lnTo>
                    <a:pt x="136" y="65"/>
                  </a:lnTo>
                  <a:lnTo>
                    <a:pt x="133" y="69"/>
                  </a:lnTo>
                  <a:lnTo>
                    <a:pt x="84" y="39"/>
                  </a:lnTo>
                  <a:lnTo>
                    <a:pt x="38" y="69"/>
                  </a:lnTo>
                  <a:lnTo>
                    <a:pt x="35" y="65"/>
                  </a:lnTo>
                  <a:lnTo>
                    <a:pt x="84" y="32"/>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4" name="Freeform 34"/>
            <p:cNvSpPr>
              <a:spLocks noEditPoints="1"/>
            </p:cNvSpPr>
            <p:nvPr/>
          </p:nvSpPr>
          <p:spPr bwMode="auto">
            <a:xfrm>
              <a:off x="3414" y="2076"/>
              <a:ext cx="119" cy="62"/>
            </a:xfrm>
            <a:custGeom>
              <a:avLst/>
              <a:gdLst>
                <a:gd name="T0" fmla="*/ 58 w 521"/>
                <a:gd name="T1" fmla="*/ 167 h 269"/>
                <a:gd name="T2" fmla="*/ 113 w 521"/>
                <a:gd name="T3" fmla="*/ 167 h 269"/>
                <a:gd name="T4" fmla="*/ 113 w 521"/>
                <a:gd name="T5" fmla="*/ 269 h 269"/>
                <a:gd name="T6" fmla="*/ 190 w 521"/>
                <a:gd name="T7" fmla="*/ 269 h 269"/>
                <a:gd name="T8" fmla="*/ 190 w 521"/>
                <a:gd name="T9" fmla="*/ 167 h 269"/>
                <a:gd name="T10" fmla="*/ 245 w 521"/>
                <a:gd name="T11" fmla="*/ 167 h 269"/>
                <a:gd name="T12" fmla="*/ 245 w 521"/>
                <a:gd name="T13" fmla="*/ 269 h 269"/>
                <a:gd name="T14" fmla="*/ 274 w 521"/>
                <a:gd name="T15" fmla="*/ 269 h 269"/>
                <a:gd name="T16" fmla="*/ 274 w 521"/>
                <a:gd name="T17" fmla="*/ 167 h 269"/>
                <a:gd name="T18" fmla="*/ 329 w 521"/>
                <a:gd name="T19" fmla="*/ 167 h 269"/>
                <a:gd name="T20" fmla="*/ 329 w 521"/>
                <a:gd name="T21" fmla="*/ 269 h 269"/>
                <a:gd name="T22" fmla="*/ 404 w 521"/>
                <a:gd name="T23" fmla="*/ 269 h 269"/>
                <a:gd name="T24" fmla="*/ 404 w 521"/>
                <a:gd name="T25" fmla="*/ 167 h 269"/>
                <a:gd name="T26" fmla="*/ 459 w 521"/>
                <a:gd name="T27" fmla="*/ 167 h 269"/>
                <a:gd name="T28" fmla="*/ 459 w 521"/>
                <a:gd name="T29" fmla="*/ 269 h 269"/>
                <a:gd name="T30" fmla="*/ 521 w 521"/>
                <a:gd name="T31" fmla="*/ 269 h 269"/>
                <a:gd name="T32" fmla="*/ 521 w 521"/>
                <a:gd name="T33" fmla="*/ 0 h 269"/>
                <a:gd name="T34" fmla="*/ 0 w 521"/>
                <a:gd name="T35" fmla="*/ 0 h 269"/>
                <a:gd name="T36" fmla="*/ 0 w 521"/>
                <a:gd name="T37" fmla="*/ 269 h 269"/>
                <a:gd name="T38" fmla="*/ 58 w 521"/>
                <a:gd name="T39" fmla="*/ 269 h 269"/>
                <a:gd name="T40" fmla="*/ 58 w 521"/>
                <a:gd name="T41" fmla="*/ 167 h 269"/>
                <a:gd name="T42" fmla="*/ 431 w 521"/>
                <a:gd name="T43" fmla="*/ 104 h 269"/>
                <a:gd name="T44" fmla="*/ 431 w 521"/>
                <a:gd name="T45" fmla="*/ 104 h 269"/>
                <a:gd name="T46" fmla="*/ 483 w 521"/>
                <a:gd name="T47" fmla="*/ 135 h 269"/>
                <a:gd name="T48" fmla="*/ 478 w 521"/>
                <a:gd name="T49" fmla="*/ 138 h 269"/>
                <a:gd name="T50" fmla="*/ 431 w 521"/>
                <a:gd name="T51" fmla="*/ 109 h 269"/>
                <a:gd name="T52" fmla="*/ 385 w 521"/>
                <a:gd name="T53" fmla="*/ 137 h 269"/>
                <a:gd name="T54" fmla="*/ 380 w 521"/>
                <a:gd name="T55" fmla="*/ 135 h 269"/>
                <a:gd name="T56" fmla="*/ 431 w 521"/>
                <a:gd name="T57" fmla="*/ 104 h 269"/>
                <a:gd name="T58" fmla="*/ 256 w 521"/>
                <a:gd name="T59" fmla="*/ 97 h 269"/>
                <a:gd name="T60" fmla="*/ 256 w 521"/>
                <a:gd name="T61" fmla="*/ 97 h 269"/>
                <a:gd name="T62" fmla="*/ 352 w 521"/>
                <a:gd name="T63" fmla="*/ 133 h 269"/>
                <a:gd name="T64" fmla="*/ 350 w 521"/>
                <a:gd name="T65" fmla="*/ 139 h 269"/>
                <a:gd name="T66" fmla="*/ 257 w 521"/>
                <a:gd name="T67" fmla="*/ 103 h 269"/>
                <a:gd name="T68" fmla="*/ 170 w 521"/>
                <a:gd name="T69" fmla="*/ 139 h 269"/>
                <a:gd name="T70" fmla="*/ 167 w 521"/>
                <a:gd name="T71" fmla="*/ 133 h 269"/>
                <a:gd name="T72" fmla="*/ 256 w 521"/>
                <a:gd name="T73" fmla="*/ 97 h 269"/>
                <a:gd name="T74" fmla="*/ 39 w 521"/>
                <a:gd name="T75" fmla="*/ 137 h 269"/>
                <a:gd name="T76" fmla="*/ 39 w 521"/>
                <a:gd name="T77" fmla="*/ 137 h 269"/>
                <a:gd name="T78" fmla="*/ 34 w 521"/>
                <a:gd name="T79" fmla="*/ 135 h 269"/>
                <a:gd name="T80" fmla="*/ 85 w 521"/>
                <a:gd name="T81" fmla="*/ 104 h 269"/>
                <a:gd name="T82" fmla="*/ 137 w 521"/>
                <a:gd name="T83" fmla="*/ 135 h 269"/>
                <a:gd name="T84" fmla="*/ 132 w 521"/>
                <a:gd name="T85" fmla="*/ 137 h 269"/>
                <a:gd name="T86" fmla="*/ 85 w 521"/>
                <a:gd name="T87" fmla="*/ 109 h 269"/>
                <a:gd name="T88" fmla="*/ 39 w 521"/>
                <a:gd name="T89" fmla="*/ 13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1" h="269">
                  <a:moveTo>
                    <a:pt x="58" y="167"/>
                  </a:moveTo>
                  <a:lnTo>
                    <a:pt x="113" y="167"/>
                  </a:lnTo>
                  <a:lnTo>
                    <a:pt x="113" y="269"/>
                  </a:lnTo>
                  <a:lnTo>
                    <a:pt x="190" y="269"/>
                  </a:lnTo>
                  <a:lnTo>
                    <a:pt x="190" y="167"/>
                  </a:lnTo>
                  <a:lnTo>
                    <a:pt x="245" y="167"/>
                  </a:lnTo>
                  <a:lnTo>
                    <a:pt x="245" y="269"/>
                  </a:lnTo>
                  <a:lnTo>
                    <a:pt x="274" y="269"/>
                  </a:lnTo>
                  <a:lnTo>
                    <a:pt x="274" y="167"/>
                  </a:lnTo>
                  <a:lnTo>
                    <a:pt x="329" y="167"/>
                  </a:lnTo>
                  <a:lnTo>
                    <a:pt x="329" y="269"/>
                  </a:lnTo>
                  <a:lnTo>
                    <a:pt x="404" y="269"/>
                  </a:lnTo>
                  <a:lnTo>
                    <a:pt x="404" y="167"/>
                  </a:lnTo>
                  <a:lnTo>
                    <a:pt x="459" y="167"/>
                  </a:lnTo>
                  <a:lnTo>
                    <a:pt x="459" y="269"/>
                  </a:lnTo>
                  <a:lnTo>
                    <a:pt x="521" y="269"/>
                  </a:lnTo>
                  <a:lnTo>
                    <a:pt x="521" y="0"/>
                  </a:lnTo>
                  <a:lnTo>
                    <a:pt x="0" y="0"/>
                  </a:lnTo>
                  <a:lnTo>
                    <a:pt x="0" y="269"/>
                  </a:lnTo>
                  <a:lnTo>
                    <a:pt x="58" y="269"/>
                  </a:lnTo>
                  <a:lnTo>
                    <a:pt x="58" y="167"/>
                  </a:lnTo>
                  <a:close/>
                  <a:moveTo>
                    <a:pt x="431" y="104"/>
                  </a:moveTo>
                  <a:lnTo>
                    <a:pt x="431" y="104"/>
                  </a:lnTo>
                  <a:cubicBezTo>
                    <a:pt x="453" y="104"/>
                    <a:pt x="473" y="117"/>
                    <a:pt x="483" y="135"/>
                  </a:cubicBezTo>
                  <a:lnTo>
                    <a:pt x="478" y="138"/>
                  </a:lnTo>
                  <a:cubicBezTo>
                    <a:pt x="469" y="121"/>
                    <a:pt x="451" y="109"/>
                    <a:pt x="431" y="109"/>
                  </a:cubicBezTo>
                  <a:cubicBezTo>
                    <a:pt x="411" y="109"/>
                    <a:pt x="394" y="121"/>
                    <a:pt x="385" y="137"/>
                  </a:cubicBezTo>
                  <a:lnTo>
                    <a:pt x="380" y="135"/>
                  </a:lnTo>
                  <a:cubicBezTo>
                    <a:pt x="390" y="117"/>
                    <a:pt x="409" y="104"/>
                    <a:pt x="431" y="104"/>
                  </a:cubicBezTo>
                  <a:close/>
                  <a:moveTo>
                    <a:pt x="256" y="97"/>
                  </a:moveTo>
                  <a:lnTo>
                    <a:pt x="256" y="97"/>
                  </a:lnTo>
                  <a:lnTo>
                    <a:pt x="352" y="133"/>
                  </a:lnTo>
                  <a:lnTo>
                    <a:pt x="350" y="139"/>
                  </a:lnTo>
                  <a:lnTo>
                    <a:pt x="257" y="103"/>
                  </a:lnTo>
                  <a:lnTo>
                    <a:pt x="170" y="139"/>
                  </a:lnTo>
                  <a:lnTo>
                    <a:pt x="167" y="133"/>
                  </a:lnTo>
                  <a:lnTo>
                    <a:pt x="256" y="97"/>
                  </a:lnTo>
                  <a:close/>
                  <a:moveTo>
                    <a:pt x="39" y="137"/>
                  </a:moveTo>
                  <a:lnTo>
                    <a:pt x="39" y="137"/>
                  </a:lnTo>
                  <a:lnTo>
                    <a:pt x="34" y="135"/>
                  </a:lnTo>
                  <a:cubicBezTo>
                    <a:pt x="44" y="117"/>
                    <a:pt x="63" y="104"/>
                    <a:pt x="85" y="104"/>
                  </a:cubicBezTo>
                  <a:cubicBezTo>
                    <a:pt x="107" y="104"/>
                    <a:pt x="127" y="116"/>
                    <a:pt x="137" y="135"/>
                  </a:cubicBezTo>
                  <a:lnTo>
                    <a:pt x="132" y="137"/>
                  </a:lnTo>
                  <a:cubicBezTo>
                    <a:pt x="123" y="121"/>
                    <a:pt x="105" y="109"/>
                    <a:pt x="85" y="109"/>
                  </a:cubicBezTo>
                  <a:cubicBezTo>
                    <a:pt x="65" y="109"/>
                    <a:pt x="48" y="121"/>
                    <a:pt x="39" y="13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5" name="Freeform 35"/>
            <p:cNvSpPr>
              <a:spLocks noEditPoints="1"/>
            </p:cNvSpPr>
            <p:nvPr/>
          </p:nvSpPr>
          <p:spPr bwMode="auto">
            <a:xfrm>
              <a:off x="3414" y="2200"/>
              <a:ext cx="119" cy="62"/>
            </a:xfrm>
            <a:custGeom>
              <a:avLst/>
              <a:gdLst>
                <a:gd name="T0" fmla="*/ 0 w 521"/>
                <a:gd name="T1" fmla="*/ 269 h 269"/>
                <a:gd name="T2" fmla="*/ 194 w 521"/>
                <a:gd name="T3" fmla="*/ 269 h 269"/>
                <a:gd name="T4" fmla="*/ 194 w 521"/>
                <a:gd name="T5" fmla="*/ 98 h 269"/>
                <a:gd name="T6" fmla="*/ 260 w 521"/>
                <a:gd name="T7" fmla="*/ 50 h 269"/>
                <a:gd name="T8" fmla="*/ 325 w 521"/>
                <a:gd name="T9" fmla="*/ 98 h 269"/>
                <a:gd name="T10" fmla="*/ 325 w 521"/>
                <a:gd name="T11" fmla="*/ 269 h 269"/>
                <a:gd name="T12" fmla="*/ 521 w 521"/>
                <a:gd name="T13" fmla="*/ 269 h 269"/>
                <a:gd name="T14" fmla="*/ 521 w 521"/>
                <a:gd name="T15" fmla="*/ 0 h 269"/>
                <a:gd name="T16" fmla="*/ 0 w 521"/>
                <a:gd name="T17" fmla="*/ 0 h 269"/>
                <a:gd name="T18" fmla="*/ 0 w 521"/>
                <a:gd name="T19" fmla="*/ 269 h 269"/>
                <a:gd name="T20" fmla="*/ 404 w 521"/>
                <a:gd name="T21" fmla="*/ 82 h 269"/>
                <a:gd name="T22" fmla="*/ 404 w 521"/>
                <a:gd name="T23" fmla="*/ 82 h 269"/>
                <a:gd name="T24" fmla="*/ 432 w 521"/>
                <a:gd name="T25" fmla="*/ 57 h 269"/>
                <a:gd name="T26" fmla="*/ 459 w 521"/>
                <a:gd name="T27" fmla="*/ 82 h 269"/>
                <a:gd name="T28" fmla="*/ 459 w 521"/>
                <a:gd name="T29" fmla="*/ 177 h 269"/>
                <a:gd name="T30" fmla="*/ 404 w 521"/>
                <a:gd name="T31" fmla="*/ 177 h 269"/>
                <a:gd name="T32" fmla="*/ 404 w 521"/>
                <a:gd name="T33" fmla="*/ 82 h 269"/>
                <a:gd name="T34" fmla="*/ 85 w 521"/>
                <a:gd name="T35" fmla="*/ 57 h 269"/>
                <a:gd name="T36" fmla="*/ 85 w 521"/>
                <a:gd name="T37" fmla="*/ 57 h 269"/>
                <a:gd name="T38" fmla="*/ 113 w 521"/>
                <a:gd name="T39" fmla="*/ 82 h 269"/>
                <a:gd name="T40" fmla="*/ 113 w 521"/>
                <a:gd name="T41" fmla="*/ 177 h 269"/>
                <a:gd name="T42" fmla="*/ 58 w 521"/>
                <a:gd name="T43" fmla="*/ 177 h 269"/>
                <a:gd name="T44" fmla="*/ 58 w 521"/>
                <a:gd name="T45" fmla="*/ 82 h 269"/>
                <a:gd name="T46" fmla="*/ 85 w 521"/>
                <a:gd name="T47" fmla="*/ 5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1" h="269">
                  <a:moveTo>
                    <a:pt x="0" y="269"/>
                  </a:moveTo>
                  <a:lnTo>
                    <a:pt x="194" y="269"/>
                  </a:lnTo>
                  <a:lnTo>
                    <a:pt x="194" y="98"/>
                  </a:lnTo>
                  <a:cubicBezTo>
                    <a:pt x="194" y="98"/>
                    <a:pt x="202" y="50"/>
                    <a:pt x="260" y="50"/>
                  </a:cubicBezTo>
                  <a:cubicBezTo>
                    <a:pt x="317" y="49"/>
                    <a:pt x="325" y="98"/>
                    <a:pt x="325" y="98"/>
                  </a:cubicBezTo>
                  <a:lnTo>
                    <a:pt x="325" y="269"/>
                  </a:lnTo>
                  <a:lnTo>
                    <a:pt x="521" y="269"/>
                  </a:lnTo>
                  <a:lnTo>
                    <a:pt x="521" y="0"/>
                  </a:lnTo>
                  <a:lnTo>
                    <a:pt x="0" y="0"/>
                  </a:lnTo>
                  <a:lnTo>
                    <a:pt x="0" y="269"/>
                  </a:lnTo>
                  <a:close/>
                  <a:moveTo>
                    <a:pt x="404" y="82"/>
                  </a:moveTo>
                  <a:lnTo>
                    <a:pt x="404" y="82"/>
                  </a:lnTo>
                  <a:cubicBezTo>
                    <a:pt x="404" y="82"/>
                    <a:pt x="407" y="57"/>
                    <a:pt x="432" y="57"/>
                  </a:cubicBezTo>
                  <a:cubicBezTo>
                    <a:pt x="456" y="57"/>
                    <a:pt x="459" y="82"/>
                    <a:pt x="459" y="82"/>
                  </a:cubicBezTo>
                  <a:lnTo>
                    <a:pt x="459" y="177"/>
                  </a:lnTo>
                  <a:lnTo>
                    <a:pt x="404" y="177"/>
                  </a:lnTo>
                  <a:lnTo>
                    <a:pt x="404" y="82"/>
                  </a:lnTo>
                  <a:close/>
                  <a:moveTo>
                    <a:pt x="85" y="57"/>
                  </a:moveTo>
                  <a:lnTo>
                    <a:pt x="85" y="57"/>
                  </a:lnTo>
                  <a:cubicBezTo>
                    <a:pt x="110" y="57"/>
                    <a:pt x="113" y="82"/>
                    <a:pt x="113" y="82"/>
                  </a:cubicBezTo>
                  <a:lnTo>
                    <a:pt x="113" y="177"/>
                  </a:lnTo>
                  <a:lnTo>
                    <a:pt x="58" y="177"/>
                  </a:lnTo>
                  <a:lnTo>
                    <a:pt x="58" y="82"/>
                  </a:lnTo>
                  <a:cubicBezTo>
                    <a:pt x="58" y="82"/>
                    <a:pt x="61" y="57"/>
                    <a:pt x="85" y="5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6" name="Rectangle 36"/>
            <p:cNvSpPr>
              <a:spLocks noChangeArrowheads="1"/>
            </p:cNvSpPr>
            <p:nvPr/>
          </p:nvSpPr>
          <p:spPr bwMode="auto">
            <a:xfrm>
              <a:off x="3414" y="2189"/>
              <a:ext cx="119" cy="9"/>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7" name="Rectangle 37"/>
            <p:cNvSpPr>
              <a:spLocks noChangeArrowheads="1"/>
            </p:cNvSpPr>
            <p:nvPr/>
          </p:nvSpPr>
          <p:spPr bwMode="auto">
            <a:xfrm>
              <a:off x="3414" y="2138"/>
              <a:ext cx="13"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8" name="Rectangle 38"/>
            <p:cNvSpPr>
              <a:spLocks noChangeArrowheads="1"/>
            </p:cNvSpPr>
            <p:nvPr/>
          </p:nvSpPr>
          <p:spPr bwMode="auto">
            <a:xfrm>
              <a:off x="3518" y="2138"/>
              <a:ext cx="15"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59" name="Rectangle 39"/>
            <p:cNvSpPr>
              <a:spLocks noChangeArrowheads="1"/>
            </p:cNvSpPr>
            <p:nvPr/>
          </p:nvSpPr>
          <p:spPr bwMode="auto">
            <a:xfrm>
              <a:off x="3489"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0" name="Rectangle 40"/>
            <p:cNvSpPr>
              <a:spLocks noChangeArrowheads="1"/>
            </p:cNvSpPr>
            <p:nvPr/>
          </p:nvSpPr>
          <p:spPr bwMode="auto">
            <a:xfrm>
              <a:off x="3470" y="2138"/>
              <a:ext cx="6"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1" name="Rectangle 41"/>
            <p:cNvSpPr>
              <a:spLocks noChangeArrowheads="1"/>
            </p:cNvSpPr>
            <p:nvPr/>
          </p:nvSpPr>
          <p:spPr bwMode="auto">
            <a:xfrm>
              <a:off x="3440"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2" name="Freeform 42"/>
            <p:cNvSpPr>
              <a:spLocks/>
            </p:cNvSpPr>
            <p:nvPr/>
          </p:nvSpPr>
          <p:spPr bwMode="auto">
            <a:xfrm>
              <a:off x="3448" y="1987"/>
              <a:ext cx="51" cy="12"/>
            </a:xfrm>
            <a:custGeom>
              <a:avLst/>
              <a:gdLst>
                <a:gd name="T0" fmla="*/ 0 w 224"/>
                <a:gd name="T1" fmla="*/ 0 h 51"/>
                <a:gd name="T2" fmla="*/ 17 w 224"/>
                <a:gd name="T3" fmla="*/ 51 h 51"/>
                <a:gd name="T4" fmla="*/ 207 w 224"/>
                <a:gd name="T5" fmla="*/ 51 h 51"/>
                <a:gd name="T6" fmla="*/ 224 w 224"/>
                <a:gd name="T7" fmla="*/ 0 h 51"/>
                <a:gd name="T8" fmla="*/ 0 w 224"/>
                <a:gd name="T9" fmla="*/ 0 h 51"/>
              </a:gdLst>
              <a:ahLst/>
              <a:cxnLst>
                <a:cxn ang="0">
                  <a:pos x="T0" y="T1"/>
                </a:cxn>
                <a:cxn ang="0">
                  <a:pos x="T2" y="T3"/>
                </a:cxn>
                <a:cxn ang="0">
                  <a:pos x="T4" y="T5"/>
                </a:cxn>
                <a:cxn ang="0">
                  <a:pos x="T6" y="T7"/>
                </a:cxn>
                <a:cxn ang="0">
                  <a:pos x="T8" y="T9"/>
                </a:cxn>
              </a:cxnLst>
              <a:rect l="0" t="0" r="r" b="b"/>
              <a:pathLst>
                <a:path w="224" h="51">
                  <a:moveTo>
                    <a:pt x="0" y="0"/>
                  </a:moveTo>
                  <a:lnTo>
                    <a:pt x="17" y="51"/>
                  </a:lnTo>
                  <a:lnTo>
                    <a:pt x="207" y="51"/>
                  </a:lnTo>
                  <a:lnTo>
                    <a:pt x="224" y="0"/>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3" name="Freeform 43"/>
            <p:cNvSpPr>
              <a:spLocks/>
            </p:cNvSpPr>
            <p:nvPr/>
          </p:nvSpPr>
          <p:spPr bwMode="auto">
            <a:xfrm>
              <a:off x="3419" y="2000"/>
              <a:ext cx="109" cy="54"/>
            </a:xfrm>
            <a:custGeom>
              <a:avLst/>
              <a:gdLst>
                <a:gd name="T0" fmla="*/ 334 w 481"/>
                <a:gd name="T1" fmla="*/ 0 h 233"/>
                <a:gd name="T2" fmla="*/ 144 w 481"/>
                <a:gd name="T3" fmla="*/ 0 h 233"/>
                <a:gd name="T4" fmla="*/ 10 w 481"/>
                <a:gd name="T5" fmla="*/ 233 h 233"/>
                <a:gd name="T6" fmla="*/ 147 w 481"/>
                <a:gd name="T7" fmla="*/ 233 h 233"/>
                <a:gd name="T8" fmla="*/ 179 w 481"/>
                <a:gd name="T9" fmla="*/ 144 h 233"/>
                <a:gd name="T10" fmla="*/ 168 w 481"/>
                <a:gd name="T11" fmla="*/ 134 h 233"/>
                <a:gd name="T12" fmla="*/ 168 w 481"/>
                <a:gd name="T13" fmla="*/ 117 h 233"/>
                <a:gd name="T14" fmla="*/ 241 w 481"/>
                <a:gd name="T15" fmla="*/ 92 h 233"/>
                <a:gd name="T16" fmla="*/ 310 w 481"/>
                <a:gd name="T17" fmla="*/ 117 h 233"/>
                <a:gd name="T18" fmla="*/ 310 w 481"/>
                <a:gd name="T19" fmla="*/ 134 h 233"/>
                <a:gd name="T20" fmla="*/ 300 w 481"/>
                <a:gd name="T21" fmla="*/ 144 h 233"/>
                <a:gd name="T22" fmla="*/ 331 w 481"/>
                <a:gd name="T23" fmla="*/ 233 h 233"/>
                <a:gd name="T24" fmla="*/ 468 w 481"/>
                <a:gd name="T25" fmla="*/ 233 h 233"/>
                <a:gd name="T26" fmla="*/ 334 w 481"/>
                <a:gd name="T2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1" h="233">
                  <a:moveTo>
                    <a:pt x="334" y="0"/>
                  </a:moveTo>
                  <a:lnTo>
                    <a:pt x="144" y="0"/>
                  </a:lnTo>
                  <a:cubicBezTo>
                    <a:pt x="54" y="41"/>
                    <a:pt x="0" y="132"/>
                    <a:pt x="10" y="233"/>
                  </a:cubicBezTo>
                  <a:lnTo>
                    <a:pt x="147" y="233"/>
                  </a:lnTo>
                  <a:lnTo>
                    <a:pt x="179" y="144"/>
                  </a:lnTo>
                  <a:lnTo>
                    <a:pt x="168" y="134"/>
                  </a:lnTo>
                  <a:lnTo>
                    <a:pt x="168" y="117"/>
                  </a:lnTo>
                  <a:cubicBezTo>
                    <a:pt x="168" y="117"/>
                    <a:pt x="188" y="93"/>
                    <a:pt x="241" y="92"/>
                  </a:cubicBezTo>
                  <a:cubicBezTo>
                    <a:pt x="287" y="92"/>
                    <a:pt x="310" y="117"/>
                    <a:pt x="310" y="117"/>
                  </a:cubicBezTo>
                  <a:lnTo>
                    <a:pt x="310" y="134"/>
                  </a:lnTo>
                  <a:lnTo>
                    <a:pt x="300" y="144"/>
                  </a:lnTo>
                  <a:lnTo>
                    <a:pt x="331" y="233"/>
                  </a:lnTo>
                  <a:lnTo>
                    <a:pt x="468" y="233"/>
                  </a:lnTo>
                  <a:cubicBezTo>
                    <a:pt x="481" y="133"/>
                    <a:pt x="418" y="35"/>
                    <a:pt x="33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4" name="Freeform 44"/>
            <p:cNvSpPr>
              <a:spLocks/>
            </p:cNvSpPr>
            <p:nvPr/>
          </p:nvSpPr>
          <p:spPr bwMode="auto">
            <a:xfrm>
              <a:off x="3494" y="2056"/>
              <a:ext cx="32" cy="17"/>
            </a:xfrm>
            <a:custGeom>
              <a:avLst/>
              <a:gdLst>
                <a:gd name="T0" fmla="*/ 139 w 139"/>
                <a:gd name="T1" fmla="*/ 6 h 77"/>
                <a:gd name="T2" fmla="*/ 136 w 139"/>
                <a:gd name="T3" fmla="*/ 0 h 77"/>
                <a:gd name="T4" fmla="*/ 0 w 139"/>
                <a:gd name="T5" fmla="*/ 0 h 77"/>
                <a:gd name="T6" fmla="*/ 0 w 139"/>
                <a:gd name="T7" fmla="*/ 77 h 77"/>
                <a:gd name="T8" fmla="*/ 131 w 139"/>
                <a:gd name="T9" fmla="*/ 77 h 77"/>
                <a:gd name="T10" fmla="*/ 131 w 139"/>
                <a:gd name="T11" fmla="*/ 20 h 77"/>
                <a:gd name="T12" fmla="*/ 139 w 139"/>
                <a:gd name="T13" fmla="*/ 6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139" y="6"/>
                  </a:moveTo>
                  <a:cubicBezTo>
                    <a:pt x="137" y="4"/>
                    <a:pt x="136" y="2"/>
                    <a:pt x="136" y="0"/>
                  </a:cubicBezTo>
                  <a:lnTo>
                    <a:pt x="0" y="0"/>
                  </a:lnTo>
                  <a:lnTo>
                    <a:pt x="0" y="77"/>
                  </a:lnTo>
                  <a:lnTo>
                    <a:pt x="131" y="77"/>
                  </a:lnTo>
                  <a:lnTo>
                    <a:pt x="131" y="20"/>
                  </a:lnTo>
                  <a:lnTo>
                    <a:pt x="139" y="6"/>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5" name="Freeform 45"/>
            <p:cNvSpPr>
              <a:spLocks/>
            </p:cNvSpPr>
            <p:nvPr/>
          </p:nvSpPr>
          <p:spPr bwMode="auto">
            <a:xfrm>
              <a:off x="3421" y="2056"/>
              <a:ext cx="32" cy="17"/>
            </a:xfrm>
            <a:custGeom>
              <a:avLst/>
              <a:gdLst>
                <a:gd name="T0" fmla="*/ 0 w 139"/>
                <a:gd name="T1" fmla="*/ 5 h 77"/>
                <a:gd name="T2" fmla="*/ 3 w 139"/>
                <a:gd name="T3" fmla="*/ 0 h 77"/>
                <a:gd name="T4" fmla="*/ 139 w 139"/>
                <a:gd name="T5" fmla="*/ 0 h 77"/>
                <a:gd name="T6" fmla="*/ 139 w 139"/>
                <a:gd name="T7" fmla="*/ 77 h 77"/>
                <a:gd name="T8" fmla="*/ 7 w 139"/>
                <a:gd name="T9" fmla="*/ 77 h 77"/>
                <a:gd name="T10" fmla="*/ 7 w 139"/>
                <a:gd name="T11" fmla="*/ 20 h 77"/>
                <a:gd name="T12" fmla="*/ 0 w 139"/>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0" y="5"/>
                  </a:moveTo>
                  <a:cubicBezTo>
                    <a:pt x="1" y="4"/>
                    <a:pt x="3" y="2"/>
                    <a:pt x="3" y="0"/>
                  </a:cubicBezTo>
                  <a:lnTo>
                    <a:pt x="139" y="0"/>
                  </a:lnTo>
                  <a:lnTo>
                    <a:pt x="139" y="77"/>
                  </a:lnTo>
                  <a:lnTo>
                    <a:pt x="7" y="77"/>
                  </a:lnTo>
                  <a:lnTo>
                    <a:pt x="7" y="20"/>
                  </a:lnTo>
                  <a:lnTo>
                    <a:pt x="0" y="5"/>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66" name="Freeform 46"/>
            <p:cNvSpPr>
              <a:spLocks noEditPoints="1"/>
            </p:cNvSpPr>
            <p:nvPr/>
          </p:nvSpPr>
          <p:spPr bwMode="auto">
            <a:xfrm>
              <a:off x="3454" y="2023"/>
              <a:ext cx="39" cy="50"/>
            </a:xfrm>
            <a:custGeom>
              <a:avLst/>
              <a:gdLst>
                <a:gd name="T0" fmla="*/ 140 w 172"/>
                <a:gd name="T1" fmla="*/ 45 h 218"/>
                <a:gd name="T2" fmla="*/ 151 w 172"/>
                <a:gd name="T3" fmla="*/ 33 h 218"/>
                <a:gd name="T4" fmla="*/ 151 w 172"/>
                <a:gd name="T5" fmla="*/ 21 h 218"/>
                <a:gd name="T6" fmla="*/ 87 w 172"/>
                <a:gd name="T7" fmla="*/ 0 h 218"/>
                <a:gd name="T8" fmla="*/ 21 w 172"/>
                <a:gd name="T9" fmla="*/ 21 h 218"/>
                <a:gd name="T10" fmla="*/ 21 w 172"/>
                <a:gd name="T11" fmla="*/ 33 h 218"/>
                <a:gd name="T12" fmla="*/ 32 w 172"/>
                <a:gd name="T13" fmla="*/ 45 h 218"/>
                <a:gd name="T14" fmla="*/ 0 w 172"/>
                <a:gd name="T15" fmla="*/ 136 h 218"/>
                <a:gd name="T16" fmla="*/ 0 w 172"/>
                <a:gd name="T17" fmla="*/ 218 h 218"/>
                <a:gd name="T18" fmla="*/ 172 w 172"/>
                <a:gd name="T19" fmla="*/ 218 h 218"/>
                <a:gd name="T20" fmla="*/ 172 w 172"/>
                <a:gd name="T21" fmla="*/ 136 h 218"/>
                <a:gd name="T22" fmla="*/ 140 w 172"/>
                <a:gd name="T23" fmla="*/ 45 h 218"/>
                <a:gd name="T24" fmla="*/ 132 w 172"/>
                <a:gd name="T25" fmla="*/ 34 h 218"/>
                <a:gd name="T26" fmla="*/ 132 w 172"/>
                <a:gd name="T27" fmla="*/ 34 h 218"/>
                <a:gd name="T28" fmla="*/ 86 w 172"/>
                <a:gd name="T29" fmla="*/ 20 h 218"/>
                <a:gd name="T30" fmla="*/ 41 w 172"/>
                <a:gd name="T31" fmla="*/ 34 h 218"/>
                <a:gd name="T32" fmla="*/ 37 w 172"/>
                <a:gd name="T33" fmla="*/ 30 h 218"/>
                <a:gd name="T34" fmla="*/ 86 w 172"/>
                <a:gd name="T35" fmla="*/ 15 h 218"/>
                <a:gd name="T36" fmla="*/ 136 w 172"/>
                <a:gd name="T37" fmla="*/ 30 h 218"/>
                <a:gd name="T38" fmla="*/ 132 w 172"/>
                <a:gd name="T39"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2" h="218">
                  <a:moveTo>
                    <a:pt x="140" y="45"/>
                  </a:moveTo>
                  <a:lnTo>
                    <a:pt x="151" y="33"/>
                  </a:lnTo>
                  <a:lnTo>
                    <a:pt x="151" y="21"/>
                  </a:lnTo>
                  <a:cubicBezTo>
                    <a:pt x="151" y="21"/>
                    <a:pt x="130" y="0"/>
                    <a:pt x="87" y="0"/>
                  </a:cubicBezTo>
                  <a:cubicBezTo>
                    <a:pt x="42" y="1"/>
                    <a:pt x="21" y="21"/>
                    <a:pt x="21" y="21"/>
                  </a:cubicBezTo>
                  <a:lnTo>
                    <a:pt x="21" y="33"/>
                  </a:lnTo>
                  <a:lnTo>
                    <a:pt x="32" y="45"/>
                  </a:lnTo>
                  <a:lnTo>
                    <a:pt x="0" y="136"/>
                  </a:lnTo>
                  <a:lnTo>
                    <a:pt x="0" y="218"/>
                  </a:lnTo>
                  <a:lnTo>
                    <a:pt x="172" y="218"/>
                  </a:lnTo>
                  <a:lnTo>
                    <a:pt x="172" y="136"/>
                  </a:lnTo>
                  <a:lnTo>
                    <a:pt x="140" y="45"/>
                  </a:lnTo>
                  <a:close/>
                  <a:moveTo>
                    <a:pt x="132" y="34"/>
                  </a:moveTo>
                  <a:lnTo>
                    <a:pt x="132" y="34"/>
                  </a:lnTo>
                  <a:cubicBezTo>
                    <a:pt x="124" y="26"/>
                    <a:pt x="106" y="20"/>
                    <a:pt x="86" y="20"/>
                  </a:cubicBezTo>
                  <a:cubicBezTo>
                    <a:pt x="66" y="20"/>
                    <a:pt x="49" y="26"/>
                    <a:pt x="41" y="34"/>
                  </a:cubicBezTo>
                  <a:lnTo>
                    <a:pt x="37" y="30"/>
                  </a:lnTo>
                  <a:cubicBezTo>
                    <a:pt x="47" y="21"/>
                    <a:pt x="65" y="15"/>
                    <a:pt x="86" y="15"/>
                  </a:cubicBezTo>
                  <a:cubicBezTo>
                    <a:pt x="107" y="15"/>
                    <a:pt x="126" y="21"/>
                    <a:pt x="136" y="30"/>
                  </a:cubicBezTo>
                  <a:lnTo>
                    <a:pt x="132" y="3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grpSp>
      <p:sp>
        <p:nvSpPr>
          <p:cNvPr id="68" name="Naslov 4"/>
          <p:cNvSpPr>
            <a:spLocks noGrp="1"/>
          </p:cNvSpPr>
          <p:nvPr>
            <p:ph type="title" hasCustomPrompt="1"/>
          </p:nvPr>
        </p:nvSpPr>
        <p:spPr>
          <a:xfrm>
            <a:off x="2321726" y="1562771"/>
            <a:ext cx="9678930" cy="2153396"/>
          </a:xfrm>
        </p:spPr>
        <p:txBody>
          <a:bodyPr anchor="b"/>
          <a:lstStyle>
            <a:lvl1pPr algn="l">
              <a:defRPr/>
            </a:lvl1pPr>
          </a:lstStyle>
          <a:p>
            <a:r>
              <a:rPr lang="sl-SI" dirty="0"/>
              <a:t>VSTAVITE NASLOV PREDSTAVITVE</a:t>
            </a:r>
          </a:p>
        </p:txBody>
      </p:sp>
      <p:sp>
        <p:nvSpPr>
          <p:cNvPr id="74" name="Označba mesta besedila 68"/>
          <p:cNvSpPr>
            <a:spLocks noGrp="1"/>
          </p:cNvSpPr>
          <p:nvPr>
            <p:ph type="body" sz="quarter" idx="19" hasCustomPrompt="1"/>
          </p:nvPr>
        </p:nvSpPr>
        <p:spPr>
          <a:xfrm>
            <a:off x="2165531" y="6497248"/>
            <a:ext cx="10034134" cy="338554"/>
          </a:xfrm>
          <a:noFill/>
        </p:spPr>
        <p:txBody>
          <a:bodyPr wrap="square" rtlCol="0" anchor="ctr" anchorCtr="0">
            <a:spAutoFit/>
          </a:bodyPr>
          <a:lstStyle>
            <a:lvl1pPr marL="0" indent="0" algn="ctr">
              <a:buFontTx/>
              <a:buNone/>
              <a:defRPr lang="sl-SI" sz="1600" i="1" baseline="0" dirty="0" smtClean="0">
                <a:solidFill>
                  <a:schemeClr val="tx1">
                    <a:lumMod val="50000"/>
                    <a:lumOff val="50000"/>
                  </a:schemeClr>
                </a:solidFill>
              </a:defRPr>
            </a:lvl1pPr>
          </a:lstStyle>
          <a:p>
            <a:pPr marL="0" lvl="0" algn="ctr"/>
            <a:r>
              <a:rPr lang="sl-SI" dirty="0"/>
              <a:t>Vpišite kraj in datum predstavitve (Maribor, 22. november 2016)</a:t>
            </a:r>
          </a:p>
        </p:txBody>
      </p:sp>
      <p:sp>
        <p:nvSpPr>
          <p:cNvPr id="67" name="Označba mesta besedila 20">
            <a:extLst>
              <a:ext uri="{FF2B5EF4-FFF2-40B4-BE49-F238E27FC236}">
                <a16:creationId xmlns:a16="http://schemas.microsoft.com/office/drawing/2014/main" id="{57C944DA-2804-4A92-9A39-DF28EAC4064D}"/>
              </a:ext>
            </a:extLst>
          </p:cNvPr>
          <p:cNvSpPr>
            <a:spLocks noGrp="1"/>
          </p:cNvSpPr>
          <p:nvPr>
            <p:ph type="body" sz="quarter" idx="17" hasCustomPrompt="1"/>
          </p:nvPr>
        </p:nvSpPr>
        <p:spPr>
          <a:xfrm>
            <a:off x="2321726" y="4572152"/>
            <a:ext cx="7662706" cy="338554"/>
          </a:xfrm>
          <a:noFill/>
        </p:spPr>
        <p:txBody>
          <a:bodyPr wrap="square" rtlCol="0">
            <a:spAutoFit/>
          </a:bodyPr>
          <a:lstStyle>
            <a:lvl1pPr marL="0" indent="0">
              <a:buFontTx/>
              <a:buNone/>
              <a:defRPr lang="sl-SI" sz="1600" b="0" i="0" dirty="0" smtClean="0">
                <a:solidFill>
                  <a:schemeClr val="bg1">
                    <a:lumMod val="50000"/>
                  </a:schemeClr>
                </a:solidFill>
              </a:defRPr>
            </a:lvl1pPr>
          </a:lstStyle>
          <a:p>
            <a:pPr marL="0" lvl="0"/>
            <a:r>
              <a:rPr lang="sl-SI" dirty="0"/>
              <a:t>Navedba avtorja(</a:t>
            </a:r>
            <a:r>
              <a:rPr lang="sl-SI" dirty="0" err="1"/>
              <a:t>ev</a:t>
            </a:r>
            <a:r>
              <a:rPr lang="sl-SI" dirty="0"/>
              <a:t>)</a:t>
            </a:r>
          </a:p>
        </p:txBody>
      </p:sp>
    </p:spTree>
    <p:extLst>
      <p:ext uri="{BB962C8B-B14F-4D97-AF65-F5344CB8AC3E}">
        <p14:creationId xmlns:p14="http://schemas.microsoft.com/office/powerpoint/2010/main" val="1244191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lgn="r">
              <a:defRPr lang="sl-SI"/>
            </a:lvl1pPr>
          </a:lstStyle>
          <a:p>
            <a:pPr marL="0" lvl="0" algn="l"/>
            <a:r>
              <a:rPr lang="sl-SI"/>
              <a:t>Uredite slog naslova matrice</a:t>
            </a:r>
            <a:endParaRPr lang="sl-SI" dirty="0"/>
          </a:p>
        </p:txBody>
      </p:sp>
      <p:sp>
        <p:nvSpPr>
          <p:cNvPr id="3" name="Ograda navpičnega besedila 2"/>
          <p:cNvSpPr>
            <a:spLocks noGrp="1"/>
          </p:cNvSpPr>
          <p:nvPr>
            <p:ph type="body" orient="vert" idx="1"/>
          </p:nvPr>
        </p:nvSpPr>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noge 4"/>
          <p:cNvSpPr>
            <a:spLocks noGrp="1"/>
          </p:cNvSpPr>
          <p:nvPr>
            <p:ph type="ftr" sz="quarter" idx="11"/>
          </p:nvPr>
        </p:nvSpPr>
        <p:spPr/>
        <p:txBody>
          <a:bodyPr/>
          <a:lstStyle/>
          <a:p>
            <a:endParaRPr lang="sl-SI" dirty="0"/>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989228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p:cNvSpPr>
            <a:spLocks noGrp="1"/>
          </p:cNvSpPr>
          <p:nvPr>
            <p:ph type="title" orient="vert"/>
          </p:nvPr>
        </p:nvSpPr>
        <p:spPr>
          <a:xfrm>
            <a:off x="8839200" y="274639"/>
            <a:ext cx="2743200" cy="5851525"/>
          </a:xfrm>
        </p:spPr>
        <p:txBody>
          <a:bodyPr vert="vert"/>
          <a:lstStyle>
            <a:lvl1pPr>
              <a:defRPr lang="sl-SI"/>
            </a:lvl1pPr>
          </a:lstStyle>
          <a:p>
            <a:pPr marL="0" lvl="0" algn="l"/>
            <a:r>
              <a:rPr lang="sl-SI"/>
              <a:t>Uredite slog naslova matrice</a:t>
            </a:r>
          </a:p>
        </p:txBody>
      </p:sp>
      <p:sp>
        <p:nvSpPr>
          <p:cNvPr id="3" name="Ograda navpičnega besedila 2"/>
          <p:cNvSpPr>
            <a:spLocks noGrp="1"/>
          </p:cNvSpPr>
          <p:nvPr>
            <p:ph type="body" orient="vert" idx="1"/>
          </p:nvPr>
        </p:nvSpPr>
        <p:spPr>
          <a:xfrm>
            <a:off x="609600" y="274639"/>
            <a:ext cx="8026400" cy="5851525"/>
          </a:xfrm>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noge 4"/>
          <p:cNvSpPr>
            <a:spLocks noGrp="1"/>
          </p:cNvSpPr>
          <p:nvPr>
            <p:ph type="ftr" sz="quarter" idx="11"/>
          </p:nvPr>
        </p:nvSpPr>
        <p:spPr/>
        <p:txBody>
          <a:bodyPr/>
          <a:lstStyle/>
          <a:p>
            <a:endParaRPr lang="sl-SI" dirty="0"/>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4010804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999989" y="466725"/>
            <a:ext cx="6192011" cy="6397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lide Number Placeholder 5"/>
          <p:cNvSpPr>
            <a:spLocks noGrp="1"/>
          </p:cNvSpPr>
          <p:nvPr>
            <p:ph type="sldNum" sz="quarter" idx="4"/>
          </p:nvPr>
        </p:nvSpPr>
        <p:spPr>
          <a:xfrm>
            <a:off x="10884527" y="6381328"/>
            <a:ext cx="1198212" cy="392904"/>
          </a:xfrm>
          <a:prstGeom prst="rect">
            <a:avLst/>
          </a:prstGeom>
          <a:noFill/>
        </p:spPr>
        <p:txBody>
          <a:bodyPr vert="horz" lIns="91440" tIns="45720" rIns="91440" bIns="45720" rtlCol="0" anchor="ctr"/>
          <a:lstStyle>
            <a:lvl1pPr algn="r">
              <a:defRPr sz="2400">
                <a:solidFill>
                  <a:srgbClr val="006A8E"/>
                </a:solidFill>
                <a:latin typeface="Calibri" pitchFamily="34" charset="0"/>
              </a:defRPr>
            </a:lvl1pPr>
          </a:lstStyle>
          <a:p>
            <a:pPr>
              <a:defRPr/>
            </a:pPr>
            <a:fld id="{2A4DB0AA-41FA-4092-9E0E-E08C71D3280C}" type="slidenum">
              <a:rPr lang="sl-SI" smtClean="0"/>
              <a:pPr>
                <a:defRPr/>
              </a:pPr>
              <a:t>‹#›</a:t>
            </a:fld>
            <a:endParaRPr lang="sl-SI" dirty="0"/>
          </a:p>
        </p:txBody>
      </p:sp>
      <p:sp>
        <p:nvSpPr>
          <p:cNvPr id="13" name="Title 12"/>
          <p:cNvSpPr>
            <a:spLocks noGrp="1"/>
          </p:cNvSpPr>
          <p:nvPr>
            <p:ph type="title" hasCustomPrompt="1"/>
          </p:nvPr>
        </p:nvSpPr>
        <p:spPr/>
        <p:txBody>
          <a:bodyPr/>
          <a:lstStyle>
            <a:lvl1pPr>
              <a:defRPr sz="4400"/>
            </a:lvl1pPr>
          </a:lstStyle>
          <a:p>
            <a:r>
              <a:rPr lang="en-US"/>
              <a:t>Naslov strani</a:t>
            </a:r>
            <a:endParaRPr lang="sl-SI"/>
          </a:p>
        </p:txBody>
      </p:sp>
      <p:sp>
        <p:nvSpPr>
          <p:cNvPr id="9" name="Footer Placeholder 4"/>
          <p:cNvSpPr>
            <a:spLocks noGrp="1"/>
          </p:cNvSpPr>
          <p:nvPr>
            <p:ph type="ftr" sz="quarter" idx="3"/>
          </p:nvPr>
        </p:nvSpPr>
        <p:spPr>
          <a:xfrm>
            <a:off x="0" y="0"/>
            <a:ext cx="10944000" cy="468000"/>
          </a:xfrm>
          <a:prstGeom prst="rect">
            <a:avLst/>
          </a:prstGeom>
          <a:solidFill>
            <a:srgbClr val="006A8E"/>
          </a:solidFill>
        </p:spPr>
        <p:txBody>
          <a:bodyPr vert="horz" lIns="91440" tIns="45720" rIns="91440" bIns="45720" rtlCol="0" anchor="ctr"/>
          <a:lstStyle>
            <a:lvl1pPr algn="l">
              <a:defRPr sz="2400">
                <a:solidFill>
                  <a:schemeClr val="bg1"/>
                </a:solidFill>
                <a:latin typeface="Calibri" pitchFamily="34" charset="0"/>
              </a:defRPr>
            </a:lvl1pPr>
          </a:lstStyle>
          <a:p>
            <a:pPr>
              <a:defRPr/>
            </a:pPr>
            <a:r>
              <a:rPr lang="sl-SI"/>
              <a:t>Create your future!                  www.um.si</a:t>
            </a:r>
          </a:p>
        </p:txBody>
      </p:sp>
      <p:sp>
        <p:nvSpPr>
          <p:cNvPr id="8" name="Content Placeholder 2"/>
          <p:cNvSpPr>
            <a:spLocks noGrp="1"/>
          </p:cNvSpPr>
          <p:nvPr>
            <p:ph idx="1" hasCustomPrompt="1"/>
          </p:nvPr>
        </p:nvSpPr>
        <p:spPr>
          <a:xfrm>
            <a:off x="914400" y="1628800"/>
            <a:ext cx="10363200" cy="4608512"/>
          </a:xfrm>
        </p:spPr>
        <p:txBody>
          <a:bodyPr/>
          <a:lstStyle>
            <a:lvl1pPr>
              <a:defRPr sz="3200"/>
            </a:lvl1pPr>
            <a:lvl2pPr>
              <a:defRPr sz="2800"/>
            </a:lvl2pPr>
            <a:lvl3pPr>
              <a:defRPr sz="2400"/>
            </a:lvl3pPr>
            <a:lvl4pPr>
              <a:defRPr sz="2000"/>
            </a:lvl4pPr>
            <a:lvl5pPr>
              <a:defRPr sz="2000"/>
            </a:lvl5pPr>
          </a:lstStyle>
          <a:p>
            <a:pPr lvl="0"/>
            <a:r>
              <a:rPr lang="sl-SI"/>
              <a:t>Tekst</a:t>
            </a:r>
            <a:endParaRPr lang="en-US"/>
          </a:p>
          <a:p>
            <a:pPr lvl="1"/>
            <a:r>
              <a:rPr lang="sl-SI"/>
              <a:t>Druga raven</a:t>
            </a:r>
            <a:endParaRPr lang="en-US"/>
          </a:p>
          <a:p>
            <a:pPr lvl="2"/>
            <a:r>
              <a:rPr lang="sl-SI"/>
              <a:t>Tretja raven</a:t>
            </a:r>
            <a:endParaRPr lang="en-US"/>
          </a:p>
          <a:p>
            <a:pPr lvl="3"/>
            <a:r>
              <a:rPr lang="sl-SI"/>
              <a:t>Četrta raven</a:t>
            </a:r>
            <a:endParaRPr lang="en-US"/>
          </a:p>
          <a:p>
            <a:pPr lvl="4"/>
            <a:r>
              <a:rPr lang="sl-SI"/>
              <a:t>Peta raven</a:t>
            </a:r>
          </a:p>
        </p:txBody>
      </p:sp>
    </p:spTree>
    <p:extLst>
      <p:ext uri="{BB962C8B-B14F-4D97-AF65-F5344CB8AC3E}">
        <p14:creationId xmlns:p14="http://schemas.microsoft.com/office/powerpoint/2010/main" val="277211500"/>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a:xfrm>
            <a:off x="498094" y="137925"/>
            <a:ext cx="11500480" cy="792000"/>
          </a:xfrm>
        </p:spPr>
        <p:txBody>
          <a:bodyPr/>
          <a:lstStyle>
            <a:lvl1pPr algn="l">
              <a:defRPr lang="sl-SI"/>
            </a:lvl1pPr>
          </a:lstStyle>
          <a:p>
            <a:pPr marL="0" lvl="0" algn="l"/>
            <a:r>
              <a:rPr lang="sl-SI" dirty="0"/>
              <a:t>Uredite slog naslova matrice</a:t>
            </a:r>
          </a:p>
        </p:txBody>
      </p:sp>
      <p:sp>
        <p:nvSpPr>
          <p:cNvPr id="3" name="Ograda vsebine 2"/>
          <p:cNvSpPr>
            <a:spLocks noGrp="1"/>
          </p:cNvSpPr>
          <p:nvPr>
            <p:ph idx="1"/>
          </p:nvPr>
        </p:nvSpPr>
        <p:spPr>
          <a:xfrm>
            <a:off x="498094" y="1062063"/>
            <a:ext cx="11500480" cy="5237553"/>
          </a:xfrm>
        </p:spPr>
        <p:txBody>
          <a:bodyPr/>
          <a:lstStyle>
            <a:lvl1pPr>
              <a:defRPr sz="2400" b="1"/>
            </a:lvl1pPr>
            <a:lvl2pPr>
              <a:defRPr sz="2000"/>
            </a:lvl2p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5" name="Ograda noge 4"/>
          <p:cNvSpPr>
            <a:spLocks noGrp="1"/>
          </p:cNvSpPr>
          <p:nvPr>
            <p:ph type="ftr" sz="quarter" idx="11"/>
          </p:nvPr>
        </p:nvSpPr>
        <p:spPr/>
        <p:txBody>
          <a:bodyPr/>
          <a:lstStyle/>
          <a:p>
            <a:endParaRPr lang="sl-SI" dirty="0"/>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790299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p:cNvSpPr>
            <a:spLocks noGrp="1"/>
          </p:cNvSpPr>
          <p:nvPr>
            <p:ph type="title"/>
          </p:nvPr>
        </p:nvSpPr>
        <p:spPr>
          <a:xfrm>
            <a:off x="963084" y="4406901"/>
            <a:ext cx="10363200" cy="1362075"/>
          </a:xfrm>
        </p:spPr>
        <p:txBody>
          <a:bodyPr anchor="t"/>
          <a:lstStyle>
            <a:lvl1pPr algn="l">
              <a:defRPr sz="4000" b="1" cap="all"/>
            </a:lvl1pPr>
          </a:lstStyle>
          <a:p>
            <a:r>
              <a:rPr lang="sl-SI"/>
              <a:t>Uredite slog naslova matrice</a:t>
            </a:r>
          </a:p>
        </p:txBody>
      </p:sp>
      <p:sp>
        <p:nvSpPr>
          <p:cNvPr id="3" name="Ograda besedila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Uredite sloge besedila matrice</a:t>
            </a:r>
          </a:p>
        </p:txBody>
      </p:sp>
      <p:sp>
        <p:nvSpPr>
          <p:cNvPr id="5" name="Ograda noge 4"/>
          <p:cNvSpPr>
            <a:spLocks noGrp="1"/>
          </p:cNvSpPr>
          <p:nvPr>
            <p:ph type="ftr" sz="quarter" idx="11"/>
          </p:nvPr>
        </p:nvSpPr>
        <p:spPr/>
        <p:txBody>
          <a:bodyPr/>
          <a:lstStyle/>
          <a:p>
            <a:endParaRPr lang="sl-SI" dirty="0"/>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614659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3" name="Ograda vsebine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grada vsebine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6" name="Ograda noge 5"/>
          <p:cNvSpPr>
            <a:spLocks noGrp="1"/>
          </p:cNvSpPr>
          <p:nvPr>
            <p:ph type="ftr" sz="quarter" idx="11"/>
          </p:nvPr>
        </p:nvSpPr>
        <p:spPr/>
        <p:txBody>
          <a:bodyPr/>
          <a:lstStyle/>
          <a:p>
            <a:endParaRPr lang="sl-SI" dirty="0"/>
          </a:p>
        </p:txBody>
      </p:sp>
      <p:sp>
        <p:nvSpPr>
          <p:cNvPr id="7" name="Ograda številke diapozitiva 6"/>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3919389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3" name="Ograda besedila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4" name="Ograda vsebine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besedila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6" name="Ograda vsebine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8" name="Ograda noge 7"/>
          <p:cNvSpPr>
            <a:spLocks noGrp="1"/>
          </p:cNvSpPr>
          <p:nvPr>
            <p:ph type="ftr" sz="quarter" idx="11"/>
          </p:nvPr>
        </p:nvSpPr>
        <p:spPr/>
        <p:txBody>
          <a:bodyPr/>
          <a:lstStyle/>
          <a:p>
            <a:endParaRPr lang="sl-SI" dirty="0"/>
          </a:p>
        </p:txBody>
      </p:sp>
      <p:sp>
        <p:nvSpPr>
          <p:cNvPr id="9" name="Ograda številke diapozitiva 8"/>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2607013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4" name="Ograda noge 3"/>
          <p:cNvSpPr>
            <a:spLocks noGrp="1"/>
          </p:cNvSpPr>
          <p:nvPr>
            <p:ph type="ftr" sz="quarter" idx="11"/>
          </p:nvPr>
        </p:nvSpPr>
        <p:spPr/>
        <p:txBody>
          <a:bodyPr/>
          <a:lstStyle/>
          <a:p>
            <a:endParaRPr lang="sl-SI" dirty="0"/>
          </a:p>
        </p:txBody>
      </p:sp>
      <p:sp>
        <p:nvSpPr>
          <p:cNvPr id="5" name="Ograda številke diapozitiva 4"/>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756174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3" name="Ograda noge 2"/>
          <p:cNvSpPr>
            <a:spLocks noGrp="1"/>
          </p:cNvSpPr>
          <p:nvPr>
            <p:ph type="ftr" sz="quarter" idx="11"/>
          </p:nvPr>
        </p:nvSpPr>
        <p:spPr/>
        <p:txBody>
          <a:bodyPr/>
          <a:lstStyle/>
          <a:p>
            <a:endParaRPr lang="sl-SI" dirty="0"/>
          </a:p>
        </p:txBody>
      </p:sp>
      <p:sp>
        <p:nvSpPr>
          <p:cNvPr id="4" name="Ograda številke diapozitiva 3"/>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3035420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1_Naslov in vsebina">
    <p:spTree>
      <p:nvGrpSpPr>
        <p:cNvPr id="1" name=""/>
        <p:cNvGrpSpPr/>
        <p:nvPr/>
      </p:nvGrpSpPr>
      <p:grpSpPr>
        <a:xfrm>
          <a:off x="0" y="0"/>
          <a:ext cx="0" cy="0"/>
          <a:chOff x="0" y="0"/>
          <a:chExt cx="0" cy="0"/>
        </a:xfrm>
      </p:grpSpPr>
      <p:sp>
        <p:nvSpPr>
          <p:cNvPr id="2" name="Naslov 1"/>
          <p:cNvSpPr>
            <a:spLocks noGrp="1"/>
          </p:cNvSpPr>
          <p:nvPr>
            <p:ph type="title"/>
          </p:nvPr>
        </p:nvSpPr>
        <p:spPr>
          <a:xfrm>
            <a:off x="609601" y="273050"/>
            <a:ext cx="4011084" cy="1162050"/>
          </a:xfrm>
        </p:spPr>
        <p:txBody>
          <a:bodyPr anchor="b"/>
          <a:lstStyle>
            <a:lvl1pPr algn="l">
              <a:defRPr sz="2400" b="1"/>
            </a:lvl1pPr>
          </a:lstStyle>
          <a:p>
            <a:r>
              <a:rPr lang="sl-SI"/>
              <a:t>Uredite slog naslova matrice</a:t>
            </a:r>
            <a:endParaRPr lang="sl-SI" dirty="0"/>
          </a:p>
        </p:txBody>
      </p:sp>
      <p:sp>
        <p:nvSpPr>
          <p:cNvPr id="3" name="Ograda vsebine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grada besedila 3"/>
          <p:cNvSpPr>
            <a:spLocks noGrp="1"/>
          </p:cNvSpPr>
          <p:nvPr>
            <p:ph type="body" sz="half" idx="2"/>
          </p:nvPr>
        </p:nvSpPr>
        <p:spPr>
          <a:xfrm>
            <a:off x="609601" y="1435101"/>
            <a:ext cx="4011084" cy="4691063"/>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Uredite sloge besedila matrice</a:t>
            </a:r>
          </a:p>
        </p:txBody>
      </p:sp>
      <p:sp>
        <p:nvSpPr>
          <p:cNvPr id="6" name="Ograda noge 5"/>
          <p:cNvSpPr>
            <a:spLocks noGrp="1"/>
          </p:cNvSpPr>
          <p:nvPr>
            <p:ph type="ftr" sz="quarter" idx="11"/>
          </p:nvPr>
        </p:nvSpPr>
        <p:spPr/>
        <p:txBody>
          <a:bodyPr/>
          <a:lstStyle/>
          <a:p>
            <a:endParaRPr lang="sl-SI" dirty="0"/>
          </a:p>
        </p:txBody>
      </p:sp>
      <p:sp>
        <p:nvSpPr>
          <p:cNvPr id="7" name="Ograda številke diapozitiva 6"/>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4122065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p:cNvSpPr>
            <a:spLocks noGrp="1"/>
          </p:cNvSpPr>
          <p:nvPr>
            <p:ph type="title"/>
          </p:nvPr>
        </p:nvSpPr>
        <p:spPr>
          <a:xfrm>
            <a:off x="2389717" y="4800600"/>
            <a:ext cx="7315200" cy="566738"/>
          </a:xfrm>
        </p:spPr>
        <p:txBody>
          <a:bodyPr anchor="b"/>
          <a:lstStyle>
            <a:lvl1pPr algn="l">
              <a:defRPr sz="2000" b="1"/>
            </a:lvl1pPr>
          </a:lstStyle>
          <a:p>
            <a:r>
              <a:rPr lang="sl-SI"/>
              <a:t>Uredite slog naslova matrice</a:t>
            </a:r>
          </a:p>
        </p:txBody>
      </p:sp>
      <p:sp>
        <p:nvSpPr>
          <p:cNvPr id="3" name="Ograda slik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l-SI" dirty="0"/>
              <a:t>Kliknite ikono, če želite dodati sliko</a:t>
            </a:r>
          </a:p>
        </p:txBody>
      </p:sp>
      <p:sp>
        <p:nvSpPr>
          <p:cNvPr id="4" name="Ograda besedila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Uredite sloge besedila matrice</a:t>
            </a:r>
          </a:p>
        </p:txBody>
      </p:sp>
      <p:sp>
        <p:nvSpPr>
          <p:cNvPr id="6" name="Ograda noge 5"/>
          <p:cNvSpPr>
            <a:spLocks noGrp="1"/>
          </p:cNvSpPr>
          <p:nvPr>
            <p:ph type="ftr" sz="quarter" idx="11"/>
          </p:nvPr>
        </p:nvSpPr>
        <p:spPr/>
        <p:txBody>
          <a:bodyPr/>
          <a:lstStyle/>
          <a:p>
            <a:endParaRPr lang="sl-SI" dirty="0"/>
          </a:p>
        </p:txBody>
      </p:sp>
      <p:sp>
        <p:nvSpPr>
          <p:cNvPr id="7" name="Ograda številke diapozitiva 6"/>
          <p:cNvSpPr>
            <a:spLocks noGrp="1"/>
          </p:cNvSpPr>
          <p:nvPr>
            <p:ph type="sldNum" sz="quarter" idx="12"/>
          </p:nvPr>
        </p:nvSpPr>
        <p:spPr/>
        <p:txBody>
          <a:bodyPr/>
          <a:lstStyle/>
          <a:p>
            <a:fld id="{7632E077-1BE5-4BCA-9EB0-B6423C3B9F24}" type="slidenum">
              <a:rPr lang="sl-SI" smtClean="0"/>
              <a:t>‹#›</a:t>
            </a:fld>
            <a:endParaRPr lang="sl-SI" dirty="0"/>
          </a:p>
        </p:txBody>
      </p:sp>
    </p:spTree>
    <p:extLst>
      <p:ext uri="{BB962C8B-B14F-4D97-AF65-F5344CB8AC3E}">
        <p14:creationId xmlns:p14="http://schemas.microsoft.com/office/powerpoint/2010/main" val="242017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grada naslova 1"/>
          <p:cNvSpPr>
            <a:spLocks noGrp="1"/>
          </p:cNvSpPr>
          <p:nvPr>
            <p:ph type="title"/>
          </p:nvPr>
        </p:nvSpPr>
        <p:spPr>
          <a:xfrm>
            <a:off x="498094" y="137925"/>
            <a:ext cx="11500480" cy="1143000"/>
          </a:xfrm>
          <a:prstGeom prst="rect">
            <a:avLst/>
          </a:prstGeom>
        </p:spPr>
        <p:txBody>
          <a:bodyPr/>
          <a:lstStyle/>
          <a:p>
            <a:pPr marL="0" lvl="0" algn="l"/>
            <a:r>
              <a:rPr lang="sl-SI"/>
              <a:t>Uredite slog naslova matrice</a:t>
            </a:r>
          </a:p>
        </p:txBody>
      </p:sp>
      <p:sp>
        <p:nvSpPr>
          <p:cNvPr id="3" name="Ograda besedila 2"/>
          <p:cNvSpPr>
            <a:spLocks noGrp="1"/>
          </p:cNvSpPr>
          <p:nvPr>
            <p:ph type="body" idx="1"/>
          </p:nvPr>
        </p:nvSpPr>
        <p:spPr>
          <a:xfrm>
            <a:off x="498094" y="1434314"/>
            <a:ext cx="11500480" cy="4865301"/>
          </a:xfrm>
          <a:prstGeom prst="rect">
            <a:avLst/>
          </a:prstGeom>
        </p:spPr>
        <p:txBody>
          <a:body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5" name="Ograda noge 4"/>
          <p:cNvSpPr>
            <a:spLocks noGrp="1"/>
          </p:cNvSpPr>
          <p:nvPr>
            <p:ph type="ftr" sz="quarter" idx="3"/>
          </p:nvPr>
        </p:nvSpPr>
        <p:spPr>
          <a:xfrm>
            <a:off x="3438238" y="6492875"/>
            <a:ext cx="779039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l-SI" dirty="0"/>
          </a:p>
        </p:txBody>
      </p:sp>
      <p:sp>
        <p:nvSpPr>
          <p:cNvPr id="6" name="Ograda številke diapozitiva 5"/>
          <p:cNvSpPr>
            <a:spLocks noGrp="1"/>
          </p:cNvSpPr>
          <p:nvPr>
            <p:ph type="sldNum" sz="quarter" idx="4"/>
          </p:nvPr>
        </p:nvSpPr>
        <p:spPr>
          <a:xfrm>
            <a:off x="11824816" y="5787"/>
            <a:ext cx="367183" cy="365125"/>
          </a:xfrm>
          <a:prstGeom prst="rect">
            <a:avLst/>
          </a:prstGeom>
        </p:spPr>
        <p:txBody>
          <a:bodyPr vert="horz" lIns="91440" tIns="45720" rIns="91440" bIns="45720" rtlCol="0" anchor="ctr"/>
          <a:lstStyle>
            <a:lvl1pPr algn="r">
              <a:defRPr sz="1200">
                <a:solidFill>
                  <a:srgbClr val="006F8E"/>
                </a:solidFill>
              </a:defRPr>
            </a:lvl1pPr>
          </a:lstStyle>
          <a:p>
            <a:fld id="{7632E077-1BE5-4BCA-9EB0-B6423C3B9F24}" type="slidenum">
              <a:rPr lang="sl-SI" smtClean="0"/>
              <a:pPr/>
              <a:t>‹#›</a:t>
            </a:fld>
            <a:endParaRPr lang="sl-SI" dirty="0"/>
          </a:p>
        </p:txBody>
      </p:sp>
      <p:grpSp>
        <p:nvGrpSpPr>
          <p:cNvPr id="7" name="Group 4"/>
          <p:cNvGrpSpPr>
            <a:grpSpLocks noChangeAspect="1"/>
          </p:cNvGrpSpPr>
          <p:nvPr userDrawn="1"/>
        </p:nvGrpSpPr>
        <p:grpSpPr bwMode="auto">
          <a:xfrm>
            <a:off x="11379499" y="6369326"/>
            <a:ext cx="621156" cy="360000"/>
            <a:chOff x="3175" y="1987"/>
            <a:chExt cx="597" cy="346"/>
          </a:xfrm>
        </p:grpSpPr>
        <p:sp>
          <p:nvSpPr>
            <p:cNvPr id="8" name="Freeform 8"/>
            <p:cNvSpPr>
              <a:spLocks/>
            </p:cNvSpPr>
            <p:nvPr/>
          </p:nvSpPr>
          <p:spPr bwMode="auto">
            <a:xfrm>
              <a:off x="3177" y="2284"/>
              <a:ext cx="33" cy="49"/>
            </a:xfrm>
            <a:custGeom>
              <a:avLst/>
              <a:gdLst>
                <a:gd name="T0" fmla="*/ 72 w 147"/>
                <a:gd name="T1" fmla="*/ 196 h 214"/>
                <a:gd name="T2" fmla="*/ 128 w 147"/>
                <a:gd name="T3" fmla="*/ 149 h 214"/>
                <a:gd name="T4" fmla="*/ 128 w 147"/>
                <a:gd name="T5" fmla="*/ 0 h 214"/>
                <a:gd name="T6" fmla="*/ 147 w 147"/>
                <a:gd name="T7" fmla="*/ 0 h 214"/>
                <a:gd name="T8" fmla="*/ 147 w 147"/>
                <a:gd name="T9" fmla="*/ 149 h 214"/>
                <a:gd name="T10" fmla="*/ 72 w 147"/>
                <a:gd name="T11" fmla="*/ 214 h 214"/>
                <a:gd name="T12" fmla="*/ 0 w 147"/>
                <a:gd name="T13" fmla="*/ 149 h 214"/>
                <a:gd name="T14" fmla="*/ 0 w 147"/>
                <a:gd name="T15" fmla="*/ 0 h 214"/>
                <a:gd name="T16" fmla="*/ 19 w 147"/>
                <a:gd name="T17" fmla="*/ 0 h 214"/>
                <a:gd name="T18" fmla="*/ 19 w 147"/>
                <a:gd name="T19" fmla="*/ 149 h 214"/>
                <a:gd name="T20" fmla="*/ 72 w 147"/>
                <a:gd name="T21" fmla="*/ 19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214">
                  <a:moveTo>
                    <a:pt x="72" y="196"/>
                  </a:moveTo>
                  <a:cubicBezTo>
                    <a:pt x="107" y="196"/>
                    <a:pt x="128" y="184"/>
                    <a:pt x="128" y="149"/>
                  </a:cubicBezTo>
                  <a:lnTo>
                    <a:pt x="128" y="0"/>
                  </a:lnTo>
                  <a:lnTo>
                    <a:pt x="147" y="0"/>
                  </a:lnTo>
                  <a:lnTo>
                    <a:pt x="147" y="149"/>
                  </a:lnTo>
                  <a:cubicBezTo>
                    <a:pt x="147" y="196"/>
                    <a:pt x="120" y="214"/>
                    <a:pt x="72" y="214"/>
                  </a:cubicBezTo>
                  <a:cubicBezTo>
                    <a:pt x="27" y="214"/>
                    <a:pt x="0" y="196"/>
                    <a:pt x="0" y="149"/>
                  </a:cubicBezTo>
                  <a:lnTo>
                    <a:pt x="0" y="0"/>
                  </a:lnTo>
                  <a:lnTo>
                    <a:pt x="19" y="0"/>
                  </a:lnTo>
                  <a:lnTo>
                    <a:pt x="19" y="149"/>
                  </a:lnTo>
                  <a:cubicBezTo>
                    <a:pt x="19" y="184"/>
                    <a:pt x="39" y="196"/>
                    <a:pt x="72" y="19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9" name="Freeform 9"/>
            <p:cNvSpPr>
              <a:spLocks/>
            </p:cNvSpPr>
            <p:nvPr/>
          </p:nvSpPr>
          <p:spPr bwMode="auto">
            <a:xfrm>
              <a:off x="3219" y="2297"/>
              <a:ext cx="28" cy="35"/>
            </a:xfrm>
            <a:custGeom>
              <a:avLst/>
              <a:gdLst>
                <a:gd name="T0" fmla="*/ 0 w 121"/>
                <a:gd name="T1" fmla="*/ 154 h 154"/>
                <a:gd name="T2" fmla="*/ 0 w 121"/>
                <a:gd name="T3" fmla="*/ 3 h 154"/>
                <a:gd name="T4" fmla="*/ 19 w 121"/>
                <a:gd name="T5" fmla="*/ 3 h 154"/>
                <a:gd name="T6" fmla="*/ 19 w 121"/>
                <a:gd name="T7" fmla="*/ 14 h 154"/>
                <a:gd name="T8" fmla="*/ 69 w 121"/>
                <a:gd name="T9" fmla="*/ 0 h 154"/>
                <a:gd name="T10" fmla="*/ 121 w 121"/>
                <a:gd name="T11" fmla="*/ 75 h 154"/>
                <a:gd name="T12" fmla="*/ 121 w 121"/>
                <a:gd name="T13" fmla="*/ 154 h 154"/>
                <a:gd name="T14" fmla="*/ 102 w 121"/>
                <a:gd name="T15" fmla="*/ 154 h 154"/>
                <a:gd name="T16" fmla="*/ 102 w 121"/>
                <a:gd name="T17" fmla="*/ 75 h 154"/>
                <a:gd name="T18" fmla="*/ 67 w 121"/>
                <a:gd name="T19" fmla="*/ 16 h 154"/>
                <a:gd name="T20" fmla="*/ 19 w 121"/>
                <a:gd name="T21" fmla="*/ 29 h 154"/>
                <a:gd name="T22" fmla="*/ 19 w 121"/>
                <a:gd name="T23" fmla="*/ 154 h 154"/>
                <a:gd name="T24" fmla="*/ 0 w 121"/>
                <a:gd name="T25"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54">
                  <a:moveTo>
                    <a:pt x="0" y="154"/>
                  </a:moveTo>
                  <a:lnTo>
                    <a:pt x="0" y="3"/>
                  </a:lnTo>
                  <a:lnTo>
                    <a:pt x="19" y="3"/>
                  </a:lnTo>
                  <a:lnTo>
                    <a:pt x="19" y="14"/>
                  </a:lnTo>
                  <a:cubicBezTo>
                    <a:pt x="19" y="14"/>
                    <a:pt x="45" y="0"/>
                    <a:pt x="69" y="0"/>
                  </a:cubicBezTo>
                  <a:cubicBezTo>
                    <a:pt x="111" y="0"/>
                    <a:pt x="121" y="19"/>
                    <a:pt x="121" y="75"/>
                  </a:cubicBezTo>
                  <a:lnTo>
                    <a:pt x="121" y="154"/>
                  </a:lnTo>
                  <a:lnTo>
                    <a:pt x="102" y="154"/>
                  </a:lnTo>
                  <a:lnTo>
                    <a:pt x="102" y="75"/>
                  </a:lnTo>
                  <a:cubicBezTo>
                    <a:pt x="102" y="31"/>
                    <a:pt x="97" y="16"/>
                    <a:pt x="67" y="16"/>
                  </a:cubicBezTo>
                  <a:cubicBezTo>
                    <a:pt x="42" y="16"/>
                    <a:pt x="19" y="29"/>
                    <a:pt x="19" y="29"/>
                  </a:cubicBezTo>
                  <a:lnTo>
                    <a:pt x="19" y="154"/>
                  </a:lnTo>
                  <a:lnTo>
                    <a:pt x="0" y="15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0" name="Freeform 10"/>
            <p:cNvSpPr>
              <a:spLocks noEditPoints="1"/>
            </p:cNvSpPr>
            <p:nvPr/>
          </p:nvSpPr>
          <p:spPr bwMode="auto">
            <a:xfrm>
              <a:off x="3259"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1" name="Freeform 11"/>
            <p:cNvSpPr>
              <a:spLocks/>
            </p:cNvSpPr>
            <p:nvPr/>
          </p:nvSpPr>
          <p:spPr bwMode="auto">
            <a:xfrm>
              <a:off x="3271" y="2297"/>
              <a:ext cx="30" cy="35"/>
            </a:xfrm>
            <a:custGeom>
              <a:avLst/>
              <a:gdLst>
                <a:gd name="T0" fmla="*/ 20 w 132"/>
                <a:gd name="T1" fmla="*/ 0 h 151"/>
                <a:gd name="T2" fmla="*/ 60 w 132"/>
                <a:gd name="T3" fmla="*/ 135 h 151"/>
                <a:gd name="T4" fmla="*/ 72 w 132"/>
                <a:gd name="T5" fmla="*/ 135 h 151"/>
                <a:gd name="T6" fmla="*/ 112 w 132"/>
                <a:gd name="T7" fmla="*/ 0 h 151"/>
                <a:gd name="T8" fmla="*/ 132 w 132"/>
                <a:gd name="T9" fmla="*/ 0 h 151"/>
                <a:gd name="T10" fmla="*/ 86 w 132"/>
                <a:gd name="T11" fmla="*/ 151 h 151"/>
                <a:gd name="T12" fmla="*/ 45 w 132"/>
                <a:gd name="T13" fmla="*/ 151 h 151"/>
                <a:gd name="T14" fmla="*/ 0 w 132"/>
                <a:gd name="T15" fmla="*/ 0 h 151"/>
                <a:gd name="T16" fmla="*/ 20 w 132"/>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51">
                  <a:moveTo>
                    <a:pt x="20" y="0"/>
                  </a:moveTo>
                  <a:lnTo>
                    <a:pt x="60" y="135"/>
                  </a:lnTo>
                  <a:lnTo>
                    <a:pt x="72" y="135"/>
                  </a:lnTo>
                  <a:lnTo>
                    <a:pt x="112" y="0"/>
                  </a:lnTo>
                  <a:lnTo>
                    <a:pt x="132" y="0"/>
                  </a:lnTo>
                  <a:lnTo>
                    <a:pt x="86" y="151"/>
                  </a:lnTo>
                  <a:lnTo>
                    <a:pt x="45" y="151"/>
                  </a:lnTo>
                  <a:lnTo>
                    <a:pt x="0" y="0"/>
                  </a:lnTo>
                  <a:lnTo>
                    <a:pt x="2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2" name="Freeform 12"/>
            <p:cNvSpPr>
              <a:spLocks noEditPoints="1"/>
            </p:cNvSpPr>
            <p:nvPr/>
          </p:nvSpPr>
          <p:spPr bwMode="auto">
            <a:xfrm>
              <a:off x="3307" y="2297"/>
              <a:ext cx="28" cy="36"/>
            </a:xfrm>
            <a:custGeom>
              <a:avLst/>
              <a:gdLst>
                <a:gd name="T0" fmla="*/ 118 w 124"/>
                <a:gd name="T1" fmla="*/ 138 h 157"/>
                <a:gd name="T2" fmla="*/ 119 w 124"/>
                <a:gd name="T3" fmla="*/ 153 h 157"/>
                <a:gd name="T4" fmla="*/ 60 w 124"/>
                <a:gd name="T5" fmla="*/ 157 h 157"/>
                <a:gd name="T6" fmla="*/ 0 w 124"/>
                <a:gd name="T7" fmla="*/ 79 h 157"/>
                <a:gd name="T8" fmla="*/ 64 w 124"/>
                <a:gd name="T9" fmla="*/ 0 h 157"/>
                <a:gd name="T10" fmla="*/ 124 w 124"/>
                <a:gd name="T11" fmla="*/ 71 h 157"/>
                <a:gd name="T12" fmla="*/ 124 w 124"/>
                <a:gd name="T13" fmla="*/ 86 h 157"/>
                <a:gd name="T14" fmla="*/ 19 w 124"/>
                <a:gd name="T15" fmla="*/ 86 h 157"/>
                <a:gd name="T16" fmla="*/ 62 w 124"/>
                <a:gd name="T17" fmla="*/ 140 h 157"/>
                <a:gd name="T18" fmla="*/ 118 w 124"/>
                <a:gd name="T19" fmla="*/ 138 h 157"/>
                <a:gd name="T20" fmla="*/ 106 w 124"/>
                <a:gd name="T21" fmla="*/ 71 h 157"/>
                <a:gd name="T22" fmla="*/ 106 w 124"/>
                <a:gd name="T23" fmla="*/ 71 h 157"/>
                <a:gd name="T24" fmla="*/ 64 w 124"/>
                <a:gd name="T25" fmla="*/ 16 h 157"/>
                <a:gd name="T26" fmla="*/ 19 w 124"/>
                <a:gd name="T27" fmla="*/ 71 h 157"/>
                <a:gd name="T28" fmla="*/ 106 w 124"/>
                <a:gd name="T29" fmla="*/ 7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57">
                  <a:moveTo>
                    <a:pt x="118" y="138"/>
                  </a:moveTo>
                  <a:lnTo>
                    <a:pt x="119" y="153"/>
                  </a:lnTo>
                  <a:cubicBezTo>
                    <a:pt x="119" y="153"/>
                    <a:pt x="84" y="157"/>
                    <a:pt x="60" y="157"/>
                  </a:cubicBezTo>
                  <a:cubicBezTo>
                    <a:pt x="14" y="157"/>
                    <a:pt x="0" y="129"/>
                    <a:pt x="0" y="79"/>
                  </a:cubicBezTo>
                  <a:cubicBezTo>
                    <a:pt x="0" y="21"/>
                    <a:pt x="26" y="0"/>
                    <a:pt x="64" y="0"/>
                  </a:cubicBezTo>
                  <a:cubicBezTo>
                    <a:pt x="103" y="0"/>
                    <a:pt x="124" y="21"/>
                    <a:pt x="124" y="71"/>
                  </a:cubicBezTo>
                  <a:lnTo>
                    <a:pt x="124" y="86"/>
                  </a:lnTo>
                  <a:lnTo>
                    <a:pt x="19" y="86"/>
                  </a:lnTo>
                  <a:cubicBezTo>
                    <a:pt x="19" y="122"/>
                    <a:pt x="29" y="140"/>
                    <a:pt x="62" y="140"/>
                  </a:cubicBezTo>
                  <a:cubicBezTo>
                    <a:pt x="84" y="140"/>
                    <a:pt x="118" y="138"/>
                    <a:pt x="118" y="138"/>
                  </a:cubicBezTo>
                  <a:close/>
                  <a:moveTo>
                    <a:pt x="106" y="71"/>
                  </a:moveTo>
                  <a:lnTo>
                    <a:pt x="106" y="71"/>
                  </a:lnTo>
                  <a:cubicBezTo>
                    <a:pt x="106" y="31"/>
                    <a:pt x="93" y="16"/>
                    <a:pt x="64" y="16"/>
                  </a:cubicBezTo>
                  <a:cubicBezTo>
                    <a:pt x="35" y="16"/>
                    <a:pt x="19" y="31"/>
                    <a:pt x="19" y="71"/>
                  </a:cubicBezTo>
                  <a:lnTo>
                    <a:pt x="106" y="7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3" name="Freeform 13"/>
            <p:cNvSpPr>
              <a:spLocks/>
            </p:cNvSpPr>
            <p:nvPr/>
          </p:nvSpPr>
          <p:spPr bwMode="auto">
            <a:xfrm>
              <a:off x="3345"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4" name="Freeform 14"/>
            <p:cNvSpPr>
              <a:spLocks/>
            </p:cNvSpPr>
            <p:nvPr/>
          </p:nvSpPr>
          <p:spPr bwMode="auto">
            <a:xfrm>
              <a:off x="3367" y="2297"/>
              <a:ext cx="26" cy="35"/>
            </a:xfrm>
            <a:custGeom>
              <a:avLst/>
              <a:gdLst>
                <a:gd name="T0" fmla="*/ 0 w 115"/>
                <a:gd name="T1" fmla="*/ 0 h 151"/>
                <a:gd name="T2" fmla="*/ 115 w 115"/>
                <a:gd name="T3" fmla="*/ 0 h 151"/>
                <a:gd name="T4" fmla="*/ 115 w 115"/>
                <a:gd name="T5" fmla="*/ 16 h 151"/>
                <a:gd name="T6" fmla="*/ 23 w 115"/>
                <a:gd name="T7" fmla="*/ 135 h 151"/>
                <a:gd name="T8" fmla="*/ 115 w 115"/>
                <a:gd name="T9" fmla="*/ 135 h 151"/>
                <a:gd name="T10" fmla="*/ 115 w 115"/>
                <a:gd name="T11" fmla="*/ 151 h 151"/>
                <a:gd name="T12" fmla="*/ 0 w 115"/>
                <a:gd name="T13" fmla="*/ 151 h 151"/>
                <a:gd name="T14" fmla="*/ 0 w 115"/>
                <a:gd name="T15" fmla="*/ 135 h 151"/>
                <a:gd name="T16" fmla="*/ 93 w 115"/>
                <a:gd name="T17" fmla="*/ 16 h 151"/>
                <a:gd name="T18" fmla="*/ 0 w 115"/>
                <a:gd name="T19" fmla="*/ 16 h 151"/>
                <a:gd name="T20" fmla="*/ 0 w 115"/>
                <a:gd name="T2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51">
                  <a:moveTo>
                    <a:pt x="0" y="0"/>
                  </a:moveTo>
                  <a:lnTo>
                    <a:pt x="115" y="0"/>
                  </a:lnTo>
                  <a:lnTo>
                    <a:pt x="115" y="16"/>
                  </a:lnTo>
                  <a:lnTo>
                    <a:pt x="23" y="135"/>
                  </a:lnTo>
                  <a:lnTo>
                    <a:pt x="115" y="135"/>
                  </a:lnTo>
                  <a:lnTo>
                    <a:pt x="115" y="151"/>
                  </a:lnTo>
                  <a:lnTo>
                    <a:pt x="0" y="151"/>
                  </a:lnTo>
                  <a:lnTo>
                    <a:pt x="0" y="135"/>
                  </a:lnTo>
                  <a:lnTo>
                    <a:pt x="93" y="16"/>
                  </a:lnTo>
                  <a:lnTo>
                    <a:pt x="0" y="16"/>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5" name="Freeform 15"/>
            <p:cNvSpPr>
              <a:spLocks noEditPoints="1"/>
            </p:cNvSpPr>
            <p:nvPr/>
          </p:nvSpPr>
          <p:spPr bwMode="auto">
            <a:xfrm>
              <a:off x="3401" y="2297"/>
              <a:ext cx="30"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7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4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8"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7"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7" y="141"/>
                    <a:pt x="44"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6" name="Freeform 16"/>
            <p:cNvSpPr>
              <a:spLocks/>
            </p:cNvSpPr>
            <p:nvPr/>
          </p:nvSpPr>
          <p:spPr bwMode="auto">
            <a:xfrm>
              <a:off x="3452" y="2297"/>
              <a:ext cx="30" cy="35"/>
            </a:xfrm>
            <a:custGeom>
              <a:avLst/>
              <a:gdLst>
                <a:gd name="T0" fmla="*/ 19 w 131"/>
                <a:gd name="T1" fmla="*/ 0 h 151"/>
                <a:gd name="T2" fmla="*/ 59 w 131"/>
                <a:gd name="T3" fmla="*/ 135 h 151"/>
                <a:gd name="T4" fmla="*/ 72 w 131"/>
                <a:gd name="T5" fmla="*/ 135 h 151"/>
                <a:gd name="T6" fmla="*/ 112 w 131"/>
                <a:gd name="T7" fmla="*/ 0 h 151"/>
                <a:gd name="T8" fmla="*/ 131 w 131"/>
                <a:gd name="T9" fmla="*/ 0 h 151"/>
                <a:gd name="T10" fmla="*/ 85 w 131"/>
                <a:gd name="T11" fmla="*/ 151 h 151"/>
                <a:gd name="T12" fmla="*/ 45 w 131"/>
                <a:gd name="T13" fmla="*/ 151 h 151"/>
                <a:gd name="T14" fmla="*/ 0 w 131"/>
                <a:gd name="T15" fmla="*/ 0 h 151"/>
                <a:gd name="T16" fmla="*/ 19 w 131"/>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51">
                  <a:moveTo>
                    <a:pt x="19" y="0"/>
                  </a:moveTo>
                  <a:lnTo>
                    <a:pt x="59" y="135"/>
                  </a:lnTo>
                  <a:lnTo>
                    <a:pt x="72" y="135"/>
                  </a:lnTo>
                  <a:lnTo>
                    <a:pt x="112" y="0"/>
                  </a:lnTo>
                  <a:lnTo>
                    <a:pt x="131" y="0"/>
                  </a:lnTo>
                  <a:lnTo>
                    <a:pt x="85" y="151"/>
                  </a:lnTo>
                  <a:lnTo>
                    <a:pt x="45" y="151"/>
                  </a:lnTo>
                  <a:lnTo>
                    <a:pt x="0" y="0"/>
                  </a:lnTo>
                  <a:lnTo>
                    <a:pt x="19"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7" name="Freeform 17"/>
            <p:cNvSpPr>
              <a:spLocks/>
            </p:cNvSpPr>
            <p:nvPr/>
          </p:nvSpPr>
          <p:spPr bwMode="auto">
            <a:xfrm>
              <a:off x="3507" y="2284"/>
              <a:ext cx="46" cy="48"/>
            </a:xfrm>
            <a:custGeom>
              <a:avLst/>
              <a:gdLst>
                <a:gd name="T0" fmla="*/ 0 w 204"/>
                <a:gd name="T1" fmla="*/ 0 h 211"/>
                <a:gd name="T2" fmla="*/ 34 w 204"/>
                <a:gd name="T3" fmla="*/ 0 h 211"/>
                <a:gd name="T4" fmla="*/ 102 w 204"/>
                <a:gd name="T5" fmla="*/ 184 h 211"/>
                <a:gd name="T6" fmla="*/ 169 w 204"/>
                <a:gd name="T7" fmla="*/ 0 h 211"/>
                <a:gd name="T8" fmla="*/ 204 w 204"/>
                <a:gd name="T9" fmla="*/ 0 h 211"/>
                <a:gd name="T10" fmla="*/ 204 w 204"/>
                <a:gd name="T11" fmla="*/ 211 h 211"/>
                <a:gd name="T12" fmla="*/ 185 w 204"/>
                <a:gd name="T13" fmla="*/ 211 h 211"/>
                <a:gd name="T14" fmla="*/ 185 w 204"/>
                <a:gd name="T15" fmla="*/ 21 h 211"/>
                <a:gd name="T16" fmla="*/ 181 w 204"/>
                <a:gd name="T17" fmla="*/ 21 h 211"/>
                <a:gd name="T18" fmla="*/ 113 w 204"/>
                <a:gd name="T19" fmla="*/ 204 h 211"/>
                <a:gd name="T20" fmla="*/ 90 w 204"/>
                <a:gd name="T21" fmla="*/ 204 h 211"/>
                <a:gd name="T22" fmla="*/ 23 w 204"/>
                <a:gd name="T23" fmla="*/ 21 h 211"/>
                <a:gd name="T24" fmla="*/ 19 w 204"/>
                <a:gd name="T25" fmla="*/ 21 h 211"/>
                <a:gd name="T26" fmla="*/ 19 w 204"/>
                <a:gd name="T27" fmla="*/ 211 h 211"/>
                <a:gd name="T28" fmla="*/ 0 w 204"/>
                <a:gd name="T29" fmla="*/ 211 h 211"/>
                <a:gd name="T30" fmla="*/ 0 w 204"/>
                <a:gd name="T3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211">
                  <a:moveTo>
                    <a:pt x="0" y="0"/>
                  </a:moveTo>
                  <a:lnTo>
                    <a:pt x="34" y="0"/>
                  </a:lnTo>
                  <a:lnTo>
                    <a:pt x="102" y="184"/>
                  </a:lnTo>
                  <a:lnTo>
                    <a:pt x="169" y="0"/>
                  </a:lnTo>
                  <a:lnTo>
                    <a:pt x="204" y="0"/>
                  </a:lnTo>
                  <a:lnTo>
                    <a:pt x="204" y="211"/>
                  </a:lnTo>
                  <a:lnTo>
                    <a:pt x="185" y="211"/>
                  </a:lnTo>
                  <a:lnTo>
                    <a:pt x="185" y="21"/>
                  </a:lnTo>
                  <a:lnTo>
                    <a:pt x="181" y="21"/>
                  </a:lnTo>
                  <a:lnTo>
                    <a:pt x="113" y="204"/>
                  </a:lnTo>
                  <a:lnTo>
                    <a:pt x="90" y="204"/>
                  </a:lnTo>
                  <a:lnTo>
                    <a:pt x="23" y="21"/>
                  </a:lnTo>
                  <a:lnTo>
                    <a:pt x="19" y="21"/>
                  </a:lnTo>
                  <a:lnTo>
                    <a:pt x="19" y="211"/>
                  </a:lnTo>
                  <a:lnTo>
                    <a:pt x="0" y="211"/>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8" name="Freeform 18"/>
            <p:cNvSpPr>
              <a:spLocks noEditPoints="1"/>
            </p:cNvSpPr>
            <p:nvPr/>
          </p:nvSpPr>
          <p:spPr bwMode="auto">
            <a:xfrm>
              <a:off x="3563" y="2297"/>
              <a:ext cx="31"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8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5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9"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8"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8" y="141"/>
                    <a:pt x="45"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19" name="Freeform 19"/>
            <p:cNvSpPr>
              <a:spLocks/>
            </p:cNvSpPr>
            <p:nvPr/>
          </p:nvSpPr>
          <p:spPr bwMode="auto">
            <a:xfrm>
              <a:off x="3603"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0" name="Freeform 20"/>
            <p:cNvSpPr>
              <a:spLocks noEditPoints="1"/>
            </p:cNvSpPr>
            <p:nvPr/>
          </p:nvSpPr>
          <p:spPr bwMode="auto">
            <a:xfrm>
              <a:off x="3627"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1" name="Freeform 21"/>
            <p:cNvSpPr>
              <a:spLocks noEditPoints="1"/>
            </p:cNvSpPr>
            <p:nvPr/>
          </p:nvSpPr>
          <p:spPr bwMode="auto">
            <a:xfrm>
              <a:off x="3644" y="2282"/>
              <a:ext cx="27" cy="51"/>
            </a:xfrm>
            <a:custGeom>
              <a:avLst/>
              <a:gdLst>
                <a:gd name="T0" fmla="*/ 122 w 122"/>
                <a:gd name="T1" fmla="*/ 140 h 221"/>
                <a:gd name="T2" fmla="*/ 50 w 122"/>
                <a:gd name="T3" fmla="*/ 221 h 221"/>
                <a:gd name="T4" fmla="*/ 0 w 122"/>
                <a:gd name="T5" fmla="*/ 218 h 221"/>
                <a:gd name="T6" fmla="*/ 0 w 122"/>
                <a:gd name="T7" fmla="*/ 0 h 221"/>
                <a:gd name="T8" fmla="*/ 19 w 122"/>
                <a:gd name="T9" fmla="*/ 0 h 221"/>
                <a:gd name="T10" fmla="*/ 19 w 122"/>
                <a:gd name="T11" fmla="*/ 75 h 221"/>
                <a:gd name="T12" fmla="*/ 67 w 122"/>
                <a:gd name="T13" fmla="*/ 64 h 221"/>
                <a:gd name="T14" fmla="*/ 122 w 122"/>
                <a:gd name="T15" fmla="*/ 140 h 221"/>
                <a:gd name="T16" fmla="*/ 103 w 122"/>
                <a:gd name="T17" fmla="*/ 140 h 221"/>
                <a:gd name="T18" fmla="*/ 103 w 122"/>
                <a:gd name="T19" fmla="*/ 140 h 221"/>
                <a:gd name="T20" fmla="*/ 66 w 122"/>
                <a:gd name="T21" fmla="*/ 81 h 221"/>
                <a:gd name="T22" fmla="*/ 19 w 122"/>
                <a:gd name="T23" fmla="*/ 90 h 221"/>
                <a:gd name="T24" fmla="*/ 19 w 122"/>
                <a:gd name="T25" fmla="*/ 203 h 221"/>
                <a:gd name="T26" fmla="*/ 50 w 122"/>
                <a:gd name="T27" fmla="*/ 205 h 221"/>
                <a:gd name="T28" fmla="*/ 103 w 122"/>
                <a:gd name="T29" fmla="*/ 14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221">
                  <a:moveTo>
                    <a:pt x="122" y="140"/>
                  </a:moveTo>
                  <a:cubicBezTo>
                    <a:pt x="122" y="198"/>
                    <a:pt x="107" y="221"/>
                    <a:pt x="50" y="221"/>
                  </a:cubicBezTo>
                  <a:cubicBezTo>
                    <a:pt x="31" y="221"/>
                    <a:pt x="0" y="218"/>
                    <a:pt x="0" y="218"/>
                  </a:cubicBezTo>
                  <a:lnTo>
                    <a:pt x="0" y="0"/>
                  </a:lnTo>
                  <a:lnTo>
                    <a:pt x="19" y="0"/>
                  </a:lnTo>
                  <a:lnTo>
                    <a:pt x="19" y="75"/>
                  </a:lnTo>
                  <a:cubicBezTo>
                    <a:pt x="19" y="75"/>
                    <a:pt x="43" y="64"/>
                    <a:pt x="67" y="64"/>
                  </a:cubicBezTo>
                  <a:cubicBezTo>
                    <a:pt x="109" y="64"/>
                    <a:pt x="122" y="86"/>
                    <a:pt x="122" y="140"/>
                  </a:cubicBezTo>
                  <a:close/>
                  <a:moveTo>
                    <a:pt x="103" y="140"/>
                  </a:moveTo>
                  <a:lnTo>
                    <a:pt x="103" y="140"/>
                  </a:lnTo>
                  <a:cubicBezTo>
                    <a:pt x="103" y="98"/>
                    <a:pt x="96" y="81"/>
                    <a:pt x="66" y="81"/>
                  </a:cubicBezTo>
                  <a:cubicBezTo>
                    <a:pt x="43" y="81"/>
                    <a:pt x="19" y="90"/>
                    <a:pt x="19" y="90"/>
                  </a:cubicBezTo>
                  <a:lnTo>
                    <a:pt x="19" y="203"/>
                  </a:lnTo>
                  <a:cubicBezTo>
                    <a:pt x="19" y="203"/>
                    <a:pt x="40" y="205"/>
                    <a:pt x="50" y="205"/>
                  </a:cubicBezTo>
                  <a:cubicBezTo>
                    <a:pt x="96" y="205"/>
                    <a:pt x="103" y="184"/>
                    <a:pt x="103" y="14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2" name="Freeform 22"/>
            <p:cNvSpPr>
              <a:spLocks noEditPoints="1"/>
            </p:cNvSpPr>
            <p:nvPr/>
          </p:nvSpPr>
          <p:spPr bwMode="auto">
            <a:xfrm>
              <a:off x="3679" y="2297"/>
              <a:ext cx="29" cy="36"/>
            </a:xfrm>
            <a:custGeom>
              <a:avLst/>
              <a:gdLst>
                <a:gd name="T0" fmla="*/ 129 w 129"/>
                <a:gd name="T1" fmla="*/ 76 h 157"/>
                <a:gd name="T2" fmla="*/ 65 w 129"/>
                <a:gd name="T3" fmla="*/ 157 h 157"/>
                <a:gd name="T4" fmla="*/ 0 w 129"/>
                <a:gd name="T5" fmla="*/ 76 h 157"/>
                <a:gd name="T6" fmla="*/ 65 w 129"/>
                <a:gd name="T7" fmla="*/ 0 h 157"/>
                <a:gd name="T8" fmla="*/ 129 w 129"/>
                <a:gd name="T9" fmla="*/ 76 h 157"/>
                <a:gd name="T10" fmla="*/ 110 w 129"/>
                <a:gd name="T11" fmla="*/ 76 h 157"/>
                <a:gd name="T12" fmla="*/ 110 w 129"/>
                <a:gd name="T13" fmla="*/ 76 h 157"/>
                <a:gd name="T14" fmla="*/ 65 w 129"/>
                <a:gd name="T15" fmla="*/ 16 h 157"/>
                <a:gd name="T16" fmla="*/ 18 w 129"/>
                <a:gd name="T17" fmla="*/ 76 h 157"/>
                <a:gd name="T18" fmla="*/ 65 w 129"/>
                <a:gd name="T19" fmla="*/ 141 h 157"/>
                <a:gd name="T20" fmla="*/ 110 w 129"/>
                <a:gd name="T21" fmla="*/ 7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57">
                  <a:moveTo>
                    <a:pt x="129" y="76"/>
                  </a:moveTo>
                  <a:cubicBezTo>
                    <a:pt x="129" y="130"/>
                    <a:pt x="116" y="157"/>
                    <a:pt x="65" y="157"/>
                  </a:cubicBezTo>
                  <a:cubicBezTo>
                    <a:pt x="13" y="157"/>
                    <a:pt x="0" y="133"/>
                    <a:pt x="0" y="76"/>
                  </a:cubicBezTo>
                  <a:cubicBezTo>
                    <a:pt x="0" y="22"/>
                    <a:pt x="17" y="0"/>
                    <a:pt x="65" y="0"/>
                  </a:cubicBezTo>
                  <a:cubicBezTo>
                    <a:pt x="110" y="0"/>
                    <a:pt x="129" y="23"/>
                    <a:pt x="129" y="76"/>
                  </a:cubicBezTo>
                  <a:close/>
                  <a:moveTo>
                    <a:pt x="110" y="76"/>
                  </a:moveTo>
                  <a:lnTo>
                    <a:pt x="110" y="76"/>
                  </a:lnTo>
                  <a:cubicBezTo>
                    <a:pt x="110" y="33"/>
                    <a:pt x="96" y="16"/>
                    <a:pt x="65" y="16"/>
                  </a:cubicBezTo>
                  <a:cubicBezTo>
                    <a:pt x="29" y="16"/>
                    <a:pt x="18" y="31"/>
                    <a:pt x="18" y="76"/>
                  </a:cubicBezTo>
                  <a:cubicBezTo>
                    <a:pt x="18" y="122"/>
                    <a:pt x="25" y="141"/>
                    <a:pt x="65" y="141"/>
                  </a:cubicBezTo>
                  <a:cubicBezTo>
                    <a:pt x="105" y="141"/>
                    <a:pt x="110" y="119"/>
                    <a:pt x="110" y="7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3" name="Freeform 23"/>
            <p:cNvSpPr>
              <a:spLocks/>
            </p:cNvSpPr>
            <p:nvPr/>
          </p:nvSpPr>
          <p:spPr bwMode="auto">
            <a:xfrm>
              <a:off x="3719"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4" name="Freeform 24"/>
            <p:cNvSpPr>
              <a:spLocks/>
            </p:cNvSpPr>
            <p:nvPr/>
          </p:nvSpPr>
          <p:spPr bwMode="auto">
            <a:xfrm>
              <a:off x="3743" y="2297"/>
              <a:ext cx="27" cy="36"/>
            </a:xfrm>
            <a:custGeom>
              <a:avLst/>
              <a:gdLst>
                <a:gd name="T0" fmla="*/ 117 w 117"/>
                <a:gd name="T1" fmla="*/ 0 h 154"/>
                <a:gd name="T2" fmla="*/ 117 w 117"/>
                <a:gd name="T3" fmla="*/ 151 h 154"/>
                <a:gd name="T4" fmla="*/ 99 w 117"/>
                <a:gd name="T5" fmla="*/ 151 h 154"/>
                <a:gd name="T6" fmla="*/ 99 w 117"/>
                <a:gd name="T7" fmla="*/ 140 h 154"/>
                <a:gd name="T8" fmla="*/ 51 w 117"/>
                <a:gd name="T9" fmla="*/ 154 h 154"/>
                <a:gd name="T10" fmla="*/ 0 w 117"/>
                <a:gd name="T11" fmla="*/ 79 h 154"/>
                <a:gd name="T12" fmla="*/ 0 w 117"/>
                <a:gd name="T13" fmla="*/ 0 h 154"/>
                <a:gd name="T14" fmla="*/ 18 w 117"/>
                <a:gd name="T15" fmla="*/ 0 h 154"/>
                <a:gd name="T16" fmla="*/ 18 w 117"/>
                <a:gd name="T17" fmla="*/ 78 h 154"/>
                <a:gd name="T18" fmla="*/ 53 w 117"/>
                <a:gd name="T19" fmla="*/ 138 h 154"/>
                <a:gd name="T20" fmla="*/ 99 w 117"/>
                <a:gd name="T21" fmla="*/ 125 h 154"/>
                <a:gd name="T22" fmla="*/ 99 w 117"/>
                <a:gd name="T23" fmla="*/ 0 h 154"/>
                <a:gd name="T24" fmla="*/ 117 w 117"/>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54">
                  <a:moveTo>
                    <a:pt x="117" y="0"/>
                  </a:moveTo>
                  <a:lnTo>
                    <a:pt x="117" y="151"/>
                  </a:lnTo>
                  <a:lnTo>
                    <a:pt x="99" y="151"/>
                  </a:lnTo>
                  <a:lnTo>
                    <a:pt x="99" y="140"/>
                  </a:lnTo>
                  <a:cubicBezTo>
                    <a:pt x="99" y="140"/>
                    <a:pt x="75" y="154"/>
                    <a:pt x="51" y="154"/>
                  </a:cubicBezTo>
                  <a:cubicBezTo>
                    <a:pt x="8" y="154"/>
                    <a:pt x="0" y="136"/>
                    <a:pt x="0" y="79"/>
                  </a:cubicBezTo>
                  <a:lnTo>
                    <a:pt x="0" y="0"/>
                  </a:lnTo>
                  <a:lnTo>
                    <a:pt x="18" y="0"/>
                  </a:lnTo>
                  <a:lnTo>
                    <a:pt x="18" y="78"/>
                  </a:lnTo>
                  <a:cubicBezTo>
                    <a:pt x="18" y="124"/>
                    <a:pt x="22" y="138"/>
                    <a:pt x="53" y="138"/>
                  </a:cubicBezTo>
                  <a:cubicBezTo>
                    <a:pt x="77" y="138"/>
                    <a:pt x="99" y="125"/>
                    <a:pt x="99" y="125"/>
                  </a:cubicBezTo>
                  <a:lnTo>
                    <a:pt x="99" y="0"/>
                  </a:lnTo>
                  <a:lnTo>
                    <a:pt x="117"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5" name="Freeform 25"/>
            <p:cNvSpPr>
              <a:spLocks/>
            </p:cNvSpPr>
            <p:nvPr/>
          </p:nvSpPr>
          <p:spPr bwMode="auto">
            <a:xfrm>
              <a:off x="3526" y="2058"/>
              <a:ext cx="7" cy="15"/>
            </a:xfrm>
            <a:custGeom>
              <a:avLst/>
              <a:gdLst>
                <a:gd name="T0" fmla="*/ 14 w 33"/>
                <a:gd name="T1" fmla="*/ 2 h 68"/>
                <a:gd name="T2" fmla="*/ 6 w 33"/>
                <a:gd name="T3" fmla="*/ 0 h 68"/>
                <a:gd name="T4" fmla="*/ 0 w 33"/>
                <a:gd name="T5" fmla="*/ 12 h 68"/>
                <a:gd name="T6" fmla="*/ 0 w 33"/>
                <a:gd name="T7" fmla="*/ 68 h 68"/>
                <a:gd name="T8" fmla="*/ 33 w 33"/>
                <a:gd name="T9" fmla="*/ 68 h 68"/>
                <a:gd name="T10" fmla="*/ 33 w 33"/>
                <a:gd name="T11" fmla="*/ 12 h 68"/>
                <a:gd name="T12" fmla="*/ 26 w 33"/>
                <a:gd name="T13" fmla="*/ 0 h 68"/>
                <a:gd name="T14" fmla="*/ 16 w 33"/>
                <a:gd name="T15" fmla="*/ 2 h 68"/>
                <a:gd name="T16" fmla="*/ 14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4" y="2"/>
                  </a:moveTo>
                  <a:cubicBezTo>
                    <a:pt x="12" y="2"/>
                    <a:pt x="9" y="1"/>
                    <a:pt x="6" y="0"/>
                  </a:cubicBezTo>
                  <a:lnTo>
                    <a:pt x="0" y="12"/>
                  </a:lnTo>
                  <a:lnTo>
                    <a:pt x="0" y="68"/>
                  </a:lnTo>
                  <a:lnTo>
                    <a:pt x="33" y="68"/>
                  </a:lnTo>
                  <a:lnTo>
                    <a:pt x="33" y="12"/>
                  </a:lnTo>
                  <a:lnTo>
                    <a:pt x="26" y="0"/>
                  </a:lnTo>
                  <a:cubicBezTo>
                    <a:pt x="23" y="1"/>
                    <a:pt x="20" y="2"/>
                    <a:pt x="16" y="2"/>
                  </a:cubicBezTo>
                  <a:cubicBezTo>
                    <a:pt x="15" y="2"/>
                    <a:pt x="15" y="2"/>
                    <a:pt x="14"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6" name="Freeform 26"/>
            <p:cNvSpPr>
              <a:spLocks/>
            </p:cNvSpPr>
            <p:nvPr/>
          </p:nvSpPr>
          <p:spPr bwMode="auto">
            <a:xfrm>
              <a:off x="3527" y="2026"/>
              <a:ext cx="5" cy="31"/>
            </a:xfrm>
            <a:custGeom>
              <a:avLst/>
              <a:gdLst>
                <a:gd name="T0" fmla="*/ 25 w 25"/>
                <a:gd name="T1" fmla="*/ 129 h 135"/>
                <a:gd name="T2" fmla="*/ 17 w 25"/>
                <a:gd name="T3" fmla="*/ 6 h 135"/>
                <a:gd name="T4" fmla="*/ 10 w 25"/>
                <a:gd name="T5" fmla="*/ 0 h 135"/>
                <a:gd name="T6" fmla="*/ 4 w 25"/>
                <a:gd name="T7" fmla="*/ 6 h 135"/>
                <a:gd name="T8" fmla="*/ 0 w 25"/>
                <a:gd name="T9" fmla="*/ 128 h 135"/>
                <a:gd name="T10" fmla="*/ 3 w 25"/>
                <a:gd name="T11" fmla="*/ 133 h 135"/>
                <a:gd name="T12" fmla="*/ 9 w 25"/>
                <a:gd name="T13" fmla="*/ 135 h 135"/>
                <a:gd name="T14" fmla="*/ 14 w 25"/>
                <a:gd name="T15" fmla="*/ 135 h 135"/>
                <a:gd name="T16" fmla="*/ 25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25" y="129"/>
                  </a:moveTo>
                  <a:lnTo>
                    <a:pt x="17" y="6"/>
                  </a:lnTo>
                  <a:cubicBezTo>
                    <a:pt x="17" y="3"/>
                    <a:pt x="14" y="0"/>
                    <a:pt x="10" y="0"/>
                  </a:cubicBezTo>
                  <a:cubicBezTo>
                    <a:pt x="7" y="0"/>
                    <a:pt x="4" y="3"/>
                    <a:pt x="4" y="6"/>
                  </a:cubicBezTo>
                  <a:lnTo>
                    <a:pt x="0" y="128"/>
                  </a:lnTo>
                  <a:cubicBezTo>
                    <a:pt x="0" y="129"/>
                    <a:pt x="1" y="131"/>
                    <a:pt x="3" y="133"/>
                  </a:cubicBezTo>
                  <a:cubicBezTo>
                    <a:pt x="5" y="134"/>
                    <a:pt x="8" y="134"/>
                    <a:pt x="9" y="135"/>
                  </a:cubicBezTo>
                  <a:lnTo>
                    <a:pt x="14" y="135"/>
                  </a:lnTo>
                  <a:cubicBezTo>
                    <a:pt x="21" y="134"/>
                    <a:pt x="25" y="130"/>
                    <a:pt x="25"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7" name="Freeform 27"/>
            <p:cNvSpPr>
              <a:spLocks/>
            </p:cNvSpPr>
            <p:nvPr/>
          </p:nvSpPr>
          <p:spPr bwMode="auto">
            <a:xfrm>
              <a:off x="3529" y="2057"/>
              <a:ext cx="1" cy="0"/>
            </a:xfrm>
            <a:custGeom>
              <a:avLst/>
              <a:gdLst>
                <a:gd name="T0" fmla="*/ 1 w 5"/>
                <a:gd name="T1" fmla="*/ 3 w 5"/>
                <a:gd name="T2" fmla="*/ 5 w 5"/>
                <a:gd name="T3" fmla="*/ 0 w 5"/>
                <a:gd name="T4" fmla="*/ 1 w 5"/>
              </a:gdLst>
              <a:ahLst/>
              <a:cxnLst>
                <a:cxn ang="0">
                  <a:pos x="T0" y="0"/>
                </a:cxn>
                <a:cxn ang="0">
                  <a:pos x="T1" y="0"/>
                </a:cxn>
                <a:cxn ang="0">
                  <a:pos x="T2" y="0"/>
                </a:cxn>
                <a:cxn ang="0">
                  <a:pos x="T3" y="0"/>
                </a:cxn>
                <a:cxn ang="0">
                  <a:pos x="T4" y="0"/>
                </a:cxn>
              </a:cxnLst>
              <a:rect l="0" t="0" r="r" b="b"/>
              <a:pathLst>
                <a:path w="5">
                  <a:moveTo>
                    <a:pt x="1" y="0"/>
                  </a:moveTo>
                  <a:cubicBezTo>
                    <a:pt x="2" y="0"/>
                    <a:pt x="2" y="0"/>
                    <a:pt x="3" y="0"/>
                  </a:cubicBezTo>
                  <a:cubicBezTo>
                    <a:pt x="4" y="0"/>
                    <a:pt x="4" y="0"/>
                    <a:pt x="5" y="0"/>
                  </a:cubicBezTo>
                  <a:lnTo>
                    <a:pt x="0" y="0"/>
                  </a:lnTo>
                  <a:cubicBezTo>
                    <a:pt x="1" y="0"/>
                    <a:pt x="1" y="0"/>
                    <a:pt x="1"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8" name="Freeform 28"/>
            <p:cNvSpPr>
              <a:spLocks/>
            </p:cNvSpPr>
            <p:nvPr/>
          </p:nvSpPr>
          <p:spPr bwMode="auto">
            <a:xfrm>
              <a:off x="3414" y="2058"/>
              <a:ext cx="7" cy="15"/>
            </a:xfrm>
            <a:custGeom>
              <a:avLst/>
              <a:gdLst>
                <a:gd name="T0" fmla="*/ 19 w 33"/>
                <a:gd name="T1" fmla="*/ 2 h 68"/>
                <a:gd name="T2" fmla="*/ 27 w 33"/>
                <a:gd name="T3" fmla="*/ 0 h 68"/>
                <a:gd name="T4" fmla="*/ 33 w 33"/>
                <a:gd name="T5" fmla="*/ 12 h 68"/>
                <a:gd name="T6" fmla="*/ 33 w 33"/>
                <a:gd name="T7" fmla="*/ 68 h 68"/>
                <a:gd name="T8" fmla="*/ 0 w 33"/>
                <a:gd name="T9" fmla="*/ 68 h 68"/>
                <a:gd name="T10" fmla="*/ 0 w 33"/>
                <a:gd name="T11" fmla="*/ 12 h 68"/>
                <a:gd name="T12" fmla="*/ 7 w 33"/>
                <a:gd name="T13" fmla="*/ 0 h 68"/>
                <a:gd name="T14" fmla="*/ 17 w 33"/>
                <a:gd name="T15" fmla="*/ 2 h 68"/>
                <a:gd name="T16" fmla="*/ 19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9" y="2"/>
                  </a:moveTo>
                  <a:cubicBezTo>
                    <a:pt x="21" y="2"/>
                    <a:pt x="24" y="1"/>
                    <a:pt x="27" y="0"/>
                  </a:cubicBezTo>
                  <a:lnTo>
                    <a:pt x="33" y="12"/>
                  </a:lnTo>
                  <a:lnTo>
                    <a:pt x="33" y="68"/>
                  </a:lnTo>
                  <a:lnTo>
                    <a:pt x="0" y="68"/>
                  </a:lnTo>
                  <a:lnTo>
                    <a:pt x="0" y="12"/>
                  </a:lnTo>
                  <a:lnTo>
                    <a:pt x="7" y="0"/>
                  </a:lnTo>
                  <a:cubicBezTo>
                    <a:pt x="10" y="1"/>
                    <a:pt x="13" y="2"/>
                    <a:pt x="17" y="2"/>
                  </a:cubicBezTo>
                  <a:cubicBezTo>
                    <a:pt x="18" y="2"/>
                    <a:pt x="18" y="2"/>
                    <a:pt x="19"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29" name="Freeform 29"/>
            <p:cNvSpPr>
              <a:spLocks/>
            </p:cNvSpPr>
            <p:nvPr/>
          </p:nvSpPr>
          <p:spPr bwMode="auto">
            <a:xfrm>
              <a:off x="3415" y="2026"/>
              <a:ext cx="5" cy="31"/>
            </a:xfrm>
            <a:custGeom>
              <a:avLst/>
              <a:gdLst>
                <a:gd name="T0" fmla="*/ 0 w 25"/>
                <a:gd name="T1" fmla="*/ 129 h 135"/>
                <a:gd name="T2" fmla="*/ 8 w 25"/>
                <a:gd name="T3" fmla="*/ 6 h 135"/>
                <a:gd name="T4" fmla="*/ 15 w 25"/>
                <a:gd name="T5" fmla="*/ 0 h 135"/>
                <a:gd name="T6" fmla="*/ 21 w 25"/>
                <a:gd name="T7" fmla="*/ 6 h 135"/>
                <a:gd name="T8" fmla="*/ 25 w 25"/>
                <a:gd name="T9" fmla="*/ 128 h 135"/>
                <a:gd name="T10" fmla="*/ 22 w 25"/>
                <a:gd name="T11" fmla="*/ 133 h 135"/>
                <a:gd name="T12" fmla="*/ 16 w 25"/>
                <a:gd name="T13" fmla="*/ 135 h 135"/>
                <a:gd name="T14" fmla="*/ 11 w 25"/>
                <a:gd name="T15" fmla="*/ 135 h 135"/>
                <a:gd name="T16" fmla="*/ 0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0" y="129"/>
                  </a:moveTo>
                  <a:lnTo>
                    <a:pt x="8" y="6"/>
                  </a:lnTo>
                  <a:cubicBezTo>
                    <a:pt x="8" y="3"/>
                    <a:pt x="11" y="0"/>
                    <a:pt x="15" y="0"/>
                  </a:cubicBezTo>
                  <a:cubicBezTo>
                    <a:pt x="18" y="0"/>
                    <a:pt x="21" y="3"/>
                    <a:pt x="21" y="6"/>
                  </a:cubicBezTo>
                  <a:lnTo>
                    <a:pt x="25" y="128"/>
                  </a:lnTo>
                  <a:cubicBezTo>
                    <a:pt x="25" y="129"/>
                    <a:pt x="24" y="131"/>
                    <a:pt x="22" y="133"/>
                  </a:cubicBezTo>
                  <a:cubicBezTo>
                    <a:pt x="20" y="134"/>
                    <a:pt x="17" y="134"/>
                    <a:pt x="16" y="135"/>
                  </a:cubicBezTo>
                  <a:lnTo>
                    <a:pt x="11" y="135"/>
                  </a:lnTo>
                  <a:cubicBezTo>
                    <a:pt x="4" y="134"/>
                    <a:pt x="0" y="130"/>
                    <a:pt x="0"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0" name="Freeform 30"/>
            <p:cNvSpPr>
              <a:spLocks/>
            </p:cNvSpPr>
            <p:nvPr/>
          </p:nvSpPr>
          <p:spPr bwMode="auto">
            <a:xfrm>
              <a:off x="3417" y="2057"/>
              <a:ext cx="1" cy="0"/>
            </a:xfrm>
            <a:custGeom>
              <a:avLst/>
              <a:gdLst>
                <a:gd name="T0" fmla="*/ 4 w 5"/>
                <a:gd name="T1" fmla="*/ 2 w 5"/>
                <a:gd name="T2" fmla="*/ 0 w 5"/>
                <a:gd name="T3" fmla="*/ 5 w 5"/>
                <a:gd name="T4" fmla="*/ 4 w 5"/>
              </a:gdLst>
              <a:ahLst/>
              <a:cxnLst>
                <a:cxn ang="0">
                  <a:pos x="T0" y="0"/>
                </a:cxn>
                <a:cxn ang="0">
                  <a:pos x="T1" y="0"/>
                </a:cxn>
                <a:cxn ang="0">
                  <a:pos x="T2" y="0"/>
                </a:cxn>
                <a:cxn ang="0">
                  <a:pos x="T3" y="0"/>
                </a:cxn>
                <a:cxn ang="0">
                  <a:pos x="T4" y="0"/>
                </a:cxn>
              </a:cxnLst>
              <a:rect l="0" t="0" r="r" b="b"/>
              <a:pathLst>
                <a:path w="5">
                  <a:moveTo>
                    <a:pt x="4" y="0"/>
                  </a:moveTo>
                  <a:cubicBezTo>
                    <a:pt x="3" y="0"/>
                    <a:pt x="2" y="0"/>
                    <a:pt x="2" y="0"/>
                  </a:cubicBezTo>
                  <a:cubicBezTo>
                    <a:pt x="1" y="0"/>
                    <a:pt x="1" y="0"/>
                    <a:pt x="0" y="0"/>
                  </a:cubicBezTo>
                  <a:lnTo>
                    <a:pt x="5" y="0"/>
                  </a:lnTo>
                  <a:cubicBezTo>
                    <a:pt x="4" y="0"/>
                    <a:pt x="4" y="0"/>
                    <a:pt x="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1" name="Rectangle 31"/>
            <p:cNvSpPr>
              <a:spLocks noChangeArrowheads="1"/>
            </p:cNvSpPr>
            <p:nvPr/>
          </p:nvSpPr>
          <p:spPr bwMode="auto">
            <a:xfrm>
              <a:off x="3175" y="2076"/>
              <a:ext cx="236"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2" name="Rectangle 32"/>
            <p:cNvSpPr>
              <a:spLocks noChangeArrowheads="1"/>
            </p:cNvSpPr>
            <p:nvPr/>
          </p:nvSpPr>
          <p:spPr bwMode="auto">
            <a:xfrm>
              <a:off x="3535" y="2076"/>
              <a:ext cx="237"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3" name="Freeform 33"/>
            <p:cNvSpPr>
              <a:spLocks noEditPoints="1"/>
            </p:cNvSpPr>
            <p:nvPr/>
          </p:nvSpPr>
          <p:spPr bwMode="auto">
            <a:xfrm>
              <a:off x="3414" y="2140"/>
              <a:ext cx="119" cy="47"/>
            </a:xfrm>
            <a:custGeom>
              <a:avLst/>
              <a:gdLst>
                <a:gd name="T0" fmla="*/ 58 w 521"/>
                <a:gd name="T1" fmla="*/ 124 h 206"/>
                <a:gd name="T2" fmla="*/ 85 w 521"/>
                <a:gd name="T3" fmla="*/ 98 h 206"/>
                <a:gd name="T4" fmla="*/ 113 w 521"/>
                <a:gd name="T5" fmla="*/ 124 h 206"/>
                <a:gd name="T6" fmla="*/ 113 w 521"/>
                <a:gd name="T7" fmla="*/ 206 h 206"/>
                <a:gd name="T8" fmla="*/ 190 w 521"/>
                <a:gd name="T9" fmla="*/ 206 h 206"/>
                <a:gd name="T10" fmla="*/ 190 w 521"/>
                <a:gd name="T11" fmla="*/ 124 h 206"/>
                <a:gd name="T12" fmla="*/ 218 w 521"/>
                <a:gd name="T13" fmla="*/ 98 h 206"/>
                <a:gd name="T14" fmla="*/ 245 w 521"/>
                <a:gd name="T15" fmla="*/ 124 h 206"/>
                <a:gd name="T16" fmla="*/ 245 w 521"/>
                <a:gd name="T17" fmla="*/ 206 h 206"/>
                <a:gd name="T18" fmla="*/ 274 w 521"/>
                <a:gd name="T19" fmla="*/ 206 h 206"/>
                <a:gd name="T20" fmla="*/ 274 w 521"/>
                <a:gd name="T21" fmla="*/ 124 h 206"/>
                <a:gd name="T22" fmla="*/ 302 w 521"/>
                <a:gd name="T23" fmla="*/ 98 h 206"/>
                <a:gd name="T24" fmla="*/ 329 w 521"/>
                <a:gd name="T25" fmla="*/ 124 h 206"/>
                <a:gd name="T26" fmla="*/ 329 w 521"/>
                <a:gd name="T27" fmla="*/ 206 h 206"/>
                <a:gd name="T28" fmla="*/ 404 w 521"/>
                <a:gd name="T29" fmla="*/ 206 h 206"/>
                <a:gd name="T30" fmla="*/ 404 w 521"/>
                <a:gd name="T31" fmla="*/ 124 h 206"/>
                <a:gd name="T32" fmla="*/ 432 w 521"/>
                <a:gd name="T33" fmla="*/ 98 h 206"/>
                <a:gd name="T34" fmla="*/ 459 w 521"/>
                <a:gd name="T35" fmla="*/ 124 h 206"/>
                <a:gd name="T36" fmla="*/ 459 w 521"/>
                <a:gd name="T37" fmla="*/ 206 h 206"/>
                <a:gd name="T38" fmla="*/ 521 w 521"/>
                <a:gd name="T39" fmla="*/ 206 h 206"/>
                <a:gd name="T40" fmla="*/ 521 w 521"/>
                <a:gd name="T41" fmla="*/ 0 h 206"/>
                <a:gd name="T42" fmla="*/ 0 w 521"/>
                <a:gd name="T43" fmla="*/ 0 h 206"/>
                <a:gd name="T44" fmla="*/ 0 w 521"/>
                <a:gd name="T45" fmla="*/ 206 h 206"/>
                <a:gd name="T46" fmla="*/ 58 w 521"/>
                <a:gd name="T47" fmla="*/ 206 h 206"/>
                <a:gd name="T48" fmla="*/ 58 w 521"/>
                <a:gd name="T49" fmla="*/ 124 h 206"/>
                <a:gd name="T50" fmla="*/ 430 w 521"/>
                <a:gd name="T51" fmla="*/ 33 h 206"/>
                <a:gd name="T52" fmla="*/ 430 w 521"/>
                <a:gd name="T53" fmla="*/ 33 h 206"/>
                <a:gd name="T54" fmla="*/ 482 w 521"/>
                <a:gd name="T55" fmla="*/ 65 h 206"/>
                <a:gd name="T56" fmla="*/ 479 w 521"/>
                <a:gd name="T57" fmla="*/ 70 h 206"/>
                <a:gd name="T58" fmla="*/ 430 w 521"/>
                <a:gd name="T59" fmla="*/ 40 h 206"/>
                <a:gd name="T60" fmla="*/ 384 w 521"/>
                <a:gd name="T61" fmla="*/ 70 h 206"/>
                <a:gd name="T62" fmla="*/ 381 w 521"/>
                <a:gd name="T63" fmla="*/ 65 h 206"/>
                <a:gd name="T64" fmla="*/ 430 w 521"/>
                <a:gd name="T65" fmla="*/ 33 h 206"/>
                <a:gd name="T66" fmla="*/ 256 w 521"/>
                <a:gd name="T67" fmla="*/ 28 h 206"/>
                <a:gd name="T68" fmla="*/ 256 w 521"/>
                <a:gd name="T69" fmla="*/ 28 h 206"/>
                <a:gd name="T70" fmla="*/ 352 w 521"/>
                <a:gd name="T71" fmla="*/ 65 h 206"/>
                <a:gd name="T72" fmla="*/ 350 w 521"/>
                <a:gd name="T73" fmla="*/ 70 h 206"/>
                <a:gd name="T74" fmla="*/ 257 w 521"/>
                <a:gd name="T75" fmla="*/ 34 h 206"/>
                <a:gd name="T76" fmla="*/ 170 w 521"/>
                <a:gd name="T77" fmla="*/ 70 h 206"/>
                <a:gd name="T78" fmla="*/ 167 w 521"/>
                <a:gd name="T79" fmla="*/ 65 h 206"/>
                <a:gd name="T80" fmla="*/ 256 w 521"/>
                <a:gd name="T81" fmla="*/ 28 h 206"/>
                <a:gd name="T82" fmla="*/ 84 w 521"/>
                <a:gd name="T83" fmla="*/ 32 h 206"/>
                <a:gd name="T84" fmla="*/ 84 w 521"/>
                <a:gd name="T85" fmla="*/ 32 h 206"/>
                <a:gd name="T86" fmla="*/ 136 w 521"/>
                <a:gd name="T87" fmla="*/ 65 h 206"/>
                <a:gd name="T88" fmla="*/ 133 w 521"/>
                <a:gd name="T89" fmla="*/ 69 h 206"/>
                <a:gd name="T90" fmla="*/ 84 w 521"/>
                <a:gd name="T91" fmla="*/ 39 h 206"/>
                <a:gd name="T92" fmla="*/ 38 w 521"/>
                <a:gd name="T93" fmla="*/ 69 h 206"/>
                <a:gd name="T94" fmla="*/ 35 w 521"/>
                <a:gd name="T95" fmla="*/ 65 h 206"/>
                <a:gd name="T96" fmla="*/ 84 w 521"/>
                <a:gd name="T97"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1" h="206">
                  <a:moveTo>
                    <a:pt x="58" y="124"/>
                  </a:moveTo>
                  <a:cubicBezTo>
                    <a:pt x="58" y="124"/>
                    <a:pt x="61" y="99"/>
                    <a:pt x="85" y="98"/>
                  </a:cubicBezTo>
                  <a:cubicBezTo>
                    <a:pt x="110" y="98"/>
                    <a:pt x="113" y="124"/>
                    <a:pt x="113" y="124"/>
                  </a:cubicBezTo>
                  <a:lnTo>
                    <a:pt x="113" y="206"/>
                  </a:lnTo>
                  <a:lnTo>
                    <a:pt x="190" y="206"/>
                  </a:lnTo>
                  <a:lnTo>
                    <a:pt x="190" y="124"/>
                  </a:lnTo>
                  <a:cubicBezTo>
                    <a:pt x="190" y="124"/>
                    <a:pt x="193" y="99"/>
                    <a:pt x="218" y="98"/>
                  </a:cubicBezTo>
                  <a:cubicBezTo>
                    <a:pt x="242" y="98"/>
                    <a:pt x="245" y="124"/>
                    <a:pt x="245" y="124"/>
                  </a:cubicBezTo>
                  <a:lnTo>
                    <a:pt x="245" y="206"/>
                  </a:lnTo>
                  <a:lnTo>
                    <a:pt x="274" y="206"/>
                  </a:lnTo>
                  <a:lnTo>
                    <a:pt x="274" y="124"/>
                  </a:lnTo>
                  <a:cubicBezTo>
                    <a:pt x="274" y="124"/>
                    <a:pt x="277" y="99"/>
                    <a:pt x="302" y="98"/>
                  </a:cubicBezTo>
                  <a:cubicBezTo>
                    <a:pt x="326" y="98"/>
                    <a:pt x="329" y="124"/>
                    <a:pt x="329" y="124"/>
                  </a:cubicBezTo>
                  <a:lnTo>
                    <a:pt x="329" y="206"/>
                  </a:lnTo>
                  <a:lnTo>
                    <a:pt x="404" y="206"/>
                  </a:lnTo>
                  <a:lnTo>
                    <a:pt x="404" y="124"/>
                  </a:lnTo>
                  <a:cubicBezTo>
                    <a:pt x="404" y="124"/>
                    <a:pt x="407" y="99"/>
                    <a:pt x="432" y="98"/>
                  </a:cubicBezTo>
                  <a:cubicBezTo>
                    <a:pt x="456" y="98"/>
                    <a:pt x="459" y="124"/>
                    <a:pt x="459" y="124"/>
                  </a:cubicBezTo>
                  <a:lnTo>
                    <a:pt x="459" y="206"/>
                  </a:lnTo>
                  <a:lnTo>
                    <a:pt x="521" y="206"/>
                  </a:lnTo>
                  <a:lnTo>
                    <a:pt x="521" y="0"/>
                  </a:lnTo>
                  <a:lnTo>
                    <a:pt x="0" y="0"/>
                  </a:lnTo>
                  <a:lnTo>
                    <a:pt x="0" y="206"/>
                  </a:lnTo>
                  <a:lnTo>
                    <a:pt x="58" y="206"/>
                  </a:lnTo>
                  <a:lnTo>
                    <a:pt x="58" y="124"/>
                  </a:lnTo>
                  <a:close/>
                  <a:moveTo>
                    <a:pt x="430" y="33"/>
                  </a:moveTo>
                  <a:lnTo>
                    <a:pt x="430" y="33"/>
                  </a:lnTo>
                  <a:lnTo>
                    <a:pt x="482" y="65"/>
                  </a:lnTo>
                  <a:lnTo>
                    <a:pt x="479" y="70"/>
                  </a:lnTo>
                  <a:lnTo>
                    <a:pt x="430" y="40"/>
                  </a:lnTo>
                  <a:lnTo>
                    <a:pt x="384" y="70"/>
                  </a:lnTo>
                  <a:lnTo>
                    <a:pt x="381" y="65"/>
                  </a:lnTo>
                  <a:lnTo>
                    <a:pt x="430" y="33"/>
                  </a:lnTo>
                  <a:close/>
                  <a:moveTo>
                    <a:pt x="256" y="28"/>
                  </a:moveTo>
                  <a:lnTo>
                    <a:pt x="256" y="28"/>
                  </a:lnTo>
                  <a:lnTo>
                    <a:pt x="352" y="65"/>
                  </a:lnTo>
                  <a:lnTo>
                    <a:pt x="350" y="70"/>
                  </a:lnTo>
                  <a:lnTo>
                    <a:pt x="257" y="34"/>
                  </a:lnTo>
                  <a:lnTo>
                    <a:pt x="170" y="70"/>
                  </a:lnTo>
                  <a:lnTo>
                    <a:pt x="167" y="65"/>
                  </a:lnTo>
                  <a:lnTo>
                    <a:pt x="256" y="28"/>
                  </a:lnTo>
                  <a:close/>
                  <a:moveTo>
                    <a:pt x="84" y="32"/>
                  </a:moveTo>
                  <a:lnTo>
                    <a:pt x="84" y="32"/>
                  </a:lnTo>
                  <a:lnTo>
                    <a:pt x="136" y="65"/>
                  </a:lnTo>
                  <a:lnTo>
                    <a:pt x="133" y="69"/>
                  </a:lnTo>
                  <a:lnTo>
                    <a:pt x="84" y="39"/>
                  </a:lnTo>
                  <a:lnTo>
                    <a:pt x="38" y="69"/>
                  </a:lnTo>
                  <a:lnTo>
                    <a:pt x="35" y="65"/>
                  </a:lnTo>
                  <a:lnTo>
                    <a:pt x="84" y="32"/>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4" name="Freeform 34"/>
            <p:cNvSpPr>
              <a:spLocks noEditPoints="1"/>
            </p:cNvSpPr>
            <p:nvPr/>
          </p:nvSpPr>
          <p:spPr bwMode="auto">
            <a:xfrm>
              <a:off x="3414" y="2076"/>
              <a:ext cx="119" cy="62"/>
            </a:xfrm>
            <a:custGeom>
              <a:avLst/>
              <a:gdLst>
                <a:gd name="T0" fmla="*/ 58 w 521"/>
                <a:gd name="T1" fmla="*/ 167 h 269"/>
                <a:gd name="T2" fmla="*/ 113 w 521"/>
                <a:gd name="T3" fmla="*/ 167 h 269"/>
                <a:gd name="T4" fmla="*/ 113 w 521"/>
                <a:gd name="T5" fmla="*/ 269 h 269"/>
                <a:gd name="T6" fmla="*/ 190 w 521"/>
                <a:gd name="T7" fmla="*/ 269 h 269"/>
                <a:gd name="T8" fmla="*/ 190 w 521"/>
                <a:gd name="T9" fmla="*/ 167 h 269"/>
                <a:gd name="T10" fmla="*/ 245 w 521"/>
                <a:gd name="T11" fmla="*/ 167 h 269"/>
                <a:gd name="T12" fmla="*/ 245 w 521"/>
                <a:gd name="T13" fmla="*/ 269 h 269"/>
                <a:gd name="T14" fmla="*/ 274 w 521"/>
                <a:gd name="T15" fmla="*/ 269 h 269"/>
                <a:gd name="T16" fmla="*/ 274 w 521"/>
                <a:gd name="T17" fmla="*/ 167 h 269"/>
                <a:gd name="T18" fmla="*/ 329 w 521"/>
                <a:gd name="T19" fmla="*/ 167 h 269"/>
                <a:gd name="T20" fmla="*/ 329 w 521"/>
                <a:gd name="T21" fmla="*/ 269 h 269"/>
                <a:gd name="T22" fmla="*/ 404 w 521"/>
                <a:gd name="T23" fmla="*/ 269 h 269"/>
                <a:gd name="T24" fmla="*/ 404 w 521"/>
                <a:gd name="T25" fmla="*/ 167 h 269"/>
                <a:gd name="T26" fmla="*/ 459 w 521"/>
                <a:gd name="T27" fmla="*/ 167 h 269"/>
                <a:gd name="T28" fmla="*/ 459 w 521"/>
                <a:gd name="T29" fmla="*/ 269 h 269"/>
                <a:gd name="T30" fmla="*/ 521 w 521"/>
                <a:gd name="T31" fmla="*/ 269 h 269"/>
                <a:gd name="T32" fmla="*/ 521 w 521"/>
                <a:gd name="T33" fmla="*/ 0 h 269"/>
                <a:gd name="T34" fmla="*/ 0 w 521"/>
                <a:gd name="T35" fmla="*/ 0 h 269"/>
                <a:gd name="T36" fmla="*/ 0 w 521"/>
                <a:gd name="T37" fmla="*/ 269 h 269"/>
                <a:gd name="T38" fmla="*/ 58 w 521"/>
                <a:gd name="T39" fmla="*/ 269 h 269"/>
                <a:gd name="T40" fmla="*/ 58 w 521"/>
                <a:gd name="T41" fmla="*/ 167 h 269"/>
                <a:gd name="T42" fmla="*/ 431 w 521"/>
                <a:gd name="T43" fmla="*/ 104 h 269"/>
                <a:gd name="T44" fmla="*/ 431 w 521"/>
                <a:gd name="T45" fmla="*/ 104 h 269"/>
                <a:gd name="T46" fmla="*/ 483 w 521"/>
                <a:gd name="T47" fmla="*/ 135 h 269"/>
                <a:gd name="T48" fmla="*/ 478 w 521"/>
                <a:gd name="T49" fmla="*/ 138 h 269"/>
                <a:gd name="T50" fmla="*/ 431 w 521"/>
                <a:gd name="T51" fmla="*/ 109 h 269"/>
                <a:gd name="T52" fmla="*/ 385 w 521"/>
                <a:gd name="T53" fmla="*/ 137 h 269"/>
                <a:gd name="T54" fmla="*/ 380 w 521"/>
                <a:gd name="T55" fmla="*/ 135 h 269"/>
                <a:gd name="T56" fmla="*/ 431 w 521"/>
                <a:gd name="T57" fmla="*/ 104 h 269"/>
                <a:gd name="T58" fmla="*/ 256 w 521"/>
                <a:gd name="T59" fmla="*/ 97 h 269"/>
                <a:gd name="T60" fmla="*/ 256 w 521"/>
                <a:gd name="T61" fmla="*/ 97 h 269"/>
                <a:gd name="T62" fmla="*/ 352 w 521"/>
                <a:gd name="T63" fmla="*/ 133 h 269"/>
                <a:gd name="T64" fmla="*/ 350 w 521"/>
                <a:gd name="T65" fmla="*/ 139 h 269"/>
                <a:gd name="T66" fmla="*/ 257 w 521"/>
                <a:gd name="T67" fmla="*/ 103 h 269"/>
                <a:gd name="T68" fmla="*/ 170 w 521"/>
                <a:gd name="T69" fmla="*/ 139 h 269"/>
                <a:gd name="T70" fmla="*/ 167 w 521"/>
                <a:gd name="T71" fmla="*/ 133 h 269"/>
                <a:gd name="T72" fmla="*/ 256 w 521"/>
                <a:gd name="T73" fmla="*/ 97 h 269"/>
                <a:gd name="T74" fmla="*/ 39 w 521"/>
                <a:gd name="T75" fmla="*/ 137 h 269"/>
                <a:gd name="T76" fmla="*/ 39 w 521"/>
                <a:gd name="T77" fmla="*/ 137 h 269"/>
                <a:gd name="T78" fmla="*/ 34 w 521"/>
                <a:gd name="T79" fmla="*/ 135 h 269"/>
                <a:gd name="T80" fmla="*/ 85 w 521"/>
                <a:gd name="T81" fmla="*/ 104 h 269"/>
                <a:gd name="T82" fmla="*/ 137 w 521"/>
                <a:gd name="T83" fmla="*/ 135 h 269"/>
                <a:gd name="T84" fmla="*/ 132 w 521"/>
                <a:gd name="T85" fmla="*/ 137 h 269"/>
                <a:gd name="T86" fmla="*/ 85 w 521"/>
                <a:gd name="T87" fmla="*/ 109 h 269"/>
                <a:gd name="T88" fmla="*/ 39 w 521"/>
                <a:gd name="T89" fmla="*/ 13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1" h="269">
                  <a:moveTo>
                    <a:pt x="58" y="167"/>
                  </a:moveTo>
                  <a:lnTo>
                    <a:pt x="113" y="167"/>
                  </a:lnTo>
                  <a:lnTo>
                    <a:pt x="113" y="269"/>
                  </a:lnTo>
                  <a:lnTo>
                    <a:pt x="190" y="269"/>
                  </a:lnTo>
                  <a:lnTo>
                    <a:pt x="190" y="167"/>
                  </a:lnTo>
                  <a:lnTo>
                    <a:pt x="245" y="167"/>
                  </a:lnTo>
                  <a:lnTo>
                    <a:pt x="245" y="269"/>
                  </a:lnTo>
                  <a:lnTo>
                    <a:pt x="274" y="269"/>
                  </a:lnTo>
                  <a:lnTo>
                    <a:pt x="274" y="167"/>
                  </a:lnTo>
                  <a:lnTo>
                    <a:pt x="329" y="167"/>
                  </a:lnTo>
                  <a:lnTo>
                    <a:pt x="329" y="269"/>
                  </a:lnTo>
                  <a:lnTo>
                    <a:pt x="404" y="269"/>
                  </a:lnTo>
                  <a:lnTo>
                    <a:pt x="404" y="167"/>
                  </a:lnTo>
                  <a:lnTo>
                    <a:pt x="459" y="167"/>
                  </a:lnTo>
                  <a:lnTo>
                    <a:pt x="459" y="269"/>
                  </a:lnTo>
                  <a:lnTo>
                    <a:pt x="521" y="269"/>
                  </a:lnTo>
                  <a:lnTo>
                    <a:pt x="521" y="0"/>
                  </a:lnTo>
                  <a:lnTo>
                    <a:pt x="0" y="0"/>
                  </a:lnTo>
                  <a:lnTo>
                    <a:pt x="0" y="269"/>
                  </a:lnTo>
                  <a:lnTo>
                    <a:pt x="58" y="269"/>
                  </a:lnTo>
                  <a:lnTo>
                    <a:pt x="58" y="167"/>
                  </a:lnTo>
                  <a:close/>
                  <a:moveTo>
                    <a:pt x="431" y="104"/>
                  </a:moveTo>
                  <a:lnTo>
                    <a:pt x="431" y="104"/>
                  </a:lnTo>
                  <a:cubicBezTo>
                    <a:pt x="453" y="104"/>
                    <a:pt x="473" y="117"/>
                    <a:pt x="483" y="135"/>
                  </a:cubicBezTo>
                  <a:lnTo>
                    <a:pt x="478" y="138"/>
                  </a:lnTo>
                  <a:cubicBezTo>
                    <a:pt x="469" y="121"/>
                    <a:pt x="451" y="109"/>
                    <a:pt x="431" y="109"/>
                  </a:cubicBezTo>
                  <a:cubicBezTo>
                    <a:pt x="411" y="109"/>
                    <a:pt x="394" y="121"/>
                    <a:pt x="385" y="137"/>
                  </a:cubicBezTo>
                  <a:lnTo>
                    <a:pt x="380" y="135"/>
                  </a:lnTo>
                  <a:cubicBezTo>
                    <a:pt x="390" y="117"/>
                    <a:pt x="409" y="104"/>
                    <a:pt x="431" y="104"/>
                  </a:cubicBezTo>
                  <a:close/>
                  <a:moveTo>
                    <a:pt x="256" y="97"/>
                  </a:moveTo>
                  <a:lnTo>
                    <a:pt x="256" y="97"/>
                  </a:lnTo>
                  <a:lnTo>
                    <a:pt x="352" y="133"/>
                  </a:lnTo>
                  <a:lnTo>
                    <a:pt x="350" y="139"/>
                  </a:lnTo>
                  <a:lnTo>
                    <a:pt x="257" y="103"/>
                  </a:lnTo>
                  <a:lnTo>
                    <a:pt x="170" y="139"/>
                  </a:lnTo>
                  <a:lnTo>
                    <a:pt x="167" y="133"/>
                  </a:lnTo>
                  <a:lnTo>
                    <a:pt x="256" y="97"/>
                  </a:lnTo>
                  <a:close/>
                  <a:moveTo>
                    <a:pt x="39" y="137"/>
                  </a:moveTo>
                  <a:lnTo>
                    <a:pt x="39" y="137"/>
                  </a:lnTo>
                  <a:lnTo>
                    <a:pt x="34" y="135"/>
                  </a:lnTo>
                  <a:cubicBezTo>
                    <a:pt x="44" y="117"/>
                    <a:pt x="63" y="104"/>
                    <a:pt x="85" y="104"/>
                  </a:cubicBezTo>
                  <a:cubicBezTo>
                    <a:pt x="107" y="104"/>
                    <a:pt x="127" y="116"/>
                    <a:pt x="137" y="135"/>
                  </a:cubicBezTo>
                  <a:lnTo>
                    <a:pt x="132" y="137"/>
                  </a:lnTo>
                  <a:cubicBezTo>
                    <a:pt x="123" y="121"/>
                    <a:pt x="105" y="109"/>
                    <a:pt x="85" y="109"/>
                  </a:cubicBezTo>
                  <a:cubicBezTo>
                    <a:pt x="65" y="109"/>
                    <a:pt x="48" y="121"/>
                    <a:pt x="39" y="13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5" name="Freeform 35"/>
            <p:cNvSpPr>
              <a:spLocks noEditPoints="1"/>
            </p:cNvSpPr>
            <p:nvPr/>
          </p:nvSpPr>
          <p:spPr bwMode="auto">
            <a:xfrm>
              <a:off x="3414" y="2200"/>
              <a:ext cx="119" cy="62"/>
            </a:xfrm>
            <a:custGeom>
              <a:avLst/>
              <a:gdLst>
                <a:gd name="T0" fmla="*/ 0 w 521"/>
                <a:gd name="T1" fmla="*/ 269 h 269"/>
                <a:gd name="T2" fmla="*/ 194 w 521"/>
                <a:gd name="T3" fmla="*/ 269 h 269"/>
                <a:gd name="T4" fmla="*/ 194 w 521"/>
                <a:gd name="T5" fmla="*/ 98 h 269"/>
                <a:gd name="T6" fmla="*/ 260 w 521"/>
                <a:gd name="T7" fmla="*/ 50 h 269"/>
                <a:gd name="T8" fmla="*/ 325 w 521"/>
                <a:gd name="T9" fmla="*/ 98 h 269"/>
                <a:gd name="T10" fmla="*/ 325 w 521"/>
                <a:gd name="T11" fmla="*/ 269 h 269"/>
                <a:gd name="T12" fmla="*/ 521 w 521"/>
                <a:gd name="T13" fmla="*/ 269 h 269"/>
                <a:gd name="T14" fmla="*/ 521 w 521"/>
                <a:gd name="T15" fmla="*/ 0 h 269"/>
                <a:gd name="T16" fmla="*/ 0 w 521"/>
                <a:gd name="T17" fmla="*/ 0 h 269"/>
                <a:gd name="T18" fmla="*/ 0 w 521"/>
                <a:gd name="T19" fmla="*/ 269 h 269"/>
                <a:gd name="T20" fmla="*/ 404 w 521"/>
                <a:gd name="T21" fmla="*/ 82 h 269"/>
                <a:gd name="T22" fmla="*/ 404 w 521"/>
                <a:gd name="T23" fmla="*/ 82 h 269"/>
                <a:gd name="T24" fmla="*/ 432 w 521"/>
                <a:gd name="T25" fmla="*/ 57 h 269"/>
                <a:gd name="T26" fmla="*/ 459 w 521"/>
                <a:gd name="T27" fmla="*/ 82 h 269"/>
                <a:gd name="T28" fmla="*/ 459 w 521"/>
                <a:gd name="T29" fmla="*/ 177 h 269"/>
                <a:gd name="T30" fmla="*/ 404 w 521"/>
                <a:gd name="T31" fmla="*/ 177 h 269"/>
                <a:gd name="T32" fmla="*/ 404 w 521"/>
                <a:gd name="T33" fmla="*/ 82 h 269"/>
                <a:gd name="T34" fmla="*/ 85 w 521"/>
                <a:gd name="T35" fmla="*/ 57 h 269"/>
                <a:gd name="T36" fmla="*/ 85 w 521"/>
                <a:gd name="T37" fmla="*/ 57 h 269"/>
                <a:gd name="T38" fmla="*/ 113 w 521"/>
                <a:gd name="T39" fmla="*/ 82 h 269"/>
                <a:gd name="T40" fmla="*/ 113 w 521"/>
                <a:gd name="T41" fmla="*/ 177 h 269"/>
                <a:gd name="T42" fmla="*/ 58 w 521"/>
                <a:gd name="T43" fmla="*/ 177 h 269"/>
                <a:gd name="T44" fmla="*/ 58 w 521"/>
                <a:gd name="T45" fmla="*/ 82 h 269"/>
                <a:gd name="T46" fmla="*/ 85 w 521"/>
                <a:gd name="T47" fmla="*/ 5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1" h="269">
                  <a:moveTo>
                    <a:pt x="0" y="269"/>
                  </a:moveTo>
                  <a:lnTo>
                    <a:pt x="194" y="269"/>
                  </a:lnTo>
                  <a:lnTo>
                    <a:pt x="194" y="98"/>
                  </a:lnTo>
                  <a:cubicBezTo>
                    <a:pt x="194" y="98"/>
                    <a:pt x="202" y="50"/>
                    <a:pt x="260" y="50"/>
                  </a:cubicBezTo>
                  <a:cubicBezTo>
                    <a:pt x="317" y="49"/>
                    <a:pt x="325" y="98"/>
                    <a:pt x="325" y="98"/>
                  </a:cubicBezTo>
                  <a:lnTo>
                    <a:pt x="325" y="269"/>
                  </a:lnTo>
                  <a:lnTo>
                    <a:pt x="521" y="269"/>
                  </a:lnTo>
                  <a:lnTo>
                    <a:pt x="521" y="0"/>
                  </a:lnTo>
                  <a:lnTo>
                    <a:pt x="0" y="0"/>
                  </a:lnTo>
                  <a:lnTo>
                    <a:pt x="0" y="269"/>
                  </a:lnTo>
                  <a:close/>
                  <a:moveTo>
                    <a:pt x="404" y="82"/>
                  </a:moveTo>
                  <a:lnTo>
                    <a:pt x="404" y="82"/>
                  </a:lnTo>
                  <a:cubicBezTo>
                    <a:pt x="404" y="82"/>
                    <a:pt x="407" y="57"/>
                    <a:pt x="432" y="57"/>
                  </a:cubicBezTo>
                  <a:cubicBezTo>
                    <a:pt x="456" y="57"/>
                    <a:pt x="459" y="82"/>
                    <a:pt x="459" y="82"/>
                  </a:cubicBezTo>
                  <a:lnTo>
                    <a:pt x="459" y="177"/>
                  </a:lnTo>
                  <a:lnTo>
                    <a:pt x="404" y="177"/>
                  </a:lnTo>
                  <a:lnTo>
                    <a:pt x="404" y="82"/>
                  </a:lnTo>
                  <a:close/>
                  <a:moveTo>
                    <a:pt x="85" y="57"/>
                  </a:moveTo>
                  <a:lnTo>
                    <a:pt x="85" y="57"/>
                  </a:lnTo>
                  <a:cubicBezTo>
                    <a:pt x="110" y="57"/>
                    <a:pt x="113" y="82"/>
                    <a:pt x="113" y="82"/>
                  </a:cubicBezTo>
                  <a:lnTo>
                    <a:pt x="113" y="177"/>
                  </a:lnTo>
                  <a:lnTo>
                    <a:pt x="58" y="177"/>
                  </a:lnTo>
                  <a:lnTo>
                    <a:pt x="58" y="82"/>
                  </a:lnTo>
                  <a:cubicBezTo>
                    <a:pt x="58" y="82"/>
                    <a:pt x="61" y="57"/>
                    <a:pt x="85" y="5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6" name="Rectangle 36"/>
            <p:cNvSpPr>
              <a:spLocks noChangeArrowheads="1"/>
            </p:cNvSpPr>
            <p:nvPr/>
          </p:nvSpPr>
          <p:spPr bwMode="auto">
            <a:xfrm>
              <a:off x="3414" y="2189"/>
              <a:ext cx="119" cy="9"/>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7" name="Rectangle 37"/>
            <p:cNvSpPr>
              <a:spLocks noChangeArrowheads="1"/>
            </p:cNvSpPr>
            <p:nvPr/>
          </p:nvSpPr>
          <p:spPr bwMode="auto">
            <a:xfrm>
              <a:off x="3414" y="2138"/>
              <a:ext cx="13"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8" name="Rectangle 38"/>
            <p:cNvSpPr>
              <a:spLocks noChangeArrowheads="1"/>
            </p:cNvSpPr>
            <p:nvPr/>
          </p:nvSpPr>
          <p:spPr bwMode="auto">
            <a:xfrm>
              <a:off x="3518" y="2138"/>
              <a:ext cx="15"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39" name="Rectangle 39"/>
            <p:cNvSpPr>
              <a:spLocks noChangeArrowheads="1"/>
            </p:cNvSpPr>
            <p:nvPr/>
          </p:nvSpPr>
          <p:spPr bwMode="auto">
            <a:xfrm>
              <a:off x="3489"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0" name="Rectangle 40"/>
            <p:cNvSpPr>
              <a:spLocks noChangeArrowheads="1"/>
            </p:cNvSpPr>
            <p:nvPr/>
          </p:nvSpPr>
          <p:spPr bwMode="auto">
            <a:xfrm>
              <a:off x="3470" y="2138"/>
              <a:ext cx="6"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1" name="Rectangle 41"/>
            <p:cNvSpPr>
              <a:spLocks noChangeArrowheads="1"/>
            </p:cNvSpPr>
            <p:nvPr/>
          </p:nvSpPr>
          <p:spPr bwMode="auto">
            <a:xfrm>
              <a:off x="3440"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2" name="Freeform 42"/>
            <p:cNvSpPr>
              <a:spLocks/>
            </p:cNvSpPr>
            <p:nvPr/>
          </p:nvSpPr>
          <p:spPr bwMode="auto">
            <a:xfrm>
              <a:off x="3448" y="1987"/>
              <a:ext cx="51" cy="12"/>
            </a:xfrm>
            <a:custGeom>
              <a:avLst/>
              <a:gdLst>
                <a:gd name="T0" fmla="*/ 0 w 224"/>
                <a:gd name="T1" fmla="*/ 0 h 51"/>
                <a:gd name="T2" fmla="*/ 17 w 224"/>
                <a:gd name="T3" fmla="*/ 51 h 51"/>
                <a:gd name="T4" fmla="*/ 207 w 224"/>
                <a:gd name="T5" fmla="*/ 51 h 51"/>
                <a:gd name="T6" fmla="*/ 224 w 224"/>
                <a:gd name="T7" fmla="*/ 0 h 51"/>
                <a:gd name="T8" fmla="*/ 0 w 224"/>
                <a:gd name="T9" fmla="*/ 0 h 51"/>
              </a:gdLst>
              <a:ahLst/>
              <a:cxnLst>
                <a:cxn ang="0">
                  <a:pos x="T0" y="T1"/>
                </a:cxn>
                <a:cxn ang="0">
                  <a:pos x="T2" y="T3"/>
                </a:cxn>
                <a:cxn ang="0">
                  <a:pos x="T4" y="T5"/>
                </a:cxn>
                <a:cxn ang="0">
                  <a:pos x="T6" y="T7"/>
                </a:cxn>
                <a:cxn ang="0">
                  <a:pos x="T8" y="T9"/>
                </a:cxn>
              </a:cxnLst>
              <a:rect l="0" t="0" r="r" b="b"/>
              <a:pathLst>
                <a:path w="224" h="51">
                  <a:moveTo>
                    <a:pt x="0" y="0"/>
                  </a:moveTo>
                  <a:lnTo>
                    <a:pt x="17" y="51"/>
                  </a:lnTo>
                  <a:lnTo>
                    <a:pt x="207" y="51"/>
                  </a:lnTo>
                  <a:lnTo>
                    <a:pt x="224" y="0"/>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3" name="Freeform 43"/>
            <p:cNvSpPr>
              <a:spLocks/>
            </p:cNvSpPr>
            <p:nvPr/>
          </p:nvSpPr>
          <p:spPr bwMode="auto">
            <a:xfrm>
              <a:off x="3419" y="2000"/>
              <a:ext cx="109" cy="54"/>
            </a:xfrm>
            <a:custGeom>
              <a:avLst/>
              <a:gdLst>
                <a:gd name="T0" fmla="*/ 334 w 481"/>
                <a:gd name="T1" fmla="*/ 0 h 233"/>
                <a:gd name="T2" fmla="*/ 144 w 481"/>
                <a:gd name="T3" fmla="*/ 0 h 233"/>
                <a:gd name="T4" fmla="*/ 10 w 481"/>
                <a:gd name="T5" fmla="*/ 233 h 233"/>
                <a:gd name="T6" fmla="*/ 147 w 481"/>
                <a:gd name="T7" fmla="*/ 233 h 233"/>
                <a:gd name="T8" fmla="*/ 179 w 481"/>
                <a:gd name="T9" fmla="*/ 144 h 233"/>
                <a:gd name="T10" fmla="*/ 168 w 481"/>
                <a:gd name="T11" fmla="*/ 134 h 233"/>
                <a:gd name="T12" fmla="*/ 168 w 481"/>
                <a:gd name="T13" fmla="*/ 117 h 233"/>
                <a:gd name="T14" fmla="*/ 241 w 481"/>
                <a:gd name="T15" fmla="*/ 92 h 233"/>
                <a:gd name="T16" fmla="*/ 310 w 481"/>
                <a:gd name="T17" fmla="*/ 117 h 233"/>
                <a:gd name="T18" fmla="*/ 310 w 481"/>
                <a:gd name="T19" fmla="*/ 134 h 233"/>
                <a:gd name="T20" fmla="*/ 300 w 481"/>
                <a:gd name="T21" fmla="*/ 144 h 233"/>
                <a:gd name="T22" fmla="*/ 331 w 481"/>
                <a:gd name="T23" fmla="*/ 233 h 233"/>
                <a:gd name="T24" fmla="*/ 468 w 481"/>
                <a:gd name="T25" fmla="*/ 233 h 233"/>
                <a:gd name="T26" fmla="*/ 334 w 481"/>
                <a:gd name="T2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1" h="233">
                  <a:moveTo>
                    <a:pt x="334" y="0"/>
                  </a:moveTo>
                  <a:lnTo>
                    <a:pt x="144" y="0"/>
                  </a:lnTo>
                  <a:cubicBezTo>
                    <a:pt x="54" y="41"/>
                    <a:pt x="0" y="132"/>
                    <a:pt x="10" y="233"/>
                  </a:cubicBezTo>
                  <a:lnTo>
                    <a:pt x="147" y="233"/>
                  </a:lnTo>
                  <a:lnTo>
                    <a:pt x="179" y="144"/>
                  </a:lnTo>
                  <a:lnTo>
                    <a:pt x="168" y="134"/>
                  </a:lnTo>
                  <a:lnTo>
                    <a:pt x="168" y="117"/>
                  </a:lnTo>
                  <a:cubicBezTo>
                    <a:pt x="168" y="117"/>
                    <a:pt x="188" y="93"/>
                    <a:pt x="241" y="92"/>
                  </a:cubicBezTo>
                  <a:cubicBezTo>
                    <a:pt x="287" y="92"/>
                    <a:pt x="310" y="117"/>
                    <a:pt x="310" y="117"/>
                  </a:cubicBezTo>
                  <a:lnTo>
                    <a:pt x="310" y="134"/>
                  </a:lnTo>
                  <a:lnTo>
                    <a:pt x="300" y="144"/>
                  </a:lnTo>
                  <a:lnTo>
                    <a:pt x="331" y="233"/>
                  </a:lnTo>
                  <a:lnTo>
                    <a:pt x="468" y="233"/>
                  </a:lnTo>
                  <a:cubicBezTo>
                    <a:pt x="481" y="133"/>
                    <a:pt x="418" y="35"/>
                    <a:pt x="33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4" name="Freeform 44"/>
            <p:cNvSpPr>
              <a:spLocks/>
            </p:cNvSpPr>
            <p:nvPr/>
          </p:nvSpPr>
          <p:spPr bwMode="auto">
            <a:xfrm>
              <a:off x="3494" y="2056"/>
              <a:ext cx="32" cy="17"/>
            </a:xfrm>
            <a:custGeom>
              <a:avLst/>
              <a:gdLst>
                <a:gd name="T0" fmla="*/ 139 w 139"/>
                <a:gd name="T1" fmla="*/ 6 h 77"/>
                <a:gd name="T2" fmla="*/ 136 w 139"/>
                <a:gd name="T3" fmla="*/ 0 h 77"/>
                <a:gd name="T4" fmla="*/ 0 w 139"/>
                <a:gd name="T5" fmla="*/ 0 h 77"/>
                <a:gd name="T6" fmla="*/ 0 w 139"/>
                <a:gd name="T7" fmla="*/ 77 h 77"/>
                <a:gd name="T8" fmla="*/ 131 w 139"/>
                <a:gd name="T9" fmla="*/ 77 h 77"/>
                <a:gd name="T10" fmla="*/ 131 w 139"/>
                <a:gd name="T11" fmla="*/ 20 h 77"/>
                <a:gd name="T12" fmla="*/ 139 w 139"/>
                <a:gd name="T13" fmla="*/ 6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139" y="6"/>
                  </a:moveTo>
                  <a:cubicBezTo>
                    <a:pt x="137" y="4"/>
                    <a:pt x="136" y="2"/>
                    <a:pt x="136" y="0"/>
                  </a:cubicBezTo>
                  <a:lnTo>
                    <a:pt x="0" y="0"/>
                  </a:lnTo>
                  <a:lnTo>
                    <a:pt x="0" y="77"/>
                  </a:lnTo>
                  <a:lnTo>
                    <a:pt x="131" y="77"/>
                  </a:lnTo>
                  <a:lnTo>
                    <a:pt x="131" y="20"/>
                  </a:lnTo>
                  <a:lnTo>
                    <a:pt x="139" y="6"/>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5" name="Freeform 45"/>
            <p:cNvSpPr>
              <a:spLocks/>
            </p:cNvSpPr>
            <p:nvPr/>
          </p:nvSpPr>
          <p:spPr bwMode="auto">
            <a:xfrm>
              <a:off x="3421" y="2056"/>
              <a:ext cx="32" cy="17"/>
            </a:xfrm>
            <a:custGeom>
              <a:avLst/>
              <a:gdLst>
                <a:gd name="T0" fmla="*/ 0 w 139"/>
                <a:gd name="T1" fmla="*/ 5 h 77"/>
                <a:gd name="T2" fmla="*/ 3 w 139"/>
                <a:gd name="T3" fmla="*/ 0 h 77"/>
                <a:gd name="T4" fmla="*/ 139 w 139"/>
                <a:gd name="T5" fmla="*/ 0 h 77"/>
                <a:gd name="T6" fmla="*/ 139 w 139"/>
                <a:gd name="T7" fmla="*/ 77 h 77"/>
                <a:gd name="T8" fmla="*/ 7 w 139"/>
                <a:gd name="T9" fmla="*/ 77 h 77"/>
                <a:gd name="T10" fmla="*/ 7 w 139"/>
                <a:gd name="T11" fmla="*/ 20 h 77"/>
                <a:gd name="T12" fmla="*/ 0 w 139"/>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0" y="5"/>
                  </a:moveTo>
                  <a:cubicBezTo>
                    <a:pt x="1" y="4"/>
                    <a:pt x="3" y="2"/>
                    <a:pt x="3" y="0"/>
                  </a:cubicBezTo>
                  <a:lnTo>
                    <a:pt x="139" y="0"/>
                  </a:lnTo>
                  <a:lnTo>
                    <a:pt x="139" y="77"/>
                  </a:lnTo>
                  <a:lnTo>
                    <a:pt x="7" y="77"/>
                  </a:lnTo>
                  <a:lnTo>
                    <a:pt x="7" y="20"/>
                  </a:lnTo>
                  <a:lnTo>
                    <a:pt x="0" y="5"/>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sp>
          <p:nvSpPr>
            <p:cNvPr id="46" name="Freeform 46"/>
            <p:cNvSpPr>
              <a:spLocks noEditPoints="1"/>
            </p:cNvSpPr>
            <p:nvPr/>
          </p:nvSpPr>
          <p:spPr bwMode="auto">
            <a:xfrm>
              <a:off x="3454" y="2023"/>
              <a:ext cx="39" cy="50"/>
            </a:xfrm>
            <a:custGeom>
              <a:avLst/>
              <a:gdLst>
                <a:gd name="T0" fmla="*/ 140 w 172"/>
                <a:gd name="T1" fmla="*/ 45 h 218"/>
                <a:gd name="T2" fmla="*/ 151 w 172"/>
                <a:gd name="T3" fmla="*/ 33 h 218"/>
                <a:gd name="T4" fmla="*/ 151 w 172"/>
                <a:gd name="T5" fmla="*/ 21 h 218"/>
                <a:gd name="T6" fmla="*/ 87 w 172"/>
                <a:gd name="T7" fmla="*/ 0 h 218"/>
                <a:gd name="T8" fmla="*/ 21 w 172"/>
                <a:gd name="T9" fmla="*/ 21 h 218"/>
                <a:gd name="T10" fmla="*/ 21 w 172"/>
                <a:gd name="T11" fmla="*/ 33 h 218"/>
                <a:gd name="T12" fmla="*/ 32 w 172"/>
                <a:gd name="T13" fmla="*/ 45 h 218"/>
                <a:gd name="T14" fmla="*/ 0 w 172"/>
                <a:gd name="T15" fmla="*/ 136 h 218"/>
                <a:gd name="T16" fmla="*/ 0 w 172"/>
                <a:gd name="T17" fmla="*/ 218 h 218"/>
                <a:gd name="T18" fmla="*/ 172 w 172"/>
                <a:gd name="T19" fmla="*/ 218 h 218"/>
                <a:gd name="T20" fmla="*/ 172 w 172"/>
                <a:gd name="T21" fmla="*/ 136 h 218"/>
                <a:gd name="T22" fmla="*/ 140 w 172"/>
                <a:gd name="T23" fmla="*/ 45 h 218"/>
                <a:gd name="T24" fmla="*/ 132 w 172"/>
                <a:gd name="T25" fmla="*/ 34 h 218"/>
                <a:gd name="T26" fmla="*/ 132 w 172"/>
                <a:gd name="T27" fmla="*/ 34 h 218"/>
                <a:gd name="T28" fmla="*/ 86 w 172"/>
                <a:gd name="T29" fmla="*/ 20 h 218"/>
                <a:gd name="T30" fmla="*/ 41 w 172"/>
                <a:gd name="T31" fmla="*/ 34 h 218"/>
                <a:gd name="T32" fmla="*/ 37 w 172"/>
                <a:gd name="T33" fmla="*/ 30 h 218"/>
                <a:gd name="T34" fmla="*/ 86 w 172"/>
                <a:gd name="T35" fmla="*/ 15 h 218"/>
                <a:gd name="T36" fmla="*/ 136 w 172"/>
                <a:gd name="T37" fmla="*/ 30 h 218"/>
                <a:gd name="T38" fmla="*/ 132 w 172"/>
                <a:gd name="T39"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2" h="218">
                  <a:moveTo>
                    <a:pt x="140" y="45"/>
                  </a:moveTo>
                  <a:lnTo>
                    <a:pt x="151" y="33"/>
                  </a:lnTo>
                  <a:lnTo>
                    <a:pt x="151" y="21"/>
                  </a:lnTo>
                  <a:cubicBezTo>
                    <a:pt x="151" y="21"/>
                    <a:pt x="130" y="0"/>
                    <a:pt x="87" y="0"/>
                  </a:cubicBezTo>
                  <a:cubicBezTo>
                    <a:pt x="42" y="1"/>
                    <a:pt x="21" y="21"/>
                    <a:pt x="21" y="21"/>
                  </a:cubicBezTo>
                  <a:lnTo>
                    <a:pt x="21" y="33"/>
                  </a:lnTo>
                  <a:lnTo>
                    <a:pt x="32" y="45"/>
                  </a:lnTo>
                  <a:lnTo>
                    <a:pt x="0" y="136"/>
                  </a:lnTo>
                  <a:lnTo>
                    <a:pt x="0" y="218"/>
                  </a:lnTo>
                  <a:lnTo>
                    <a:pt x="172" y="218"/>
                  </a:lnTo>
                  <a:lnTo>
                    <a:pt x="172" y="136"/>
                  </a:lnTo>
                  <a:lnTo>
                    <a:pt x="140" y="45"/>
                  </a:lnTo>
                  <a:close/>
                  <a:moveTo>
                    <a:pt x="132" y="34"/>
                  </a:moveTo>
                  <a:lnTo>
                    <a:pt x="132" y="34"/>
                  </a:lnTo>
                  <a:cubicBezTo>
                    <a:pt x="124" y="26"/>
                    <a:pt x="106" y="20"/>
                    <a:pt x="86" y="20"/>
                  </a:cubicBezTo>
                  <a:cubicBezTo>
                    <a:pt x="66" y="20"/>
                    <a:pt x="49" y="26"/>
                    <a:pt x="41" y="34"/>
                  </a:cubicBezTo>
                  <a:lnTo>
                    <a:pt x="37" y="30"/>
                  </a:lnTo>
                  <a:cubicBezTo>
                    <a:pt x="47" y="21"/>
                    <a:pt x="65" y="15"/>
                    <a:pt x="86" y="15"/>
                  </a:cubicBezTo>
                  <a:cubicBezTo>
                    <a:pt x="107" y="15"/>
                    <a:pt x="126" y="21"/>
                    <a:pt x="136" y="30"/>
                  </a:cubicBezTo>
                  <a:lnTo>
                    <a:pt x="132" y="3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dirty="0"/>
            </a:p>
          </p:txBody>
        </p:sp>
      </p:grpSp>
      <p:sp>
        <p:nvSpPr>
          <p:cNvPr id="47" name="Pravokotnik 46"/>
          <p:cNvSpPr/>
          <p:nvPr userDrawn="1"/>
        </p:nvSpPr>
        <p:spPr>
          <a:xfrm>
            <a:off x="155451" y="0"/>
            <a:ext cx="216000" cy="6858000"/>
          </a:xfrm>
          <a:prstGeom prst="rect">
            <a:avLst/>
          </a:prstGeom>
          <a:solidFill>
            <a:srgbClr val="006F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48" name="Pravokotnik 47"/>
          <p:cNvSpPr/>
          <p:nvPr userDrawn="1"/>
        </p:nvSpPr>
        <p:spPr>
          <a:xfrm>
            <a:off x="47328" y="0"/>
            <a:ext cx="71875" cy="6858000"/>
          </a:xfrm>
          <a:prstGeom prst="rect">
            <a:avLst/>
          </a:prstGeom>
          <a:solidFill>
            <a:srgbClr val="AEC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pic>
        <p:nvPicPr>
          <p:cNvPr id="49" name="Slika 48"/>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98094" y="6397419"/>
            <a:ext cx="2789278" cy="360000"/>
          </a:xfrm>
          <a:prstGeom prst="rect">
            <a:avLst/>
          </a:prstGeom>
        </p:spPr>
      </p:pic>
    </p:spTree>
    <p:extLst>
      <p:ext uri="{BB962C8B-B14F-4D97-AF65-F5344CB8AC3E}">
        <p14:creationId xmlns:p14="http://schemas.microsoft.com/office/powerpoint/2010/main" val="2906439249"/>
      </p:ext>
    </p:extLst>
  </p:cSld>
  <p:clrMap bg1="lt1" tx1="dk1" bg2="lt2" tx2="dk2" accent1="accent1" accent2="accent2" accent3="accent3" accent4="accent4" accent5="accent5" accent6="accent6" hlink="hlink" folHlink="folHlink"/>
  <p:sldLayoutIdLst>
    <p:sldLayoutId id="2147483685"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6" r:id="rId12"/>
  </p:sldLayoutIdLst>
  <p:txStyles>
    <p:titleStyle>
      <a:lvl1pPr algn="ctr" defTabSz="914400" rtl="0" eaLnBrk="1" latinLnBrk="0" hangingPunct="1">
        <a:spcBef>
          <a:spcPct val="0"/>
        </a:spcBef>
        <a:buNone/>
        <a:defRPr lang="sl-SI" sz="4400" b="1" kern="1200">
          <a:solidFill>
            <a:srgbClr val="006F8E"/>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lang="sl-SI" sz="3200" kern="1200" dirty="0" smtClean="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lang="sl-SI" sz="2800" kern="120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lang="sl-SI" sz="2400" kern="1200" dirty="0" smtClean="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lang="sl-SI" sz="2000" kern="1200" dirty="0" smtClean="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lang="sl-SI" sz="20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www.plosone.org/" TargetMode="External"/><Relationship Id="rId5" Type="http://schemas.openxmlformats.org/officeDocument/2006/relationships/hyperlink" Target="http://www.sciencedirect.com/science/article/pii/S0006320713003522" TargetMode="External"/><Relationship Id="rId4" Type="http://schemas.openxmlformats.org/officeDocument/2006/relationships/hyperlink" Target="http://www.sciencedirect.com/science/article/pii/S0006320712004144"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awwi.org/resources/summary-of-wind-wildlife-interactions-2/" TargetMode="External"/><Relationship Id="rId2" Type="http://schemas.openxmlformats.org/officeDocument/2006/relationships/hyperlink" Target="http://www.plosone.or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cesa.org/assets/2011-Files/States-Advancing-Wind-2/CESA-Visual-Impacts-Methodology-May2011.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eetd.lbl.gov/sites/all/files/publications/lbnl-4476e.pdf" TargetMode="External"/><Relationship Id="rId2" Type="http://schemas.openxmlformats.org/officeDocument/2006/relationships/hyperlink" Target="https://emp.lbl.gov/publications/impact-wind-power-projects" TargetMode="External"/><Relationship Id="rId1" Type="http://schemas.openxmlformats.org/officeDocument/2006/relationships/slideLayout" Target="../slideLayouts/slideLayout2.xml"/><Relationship Id="rId5" Type="http://schemas.openxmlformats.org/officeDocument/2006/relationships/hyperlink" Target="https://emp.lbl.gov/publications/relationship-between-wind-turbines" TargetMode="External"/><Relationship Id="rId4" Type="http://schemas.openxmlformats.org/officeDocument/2006/relationships/hyperlink" Target="http://escholarship.org/uc/item/5gx7k135"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nhmrc.gov.au/health-topics/wind-farms-and-human-health." TargetMode="External"/><Relationship Id="rId2" Type="http://schemas.openxmlformats.org/officeDocument/2006/relationships/hyperlink" Target="http://health.gov.on.ca/en/common/ministry/" TargetMode="External"/><Relationship Id="rId1" Type="http://schemas.openxmlformats.org/officeDocument/2006/relationships/slideLayout" Target="../slideLayouts/slideLayout2.xml"/><Relationship Id="rId5" Type="http://schemas.openxmlformats.org/officeDocument/2006/relationships/hyperlink" Target="http://energy.gov/eere/wind/wind-vision" TargetMode="External"/><Relationship Id="rId4" Type="http://schemas.openxmlformats.org/officeDocument/2006/relationships/hyperlink" Target="http://www.vpirg.org/resources/wind-turbine-health-impact-study-"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www.uradni-list.si/1/objava.jsp?sop=2015-01-2394" TargetMode="External"/><Relationship Id="rId7" Type="http://schemas.openxmlformats.org/officeDocument/2006/relationships/image" Target="../media/image7.png"/><Relationship Id="rId2" Type="http://schemas.openxmlformats.org/officeDocument/2006/relationships/hyperlink" Target="http://www.uradni-list.si/1/objava.jsp?sop=2014-01-2266" TargetMode="External"/><Relationship Id="rId1" Type="http://schemas.openxmlformats.org/officeDocument/2006/relationships/slideLayout" Target="../slideLayouts/slideLayout2.xml"/><Relationship Id="rId6" Type="http://schemas.openxmlformats.org/officeDocument/2006/relationships/hyperlink" Target="http://www.uradni-list.si/1/objava.jsp?sop=2022-01-0873" TargetMode="External"/><Relationship Id="rId5" Type="http://schemas.openxmlformats.org/officeDocument/2006/relationships/hyperlink" Target="http://www.uradni-list.si/1/objava.jsp?sop=2020-01-1979" TargetMode="External"/><Relationship Id="rId4" Type="http://schemas.openxmlformats.org/officeDocument/2006/relationships/hyperlink" Target="http://www.uradni-list.si/1/objava.jsp?sop=2017-01-1435" TargetMode="External"/><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značba mesta besedila 27"/>
          <p:cNvSpPr>
            <a:spLocks noGrp="1"/>
          </p:cNvSpPr>
          <p:nvPr>
            <p:ph type="body" sz="quarter" idx="18"/>
          </p:nvPr>
        </p:nvSpPr>
        <p:spPr>
          <a:xfrm>
            <a:off x="2312427" y="4458598"/>
            <a:ext cx="7661275" cy="338554"/>
          </a:xfrm>
        </p:spPr>
        <p:txBody>
          <a:bodyPr/>
          <a:lstStyle/>
          <a:p>
            <a:r>
              <a:rPr lang="sl-SI" dirty="0">
                <a:solidFill>
                  <a:schemeClr val="bg1">
                    <a:lumMod val="50000"/>
                  </a:schemeClr>
                </a:solidFill>
              </a:rPr>
              <a:t>izr. prof. dr. Filip Kokalj</a:t>
            </a:r>
          </a:p>
        </p:txBody>
      </p:sp>
      <p:sp>
        <p:nvSpPr>
          <p:cNvPr id="25" name="Naslov 24"/>
          <p:cNvSpPr>
            <a:spLocks noGrp="1"/>
          </p:cNvSpPr>
          <p:nvPr>
            <p:ph type="title"/>
          </p:nvPr>
        </p:nvSpPr>
        <p:spPr>
          <a:xfrm>
            <a:off x="2303463" y="1484784"/>
            <a:ext cx="9337153" cy="2736304"/>
          </a:xfrm>
        </p:spPr>
        <p:txBody>
          <a:bodyPr anchor="t"/>
          <a:lstStyle/>
          <a:p>
            <a:r>
              <a:rPr lang="sl-SI" dirty="0"/>
              <a:t>Energija in okolje: </a:t>
            </a:r>
            <a:br>
              <a:rPr lang="sl-SI" dirty="0"/>
            </a:br>
            <a:r>
              <a:rPr lang="sl-SI" dirty="0"/>
              <a:t>Vetrna in druga obnovljiva energija za razvojne priložnosti v slovenskih</a:t>
            </a:r>
            <a:br>
              <a:rPr lang="sl-SI" dirty="0"/>
            </a:br>
            <a:r>
              <a:rPr lang="sl-SI" dirty="0"/>
              <a:t>občinah</a:t>
            </a:r>
            <a:endParaRPr lang="sl-SI" sz="3100" dirty="0"/>
          </a:p>
        </p:txBody>
      </p:sp>
      <p:sp>
        <p:nvSpPr>
          <p:cNvPr id="29" name="Označba mesta besedila 28"/>
          <p:cNvSpPr>
            <a:spLocks noGrp="1"/>
          </p:cNvSpPr>
          <p:nvPr>
            <p:ph type="body" sz="quarter" idx="19"/>
          </p:nvPr>
        </p:nvSpPr>
        <p:spPr>
          <a:xfrm>
            <a:off x="2063552" y="6153114"/>
            <a:ext cx="10034134" cy="338554"/>
          </a:xfrm>
        </p:spPr>
        <p:txBody>
          <a:bodyPr/>
          <a:lstStyle/>
          <a:p>
            <a:r>
              <a:rPr lang="sl-SI" dirty="0"/>
              <a:t>Maribor, januar 2024</a:t>
            </a:r>
          </a:p>
        </p:txBody>
      </p:sp>
    </p:spTree>
    <p:extLst>
      <p:ext uri="{BB962C8B-B14F-4D97-AF65-F5344CB8AC3E}">
        <p14:creationId xmlns:p14="http://schemas.microsoft.com/office/powerpoint/2010/main" val="2839930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6" name="Text Box 14"/>
          <p:cNvSpPr txBox="1">
            <a:spLocks noChangeArrowheads="1"/>
          </p:cNvSpPr>
          <p:nvPr/>
        </p:nvSpPr>
        <p:spPr bwMode="auto">
          <a:xfrm>
            <a:off x="479376" y="0"/>
            <a:ext cx="11161240"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0"/>
              </a:spcBef>
            </a:pPr>
            <a:r>
              <a:rPr lang="sl-SI" altLang="sl-SI" sz="4400" b="1" dirty="0">
                <a:solidFill>
                  <a:srgbClr val="006F8E"/>
                </a:solidFill>
                <a:latin typeface="+mj-lt"/>
                <a:ea typeface="+mj-ea"/>
                <a:cs typeface="+mj-cs"/>
              </a:rPr>
              <a:t>Karta občutljivih območij glede ptic za umeščanje vetrnih elektrarn v Sloveniji</a:t>
            </a:r>
          </a:p>
        </p:txBody>
      </p:sp>
      <p:pic>
        <p:nvPicPr>
          <p:cNvPr id="2" name="Slika 1"/>
          <p:cNvPicPr>
            <a:picLocks noChangeAspect="1"/>
          </p:cNvPicPr>
          <p:nvPr/>
        </p:nvPicPr>
        <p:blipFill>
          <a:blip r:embed="rId3"/>
          <a:stretch>
            <a:fillRect/>
          </a:stretch>
        </p:blipFill>
        <p:spPr>
          <a:xfrm>
            <a:off x="1991544" y="1340768"/>
            <a:ext cx="7847872" cy="5181897"/>
          </a:xfrm>
          <a:prstGeom prst="rect">
            <a:avLst/>
          </a:prstGeom>
        </p:spPr>
      </p:pic>
      <p:sp>
        <p:nvSpPr>
          <p:cNvPr id="4" name="Pravokotnik 3"/>
          <p:cNvSpPr/>
          <p:nvPr/>
        </p:nvSpPr>
        <p:spPr>
          <a:xfrm>
            <a:off x="10560496" y="6464369"/>
            <a:ext cx="792088" cy="276999"/>
          </a:xfrm>
          <a:prstGeom prst="rect">
            <a:avLst/>
          </a:prstGeom>
        </p:spPr>
        <p:txBody>
          <a:bodyPr wrap="square">
            <a:spAutoFit/>
          </a:bodyPr>
          <a:lstStyle/>
          <a:p>
            <a:r>
              <a:rPr lang="sl-SI" sz="1200" dirty="0">
                <a:latin typeface="MyriadPro-Regular" panose="020B0503030403020204" pitchFamily="34" charset="0"/>
              </a:rPr>
              <a:t>Vir: ARSO</a:t>
            </a:r>
          </a:p>
        </p:txBody>
      </p:sp>
    </p:spTree>
    <p:extLst>
      <p:ext uri="{BB962C8B-B14F-4D97-AF65-F5344CB8AC3E}">
        <p14:creationId xmlns:p14="http://schemas.microsoft.com/office/powerpoint/2010/main" val="1115468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6" name="Text Box 14"/>
          <p:cNvSpPr txBox="1">
            <a:spLocks noChangeArrowheads="1"/>
          </p:cNvSpPr>
          <p:nvPr/>
        </p:nvSpPr>
        <p:spPr bwMode="auto">
          <a:xfrm>
            <a:off x="479376" y="0"/>
            <a:ext cx="1116124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0"/>
              </a:spcBef>
            </a:pPr>
            <a:r>
              <a:rPr lang="sl-SI" altLang="sl-SI" sz="4400" b="1" dirty="0">
                <a:solidFill>
                  <a:srgbClr val="006F8E"/>
                </a:solidFill>
                <a:latin typeface="+mj-lt"/>
                <a:ea typeface="+mj-ea"/>
                <a:cs typeface="+mj-cs"/>
              </a:rPr>
              <a:t>Vpliv na ptice</a:t>
            </a:r>
          </a:p>
        </p:txBody>
      </p:sp>
      <p:sp>
        <p:nvSpPr>
          <p:cNvPr id="4" name="Označba mesta vsebine 3"/>
          <p:cNvSpPr>
            <a:spLocks noGrp="1"/>
          </p:cNvSpPr>
          <p:nvPr>
            <p:ph idx="1"/>
          </p:nvPr>
        </p:nvSpPr>
        <p:spPr/>
        <p:txBody>
          <a:bodyPr/>
          <a:lstStyle/>
          <a:p>
            <a:pPr marL="0" indent="0">
              <a:buNone/>
            </a:pPr>
            <a:r>
              <a:rPr lang="sl-SI" b="0" dirty="0"/>
              <a:t>V ZDA so znanstveniki ocenili glavne razloge za smrtnost ptic:</a:t>
            </a:r>
          </a:p>
          <a:p>
            <a:pPr marL="0" indent="0">
              <a:buNone/>
            </a:pPr>
            <a:endParaRPr lang="sl-SI" b="0" dirty="0"/>
          </a:p>
          <a:p>
            <a:r>
              <a:rPr lang="sl-SI" dirty="0"/>
              <a:t>Vetrne turbine 		1 milijon</a:t>
            </a:r>
          </a:p>
          <a:p>
            <a:r>
              <a:rPr lang="sl-SI" b="0" dirty="0"/>
              <a:t>Komunikacijski stolpi 	6,5 milijon</a:t>
            </a:r>
          </a:p>
          <a:p>
            <a:r>
              <a:rPr lang="sl-SI" dirty="0"/>
              <a:t>Daljnovodi 			25 milijon</a:t>
            </a:r>
          </a:p>
          <a:p>
            <a:r>
              <a:rPr lang="sl-SI" b="0" dirty="0"/>
              <a:t>Pesticidi 			67 milijon</a:t>
            </a:r>
          </a:p>
          <a:p>
            <a:r>
              <a:rPr lang="sl-SI" b="0" dirty="0"/>
              <a:t>Avtomobili 			200 milijon</a:t>
            </a:r>
          </a:p>
          <a:p>
            <a:r>
              <a:rPr lang="sl-SI" b="0" dirty="0"/>
              <a:t>Okna 			1 milijarda</a:t>
            </a:r>
          </a:p>
          <a:p>
            <a:r>
              <a:rPr lang="sl-SI" b="0" dirty="0"/>
              <a:t>Mačke 			1,3-4 milijarde</a:t>
            </a:r>
            <a:r>
              <a:rPr lang="sl-SI" dirty="0"/>
              <a:t> </a:t>
            </a:r>
            <a:br>
              <a:rPr lang="sl-SI" dirty="0"/>
            </a:br>
            <a:endParaRPr lang="sl-SI" dirty="0"/>
          </a:p>
        </p:txBody>
      </p:sp>
      <p:pic>
        <p:nvPicPr>
          <p:cNvPr id="6"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393"/>
          <a:stretch/>
        </p:blipFill>
        <p:spPr>
          <a:xfrm>
            <a:off x="6312024" y="1412777"/>
            <a:ext cx="4522371" cy="4360550"/>
          </a:xfrm>
          <a:prstGeom prst="rect">
            <a:avLst/>
          </a:prstGeom>
        </p:spPr>
      </p:pic>
      <p:sp>
        <p:nvSpPr>
          <p:cNvPr id="7" name="TextBox 12"/>
          <p:cNvSpPr txBox="1"/>
          <p:nvPr/>
        </p:nvSpPr>
        <p:spPr>
          <a:xfrm>
            <a:off x="5591944" y="6093296"/>
            <a:ext cx="5112568" cy="400110"/>
          </a:xfrm>
          <a:prstGeom prst="rect">
            <a:avLst/>
          </a:prstGeom>
          <a:noFill/>
        </p:spPr>
        <p:txBody>
          <a:bodyPr wrap="square" rtlCol="0">
            <a:spAutoFit/>
          </a:bodyPr>
          <a:lstStyle>
            <a:defPPr>
              <a:defRPr lang="en-US"/>
            </a:defPPr>
            <a:lvl1pPr marL="0" algn="l" defTabSz="522488" rtl="0" eaLnBrk="1" latinLnBrk="0" hangingPunct="1">
              <a:defRPr sz="1000" kern="1200">
                <a:solidFill>
                  <a:schemeClr val="tx1"/>
                </a:solidFill>
                <a:latin typeface="+mn-lt"/>
                <a:ea typeface="+mn-ea"/>
                <a:cs typeface="+mn-cs"/>
              </a:defRPr>
            </a:lvl1pPr>
            <a:lvl2pPr marL="261244" algn="l" defTabSz="522488" rtl="0" eaLnBrk="1" latinLnBrk="0" hangingPunct="1">
              <a:defRPr sz="1000" kern="1200">
                <a:solidFill>
                  <a:schemeClr val="tx1"/>
                </a:solidFill>
                <a:latin typeface="+mn-lt"/>
                <a:ea typeface="+mn-ea"/>
                <a:cs typeface="+mn-cs"/>
              </a:defRPr>
            </a:lvl2pPr>
            <a:lvl3pPr marL="522488" algn="l" defTabSz="522488" rtl="0" eaLnBrk="1" latinLnBrk="0" hangingPunct="1">
              <a:defRPr sz="1000" kern="1200">
                <a:solidFill>
                  <a:schemeClr val="tx1"/>
                </a:solidFill>
                <a:latin typeface="+mn-lt"/>
                <a:ea typeface="+mn-ea"/>
                <a:cs typeface="+mn-cs"/>
              </a:defRPr>
            </a:lvl3pPr>
            <a:lvl4pPr marL="783732" algn="l" defTabSz="522488" rtl="0" eaLnBrk="1" latinLnBrk="0" hangingPunct="1">
              <a:defRPr sz="1000" kern="1200">
                <a:solidFill>
                  <a:schemeClr val="tx1"/>
                </a:solidFill>
                <a:latin typeface="+mn-lt"/>
                <a:ea typeface="+mn-ea"/>
                <a:cs typeface="+mn-cs"/>
              </a:defRPr>
            </a:lvl4pPr>
            <a:lvl5pPr marL="1044976" algn="l" defTabSz="522488" rtl="0" eaLnBrk="1" latinLnBrk="0" hangingPunct="1">
              <a:defRPr sz="1000" kern="1200">
                <a:solidFill>
                  <a:schemeClr val="tx1"/>
                </a:solidFill>
                <a:latin typeface="+mn-lt"/>
                <a:ea typeface="+mn-ea"/>
                <a:cs typeface="+mn-cs"/>
              </a:defRPr>
            </a:lvl5pPr>
            <a:lvl6pPr marL="1306220" algn="l" defTabSz="522488" rtl="0" eaLnBrk="1" latinLnBrk="0" hangingPunct="1">
              <a:defRPr sz="1000" kern="1200">
                <a:solidFill>
                  <a:schemeClr val="tx1"/>
                </a:solidFill>
                <a:latin typeface="+mn-lt"/>
                <a:ea typeface="+mn-ea"/>
                <a:cs typeface="+mn-cs"/>
              </a:defRPr>
            </a:lvl6pPr>
            <a:lvl7pPr marL="1567464" algn="l" defTabSz="522488" rtl="0" eaLnBrk="1" latinLnBrk="0" hangingPunct="1">
              <a:defRPr sz="1000" kern="1200">
                <a:solidFill>
                  <a:schemeClr val="tx1"/>
                </a:solidFill>
                <a:latin typeface="+mn-lt"/>
                <a:ea typeface="+mn-ea"/>
                <a:cs typeface="+mn-cs"/>
              </a:defRPr>
            </a:lvl7pPr>
            <a:lvl8pPr marL="1828709" algn="l" defTabSz="522488" rtl="0" eaLnBrk="1" latinLnBrk="0" hangingPunct="1">
              <a:defRPr sz="1000" kern="1200">
                <a:solidFill>
                  <a:schemeClr val="tx1"/>
                </a:solidFill>
                <a:latin typeface="+mn-lt"/>
                <a:ea typeface="+mn-ea"/>
                <a:cs typeface="+mn-cs"/>
              </a:defRPr>
            </a:lvl8pPr>
            <a:lvl9pPr marL="2089953" algn="l" defTabSz="522488" rtl="0" eaLnBrk="1" latinLnBrk="0" hangingPunct="1">
              <a:defRPr sz="1000" kern="1200">
                <a:solidFill>
                  <a:schemeClr val="tx1"/>
                </a:solidFill>
                <a:latin typeface="+mn-lt"/>
                <a:ea typeface="+mn-ea"/>
                <a:cs typeface="+mn-cs"/>
              </a:defRPr>
            </a:lvl9pPr>
          </a:lstStyle>
          <a:p>
            <a:r>
              <a:rPr lang="en-US" dirty="0"/>
              <a:t>*</a:t>
            </a:r>
            <a:r>
              <a:rPr lang="en-US" dirty="0" err="1"/>
              <a:t>Longcore</a:t>
            </a:r>
            <a:r>
              <a:rPr lang="en-US" dirty="0"/>
              <a:t> et al. (2013). </a:t>
            </a:r>
            <a:r>
              <a:rPr lang="en-US" i="1" dirty="0">
                <a:hlinkClick r:id="rId4"/>
              </a:rPr>
              <a:t>Avian </a:t>
            </a:r>
            <a:r>
              <a:rPr lang="en-US" i="1" dirty="0" err="1">
                <a:hlinkClick r:id="rId4"/>
              </a:rPr>
              <a:t>Mortaility</a:t>
            </a:r>
            <a:r>
              <a:rPr lang="en-US" i="1" dirty="0">
                <a:hlinkClick r:id="rId4"/>
              </a:rPr>
              <a:t> at Communication Towers in the United States and Canada: Which Species, How Many, and Where?</a:t>
            </a:r>
            <a:r>
              <a:rPr lang="en-US" i="1" dirty="0"/>
              <a:t> </a:t>
            </a:r>
          </a:p>
        </p:txBody>
      </p:sp>
      <p:sp>
        <p:nvSpPr>
          <p:cNvPr id="8" name="TextBox 7"/>
          <p:cNvSpPr txBox="1"/>
          <p:nvPr/>
        </p:nvSpPr>
        <p:spPr>
          <a:xfrm>
            <a:off x="5591944" y="5765194"/>
            <a:ext cx="6120680" cy="400110"/>
          </a:xfrm>
          <a:prstGeom prst="rect">
            <a:avLst/>
          </a:prstGeom>
          <a:noFill/>
        </p:spPr>
        <p:txBody>
          <a:bodyPr wrap="square" rtlCol="0">
            <a:spAutoFit/>
          </a:bodyPr>
          <a:lstStyle>
            <a:defPPr>
              <a:defRPr lang="en-US"/>
            </a:defPPr>
            <a:lvl1pPr marL="0" algn="l" defTabSz="522488" rtl="0" eaLnBrk="1" latinLnBrk="0" hangingPunct="1">
              <a:defRPr sz="1000" kern="1200">
                <a:solidFill>
                  <a:schemeClr val="tx1"/>
                </a:solidFill>
                <a:latin typeface="+mn-lt"/>
                <a:ea typeface="+mn-ea"/>
                <a:cs typeface="+mn-cs"/>
              </a:defRPr>
            </a:lvl1pPr>
            <a:lvl2pPr marL="261244" algn="l" defTabSz="522488" rtl="0" eaLnBrk="1" latinLnBrk="0" hangingPunct="1">
              <a:defRPr sz="1000" kern="1200">
                <a:solidFill>
                  <a:schemeClr val="tx1"/>
                </a:solidFill>
                <a:latin typeface="+mn-lt"/>
                <a:ea typeface="+mn-ea"/>
                <a:cs typeface="+mn-cs"/>
              </a:defRPr>
            </a:lvl2pPr>
            <a:lvl3pPr marL="522488" algn="l" defTabSz="522488" rtl="0" eaLnBrk="1" latinLnBrk="0" hangingPunct="1">
              <a:defRPr sz="1000" kern="1200">
                <a:solidFill>
                  <a:schemeClr val="tx1"/>
                </a:solidFill>
                <a:latin typeface="+mn-lt"/>
                <a:ea typeface="+mn-ea"/>
                <a:cs typeface="+mn-cs"/>
              </a:defRPr>
            </a:lvl3pPr>
            <a:lvl4pPr marL="783732" algn="l" defTabSz="522488" rtl="0" eaLnBrk="1" latinLnBrk="0" hangingPunct="1">
              <a:defRPr sz="1000" kern="1200">
                <a:solidFill>
                  <a:schemeClr val="tx1"/>
                </a:solidFill>
                <a:latin typeface="+mn-lt"/>
                <a:ea typeface="+mn-ea"/>
                <a:cs typeface="+mn-cs"/>
              </a:defRPr>
            </a:lvl4pPr>
            <a:lvl5pPr marL="1044976" algn="l" defTabSz="522488" rtl="0" eaLnBrk="1" latinLnBrk="0" hangingPunct="1">
              <a:defRPr sz="1000" kern="1200">
                <a:solidFill>
                  <a:schemeClr val="tx1"/>
                </a:solidFill>
                <a:latin typeface="+mn-lt"/>
                <a:ea typeface="+mn-ea"/>
                <a:cs typeface="+mn-cs"/>
              </a:defRPr>
            </a:lvl5pPr>
            <a:lvl6pPr marL="1306220" algn="l" defTabSz="522488" rtl="0" eaLnBrk="1" latinLnBrk="0" hangingPunct="1">
              <a:defRPr sz="1000" kern="1200">
                <a:solidFill>
                  <a:schemeClr val="tx1"/>
                </a:solidFill>
                <a:latin typeface="+mn-lt"/>
                <a:ea typeface="+mn-ea"/>
                <a:cs typeface="+mn-cs"/>
              </a:defRPr>
            </a:lvl6pPr>
            <a:lvl7pPr marL="1567464" algn="l" defTabSz="522488" rtl="0" eaLnBrk="1" latinLnBrk="0" hangingPunct="1">
              <a:defRPr sz="1000" kern="1200">
                <a:solidFill>
                  <a:schemeClr val="tx1"/>
                </a:solidFill>
                <a:latin typeface="+mn-lt"/>
                <a:ea typeface="+mn-ea"/>
                <a:cs typeface="+mn-cs"/>
              </a:defRPr>
            </a:lvl7pPr>
            <a:lvl8pPr marL="1828709" algn="l" defTabSz="522488" rtl="0" eaLnBrk="1" latinLnBrk="0" hangingPunct="1">
              <a:defRPr sz="1000" kern="1200">
                <a:solidFill>
                  <a:schemeClr val="tx1"/>
                </a:solidFill>
                <a:latin typeface="+mn-lt"/>
                <a:ea typeface="+mn-ea"/>
                <a:cs typeface="+mn-cs"/>
              </a:defRPr>
            </a:lvl8pPr>
            <a:lvl9pPr marL="2089953" algn="l" defTabSz="522488" rtl="0" eaLnBrk="1" latinLnBrk="0" hangingPunct="1">
              <a:defRPr sz="1000" kern="1200">
                <a:solidFill>
                  <a:schemeClr val="tx1"/>
                </a:solidFill>
                <a:latin typeface="+mn-lt"/>
                <a:ea typeface="+mn-ea"/>
                <a:cs typeface="+mn-cs"/>
              </a:defRPr>
            </a:lvl9pPr>
          </a:lstStyle>
          <a:p>
            <a:r>
              <a:rPr lang="en-US" dirty="0"/>
              <a:t>*Loss, S.R.; Will, T.; </a:t>
            </a:r>
            <a:r>
              <a:rPr lang="en-US" dirty="0" err="1"/>
              <a:t>Marra</a:t>
            </a:r>
            <a:r>
              <a:rPr lang="en-US" dirty="0"/>
              <a:t>, P.P. (December 2013).</a:t>
            </a:r>
          </a:p>
          <a:p>
            <a:r>
              <a:rPr lang="en-US" i="1" dirty="0">
                <a:hlinkClick r:id="rId5"/>
              </a:rPr>
              <a:t>Estimates of Bird Collision Mortality at Wind Facilities in the Contiguous United States</a:t>
            </a:r>
            <a:r>
              <a:rPr lang="en-US" dirty="0"/>
              <a:t>. </a:t>
            </a:r>
          </a:p>
        </p:txBody>
      </p:sp>
      <p:sp>
        <p:nvSpPr>
          <p:cNvPr id="9" name="TextBox 13"/>
          <p:cNvSpPr txBox="1"/>
          <p:nvPr/>
        </p:nvSpPr>
        <p:spPr>
          <a:xfrm>
            <a:off x="5591944" y="6413266"/>
            <a:ext cx="5760640" cy="400110"/>
          </a:xfrm>
          <a:prstGeom prst="rect">
            <a:avLst/>
          </a:prstGeom>
          <a:noFill/>
        </p:spPr>
        <p:txBody>
          <a:bodyPr wrap="square" rtlCol="0">
            <a:spAutoFit/>
          </a:bodyPr>
          <a:lstStyle>
            <a:defPPr>
              <a:defRPr lang="en-US"/>
            </a:defPPr>
            <a:lvl1pPr marL="0" algn="l" defTabSz="522488" rtl="0" eaLnBrk="1" latinLnBrk="0" hangingPunct="1">
              <a:defRPr sz="1000" kern="1200">
                <a:solidFill>
                  <a:schemeClr val="tx1"/>
                </a:solidFill>
                <a:latin typeface="+mn-lt"/>
                <a:ea typeface="+mn-ea"/>
                <a:cs typeface="+mn-cs"/>
              </a:defRPr>
            </a:lvl1pPr>
            <a:lvl2pPr marL="261244" algn="l" defTabSz="522488" rtl="0" eaLnBrk="1" latinLnBrk="0" hangingPunct="1">
              <a:defRPr sz="1000" kern="1200">
                <a:solidFill>
                  <a:schemeClr val="tx1"/>
                </a:solidFill>
                <a:latin typeface="+mn-lt"/>
                <a:ea typeface="+mn-ea"/>
                <a:cs typeface="+mn-cs"/>
              </a:defRPr>
            </a:lvl2pPr>
            <a:lvl3pPr marL="522488" algn="l" defTabSz="522488" rtl="0" eaLnBrk="1" latinLnBrk="0" hangingPunct="1">
              <a:defRPr sz="1000" kern="1200">
                <a:solidFill>
                  <a:schemeClr val="tx1"/>
                </a:solidFill>
                <a:latin typeface="+mn-lt"/>
                <a:ea typeface="+mn-ea"/>
                <a:cs typeface="+mn-cs"/>
              </a:defRPr>
            </a:lvl3pPr>
            <a:lvl4pPr marL="783732" algn="l" defTabSz="522488" rtl="0" eaLnBrk="1" latinLnBrk="0" hangingPunct="1">
              <a:defRPr sz="1000" kern="1200">
                <a:solidFill>
                  <a:schemeClr val="tx1"/>
                </a:solidFill>
                <a:latin typeface="+mn-lt"/>
                <a:ea typeface="+mn-ea"/>
                <a:cs typeface="+mn-cs"/>
              </a:defRPr>
            </a:lvl4pPr>
            <a:lvl5pPr marL="1044976" algn="l" defTabSz="522488" rtl="0" eaLnBrk="1" latinLnBrk="0" hangingPunct="1">
              <a:defRPr sz="1000" kern="1200">
                <a:solidFill>
                  <a:schemeClr val="tx1"/>
                </a:solidFill>
                <a:latin typeface="+mn-lt"/>
                <a:ea typeface="+mn-ea"/>
                <a:cs typeface="+mn-cs"/>
              </a:defRPr>
            </a:lvl5pPr>
            <a:lvl6pPr marL="1306220" algn="l" defTabSz="522488" rtl="0" eaLnBrk="1" latinLnBrk="0" hangingPunct="1">
              <a:defRPr sz="1000" kern="1200">
                <a:solidFill>
                  <a:schemeClr val="tx1"/>
                </a:solidFill>
                <a:latin typeface="+mn-lt"/>
                <a:ea typeface="+mn-ea"/>
                <a:cs typeface="+mn-cs"/>
              </a:defRPr>
            </a:lvl6pPr>
            <a:lvl7pPr marL="1567464" algn="l" defTabSz="522488" rtl="0" eaLnBrk="1" latinLnBrk="0" hangingPunct="1">
              <a:defRPr sz="1000" kern="1200">
                <a:solidFill>
                  <a:schemeClr val="tx1"/>
                </a:solidFill>
                <a:latin typeface="+mn-lt"/>
                <a:ea typeface="+mn-ea"/>
                <a:cs typeface="+mn-cs"/>
              </a:defRPr>
            </a:lvl7pPr>
            <a:lvl8pPr marL="1828709" algn="l" defTabSz="522488" rtl="0" eaLnBrk="1" latinLnBrk="0" hangingPunct="1">
              <a:defRPr sz="1000" kern="1200">
                <a:solidFill>
                  <a:schemeClr val="tx1"/>
                </a:solidFill>
                <a:latin typeface="+mn-lt"/>
                <a:ea typeface="+mn-ea"/>
                <a:cs typeface="+mn-cs"/>
              </a:defRPr>
            </a:lvl8pPr>
            <a:lvl9pPr marL="2089953" algn="l" defTabSz="522488" rtl="0" eaLnBrk="1" latinLnBrk="0" hangingPunct="1">
              <a:defRPr sz="1000" kern="1200">
                <a:solidFill>
                  <a:schemeClr val="tx1"/>
                </a:solidFill>
                <a:latin typeface="+mn-lt"/>
                <a:ea typeface="+mn-ea"/>
                <a:cs typeface="+mn-cs"/>
              </a:defRPr>
            </a:lvl9pPr>
          </a:lstStyle>
          <a:p>
            <a:r>
              <a:rPr lang="en-US" dirty="0"/>
              <a:t>*Erickson, W.P.; Wolfe, M.M.; Bay, K.J.; Johnson, D.H.; </a:t>
            </a:r>
            <a:r>
              <a:rPr lang="en-US" dirty="0" err="1"/>
              <a:t>Gehring</a:t>
            </a:r>
            <a:r>
              <a:rPr lang="en-US" dirty="0"/>
              <a:t>, J.L. (September 15, 2014). </a:t>
            </a:r>
            <a:r>
              <a:rPr lang="en-US" i="1" dirty="0">
                <a:hlinkClick r:id="rId6"/>
              </a:rPr>
              <a:t>A Comprehensive Analysis of Small-Passerine Fatalities from Collision with Turbines at Wind Energy Facilities</a:t>
            </a:r>
            <a:r>
              <a:rPr lang="en-US" dirty="0"/>
              <a:t>.</a:t>
            </a:r>
          </a:p>
        </p:txBody>
      </p:sp>
    </p:spTree>
    <p:extLst>
      <p:ext uri="{BB962C8B-B14F-4D97-AF65-F5344CB8AC3E}">
        <p14:creationId xmlns:p14="http://schemas.microsoft.com/office/powerpoint/2010/main" val="3395379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551384" y="-18256"/>
            <a:ext cx="9659416" cy="1143000"/>
          </a:xfrm>
        </p:spPr>
        <p:txBody>
          <a:bodyPr>
            <a:normAutofit/>
          </a:bodyPr>
          <a:lstStyle/>
          <a:p>
            <a:r>
              <a:rPr lang="sl-SI" dirty="0"/>
              <a:t>Vpliv na ptice</a:t>
            </a:r>
          </a:p>
        </p:txBody>
      </p:sp>
      <p:pic>
        <p:nvPicPr>
          <p:cNvPr id="3" name="Slika 2"/>
          <p:cNvPicPr>
            <a:picLocks noChangeAspect="1"/>
          </p:cNvPicPr>
          <p:nvPr/>
        </p:nvPicPr>
        <p:blipFill>
          <a:blip r:embed="rId2"/>
          <a:stretch>
            <a:fillRect/>
          </a:stretch>
        </p:blipFill>
        <p:spPr>
          <a:xfrm>
            <a:off x="1750390" y="1130449"/>
            <a:ext cx="8607071" cy="3954735"/>
          </a:xfrm>
          <a:prstGeom prst="rect">
            <a:avLst/>
          </a:prstGeom>
        </p:spPr>
      </p:pic>
      <p:sp>
        <p:nvSpPr>
          <p:cNvPr id="7" name="Pravokotnik 6"/>
          <p:cNvSpPr/>
          <p:nvPr/>
        </p:nvSpPr>
        <p:spPr>
          <a:xfrm>
            <a:off x="6949940" y="6453336"/>
            <a:ext cx="4474652" cy="276999"/>
          </a:xfrm>
          <a:prstGeom prst="rect">
            <a:avLst/>
          </a:prstGeom>
        </p:spPr>
        <p:txBody>
          <a:bodyPr wrap="square">
            <a:spAutoFit/>
          </a:bodyPr>
          <a:lstStyle/>
          <a:p>
            <a:r>
              <a:rPr lang="sl-SI" sz="1200" dirty="0">
                <a:latin typeface="MyriadPro-Regular" panose="020B0503030403020204" pitchFamily="34" charset="0"/>
              </a:rPr>
              <a:t>Vir: David J. C. </a:t>
            </a:r>
            <a:r>
              <a:rPr lang="sl-SI" sz="1200" dirty="0" err="1">
                <a:latin typeface="MyriadPro-Regular" panose="020B0503030403020204" pitchFamily="34" charset="0"/>
              </a:rPr>
              <a:t>MacKay</a:t>
            </a:r>
            <a:r>
              <a:rPr lang="sl-SI" sz="1200" dirty="0">
                <a:latin typeface="MyriadPro-Regular" panose="020B0503030403020204" pitchFamily="34" charset="0"/>
              </a:rPr>
              <a:t>, Trajnostna energija – brez razgretega ozračja</a:t>
            </a:r>
          </a:p>
        </p:txBody>
      </p:sp>
      <p:pic>
        <p:nvPicPr>
          <p:cNvPr id="1026" name="Picture 2" descr="https://www.en-lite.si/upload/gallery/88/knjig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36360" y="4797151"/>
            <a:ext cx="2809790" cy="1536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5402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p:cNvPicPr>
            <a:picLocks noChangeAspect="1"/>
          </p:cNvPicPr>
          <p:nvPr/>
        </p:nvPicPr>
        <p:blipFill>
          <a:blip r:embed="rId3"/>
          <a:stretch>
            <a:fillRect/>
          </a:stretch>
        </p:blipFill>
        <p:spPr>
          <a:xfrm>
            <a:off x="1751163" y="3573016"/>
            <a:ext cx="9279443" cy="2928075"/>
          </a:xfrm>
          <a:prstGeom prst="rect">
            <a:avLst/>
          </a:prstGeom>
        </p:spPr>
      </p:pic>
      <p:sp>
        <p:nvSpPr>
          <p:cNvPr id="8206" name="Text Box 14"/>
          <p:cNvSpPr txBox="1">
            <a:spLocks noChangeArrowheads="1"/>
          </p:cNvSpPr>
          <p:nvPr/>
        </p:nvSpPr>
        <p:spPr bwMode="auto">
          <a:xfrm>
            <a:off x="695400" y="0"/>
            <a:ext cx="1094521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0"/>
              </a:spcBef>
            </a:pPr>
            <a:r>
              <a:rPr lang="sl-SI" altLang="sl-SI" sz="4400" b="1" dirty="0">
                <a:solidFill>
                  <a:srgbClr val="006F8E"/>
                </a:solidFill>
                <a:latin typeface="+mj-lt"/>
                <a:ea typeface="+mj-ea"/>
                <a:cs typeface="+mj-cs"/>
              </a:rPr>
              <a:t>Hrup</a:t>
            </a:r>
          </a:p>
        </p:txBody>
      </p:sp>
      <p:sp>
        <p:nvSpPr>
          <p:cNvPr id="4" name="Označba mesta vsebine 3"/>
          <p:cNvSpPr>
            <a:spLocks noGrp="1"/>
          </p:cNvSpPr>
          <p:nvPr>
            <p:ph idx="1"/>
          </p:nvPr>
        </p:nvSpPr>
        <p:spPr/>
        <p:txBody>
          <a:bodyPr/>
          <a:lstStyle/>
          <a:p>
            <a:pPr marL="0" indent="0">
              <a:buNone/>
            </a:pPr>
            <a:r>
              <a:rPr lang="sl-SI" b="0" dirty="0"/>
              <a:t>V slovenski zakonodaji ne poznamo posebnih mejnih vrednosti, ki bi veljale posebej za vetrne elektrarne.</a:t>
            </a:r>
          </a:p>
          <a:p>
            <a:pPr marL="0" indent="0">
              <a:buNone/>
            </a:pPr>
            <a:r>
              <a:rPr lang="sl-SI" b="0" dirty="0"/>
              <a:t>Normativne vrednosti katere, katere se uporabljajo pri vrednotenju vetrnih elektrarn so tako:</a:t>
            </a:r>
          </a:p>
          <a:p>
            <a:r>
              <a:rPr lang="sl-SI" b="0" dirty="0"/>
              <a:t>mejne vrednosti kazalcev hrupa za naprave in</a:t>
            </a:r>
          </a:p>
          <a:p>
            <a:r>
              <a:rPr lang="sl-SI" b="0" dirty="0"/>
              <a:t>mejne konične ravni hrupa</a:t>
            </a:r>
          </a:p>
          <a:p>
            <a:pPr marL="0" indent="0">
              <a:buNone/>
            </a:pPr>
            <a:r>
              <a:rPr lang="sl-SI" b="0" dirty="0"/>
              <a:t>III. Območje</a:t>
            </a:r>
            <a:r>
              <a:rPr lang="sl-SI" dirty="0"/>
              <a:t> </a:t>
            </a:r>
            <a:br>
              <a:rPr lang="sl-SI" dirty="0"/>
            </a:br>
            <a:endParaRPr lang="sl-SI" dirty="0"/>
          </a:p>
        </p:txBody>
      </p:sp>
    </p:spTree>
    <p:extLst>
      <p:ext uri="{BB962C8B-B14F-4D97-AF65-F5344CB8AC3E}">
        <p14:creationId xmlns:p14="http://schemas.microsoft.com/office/powerpoint/2010/main" val="1704855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6" name="Text Box 14"/>
          <p:cNvSpPr txBox="1">
            <a:spLocks noChangeArrowheads="1"/>
          </p:cNvSpPr>
          <p:nvPr/>
        </p:nvSpPr>
        <p:spPr bwMode="auto">
          <a:xfrm>
            <a:off x="767408" y="0"/>
            <a:ext cx="10873208"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0"/>
              </a:spcBef>
            </a:pPr>
            <a:r>
              <a:rPr lang="sl-SI" altLang="sl-SI" sz="4400" b="1" dirty="0">
                <a:solidFill>
                  <a:srgbClr val="006F8E"/>
                </a:solidFill>
                <a:latin typeface="+mj-lt"/>
                <a:ea typeface="+mj-ea"/>
                <a:cs typeface="+mj-cs"/>
              </a:rPr>
              <a:t>Hrup</a:t>
            </a:r>
          </a:p>
        </p:txBody>
      </p:sp>
      <p:sp>
        <p:nvSpPr>
          <p:cNvPr id="4" name="Označba mesta vsebine 3"/>
          <p:cNvSpPr>
            <a:spLocks noGrp="1"/>
          </p:cNvSpPr>
          <p:nvPr>
            <p:ph idx="1"/>
          </p:nvPr>
        </p:nvSpPr>
        <p:spPr>
          <a:xfrm>
            <a:off x="498094" y="769441"/>
            <a:ext cx="11500480" cy="5530175"/>
          </a:xfrm>
        </p:spPr>
        <p:txBody>
          <a:bodyPr/>
          <a:lstStyle/>
          <a:p>
            <a:pPr marL="0" indent="0">
              <a:buNone/>
            </a:pPr>
            <a:r>
              <a:rPr lang="sl-SI" sz="1600" dirty="0"/>
              <a:t>Ugotovitve iz Mnenja NIJZ:</a:t>
            </a:r>
          </a:p>
          <a:p>
            <a:pPr marL="0" indent="0">
              <a:buNone/>
            </a:pPr>
            <a:r>
              <a:rPr lang="sl-SI" sz="1600" b="0" dirty="0"/>
              <a:t>Pri obravnavanju vplivov hrupa vetrnih elektrarn na zdravje in počutje ljudi naj se upošteva Stališče NIJZ o vplivu vetrnih elektrarn na zdravje ljudi izdelano za Ministrstvo za zdravje 26. 4. 2016. Zagotovi naj se </a:t>
            </a:r>
            <a:r>
              <a:rPr lang="sl-SI" sz="1600" dirty="0"/>
              <a:t>minimalna razdalja (vsaj 800 m) </a:t>
            </a:r>
            <a:r>
              <a:rPr lang="sl-SI" sz="1600" b="0" dirty="0"/>
              <a:t>od posameznih bivališč, ki zagotavlja fizično varnost in varna razdalja, ki je enaka ali večja od minimalne razdalje in zagotavlja, da hrup na najbolj izpostavljeni fasadi najbližjega bivališča ne bo presegal </a:t>
            </a:r>
            <a:r>
              <a:rPr lang="sl-SI" sz="1600" dirty="0"/>
              <a:t>ravni 35-40 </a:t>
            </a:r>
            <a:r>
              <a:rPr lang="sl-SI" sz="1600" dirty="0" err="1"/>
              <a:t>dBA</a:t>
            </a:r>
            <a:r>
              <a:rPr lang="sl-SI" sz="1600" dirty="0"/>
              <a:t> </a:t>
            </a:r>
            <a:r>
              <a:rPr lang="sl-SI" sz="1600" b="0" dirty="0"/>
              <a:t>v nobenem trenutku delovanja vetrnic. Opozarjamo, da zakonodaja/metodologija glede postavitve vetrnih elektrarn v okolje v Sloveniji ni urejena celovito in v zadostni meri. Predlagamo previdnost.</a:t>
            </a:r>
          </a:p>
          <a:p>
            <a:pPr marL="0" indent="0">
              <a:buNone/>
            </a:pPr>
            <a:r>
              <a:rPr lang="sl-SI" sz="1600" dirty="0"/>
              <a:t>Pojasnilo</a:t>
            </a:r>
          </a:p>
          <a:p>
            <a:pPr marL="0" indent="0">
              <a:buNone/>
            </a:pPr>
            <a:r>
              <a:rPr lang="sl-SI" sz="1400" b="0" dirty="0"/>
              <a:t>Strokovne podlage za hrup, ki predstavljajo podlago za obravnavo hrupa v </a:t>
            </a:r>
            <a:r>
              <a:rPr lang="sl-SI" sz="1400" b="0" dirty="0" err="1"/>
              <a:t>okoljskem</a:t>
            </a:r>
            <a:r>
              <a:rPr lang="sl-SI" sz="1400" b="0" dirty="0"/>
              <a:t> poročilu, so bile pripravljene z upoštevanjem Projektne naloge in veljavne zakonodaje. Projektna naloga je vključevala tudi obravnavo vsebin, ki jih v zakonodaji ni (npr. vidnost, generalizirana karta hrupa). Na ta način se je upoštevalo tudi načelo previdnosti.</a:t>
            </a:r>
          </a:p>
          <a:p>
            <a:pPr marL="0" indent="0">
              <a:buNone/>
            </a:pPr>
            <a:r>
              <a:rPr lang="sl-SI" sz="1400" dirty="0"/>
              <a:t>Minimalna razdalja </a:t>
            </a:r>
            <a:r>
              <a:rPr lang="sl-SI" sz="1400" b="0" dirty="0"/>
              <a:t>stavb z varovanimi prostori od stojišč vetrnih agregatov v </a:t>
            </a:r>
            <a:r>
              <a:rPr lang="sl-SI" sz="1400" dirty="0"/>
              <a:t>slovenski zakonodaji ni zapisana</a:t>
            </a:r>
            <a:r>
              <a:rPr lang="sl-SI" sz="1400" b="0" dirty="0"/>
              <a:t>. Zakonodaja predpisuje ravni hrupa, ki jih lahko naprava (vetrna elektrarna) povzroča pri stavbah z varovanimi prostori.</a:t>
            </a:r>
          </a:p>
          <a:p>
            <a:pPr marL="0" indent="0">
              <a:buNone/>
            </a:pPr>
            <a:r>
              <a:rPr lang="sl-SI" sz="1400" b="0" dirty="0"/>
              <a:t>Posledično se je za širše območje okoli vetrne elektrarne izdelal 3D akustični model in preračunal hrup kot posledica povprečnega obratovanja vetrne elektrarne na vsaki stavbi z varovanimi prostori. Dodatno k temu je bila izdelana generalizirana karta hrupa, ki predstavlja hrup kot posledica okolja (vpliv hitrosti vetra).</a:t>
            </a:r>
          </a:p>
          <a:p>
            <a:pPr marL="0" indent="0">
              <a:buNone/>
            </a:pPr>
            <a:r>
              <a:rPr lang="sl-SI" sz="1400" b="0" dirty="0"/>
              <a:t>Predlog NIJZ, da se vetrne elektrarne od stavb z varovanimi prostori odmaknejo toliko, da na najbolj izpostavljeni fasadi ne bodo presežene ravni hrupa 35-40 </a:t>
            </a:r>
            <a:r>
              <a:rPr lang="sl-SI" sz="1400" b="0" dirty="0" err="1"/>
              <a:t>dBA</a:t>
            </a:r>
            <a:r>
              <a:rPr lang="sl-SI" sz="1400" b="0" dirty="0"/>
              <a:t>, </a:t>
            </a:r>
            <a:r>
              <a:rPr lang="sl-SI" sz="1400" dirty="0"/>
              <a:t>NE izhaja iz slovenske zakonodaje</a:t>
            </a:r>
            <a:r>
              <a:rPr lang="sl-SI" sz="1400" b="0" dirty="0"/>
              <a:t>. Za III. stopnjo varstva pred hrupom slovenska zakonodaja v nočnem času predvideva mejno raven hrupa 48 </a:t>
            </a:r>
            <a:r>
              <a:rPr lang="sl-SI" sz="1400" b="0" dirty="0" err="1"/>
              <a:t>dBA</a:t>
            </a:r>
            <a:r>
              <a:rPr lang="sl-SI" sz="1400" b="0" dirty="0"/>
              <a:t>, v večernem obdobju 53 </a:t>
            </a:r>
            <a:r>
              <a:rPr lang="sl-SI" sz="1400" b="0" dirty="0" err="1"/>
              <a:t>dBA</a:t>
            </a:r>
            <a:r>
              <a:rPr lang="sl-SI" sz="1400" b="0" dirty="0"/>
              <a:t> in v dnevnem obdobju 58 </a:t>
            </a:r>
            <a:r>
              <a:rPr lang="sl-SI" sz="1400" b="0" dirty="0" err="1"/>
              <a:t>dBA</a:t>
            </a:r>
            <a:r>
              <a:rPr lang="sl-SI" sz="1400" b="0" dirty="0"/>
              <a:t>. Pri tem velja pripomniti, da je na osnovi generalizirane karte hrupa, zaradi vetra pričakovati ravni hrupa ozadja 35 </a:t>
            </a:r>
            <a:r>
              <a:rPr lang="sl-SI" sz="1400" b="0" dirty="0" err="1"/>
              <a:t>dBA</a:t>
            </a:r>
            <a:r>
              <a:rPr lang="sl-SI" sz="1400" b="0" dirty="0"/>
              <a:t> že pri hitrostih 3 m/sek, kar pomeni, da bi bil hrup ozadja dejansko višji od s strani NIJZ predlaganega hrupa vetrne elektrarne. Hrup ozadja bi tako preglasil hrup vetrne elektrarne</a:t>
            </a:r>
            <a:r>
              <a:rPr lang="sl-SI" sz="1400" dirty="0"/>
              <a:t>.</a:t>
            </a:r>
          </a:p>
          <a:p>
            <a:pPr marL="0" indent="0">
              <a:buNone/>
            </a:pPr>
            <a:r>
              <a:rPr lang="sl-SI" sz="1400" b="0" dirty="0"/>
              <a:t>Pripomba NIJZ, da bo zaradi variabilnosti vetra prihajalo do manj in bolj intenzivnega delovanja vetrne elektrarne ter da bodo v primeru slednjega ravni hrupa večje od ocenjenega, do določene mere drži, vendar Uredba o hrupu takšne obravnave ne predvideva (op. obravnava na nivoju trenutnih maksimumov).</a:t>
            </a:r>
            <a:r>
              <a:rPr lang="sl-SI" sz="1400" dirty="0"/>
              <a:t> </a:t>
            </a:r>
            <a:br>
              <a:rPr lang="sl-SI" sz="1400" dirty="0"/>
            </a:br>
            <a:endParaRPr lang="sl-SI" sz="1400" dirty="0"/>
          </a:p>
        </p:txBody>
      </p:sp>
    </p:spTree>
    <p:extLst>
      <p:ext uri="{BB962C8B-B14F-4D97-AF65-F5344CB8AC3E}">
        <p14:creationId xmlns:p14="http://schemas.microsoft.com/office/powerpoint/2010/main" val="3536786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2" name="Rectangle 6"/>
          <p:cNvSpPr>
            <a:spLocks noGrp="1" noChangeArrowheads="1"/>
          </p:cNvSpPr>
          <p:nvPr>
            <p:ph type="body" idx="1"/>
          </p:nvPr>
        </p:nvSpPr>
        <p:spPr>
          <a:xfrm>
            <a:off x="623392" y="1052736"/>
            <a:ext cx="11068669" cy="5184576"/>
          </a:xfrm>
          <a:noFill/>
          <a:ln/>
        </p:spPr>
        <p:txBody>
          <a:bodyPr lIns="103409" tIns="51705" rIns="103409" bIns="51705"/>
          <a:lstStyle/>
          <a:p>
            <a:r>
              <a:rPr lang="sl" sz="2800" b="0" dirty="0"/>
              <a:t>Vplivi na divje živali se razlikujejo glede na lokacijo* in razvoj tehnologij v zadnjem času pomaga zmanjšati te učinke.</a:t>
            </a:r>
          </a:p>
          <a:p>
            <a:r>
              <a:rPr lang="sl" sz="2800" b="0" dirty="0"/>
              <a:t>Študije pred in po razvojnih aktivnostih, izobraževanje na lokacijah in omejevanje obratovanja v obdobju povišane aktivnosti živali so zmanjšali vplive na divje živali.**</a:t>
            </a:r>
          </a:p>
          <a:p>
            <a:r>
              <a:rPr lang="sl" sz="2800" b="0" dirty="0"/>
              <a:t>Raziskujejo se dodatne strategije za boljše razumevanje in nadaljnje zmanjšanje negativnih učinkov vetrnih elektrarn.</a:t>
            </a:r>
          </a:p>
          <a:p>
            <a:endParaRPr lang="en-US" sz="2800" b="0" dirty="0"/>
          </a:p>
        </p:txBody>
      </p:sp>
      <p:sp>
        <p:nvSpPr>
          <p:cNvPr id="3" name="Naslov 2"/>
          <p:cNvSpPr>
            <a:spLocks noGrp="1"/>
          </p:cNvSpPr>
          <p:nvPr>
            <p:ph type="title"/>
          </p:nvPr>
        </p:nvSpPr>
        <p:spPr/>
        <p:txBody>
          <a:bodyPr/>
          <a:lstStyle/>
          <a:p>
            <a:r>
              <a:rPr lang="sl-SI" dirty="0"/>
              <a:t>Vpliv na divje živali</a:t>
            </a:r>
          </a:p>
        </p:txBody>
      </p:sp>
      <p:sp>
        <p:nvSpPr>
          <p:cNvPr id="5" name="TextBox 8"/>
          <p:cNvSpPr txBox="1"/>
          <p:nvPr/>
        </p:nvSpPr>
        <p:spPr>
          <a:xfrm>
            <a:off x="695400" y="4419109"/>
            <a:ext cx="11089232" cy="954107"/>
          </a:xfrm>
          <a:prstGeom prst="rect">
            <a:avLst/>
          </a:prstGeom>
          <a:noFill/>
        </p:spPr>
        <p:txBody>
          <a:bodyPr wrap="square" rtlCol="0">
            <a:spAutoFit/>
          </a:bodyPr>
          <a:lstStyle>
            <a:defPPr>
              <a:defRPr lang="en-US"/>
            </a:defPPr>
            <a:lvl1pPr marL="0" algn="l" defTabSz="522488" rtl="0" eaLnBrk="1" latinLnBrk="0" hangingPunct="1">
              <a:defRPr sz="1000" kern="1200">
                <a:solidFill>
                  <a:schemeClr val="tx1"/>
                </a:solidFill>
                <a:latin typeface="+mn-lt"/>
                <a:ea typeface="+mn-ea"/>
                <a:cs typeface="+mn-cs"/>
              </a:defRPr>
            </a:lvl1pPr>
            <a:lvl2pPr marL="261244" algn="l" defTabSz="522488" rtl="0" eaLnBrk="1" latinLnBrk="0" hangingPunct="1">
              <a:defRPr sz="1000" kern="1200">
                <a:solidFill>
                  <a:schemeClr val="tx1"/>
                </a:solidFill>
                <a:latin typeface="+mn-lt"/>
                <a:ea typeface="+mn-ea"/>
                <a:cs typeface="+mn-cs"/>
              </a:defRPr>
            </a:lvl2pPr>
            <a:lvl3pPr marL="522488" algn="l" defTabSz="522488" rtl="0" eaLnBrk="1" latinLnBrk="0" hangingPunct="1">
              <a:defRPr sz="1000" kern="1200">
                <a:solidFill>
                  <a:schemeClr val="tx1"/>
                </a:solidFill>
                <a:latin typeface="+mn-lt"/>
                <a:ea typeface="+mn-ea"/>
                <a:cs typeface="+mn-cs"/>
              </a:defRPr>
            </a:lvl3pPr>
            <a:lvl4pPr marL="783732" algn="l" defTabSz="522488" rtl="0" eaLnBrk="1" latinLnBrk="0" hangingPunct="1">
              <a:defRPr sz="1000" kern="1200">
                <a:solidFill>
                  <a:schemeClr val="tx1"/>
                </a:solidFill>
                <a:latin typeface="+mn-lt"/>
                <a:ea typeface="+mn-ea"/>
                <a:cs typeface="+mn-cs"/>
              </a:defRPr>
            </a:lvl4pPr>
            <a:lvl5pPr marL="1044976" algn="l" defTabSz="522488" rtl="0" eaLnBrk="1" latinLnBrk="0" hangingPunct="1">
              <a:defRPr sz="1000" kern="1200">
                <a:solidFill>
                  <a:schemeClr val="tx1"/>
                </a:solidFill>
                <a:latin typeface="+mn-lt"/>
                <a:ea typeface="+mn-ea"/>
                <a:cs typeface="+mn-cs"/>
              </a:defRPr>
            </a:lvl5pPr>
            <a:lvl6pPr marL="1306220" algn="l" defTabSz="522488" rtl="0" eaLnBrk="1" latinLnBrk="0" hangingPunct="1">
              <a:defRPr sz="1000" kern="1200">
                <a:solidFill>
                  <a:schemeClr val="tx1"/>
                </a:solidFill>
                <a:latin typeface="+mn-lt"/>
                <a:ea typeface="+mn-ea"/>
                <a:cs typeface="+mn-cs"/>
              </a:defRPr>
            </a:lvl6pPr>
            <a:lvl7pPr marL="1567464" algn="l" defTabSz="522488" rtl="0" eaLnBrk="1" latinLnBrk="0" hangingPunct="1">
              <a:defRPr sz="1000" kern="1200">
                <a:solidFill>
                  <a:schemeClr val="tx1"/>
                </a:solidFill>
                <a:latin typeface="+mn-lt"/>
                <a:ea typeface="+mn-ea"/>
                <a:cs typeface="+mn-cs"/>
              </a:defRPr>
            </a:lvl7pPr>
            <a:lvl8pPr marL="1828709" algn="l" defTabSz="522488" rtl="0" eaLnBrk="1" latinLnBrk="0" hangingPunct="1">
              <a:defRPr sz="1000" kern="1200">
                <a:solidFill>
                  <a:schemeClr val="tx1"/>
                </a:solidFill>
                <a:latin typeface="+mn-lt"/>
                <a:ea typeface="+mn-ea"/>
                <a:cs typeface="+mn-cs"/>
              </a:defRPr>
            </a:lvl8pPr>
            <a:lvl9pPr marL="2089953" algn="l" defTabSz="522488" rtl="0" eaLnBrk="1" latinLnBrk="0" hangingPunct="1">
              <a:defRPr sz="1000" kern="1200">
                <a:solidFill>
                  <a:schemeClr val="tx1"/>
                </a:solidFill>
                <a:latin typeface="+mn-lt"/>
                <a:ea typeface="+mn-ea"/>
                <a:cs typeface="+mn-cs"/>
              </a:defRPr>
            </a:lvl9pPr>
          </a:lstStyle>
          <a:p>
            <a:r>
              <a:rPr lang="en-US" sz="1400" dirty="0"/>
              <a:t>*Erickson, W.P.; Wolfe, M.M.; Bay, K.J.; Johnson, D.H.; </a:t>
            </a:r>
            <a:r>
              <a:rPr lang="en-US" sz="1400" dirty="0" err="1"/>
              <a:t>Gehring</a:t>
            </a:r>
            <a:r>
              <a:rPr lang="en-US" sz="1400" dirty="0"/>
              <a:t>, J.L. (September 15, 2014). </a:t>
            </a:r>
            <a:r>
              <a:rPr lang="en-US" sz="1400" i="1" dirty="0">
                <a:hlinkClick r:id="rId2"/>
              </a:rPr>
              <a:t>A Comprehensive Analysis of Small-Passerine Fatalities from Collision with Turbines at Wind Energy Facilities</a:t>
            </a:r>
            <a:r>
              <a:rPr lang="en-US" sz="1400" dirty="0"/>
              <a:t>.</a:t>
            </a:r>
          </a:p>
          <a:p>
            <a:r>
              <a:rPr lang="en-US" sz="1400" dirty="0"/>
              <a:t>**American Wind Wildlife Institute. (2014). </a:t>
            </a:r>
            <a:r>
              <a:rPr lang="en-US" sz="1400" i="1" u="sng" dirty="0">
                <a:hlinkClick r:id="rId3"/>
              </a:rPr>
              <a:t>Wind Turbine Interactions with Wildlife and Their Habitats: a Summary of Research Results and Priority Questions</a:t>
            </a:r>
            <a:r>
              <a:rPr lang="en-US" sz="1400" i="1" dirty="0"/>
              <a:t>. </a:t>
            </a:r>
          </a:p>
        </p:txBody>
      </p:sp>
      <p:sp>
        <p:nvSpPr>
          <p:cNvPr id="6" name="Pravokotnik 5"/>
          <p:cNvSpPr/>
          <p:nvPr/>
        </p:nvSpPr>
        <p:spPr>
          <a:xfrm>
            <a:off x="7104112" y="6464369"/>
            <a:ext cx="4248472" cy="276999"/>
          </a:xfrm>
          <a:prstGeom prst="rect">
            <a:avLst/>
          </a:prstGeom>
        </p:spPr>
        <p:txBody>
          <a:bodyPr wrap="square">
            <a:spAutoFit/>
          </a:bodyPr>
          <a:lstStyle/>
          <a:p>
            <a:r>
              <a:rPr lang="sl-SI" sz="1200" dirty="0">
                <a:latin typeface="MyriadPro-Regular" panose="020B0503030403020204" pitchFamily="34" charset="0"/>
              </a:rPr>
              <a:t>Vir: povzeto po </a:t>
            </a:r>
            <a:r>
              <a:rPr lang="sl-SI" sz="1200" dirty="0" err="1">
                <a:latin typeface="MyriadPro-Regular" panose="020B0503030403020204" pitchFamily="34" charset="0"/>
              </a:rPr>
              <a:t>Wind</a:t>
            </a:r>
            <a:r>
              <a:rPr lang="sl-SI" sz="1200" dirty="0">
                <a:latin typeface="MyriadPro-Regular" panose="020B0503030403020204" pitchFamily="34" charset="0"/>
              </a:rPr>
              <a:t> </a:t>
            </a:r>
            <a:r>
              <a:rPr lang="sl-SI" sz="1200" dirty="0" err="1">
                <a:latin typeface="MyriadPro-Regular" panose="020B0503030403020204" pitchFamily="34" charset="0"/>
              </a:rPr>
              <a:t>Energy</a:t>
            </a:r>
            <a:r>
              <a:rPr lang="sl-SI" sz="1200" dirty="0">
                <a:latin typeface="MyriadPro-Regular" panose="020B0503030403020204" pitchFamily="34" charset="0"/>
              </a:rPr>
              <a:t> </a:t>
            </a:r>
            <a:r>
              <a:rPr lang="sl-SI" sz="1200" dirty="0" err="1">
                <a:latin typeface="MyriadPro-Regular" panose="020B0503030403020204" pitchFamily="34" charset="0"/>
              </a:rPr>
              <a:t>Impacts</a:t>
            </a:r>
            <a:r>
              <a:rPr lang="sl-SI" sz="1200" dirty="0">
                <a:latin typeface="MyriadPro-Regular" panose="020B0503030403020204" pitchFamily="34" charset="0"/>
              </a:rPr>
              <a:t>, U.S. </a:t>
            </a:r>
            <a:r>
              <a:rPr lang="sl-SI" sz="1200" dirty="0" err="1">
                <a:latin typeface="MyriadPro-Regular" panose="020B0503030403020204" pitchFamily="34" charset="0"/>
              </a:rPr>
              <a:t>Department</a:t>
            </a:r>
            <a:r>
              <a:rPr lang="sl-SI" sz="1200" dirty="0">
                <a:latin typeface="MyriadPro-Regular" panose="020B0503030403020204" pitchFamily="34" charset="0"/>
              </a:rPr>
              <a:t> of </a:t>
            </a:r>
            <a:r>
              <a:rPr lang="sl-SI" sz="1200" dirty="0" err="1">
                <a:latin typeface="MyriadPro-Regular" panose="020B0503030403020204" pitchFamily="34" charset="0"/>
              </a:rPr>
              <a:t>Energy</a:t>
            </a:r>
            <a:endParaRPr lang="sl-SI" sz="1200" dirty="0">
              <a:latin typeface="MyriadPro-Regular" panose="020B0503030403020204" pitchFamily="34" charset="0"/>
            </a:endParaRPr>
          </a:p>
        </p:txBody>
      </p:sp>
    </p:spTree>
    <p:extLst>
      <p:ext uri="{BB962C8B-B14F-4D97-AF65-F5344CB8AC3E}">
        <p14:creationId xmlns:p14="http://schemas.microsoft.com/office/powerpoint/2010/main" val="20834542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2" name="Rectangle 6"/>
          <p:cNvSpPr>
            <a:spLocks noGrp="1" noChangeArrowheads="1"/>
          </p:cNvSpPr>
          <p:nvPr>
            <p:ph type="body" idx="1"/>
          </p:nvPr>
        </p:nvSpPr>
        <p:spPr>
          <a:xfrm>
            <a:off x="623392" y="1124744"/>
            <a:ext cx="11068669" cy="5184576"/>
          </a:xfrm>
          <a:noFill/>
          <a:ln/>
        </p:spPr>
        <p:txBody>
          <a:bodyPr lIns="103409" tIns="51705" rIns="103409" bIns="51705"/>
          <a:lstStyle/>
          <a:p>
            <a:r>
              <a:rPr lang="sl" sz="2800" b="0" dirty="0"/>
              <a:t>Vizualne vplive na lokalno pokrajino je mogoče razumeti pred gradnjo.</a:t>
            </a:r>
            <a:endParaRPr lang="en-US" sz="2800" b="0" dirty="0"/>
          </a:p>
          <a:p>
            <a:r>
              <a:rPr lang="sl" sz="2800" b="0" dirty="0"/>
              <a:t>Vizualne ocene vpliva lahko zagotovijo boljše razumevanje kako vetrne elektrarne izgledajo na različnih krajinah pred gradnjo.* Uporaba kvalitativnih* in kvantitativnih** ocen vizualnih vplivov lahko skupnostim pomaga pri odločanju o ustrezni postavitvi vetrnih turbin.</a:t>
            </a:r>
          </a:p>
        </p:txBody>
      </p:sp>
      <p:sp>
        <p:nvSpPr>
          <p:cNvPr id="3" name="Naslov 2"/>
          <p:cNvSpPr>
            <a:spLocks noGrp="1"/>
          </p:cNvSpPr>
          <p:nvPr>
            <p:ph type="title"/>
          </p:nvPr>
        </p:nvSpPr>
        <p:spPr/>
        <p:txBody>
          <a:bodyPr/>
          <a:lstStyle/>
          <a:p>
            <a:r>
              <a:rPr lang="sl-SI" dirty="0"/>
              <a:t>Vizualni vpliv na lokalno pokrajino</a:t>
            </a:r>
          </a:p>
        </p:txBody>
      </p:sp>
      <p:sp>
        <p:nvSpPr>
          <p:cNvPr id="6" name="TextBox 10"/>
          <p:cNvSpPr txBox="1"/>
          <p:nvPr/>
        </p:nvSpPr>
        <p:spPr>
          <a:xfrm>
            <a:off x="911423" y="3573016"/>
            <a:ext cx="10780637" cy="954107"/>
          </a:xfrm>
          <a:prstGeom prst="rect">
            <a:avLst/>
          </a:prstGeom>
          <a:noFill/>
        </p:spPr>
        <p:txBody>
          <a:bodyPr wrap="square" rtlCol="0">
            <a:spAutoFit/>
          </a:bodyPr>
          <a:lstStyle/>
          <a:p>
            <a:r>
              <a:rPr lang="en-US" sz="1400" dirty="0"/>
              <a:t>*</a:t>
            </a:r>
            <a:r>
              <a:rPr lang="en-US" sz="1400" dirty="0" err="1"/>
              <a:t>Vissering</a:t>
            </a:r>
            <a:r>
              <a:rPr lang="en-US" sz="1400" dirty="0"/>
              <a:t>, J.; Sinclair, M.; Margolis, A. (May 2011). Clean Energy States Alliance. </a:t>
            </a:r>
            <a:r>
              <a:rPr lang="en-US" sz="1400" i="1" u="sng" dirty="0">
                <a:hlinkClick r:id="rId2"/>
              </a:rPr>
              <a:t>A Visual Impact Assessment Process for Wind Energy Projects</a:t>
            </a:r>
            <a:r>
              <a:rPr lang="en-US" sz="1400" i="1" dirty="0"/>
              <a:t>.</a:t>
            </a:r>
          </a:p>
          <a:p>
            <a:r>
              <a:rPr lang="en-US" sz="1400" dirty="0"/>
              <a:t>**Palmer, J.F. (2015). Effect Size as a Basis for Evaluating the Acceptability of Scenic Impacts: Ten Wind Energy Projects from Maine, USA. Landscape and Urban Planning, 140: 56-66.</a:t>
            </a:r>
          </a:p>
          <a:p>
            <a:endParaRPr lang="en-US" sz="1400" dirty="0"/>
          </a:p>
        </p:txBody>
      </p:sp>
      <p:sp>
        <p:nvSpPr>
          <p:cNvPr id="7" name="Pravokotnik 6"/>
          <p:cNvSpPr/>
          <p:nvPr/>
        </p:nvSpPr>
        <p:spPr>
          <a:xfrm>
            <a:off x="7104112" y="6464369"/>
            <a:ext cx="4248472" cy="276999"/>
          </a:xfrm>
          <a:prstGeom prst="rect">
            <a:avLst/>
          </a:prstGeom>
        </p:spPr>
        <p:txBody>
          <a:bodyPr wrap="square">
            <a:spAutoFit/>
          </a:bodyPr>
          <a:lstStyle/>
          <a:p>
            <a:r>
              <a:rPr lang="sl-SI" sz="1200" dirty="0">
                <a:latin typeface="MyriadPro-Regular" panose="020B0503030403020204" pitchFamily="34" charset="0"/>
              </a:rPr>
              <a:t>Vir: povzeto po </a:t>
            </a:r>
            <a:r>
              <a:rPr lang="sl-SI" sz="1200" dirty="0" err="1">
                <a:latin typeface="MyriadPro-Regular" panose="020B0503030403020204" pitchFamily="34" charset="0"/>
              </a:rPr>
              <a:t>Wind</a:t>
            </a:r>
            <a:r>
              <a:rPr lang="sl-SI" sz="1200" dirty="0">
                <a:latin typeface="MyriadPro-Regular" panose="020B0503030403020204" pitchFamily="34" charset="0"/>
              </a:rPr>
              <a:t> </a:t>
            </a:r>
            <a:r>
              <a:rPr lang="sl-SI" sz="1200" dirty="0" err="1">
                <a:latin typeface="MyriadPro-Regular" panose="020B0503030403020204" pitchFamily="34" charset="0"/>
              </a:rPr>
              <a:t>Energy</a:t>
            </a:r>
            <a:r>
              <a:rPr lang="sl-SI" sz="1200" dirty="0">
                <a:latin typeface="MyriadPro-Regular" panose="020B0503030403020204" pitchFamily="34" charset="0"/>
              </a:rPr>
              <a:t> </a:t>
            </a:r>
            <a:r>
              <a:rPr lang="sl-SI" sz="1200" dirty="0" err="1">
                <a:latin typeface="MyriadPro-Regular" panose="020B0503030403020204" pitchFamily="34" charset="0"/>
              </a:rPr>
              <a:t>Impacts</a:t>
            </a:r>
            <a:r>
              <a:rPr lang="sl-SI" sz="1200" dirty="0">
                <a:latin typeface="MyriadPro-Regular" panose="020B0503030403020204" pitchFamily="34" charset="0"/>
              </a:rPr>
              <a:t>, U.S. </a:t>
            </a:r>
            <a:r>
              <a:rPr lang="sl-SI" sz="1200" dirty="0" err="1">
                <a:latin typeface="MyriadPro-Regular" panose="020B0503030403020204" pitchFamily="34" charset="0"/>
              </a:rPr>
              <a:t>Department</a:t>
            </a:r>
            <a:r>
              <a:rPr lang="sl-SI" sz="1200" dirty="0">
                <a:latin typeface="MyriadPro-Regular" panose="020B0503030403020204" pitchFamily="34" charset="0"/>
              </a:rPr>
              <a:t> of </a:t>
            </a:r>
            <a:r>
              <a:rPr lang="sl-SI" sz="1200" dirty="0" err="1">
                <a:latin typeface="MyriadPro-Regular" panose="020B0503030403020204" pitchFamily="34" charset="0"/>
              </a:rPr>
              <a:t>Energy</a:t>
            </a:r>
            <a:endParaRPr lang="sl-SI" sz="1200" dirty="0">
              <a:latin typeface="MyriadPro-Regular" panose="020B0503030403020204" pitchFamily="34" charset="0"/>
            </a:endParaRPr>
          </a:p>
        </p:txBody>
      </p:sp>
    </p:spTree>
    <p:extLst>
      <p:ext uri="{BB962C8B-B14F-4D97-AF65-F5344CB8AC3E}">
        <p14:creationId xmlns:p14="http://schemas.microsoft.com/office/powerpoint/2010/main" val="2187498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2" name="Rectangle 6"/>
          <p:cNvSpPr>
            <a:spLocks noGrp="1" noChangeArrowheads="1"/>
          </p:cNvSpPr>
          <p:nvPr>
            <p:ph type="body" idx="1"/>
          </p:nvPr>
        </p:nvSpPr>
        <p:spPr>
          <a:xfrm>
            <a:off x="623392" y="1052736"/>
            <a:ext cx="11068669" cy="5184576"/>
          </a:xfrm>
          <a:noFill/>
          <a:ln/>
        </p:spPr>
        <p:txBody>
          <a:bodyPr lIns="103409" tIns="51705" rIns="103409" bIns="51705"/>
          <a:lstStyle/>
          <a:p>
            <a:r>
              <a:rPr lang="sl" sz="2800" b="0" dirty="0"/>
              <a:t>Raziskave ne dajejo dokazov o zmanjšanju vrednosti nepremičnin po gradnji.*</a:t>
            </a:r>
            <a:endParaRPr lang="en-US" sz="2800" b="0" dirty="0"/>
          </a:p>
          <a:p>
            <a:r>
              <a:rPr lang="sl" sz="2800" b="0" dirty="0"/>
              <a:t>Izvedenih je bilo več študij, da bi ugotovil dejanski vpliv razvoja vetrne energije na vrednost nepremičnin. Statistični dokazi kažejo, da pogled na vetrne elektrarne in bližina vetrnih elektrarn nimajo negativnih učinkov po izgradnji na vrednost nepremičnin.</a:t>
            </a:r>
          </a:p>
          <a:p>
            <a:endParaRPr lang="en-US" sz="2800" b="0" dirty="0"/>
          </a:p>
        </p:txBody>
      </p:sp>
      <p:sp>
        <p:nvSpPr>
          <p:cNvPr id="3" name="Naslov 2"/>
          <p:cNvSpPr>
            <a:spLocks noGrp="1"/>
          </p:cNvSpPr>
          <p:nvPr>
            <p:ph type="title"/>
          </p:nvPr>
        </p:nvSpPr>
        <p:spPr/>
        <p:txBody>
          <a:bodyPr/>
          <a:lstStyle/>
          <a:p>
            <a:r>
              <a:rPr lang="sl-SI" dirty="0"/>
              <a:t>Zmanjšanje vrednosti nepremičnin</a:t>
            </a:r>
          </a:p>
        </p:txBody>
      </p:sp>
      <p:sp>
        <p:nvSpPr>
          <p:cNvPr id="7" name="TextBox 9"/>
          <p:cNvSpPr txBox="1"/>
          <p:nvPr/>
        </p:nvSpPr>
        <p:spPr>
          <a:xfrm>
            <a:off x="839416" y="3861048"/>
            <a:ext cx="9659416" cy="1815882"/>
          </a:xfrm>
          <a:prstGeom prst="rect">
            <a:avLst/>
          </a:prstGeom>
          <a:noFill/>
        </p:spPr>
        <p:txBody>
          <a:bodyPr wrap="square" rtlCol="0">
            <a:spAutoFit/>
          </a:bodyPr>
          <a:lstStyle/>
          <a:p>
            <a:r>
              <a:rPr lang="en-US" sz="1400" dirty="0"/>
              <a:t>*Hoen, B.; Wiser, R.H.; Cappers, P.; Thayer, M.; </a:t>
            </a:r>
            <a:r>
              <a:rPr lang="en-US" sz="1400" dirty="0" err="1"/>
              <a:t>Sethi</a:t>
            </a:r>
            <a:r>
              <a:rPr lang="en-US" sz="1400" dirty="0"/>
              <a:t>, G. (2009).  Journal of Real Estate Research. </a:t>
            </a:r>
            <a:r>
              <a:rPr lang="en-US" sz="1400" i="1" u="sng" dirty="0">
                <a:hlinkClick r:id="rId2"/>
              </a:rPr>
              <a:t>The Impact of Wind Power Projects on Residential Property Values in the United States: A Multi-Site Hedonic Analysis</a:t>
            </a:r>
            <a:r>
              <a:rPr lang="en-US" sz="1400" i="1" dirty="0">
                <a:hlinkClick r:id="rId2"/>
              </a:rPr>
              <a:t>.</a:t>
            </a:r>
            <a:endParaRPr lang="en-US" sz="1400" i="1" dirty="0"/>
          </a:p>
          <a:p>
            <a:r>
              <a:rPr lang="en-US" sz="1400" dirty="0"/>
              <a:t>Hoen, B.; Wiser, R.H.; Cappers, P.; Thayer, M. (2013). Lawrence Berkeley National Laboratory. </a:t>
            </a:r>
            <a:r>
              <a:rPr lang="en-US" sz="1400" i="1" u="sng" dirty="0">
                <a:hlinkClick r:id="rId3"/>
              </a:rPr>
              <a:t>An Analysis of the Effects of Residential Photovoltaic Energy Systems on Home Sales Prices in California</a:t>
            </a:r>
            <a:r>
              <a:rPr lang="en-US" sz="1400" dirty="0"/>
              <a:t>.</a:t>
            </a:r>
          </a:p>
          <a:p>
            <a:r>
              <a:rPr lang="en-US" sz="1400" dirty="0"/>
              <a:t>Hoen, B.; Brown, J.P.; Jackson, T.; Wiser, R.H.; Thayer, M.; Cappers, P. (August 2013). Lawrence Berkeley National Laboratory. </a:t>
            </a:r>
            <a:r>
              <a:rPr lang="en-US" sz="1400" i="1" u="sng" dirty="0">
                <a:hlinkClick r:id="rId4"/>
              </a:rPr>
              <a:t>A Spatial Hedonic Analysis of the Effects of Wind Energy Facilities on Surrounding Property Values in the United States</a:t>
            </a:r>
            <a:r>
              <a:rPr lang="en-US" sz="1400" u="sng" dirty="0"/>
              <a:t>.</a:t>
            </a:r>
          </a:p>
          <a:p>
            <a:r>
              <a:rPr lang="en-US" sz="1400" dirty="0"/>
              <a:t>Atkinson-</a:t>
            </a:r>
            <a:r>
              <a:rPr lang="en-US" sz="1400" dirty="0" err="1"/>
              <a:t>Palombo</a:t>
            </a:r>
            <a:r>
              <a:rPr lang="en-US" sz="1400" dirty="0"/>
              <a:t>, C.; Hoen, B. (2014). Lawrence Berkeley National Laboratory. </a:t>
            </a:r>
            <a:r>
              <a:rPr lang="en-US" sz="1400" i="1" u="sng" dirty="0">
                <a:hlinkClick r:id="rId5"/>
              </a:rPr>
              <a:t>Relationship between Wind Turbines and Residential Property Values in Massachusetts</a:t>
            </a:r>
            <a:r>
              <a:rPr lang="en-US" sz="1400" dirty="0">
                <a:hlinkClick r:id="rId5"/>
              </a:rPr>
              <a:t>.</a:t>
            </a:r>
            <a:endParaRPr lang="en-US" sz="1400" dirty="0"/>
          </a:p>
        </p:txBody>
      </p:sp>
      <p:sp>
        <p:nvSpPr>
          <p:cNvPr id="6" name="Pravokotnik 5"/>
          <p:cNvSpPr/>
          <p:nvPr/>
        </p:nvSpPr>
        <p:spPr>
          <a:xfrm>
            <a:off x="7104112" y="6464369"/>
            <a:ext cx="4248472" cy="276999"/>
          </a:xfrm>
          <a:prstGeom prst="rect">
            <a:avLst/>
          </a:prstGeom>
        </p:spPr>
        <p:txBody>
          <a:bodyPr wrap="square">
            <a:spAutoFit/>
          </a:bodyPr>
          <a:lstStyle/>
          <a:p>
            <a:r>
              <a:rPr lang="sl-SI" sz="1200" dirty="0">
                <a:latin typeface="MyriadPro-Regular" panose="020B0503030403020204" pitchFamily="34" charset="0"/>
              </a:rPr>
              <a:t>Vir: povzeto po </a:t>
            </a:r>
            <a:r>
              <a:rPr lang="sl-SI" sz="1200" dirty="0" err="1">
                <a:latin typeface="MyriadPro-Regular" panose="020B0503030403020204" pitchFamily="34" charset="0"/>
              </a:rPr>
              <a:t>Wind</a:t>
            </a:r>
            <a:r>
              <a:rPr lang="sl-SI" sz="1200" dirty="0">
                <a:latin typeface="MyriadPro-Regular" panose="020B0503030403020204" pitchFamily="34" charset="0"/>
              </a:rPr>
              <a:t> </a:t>
            </a:r>
            <a:r>
              <a:rPr lang="sl-SI" sz="1200" dirty="0" err="1">
                <a:latin typeface="MyriadPro-Regular" panose="020B0503030403020204" pitchFamily="34" charset="0"/>
              </a:rPr>
              <a:t>Energy</a:t>
            </a:r>
            <a:r>
              <a:rPr lang="sl-SI" sz="1200" dirty="0">
                <a:latin typeface="MyriadPro-Regular" panose="020B0503030403020204" pitchFamily="34" charset="0"/>
              </a:rPr>
              <a:t> </a:t>
            </a:r>
            <a:r>
              <a:rPr lang="sl-SI" sz="1200" dirty="0" err="1">
                <a:latin typeface="MyriadPro-Regular" panose="020B0503030403020204" pitchFamily="34" charset="0"/>
              </a:rPr>
              <a:t>Impacts</a:t>
            </a:r>
            <a:r>
              <a:rPr lang="sl-SI" sz="1200" dirty="0">
                <a:latin typeface="MyriadPro-Regular" panose="020B0503030403020204" pitchFamily="34" charset="0"/>
              </a:rPr>
              <a:t>, U.S. </a:t>
            </a:r>
            <a:r>
              <a:rPr lang="sl-SI" sz="1200" dirty="0" err="1">
                <a:latin typeface="MyriadPro-Regular" panose="020B0503030403020204" pitchFamily="34" charset="0"/>
              </a:rPr>
              <a:t>Department</a:t>
            </a:r>
            <a:r>
              <a:rPr lang="sl-SI" sz="1200" dirty="0">
                <a:latin typeface="MyriadPro-Regular" panose="020B0503030403020204" pitchFamily="34" charset="0"/>
              </a:rPr>
              <a:t> of </a:t>
            </a:r>
            <a:r>
              <a:rPr lang="sl-SI" sz="1200" dirty="0" err="1">
                <a:latin typeface="MyriadPro-Regular" panose="020B0503030403020204" pitchFamily="34" charset="0"/>
              </a:rPr>
              <a:t>Energy</a:t>
            </a:r>
            <a:endParaRPr lang="sl-SI" sz="1200" dirty="0">
              <a:latin typeface="MyriadPro-Regular" panose="020B0503030403020204" pitchFamily="34" charset="0"/>
            </a:endParaRPr>
          </a:p>
        </p:txBody>
      </p:sp>
    </p:spTree>
    <p:extLst>
      <p:ext uri="{BB962C8B-B14F-4D97-AF65-F5344CB8AC3E}">
        <p14:creationId xmlns:p14="http://schemas.microsoft.com/office/powerpoint/2010/main" val="39958767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2" name="Rectangle 6"/>
          <p:cNvSpPr>
            <a:spLocks noGrp="1" noChangeArrowheads="1"/>
          </p:cNvSpPr>
          <p:nvPr>
            <p:ph type="body" idx="1"/>
          </p:nvPr>
        </p:nvSpPr>
        <p:spPr>
          <a:xfrm>
            <a:off x="623392" y="1052736"/>
            <a:ext cx="11068669" cy="5184576"/>
          </a:xfrm>
          <a:noFill/>
          <a:ln/>
        </p:spPr>
        <p:txBody>
          <a:bodyPr lIns="103409" tIns="51705" rIns="103409" bIns="51705"/>
          <a:lstStyle/>
          <a:p>
            <a:r>
              <a:rPr lang="sl" sz="2800" b="0" dirty="0"/>
              <a:t>Ni statistično pomembnih dokazov o vplivih vetrnih turbin na zdravje ljudi.*</a:t>
            </a:r>
          </a:p>
          <a:p>
            <a:r>
              <a:rPr lang="sl" sz="2800" b="0" dirty="0"/>
              <a:t>Nekateri posamezniki, ki živijo v bližini vetrnih elektrarn, navajajo hrup ali druge negativne vplive. Proizvajalci si prizadevajo zmanjšati mehanski in aerodinamični hrup, da bi zmanjšali ta negativni vpliv.**</a:t>
            </a:r>
            <a:endParaRPr lang="en-US" sz="2800" b="0" dirty="0"/>
          </a:p>
          <a:p>
            <a:endParaRPr lang="en-US" sz="2800" b="0" dirty="0"/>
          </a:p>
        </p:txBody>
      </p:sp>
      <p:sp>
        <p:nvSpPr>
          <p:cNvPr id="3" name="Naslov 2"/>
          <p:cNvSpPr>
            <a:spLocks noGrp="1"/>
          </p:cNvSpPr>
          <p:nvPr>
            <p:ph type="title"/>
          </p:nvPr>
        </p:nvSpPr>
        <p:spPr/>
        <p:txBody>
          <a:bodyPr/>
          <a:lstStyle/>
          <a:p>
            <a:r>
              <a:rPr lang="sl-SI" dirty="0"/>
              <a:t>Vpliv na zdravje ljudi</a:t>
            </a:r>
          </a:p>
        </p:txBody>
      </p:sp>
      <p:sp>
        <p:nvSpPr>
          <p:cNvPr id="5" name="Pravokotnik 4"/>
          <p:cNvSpPr/>
          <p:nvPr/>
        </p:nvSpPr>
        <p:spPr>
          <a:xfrm>
            <a:off x="7104112" y="6464369"/>
            <a:ext cx="4248472" cy="276999"/>
          </a:xfrm>
          <a:prstGeom prst="rect">
            <a:avLst/>
          </a:prstGeom>
        </p:spPr>
        <p:txBody>
          <a:bodyPr wrap="square">
            <a:spAutoFit/>
          </a:bodyPr>
          <a:lstStyle/>
          <a:p>
            <a:r>
              <a:rPr lang="sl-SI" sz="1200" dirty="0">
                <a:latin typeface="MyriadPro-Regular" panose="020B0503030403020204" pitchFamily="34" charset="0"/>
              </a:rPr>
              <a:t>Vir: povzeto po </a:t>
            </a:r>
            <a:r>
              <a:rPr lang="sl-SI" sz="1200" dirty="0" err="1">
                <a:latin typeface="MyriadPro-Regular" panose="020B0503030403020204" pitchFamily="34" charset="0"/>
              </a:rPr>
              <a:t>Wind</a:t>
            </a:r>
            <a:r>
              <a:rPr lang="sl-SI" sz="1200" dirty="0">
                <a:latin typeface="MyriadPro-Regular" panose="020B0503030403020204" pitchFamily="34" charset="0"/>
              </a:rPr>
              <a:t> </a:t>
            </a:r>
            <a:r>
              <a:rPr lang="sl-SI" sz="1200" dirty="0" err="1">
                <a:latin typeface="MyriadPro-Regular" panose="020B0503030403020204" pitchFamily="34" charset="0"/>
              </a:rPr>
              <a:t>Energy</a:t>
            </a:r>
            <a:r>
              <a:rPr lang="sl-SI" sz="1200" dirty="0">
                <a:latin typeface="MyriadPro-Regular" panose="020B0503030403020204" pitchFamily="34" charset="0"/>
              </a:rPr>
              <a:t> </a:t>
            </a:r>
            <a:r>
              <a:rPr lang="sl-SI" sz="1200" dirty="0" err="1">
                <a:latin typeface="MyriadPro-Regular" panose="020B0503030403020204" pitchFamily="34" charset="0"/>
              </a:rPr>
              <a:t>Impacts</a:t>
            </a:r>
            <a:r>
              <a:rPr lang="sl-SI" sz="1200" dirty="0">
                <a:latin typeface="MyriadPro-Regular" panose="020B0503030403020204" pitchFamily="34" charset="0"/>
              </a:rPr>
              <a:t>, U.S. </a:t>
            </a:r>
            <a:r>
              <a:rPr lang="sl-SI" sz="1200" dirty="0" err="1">
                <a:latin typeface="MyriadPro-Regular" panose="020B0503030403020204" pitchFamily="34" charset="0"/>
              </a:rPr>
              <a:t>Department</a:t>
            </a:r>
            <a:r>
              <a:rPr lang="sl-SI" sz="1200" dirty="0">
                <a:latin typeface="MyriadPro-Regular" panose="020B0503030403020204" pitchFamily="34" charset="0"/>
              </a:rPr>
              <a:t> of </a:t>
            </a:r>
            <a:r>
              <a:rPr lang="sl-SI" sz="1200" dirty="0" err="1">
                <a:latin typeface="MyriadPro-Regular" panose="020B0503030403020204" pitchFamily="34" charset="0"/>
              </a:rPr>
              <a:t>Energy</a:t>
            </a:r>
            <a:endParaRPr lang="sl-SI" sz="1200" dirty="0">
              <a:latin typeface="MyriadPro-Regular" panose="020B0503030403020204" pitchFamily="34" charset="0"/>
            </a:endParaRPr>
          </a:p>
        </p:txBody>
      </p:sp>
      <p:sp>
        <p:nvSpPr>
          <p:cNvPr id="6" name="TextBox 11"/>
          <p:cNvSpPr txBox="1"/>
          <p:nvPr/>
        </p:nvSpPr>
        <p:spPr>
          <a:xfrm>
            <a:off x="695400" y="3501008"/>
            <a:ext cx="10801200" cy="1600438"/>
          </a:xfrm>
          <a:prstGeom prst="rect">
            <a:avLst/>
          </a:prstGeom>
          <a:noFill/>
        </p:spPr>
        <p:txBody>
          <a:bodyPr wrap="square" rtlCol="0">
            <a:spAutoFit/>
          </a:bodyPr>
          <a:lstStyle/>
          <a:p>
            <a:r>
              <a:rPr lang="en-US" sz="1400" dirty="0"/>
              <a:t>* Minnesota Department of Health Environmental Health Division. (2009). </a:t>
            </a:r>
            <a:r>
              <a:rPr lang="en-US" sz="1400" i="1" dirty="0"/>
              <a:t>Public Health Impacts of Wind Turbines.</a:t>
            </a:r>
            <a:r>
              <a:rPr lang="en-US" sz="1400" dirty="0"/>
              <a:t> </a:t>
            </a:r>
          </a:p>
          <a:p>
            <a:r>
              <a:rPr lang="en-US" sz="1400" dirty="0"/>
              <a:t>*Ontario Ministry of Health and Long-Term Care; Chief Medical Officer of Health Report. (May 20, 2010). </a:t>
            </a:r>
            <a:r>
              <a:rPr lang="en-US" sz="1400" i="1" u="sng" dirty="0">
                <a:hlinkClick r:id="rId2"/>
              </a:rPr>
              <a:t>The Potential Health Impacts of Wind Turbines</a:t>
            </a:r>
            <a:r>
              <a:rPr lang="en-US" sz="1400" dirty="0"/>
              <a:t>.</a:t>
            </a:r>
          </a:p>
          <a:p>
            <a:r>
              <a:rPr lang="en-US" sz="1400" dirty="0"/>
              <a:t>*National Health and Medical Research Council. Canberra, Australia. (July 2010). </a:t>
            </a:r>
            <a:r>
              <a:rPr lang="en-US" sz="1400" i="1" u="sng" dirty="0">
                <a:hlinkClick r:id="rId3"/>
              </a:rPr>
              <a:t>Wind Turbines and Health: A Rapid Review of the Evidence</a:t>
            </a:r>
            <a:r>
              <a:rPr lang="en-US" sz="1400" dirty="0"/>
              <a:t>.</a:t>
            </a:r>
          </a:p>
          <a:p>
            <a:r>
              <a:rPr lang="en-US" sz="1400" dirty="0"/>
              <a:t>*Massachusetts Department of Environmental Protection and the Massachusetts Department of Public Health. (2012). </a:t>
            </a:r>
            <a:r>
              <a:rPr lang="en-US" sz="1400" i="1" dirty="0">
                <a:hlinkClick r:id="rId4"/>
              </a:rPr>
              <a:t>Wind Turbine Health Impact Study: Report of Independent Expert Panel</a:t>
            </a:r>
            <a:r>
              <a:rPr lang="en-US" sz="1400" i="1" dirty="0"/>
              <a:t>.</a:t>
            </a:r>
            <a:r>
              <a:rPr lang="en-US" sz="1400" dirty="0"/>
              <a:t> </a:t>
            </a:r>
          </a:p>
          <a:p>
            <a:r>
              <a:rPr lang="en-US" sz="1400" dirty="0"/>
              <a:t>**U.S. Department of Energy. (2015). </a:t>
            </a:r>
            <a:r>
              <a:rPr lang="en-US" sz="1400" i="1" dirty="0">
                <a:hlinkClick r:id="rId5"/>
              </a:rPr>
              <a:t>Wind Vision: A New Era for Wind Power in the United States</a:t>
            </a:r>
            <a:r>
              <a:rPr lang="en-US" sz="1400" dirty="0"/>
              <a:t>.</a:t>
            </a:r>
          </a:p>
        </p:txBody>
      </p:sp>
    </p:spTree>
    <p:extLst>
      <p:ext uri="{BB962C8B-B14F-4D97-AF65-F5344CB8AC3E}">
        <p14:creationId xmlns:p14="http://schemas.microsoft.com/office/powerpoint/2010/main" val="5219738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2" name="Rectangle 6"/>
          <p:cNvSpPr>
            <a:spLocks noGrp="1" noChangeArrowheads="1"/>
          </p:cNvSpPr>
          <p:nvPr>
            <p:ph type="body" idx="1"/>
          </p:nvPr>
        </p:nvSpPr>
        <p:spPr>
          <a:xfrm>
            <a:off x="623392" y="1052736"/>
            <a:ext cx="11068669" cy="5184576"/>
          </a:xfrm>
          <a:noFill/>
          <a:ln/>
        </p:spPr>
        <p:txBody>
          <a:bodyPr lIns="103409" tIns="51705" rIns="103409" bIns="51705"/>
          <a:lstStyle/>
          <a:p>
            <a:r>
              <a:rPr lang="sl-SI" sz="2800" b="0" dirty="0"/>
              <a:t>OVE potrebujemo in je prava pot v prihodnost</a:t>
            </a:r>
          </a:p>
          <a:p>
            <a:r>
              <a:rPr lang="sl-SI" sz="2800" b="0" dirty="0"/>
              <a:t>katero OVE naj izkoristimo, da ba zeleni prehod pravičen do vseh?</a:t>
            </a:r>
            <a:endParaRPr lang="en-US" sz="2800" b="0" dirty="0"/>
          </a:p>
        </p:txBody>
      </p:sp>
      <p:sp>
        <p:nvSpPr>
          <p:cNvPr id="3" name="Naslov 2"/>
          <p:cNvSpPr>
            <a:spLocks noGrp="1"/>
          </p:cNvSpPr>
          <p:nvPr>
            <p:ph type="title"/>
          </p:nvPr>
        </p:nvSpPr>
        <p:spPr/>
        <p:txBody>
          <a:bodyPr/>
          <a:lstStyle/>
          <a:p>
            <a:r>
              <a:rPr lang="sl-SI" dirty="0"/>
              <a:t>Zaključek</a:t>
            </a:r>
          </a:p>
        </p:txBody>
      </p:sp>
      <p:pic>
        <p:nvPicPr>
          <p:cNvPr id="2" name="Slika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9776" y="2204864"/>
            <a:ext cx="4254380" cy="4248472"/>
          </a:xfrm>
          <a:prstGeom prst="rect">
            <a:avLst/>
          </a:prstGeom>
        </p:spPr>
      </p:pic>
      <p:sp>
        <p:nvSpPr>
          <p:cNvPr id="7" name="Pravokotnik 6"/>
          <p:cNvSpPr/>
          <p:nvPr/>
        </p:nvSpPr>
        <p:spPr>
          <a:xfrm>
            <a:off x="9408368" y="6464369"/>
            <a:ext cx="1944216" cy="276999"/>
          </a:xfrm>
          <a:prstGeom prst="rect">
            <a:avLst/>
          </a:prstGeom>
        </p:spPr>
        <p:txBody>
          <a:bodyPr wrap="square">
            <a:spAutoFit/>
          </a:bodyPr>
          <a:lstStyle/>
          <a:p>
            <a:r>
              <a:rPr lang="sl-SI" sz="1200" dirty="0">
                <a:latin typeface="MyriadPro-Regular" panose="020B0503030403020204" pitchFamily="34" charset="0"/>
              </a:rPr>
              <a:t>Vir slike: družbeno omrežje</a:t>
            </a:r>
          </a:p>
        </p:txBody>
      </p:sp>
    </p:spTree>
    <p:extLst>
      <p:ext uri="{BB962C8B-B14F-4D97-AF65-F5344CB8AC3E}">
        <p14:creationId xmlns:p14="http://schemas.microsoft.com/office/powerpoint/2010/main" val="3868323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767408" y="1052736"/>
            <a:ext cx="10585176" cy="5184576"/>
          </a:xfrm>
        </p:spPr>
        <p:txBody>
          <a:bodyPr/>
          <a:lstStyle/>
          <a:p>
            <a:r>
              <a:rPr lang="sl-SI" sz="2800" dirty="0"/>
              <a:t>želja v Evropi doseči vsaj 42,5 % energije iz obnovljivih virov do leta 2030, z ambicijo doseči 45 % </a:t>
            </a:r>
          </a:p>
          <a:p>
            <a:r>
              <a:rPr lang="sl-SI" sz="2800" dirty="0"/>
              <a:t>v Sloveniji (Nacionalni energetsko podnebni načrt, 2024):</a:t>
            </a:r>
          </a:p>
          <a:p>
            <a:pPr lvl="1"/>
            <a:r>
              <a:rPr lang="sl-SI" sz="2400" dirty="0"/>
              <a:t>doseganju neto ničelnih emisij TGP na ravni EU do leta 2050, kar je izhodišče za načrtovanje ciljev, politik in potrebnih ukrepov do leta 2030,</a:t>
            </a:r>
          </a:p>
          <a:p>
            <a:pPr lvl="1"/>
            <a:r>
              <a:rPr lang="sl-SI" sz="2400" dirty="0"/>
              <a:t>zmanjšanje skupnih emisij TGP za vsaj 55 % do leta 2033 glede na leto 2005,</a:t>
            </a:r>
          </a:p>
          <a:p>
            <a:pPr lvl="1"/>
            <a:r>
              <a:rPr lang="sl-SI" sz="2400" dirty="0"/>
              <a:t>bolj zmanjšati emisije TGP do leta 2030, kot Sloveniji to določa Uredba o delitvi bremen, tj. vsaj za 28-31 % glede na leto 2005,</a:t>
            </a:r>
          </a:p>
          <a:p>
            <a:pPr lvl="1"/>
            <a:r>
              <a:rPr lang="sl-SI" sz="2400" dirty="0"/>
              <a:t>doseči vsaj 30–35 odstotni delež OVE v končni rabi energije do leta 2030</a:t>
            </a:r>
            <a:br>
              <a:rPr lang="sl-SI" sz="2400" dirty="0"/>
            </a:br>
            <a:endParaRPr lang="en-US" sz="2400" dirty="0"/>
          </a:p>
        </p:txBody>
      </p:sp>
      <p:sp>
        <p:nvSpPr>
          <p:cNvPr id="7" name="Title 2"/>
          <p:cNvSpPr>
            <a:spLocks noGrp="1"/>
          </p:cNvSpPr>
          <p:nvPr>
            <p:ph type="title"/>
          </p:nvPr>
        </p:nvSpPr>
        <p:spPr>
          <a:xfrm>
            <a:off x="429229" y="99863"/>
            <a:ext cx="10153128" cy="670350"/>
          </a:xfrm>
        </p:spPr>
        <p:txBody>
          <a:bodyPr/>
          <a:lstStyle/>
          <a:p>
            <a:r>
              <a:rPr lang="sl-SI" dirty="0"/>
              <a:t>Uvod</a:t>
            </a:r>
            <a:endParaRPr lang="en-US" dirty="0"/>
          </a:p>
        </p:txBody>
      </p:sp>
    </p:spTree>
    <p:extLst>
      <p:ext uri="{BB962C8B-B14F-4D97-AF65-F5344CB8AC3E}">
        <p14:creationId xmlns:p14="http://schemas.microsoft.com/office/powerpoint/2010/main" val="4090952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429229" y="99863"/>
            <a:ext cx="10153128" cy="670350"/>
          </a:xfrm>
        </p:spPr>
        <p:txBody>
          <a:bodyPr/>
          <a:lstStyle/>
          <a:p>
            <a:r>
              <a:rPr lang="sl-SI" dirty="0"/>
              <a:t>Izziv</a:t>
            </a:r>
            <a:endParaRPr lang="en-US" dirty="0"/>
          </a:p>
        </p:txBody>
      </p:sp>
      <p:pic>
        <p:nvPicPr>
          <p:cNvPr id="3" name="Slika 2"/>
          <p:cNvPicPr>
            <a:picLocks noChangeAspect="1"/>
          </p:cNvPicPr>
          <p:nvPr/>
        </p:nvPicPr>
        <p:blipFill>
          <a:blip r:embed="rId2"/>
          <a:stretch>
            <a:fillRect/>
          </a:stretch>
        </p:blipFill>
        <p:spPr>
          <a:xfrm>
            <a:off x="411850" y="908720"/>
            <a:ext cx="11530706" cy="5112568"/>
          </a:xfrm>
          <a:prstGeom prst="rect">
            <a:avLst/>
          </a:prstGeom>
        </p:spPr>
      </p:pic>
    </p:spTree>
    <p:extLst>
      <p:ext uri="{BB962C8B-B14F-4D97-AF65-F5344CB8AC3E}">
        <p14:creationId xmlns:p14="http://schemas.microsoft.com/office/powerpoint/2010/main" val="14379150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429229" y="99863"/>
            <a:ext cx="10153128" cy="670350"/>
          </a:xfrm>
        </p:spPr>
        <p:txBody>
          <a:bodyPr/>
          <a:lstStyle/>
          <a:p>
            <a:r>
              <a:rPr lang="sl-SI" dirty="0"/>
              <a:t>Izziv</a:t>
            </a:r>
            <a:endParaRPr lang="en-US" dirty="0"/>
          </a:p>
        </p:txBody>
      </p:sp>
      <p:pic>
        <p:nvPicPr>
          <p:cNvPr id="2" name="Slika 1"/>
          <p:cNvPicPr>
            <a:picLocks noChangeAspect="1"/>
          </p:cNvPicPr>
          <p:nvPr/>
        </p:nvPicPr>
        <p:blipFill>
          <a:blip r:embed="rId2"/>
          <a:stretch>
            <a:fillRect/>
          </a:stretch>
        </p:blipFill>
        <p:spPr>
          <a:xfrm>
            <a:off x="1090871" y="980728"/>
            <a:ext cx="9491486" cy="5334149"/>
          </a:xfrm>
          <a:prstGeom prst="rect">
            <a:avLst/>
          </a:prstGeom>
        </p:spPr>
      </p:pic>
    </p:spTree>
    <p:extLst>
      <p:ext uri="{BB962C8B-B14F-4D97-AF65-F5344CB8AC3E}">
        <p14:creationId xmlns:p14="http://schemas.microsoft.com/office/powerpoint/2010/main" val="3847857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98094" y="137925"/>
            <a:ext cx="11718586" cy="792000"/>
          </a:xfrm>
        </p:spPr>
        <p:txBody>
          <a:bodyPr/>
          <a:lstStyle/>
          <a:p>
            <a:r>
              <a:rPr lang="sl-SI" dirty="0"/>
              <a:t>Projekti proizvodnje in distribucije energije iz OVE</a:t>
            </a:r>
            <a:endParaRPr lang="en-US" dirty="0"/>
          </a:p>
        </p:txBody>
      </p:sp>
      <p:sp>
        <p:nvSpPr>
          <p:cNvPr id="3" name="Označba mesta vsebine 2"/>
          <p:cNvSpPr>
            <a:spLocks noGrp="1"/>
          </p:cNvSpPr>
          <p:nvPr>
            <p:ph idx="1"/>
          </p:nvPr>
        </p:nvSpPr>
        <p:spPr/>
        <p:txBody>
          <a:bodyPr/>
          <a:lstStyle/>
          <a:p>
            <a:pPr marL="0" indent="0">
              <a:buNone/>
            </a:pPr>
            <a:r>
              <a:rPr lang="sl-SI" sz="3600" b="0" dirty="0"/>
              <a:t>Ali imajo enote proizvodnje in distribucije energije (tudi iz OVE) vpliv na:</a:t>
            </a:r>
          </a:p>
          <a:p>
            <a:r>
              <a:rPr lang="sl-SI" sz="3600" b="0" dirty="0"/>
              <a:t>okolje?</a:t>
            </a:r>
          </a:p>
          <a:p>
            <a:r>
              <a:rPr lang="sl-SI" sz="3600" b="0" dirty="0"/>
              <a:t>naravo?</a:t>
            </a:r>
          </a:p>
          <a:p>
            <a:r>
              <a:rPr lang="sl-SI" sz="3600" b="0" dirty="0"/>
              <a:t>prostor?</a:t>
            </a:r>
          </a:p>
          <a:p>
            <a:r>
              <a:rPr lang="sl-SI" sz="3600" b="0" dirty="0"/>
              <a:t>podnebje?</a:t>
            </a:r>
          </a:p>
          <a:p>
            <a:r>
              <a:rPr lang="sl-SI" sz="3600" b="0" dirty="0"/>
              <a:t>zdravje?</a:t>
            </a:r>
          </a:p>
          <a:p>
            <a:pPr marL="0" indent="0">
              <a:buNone/>
            </a:pPr>
            <a:endParaRPr lang="sl-SI" sz="3600" b="0" dirty="0"/>
          </a:p>
        </p:txBody>
      </p:sp>
      <p:sp>
        <p:nvSpPr>
          <p:cNvPr id="4" name="Pravokotnik 3"/>
          <p:cNvSpPr/>
          <p:nvPr/>
        </p:nvSpPr>
        <p:spPr>
          <a:xfrm>
            <a:off x="4871864" y="4005064"/>
            <a:ext cx="3248528" cy="2646878"/>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sl-SI" sz="16600" b="1" cap="none" spc="0" dirty="0">
                <a:ln/>
                <a:solidFill>
                  <a:schemeClr val="accent3"/>
                </a:solidFill>
                <a:effectLst/>
              </a:rPr>
              <a:t>DA</a:t>
            </a:r>
          </a:p>
        </p:txBody>
      </p:sp>
    </p:spTree>
    <p:extLst>
      <p:ext uri="{BB962C8B-B14F-4D97-AF65-F5344CB8AC3E}">
        <p14:creationId xmlns:p14="http://schemas.microsoft.com/office/powerpoint/2010/main" val="3362897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98094" y="137925"/>
            <a:ext cx="11718586" cy="792000"/>
          </a:xfrm>
        </p:spPr>
        <p:txBody>
          <a:bodyPr/>
          <a:lstStyle/>
          <a:p>
            <a:r>
              <a:rPr lang="sl-SI" dirty="0"/>
              <a:t>Uredba – vplivi na okolje</a:t>
            </a:r>
            <a:endParaRPr lang="en-US" dirty="0"/>
          </a:p>
        </p:txBody>
      </p:sp>
      <p:sp>
        <p:nvSpPr>
          <p:cNvPr id="3" name="Označba mesta vsebine 2"/>
          <p:cNvSpPr>
            <a:spLocks noGrp="1"/>
          </p:cNvSpPr>
          <p:nvPr>
            <p:ph idx="1"/>
          </p:nvPr>
        </p:nvSpPr>
        <p:spPr>
          <a:xfrm>
            <a:off x="498094" y="774408"/>
            <a:ext cx="11500480" cy="5534912"/>
          </a:xfrm>
        </p:spPr>
        <p:txBody>
          <a:bodyPr/>
          <a:lstStyle/>
          <a:p>
            <a:pPr marL="0" indent="0">
              <a:buNone/>
            </a:pPr>
            <a:r>
              <a:rPr lang="sl-SI" b="0" dirty="0"/>
              <a:t>Uredba o posegih v okolje, za katere je treba izvesti presojo vplivov na okolje (Uradni list RS, št. </a:t>
            </a:r>
            <a:r>
              <a:rPr lang="sl-SI" b="0" u="sng" dirty="0">
                <a:hlinkClick r:id="rId2" tooltip="Uredba o posegih v okolje, za katere je treba izvesti presojo vplivov na okolje"/>
              </a:rPr>
              <a:t>51/14</a:t>
            </a:r>
            <a:r>
              <a:rPr lang="sl-SI" b="0" dirty="0"/>
              <a:t>, </a:t>
            </a:r>
            <a:r>
              <a:rPr lang="sl-SI" b="0" u="sng" dirty="0">
                <a:hlinkClick r:id="rId3" tooltip="Uredba o spremembah Uredbe o posegih v okolje, za katere je treba izvesti presojo vplivov na okolje"/>
              </a:rPr>
              <a:t>57/15</a:t>
            </a:r>
            <a:r>
              <a:rPr lang="sl-SI" b="0" dirty="0"/>
              <a:t>, </a:t>
            </a:r>
            <a:r>
              <a:rPr lang="sl-SI" b="0" u="sng" dirty="0">
                <a:hlinkClick r:id="rId4" tooltip="Uredba o spremembah in dopolnitvah Uredbe o posegih v okolje, za katere je treba izvesti presojo vplivov na okolje"/>
              </a:rPr>
              <a:t>26/17</a:t>
            </a:r>
            <a:r>
              <a:rPr lang="sl-SI" b="0" dirty="0"/>
              <a:t>, </a:t>
            </a:r>
            <a:r>
              <a:rPr lang="sl-SI" b="0" u="sng" dirty="0">
                <a:hlinkClick r:id="rId5" tooltip="Uredba o spremembah in dopolnitvah Uredbe o posegih v okolje, za katere je treba izvesti presojo vplivov na okolje"/>
              </a:rPr>
              <a:t>105/20</a:t>
            </a:r>
            <a:r>
              <a:rPr lang="sl-SI" b="0" dirty="0"/>
              <a:t> in </a:t>
            </a:r>
            <a:r>
              <a:rPr lang="sl-SI" b="0" u="sng" dirty="0">
                <a:hlinkClick r:id="rId6" tooltip="Zakon o varstvu okolja"/>
              </a:rPr>
              <a:t>44/22</a:t>
            </a:r>
            <a:r>
              <a:rPr lang="sl-SI" b="0" dirty="0"/>
              <a:t> – ZVO-2): </a:t>
            </a:r>
            <a:r>
              <a:rPr lang="sl-SI" dirty="0"/>
              <a:t>D Energetika</a:t>
            </a:r>
          </a:p>
          <a:p>
            <a:pPr marL="0" indent="0">
              <a:buNone/>
            </a:pPr>
            <a:endParaRPr lang="sl-SI" b="0" dirty="0"/>
          </a:p>
          <a:p>
            <a:endParaRPr lang="sl-SI" b="0" dirty="0"/>
          </a:p>
          <a:p>
            <a:pPr marL="0" indent="0">
              <a:buNone/>
            </a:pPr>
            <a:endParaRPr lang="sl-SI" b="0" dirty="0"/>
          </a:p>
          <a:p>
            <a:endParaRPr lang="sl-SI" b="0" dirty="0"/>
          </a:p>
        </p:txBody>
      </p:sp>
      <p:grpSp>
        <p:nvGrpSpPr>
          <p:cNvPr id="6" name="Skupina 5"/>
          <p:cNvGrpSpPr/>
          <p:nvPr/>
        </p:nvGrpSpPr>
        <p:grpSpPr>
          <a:xfrm>
            <a:off x="3719736" y="1556792"/>
            <a:ext cx="5477741" cy="4789526"/>
            <a:chOff x="3647728" y="1772817"/>
            <a:chExt cx="5549749" cy="4861533"/>
          </a:xfrm>
        </p:grpSpPr>
        <p:pic>
          <p:nvPicPr>
            <p:cNvPr id="4" name="Slika 3"/>
            <p:cNvPicPr>
              <a:picLocks noChangeAspect="1"/>
            </p:cNvPicPr>
            <p:nvPr/>
          </p:nvPicPr>
          <p:blipFill>
            <a:blip r:embed="rId7"/>
            <a:stretch>
              <a:fillRect/>
            </a:stretch>
          </p:blipFill>
          <p:spPr>
            <a:xfrm>
              <a:off x="3647728" y="1988840"/>
              <a:ext cx="5542012" cy="4645510"/>
            </a:xfrm>
            <a:prstGeom prst="rect">
              <a:avLst/>
            </a:prstGeom>
          </p:spPr>
        </p:pic>
        <p:pic>
          <p:nvPicPr>
            <p:cNvPr id="5" name="Slika 4"/>
            <p:cNvPicPr>
              <a:picLocks noChangeAspect="1"/>
            </p:cNvPicPr>
            <p:nvPr/>
          </p:nvPicPr>
          <p:blipFill>
            <a:blip r:embed="rId8"/>
            <a:stretch>
              <a:fillRect/>
            </a:stretch>
          </p:blipFill>
          <p:spPr>
            <a:xfrm>
              <a:off x="3662583" y="1772817"/>
              <a:ext cx="5534894" cy="216024"/>
            </a:xfrm>
            <a:prstGeom prst="rect">
              <a:avLst/>
            </a:prstGeom>
          </p:spPr>
        </p:pic>
      </p:grpSp>
      <p:pic>
        <p:nvPicPr>
          <p:cNvPr id="7" name="Slika 6"/>
          <p:cNvPicPr>
            <a:picLocks noChangeAspect="1"/>
          </p:cNvPicPr>
          <p:nvPr/>
        </p:nvPicPr>
        <p:blipFill>
          <a:blip r:embed="rId9"/>
          <a:stretch>
            <a:fillRect/>
          </a:stretch>
        </p:blipFill>
        <p:spPr>
          <a:xfrm>
            <a:off x="3791744" y="6314630"/>
            <a:ext cx="5367917" cy="426738"/>
          </a:xfrm>
          <a:prstGeom prst="rect">
            <a:avLst/>
          </a:prstGeom>
        </p:spPr>
      </p:pic>
    </p:spTree>
    <p:extLst>
      <p:ext uri="{BB962C8B-B14F-4D97-AF65-F5344CB8AC3E}">
        <p14:creationId xmlns:p14="http://schemas.microsoft.com/office/powerpoint/2010/main" val="4188716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98094" y="137925"/>
            <a:ext cx="11718586" cy="792000"/>
          </a:xfrm>
        </p:spPr>
        <p:txBody>
          <a:bodyPr/>
          <a:lstStyle/>
          <a:p>
            <a:r>
              <a:rPr lang="sl-SI" dirty="0"/>
              <a:t>Vrste vplivov na okolje</a:t>
            </a:r>
            <a:endParaRPr lang="en-US" dirty="0"/>
          </a:p>
        </p:txBody>
      </p:sp>
      <p:sp>
        <p:nvSpPr>
          <p:cNvPr id="3" name="Označba mesta vsebine 2"/>
          <p:cNvSpPr>
            <a:spLocks noGrp="1"/>
          </p:cNvSpPr>
          <p:nvPr>
            <p:ph idx="1"/>
          </p:nvPr>
        </p:nvSpPr>
        <p:spPr>
          <a:xfrm>
            <a:off x="498094" y="1052735"/>
            <a:ext cx="11500480" cy="5246881"/>
          </a:xfrm>
        </p:spPr>
        <p:txBody>
          <a:bodyPr/>
          <a:lstStyle/>
          <a:p>
            <a:pPr marL="0" indent="0">
              <a:buNone/>
            </a:pPr>
            <a:r>
              <a:rPr lang="sl-SI" sz="3200" dirty="0"/>
              <a:t>Vplivi na okolje:</a:t>
            </a:r>
          </a:p>
          <a:p>
            <a:r>
              <a:rPr lang="sl-SI" sz="3200" dirty="0"/>
              <a:t>emisije snovi v zrak</a:t>
            </a:r>
          </a:p>
          <a:p>
            <a:r>
              <a:rPr lang="sl-SI" sz="3200" dirty="0"/>
              <a:t>emisije snovi v vode</a:t>
            </a:r>
          </a:p>
          <a:p>
            <a:r>
              <a:rPr lang="sl-SI" sz="3200" dirty="0"/>
              <a:t>emisije snovi v tla</a:t>
            </a:r>
          </a:p>
          <a:p>
            <a:r>
              <a:rPr lang="sl-SI" sz="3200" dirty="0"/>
              <a:t>odpadki</a:t>
            </a:r>
          </a:p>
          <a:p>
            <a:r>
              <a:rPr lang="sl-SI" sz="3200" dirty="0"/>
              <a:t>elektro-magnetno sevanje</a:t>
            </a:r>
          </a:p>
          <a:p>
            <a:r>
              <a:rPr lang="sl-SI" sz="3200" dirty="0"/>
              <a:t>hrup</a:t>
            </a:r>
          </a:p>
          <a:p>
            <a:r>
              <a:rPr lang="sl-SI" sz="3200" dirty="0"/>
              <a:t>svetlobno onesnaženje</a:t>
            </a:r>
          </a:p>
          <a:p>
            <a:r>
              <a:rPr lang="sl-SI" sz="3200" dirty="0"/>
              <a:t>…</a:t>
            </a:r>
          </a:p>
          <a:p>
            <a:pPr marL="0" indent="0">
              <a:buNone/>
            </a:pPr>
            <a:endParaRPr lang="sl-SI" sz="3200" b="0" dirty="0"/>
          </a:p>
          <a:p>
            <a:endParaRPr lang="sl-SI" sz="3200" b="0" dirty="0"/>
          </a:p>
          <a:p>
            <a:pPr marL="0" indent="0">
              <a:buNone/>
            </a:pPr>
            <a:endParaRPr lang="sl-SI" sz="3200" b="0" dirty="0"/>
          </a:p>
          <a:p>
            <a:endParaRPr lang="sl-SI" sz="3200" b="0" dirty="0"/>
          </a:p>
        </p:txBody>
      </p:sp>
    </p:spTree>
    <p:extLst>
      <p:ext uri="{BB962C8B-B14F-4D97-AF65-F5344CB8AC3E}">
        <p14:creationId xmlns:p14="http://schemas.microsoft.com/office/powerpoint/2010/main" val="2446137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Veter v Sloveniji</a:t>
            </a:r>
            <a:endParaRPr lang="en-US" dirty="0"/>
          </a:p>
        </p:txBody>
      </p:sp>
      <p:sp>
        <p:nvSpPr>
          <p:cNvPr id="4" name="Označba mesta vsebine 3"/>
          <p:cNvSpPr>
            <a:spLocks noGrp="1"/>
          </p:cNvSpPr>
          <p:nvPr>
            <p:ph idx="1"/>
          </p:nvPr>
        </p:nvSpPr>
        <p:spPr>
          <a:xfrm>
            <a:off x="479376" y="1052736"/>
            <a:ext cx="11500480" cy="5237553"/>
          </a:xfrm>
        </p:spPr>
        <p:txBody>
          <a:bodyPr/>
          <a:lstStyle/>
          <a:p>
            <a:endParaRPr lang="sl-SI" sz="3600" b="0" dirty="0"/>
          </a:p>
          <a:p>
            <a:endParaRPr lang="sl-SI" sz="3600" b="0" dirty="0"/>
          </a:p>
        </p:txBody>
      </p:sp>
      <p:pic>
        <p:nvPicPr>
          <p:cNvPr id="3" name="Slika 2"/>
          <p:cNvPicPr>
            <a:picLocks noChangeAspect="1"/>
          </p:cNvPicPr>
          <p:nvPr/>
        </p:nvPicPr>
        <p:blipFill>
          <a:blip r:embed="rId2"/>
          <a:stretch>
            <a:fillRect/>
          </a:stretch>
        </p:blipFill>
        <p:spPr>
          <a:xfrm>
            <a:off x="2279576" y="1268760"/>
            <a:ext cx="7200000" cy="4058838"/>
          </a:xfrm>
          <a:prstGeom prst="rect">
            <a:avLst/>
          </a:prstGeom>
        </p:spPr>
      </p:pic>
      <p:sp>
        <p:nvSpPr>
          <p:cNvPr id="5" name="Pravokotnik 4"/>
          <p:cNvSpPr/>
          <p:nvPr/>
        </p:nvSpPr>
        <p:spPr>
          <a:xfrm>
            <a:off x="10560496" y="6464369"/>
            <a:ext cx="792088" cy="276999"/>
          </a:xfrm>
          <a:prstGeom prst="rect">
            <a:avLst/>
          </a:prstGeom>
        </p:spPr>
        <p:txBody>
          <a:bodyPr wrap="square">
            <a:spAutoFit/>
          </a:bodyPr>
          <a:lstStyle/>
          <a:p>
            <a:r>
              <a:rPr lang="sl-SI" sz="1200" dirty="0">
                <a:latin typeface="MyriadPro-Regular" panose="020B0503030403020204" pitchFamily="34" charset="0"/>
              </a:rPr>
              <a:t>Vir: ARSO</a:t>
            </a:r>
          </a:p>
        </p:txBody>
      </p:sp>
    </p:spTree>
    <p:extLst>
      <p:ext uri="{BB962C8B-B14F-4D97-AF65-F5344CB8AC3E}">
        <p14:creationId xmlns:p14="http://schemas.microsoft.com/office/powerpoint/2010/main" val="2670184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Veter v Sloveniji</a:t>
            </a:r>
            <a:endParaRPr lang="en-US" dirty="0"/>
          </a:p>
        </p:txBody>
      </p:sp>
      <p:sp>
        <p:nvSpPr>
          <p:cNvPr id="4" name="Označba mesta vsebine 3"/>
          <p:cNvSpPr>
            <a:spLocks noGrp="1"/>
          </p:cNvSpPr>
          <p:nvPr>
            <p:ph idx="1"/>
          </p:nvPr>
        </p:nvSpPr>
        <p:spPr>
          <a:xfrm>
            <a:off x="479376" y="1052736"/>
            <a:ext cx="11500480" cy="5237553"/>
          </a:xfrm>
        </p:spPr>
        <p:txBody>
          <a:bodyPr/>
          <a:lstStyle/>
          <a:p>
            <a:endParaRPr lang="sl-SI" sz="3600" b="0" dirty="0"/>
          </a:p>
          <a:p>
            <a:endParaRPr lang="sl-SI" sz="3600" b="0" dirty="0"/>
          </a:p>
        </p:txBody>
      </p:sp>
      <p:pic>
        <p:nvPicPr>
          <p:cNvPr id="3" name="Slika 2"/>
          <p:cNvPicPr>
            <a:picLocks noChangeAspect="1"/>
          </p:cNvPicPr>
          <p:nvPr/>
        </p:nvPicPr>
        <p:blipFill>
          <a:blip r:embed="rId2"/>
          <a:stretch>
            <a:fillRect/>
          </a:stretch>
        </p:blipFill>
        <p:spPr>
          <a:xfrm>
            <a:off x="2207568" y="1196752"/>
            <a:ext cx="7200000" cy="4808122"/>
          </a:xfrm>
          <a:prstGeom prst="rect">
            <a:avLst/>
          </a:prstGeom>
        </p:spPr>
      </p:pic>
      <p:sp>
        <p:nvSpPr>
          <p:cNvPr id="5" name="Pravokotnik 4"/>
          <p:cNvSpPr/>
          <p:nvPr/>
        </p:nvSpPr>
        <p:spPr>
          <a:xfrm>
            <a:off x="10560496" y="6464369"/>
            <a:ext cx="792088" cy="276999"/>
          </a:xfrm>
          <a:prstGeom prst="rect">
            <a:avLst/>
          </a:prstGeom>
        </p:spPr>
        <p:txBody>
          <a:bodyPr wrap="square">
            <a:spAutoFit/>
          </a:bodyPr>
          <a:lstStyle/>
          <a:p>
            <a:r>
              <a:rPr lang="sl-SI" sz="1200" dirty="0">
                <a:latin typeface="MyriadPro-Regular" panose="020B0503030403020204" pitchFamily="34" charset="0"/>
              </a:rPr>
              <a:t>Vir: ARSO</a:t>
            </a:r>
          </a:p>
        </p:txBody>
      </p:sp>
    </p:spTree>
    <p:extLst>
      <p:ext uri="{BB962C8B-B14F-4D97-AF65-F5344CB8AC3E}">
        <p14:creationId xmlns:p14="http://schemas.microsoft.com/office/powerpoint/2010/main" val="112142376"/>
      </p:ext>
    </p:extLst>
  </p:cSld>
  <p:clrMapOvr>
    <a:masterClrMapping/>
  </p:clrMapOvr>
</p:sld>
</file>

<file path=ppt/theme/theme1.xml><?xml version="1.0" encoding="utf-8"?>
<a:theme xmlns:a="http://schemas.openxmlformats.org/drawingml/2006/main" name="Officeova tema">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b">
        <a:noAutofit/>
      </a:bodyPr>
      <a:lstStyle>
        <a:defPPr>
          <a:defRPr dirty="0" smtClean="0"/>
        </a:defPPr>
      </a:lstStyle>
    </a:txDef>
  </a:objectDefaults>
  <a:extraClrSchemeLst/>
  <a:extLst>
    <a:ext uri="{05A4C25C-085E-4340-85A3-A5531E510DB2}">
      <thm15:themeFamily xmlns:thm15="http://schemas.microsoft.com/office/thememl/2012/main" name="PPT predloga FS-UM -SI.potx" id="{0A831B43-74DB-4CEF-BD3C-8687393C48A4}" vid="{3E769CCC-650A-45E0-849F-4F1EA55D1140}"/>
    </a:ext>
  </a:ext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1277</TotalTime>
  <Words>1723</Words>
  <Application>Microsoft Office PowerPoint</Application>
  <PresentationFormat>Široki ekran</PresentationFormat>
  <Paragraphs>111</Paragraphs>
  <Slides>19</Slides>
  <Notes>4</Notes>
  <HiddenSlides>0</HiddenSlides>
  <MMClips>0</MMClips>
  <ScaleCrop>false</ScaleCrop>
  <HeadingPairs>
    <vt:vector size="6" baseType="variant">
      <vt:variant>
        <vt:lpstr>Korišćeni fontovi</vt:lpstr>
      </vt:variant>
      <vt:variant>
        <vt:i4>3</vt:i4>
      </vt:variant>
      <vt:variant>
        <vt:lpstr>Tema</vt:lpstr>
      </vt:variant>
      <vt:variant>
        <vt:i4>1</vt:i4>
      </vt:variant>
      <vt:variant>
        <vt:lpstr>Naslovi slajdova</vt:lpstr>
      </vt:variant>
      <vt:variant>
        <vt:i4>19</vt:i4>
      </vt:variant>
    </vt:vector>
  </HeadingPairs>
  <TitlesOfParts>
    <vt:vector size="23" baseType="lpstr">
      <vt:lpstr>Arial</vt:lpstr>
      <vt:lpstr>Calibri</vt:lpstr>
      <vt:lpstr>MyriadPro-Regular</vt:lpstr>
      <vt:lpstr>Officeova tema</vt:lpstr>
      <vt:lpstr>Energija in okolje:  Vetrna in druga obnovljiva energija za razvojne priložnosti v slovenskih občinah</vt:lpstr>
      <vt:lpstr>Uvod</vt:lpstr>
      <vt:lpstr>Izziv</vt:lpstr>
      <vt:lpstr>Izziv</vt:lpstr>
      <vt:lpstr>Projekti proizvodnje in distribucije energije iz OVE</vt:lpstr>
      <vt:lpstr>Uredba – vplivi na okolje</vt:lpstr>
      <vt:lpstr>Vrste vplivov na okolje</vt:lpstr>
      <vt:lpstr>Veter v Sloveniji</vt:lpstr>
      <vt:lpstr>Veter v Sloveniji</vt:lpstr>
      <vt:lpstr>PowerPoint prezentacija</vt:lpstr>
      <vt:lpstr>PowerPoint prezentacija</vt:lpstr>
      <vt:lpstr>Vpliv na ptice</vt:lpstr>
      <vt:lpstr>PowerPoint prezentacija</vt:lpstr>
      <vt:lpstr>PowerPoint prezentacija</vt:lpstr>
      <vt:lpstr>Vpliv na divje živali</vt:lpstr>
      <vt:lpstr>Vizualni vpliv na lokalno pokrajino</vt:lpstr>
      <vt:lpstr>Zmanjšanje vrednosti nepremičnin</vt:lpstr>
      <vt:lpstr>Vpliv na zdravje ljudi</vt:lpstr>
      <vt:lpstr>Zaključek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Vpliv uvajanja zaključkov novih referenčnih dokumentov najboljših razpoložljivih tehnik (BREF/BAT) na zmanjšanje okoljske obremenitve energetske predelave odpadkov</dc:title>
  <dc:creator>Tomas Zadravec</dc:creator>
  <cp:lastModifiedBy>dr Dejan Blagojević</cp:lastModifiedBy>
  <cp:revision>74</cp:revision>
  <dcterms:created xsi:type="dcterms:W3CDTF">2020-09-21T21:54:36Z</dcterms:created>
  <dcterms:modified xsi:type="dcterms:W3CDTF">2025-02-19T10:40:53Z</dcterms:modified>
</cp:coreProperties>
</file>