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62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4B674D-C080-4BEF-8B23-9690E6187557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0F740E9-74BB-47D6-B50B-B125E9D6519A}">
      <dgm:prSet/>
      <dgm:spPr/>
      <dgm:t>
        <a:bodyPr/>
        <a:lstStyle/>
        <a:p>
          <a:r>
            <a:rPr lang="sr-Latn-RS" b="1"/>
            <a:t>Zakonodavstvo o kvalitetu vazduha</a:t>
          </a:r>
          <a:br>
            <a:rPr lang="sr-Latn-RS"/>
          </a:br>
          <a:r>
            <a:rPr lang="sr-Latn-RS"/>
            <a:t>Ovi zakoni regulišu emisije štetnih gasova i čestica u atmosferu, sa ciljem smanjenja zagađenja vazduha i sprečavanja klimatskih promena.</a:t>
          </a:r>
          <a:endParaRPr lang="en-US"/>
        </a:p>
      </dgm:t>
    </dgm:pt>
    <dgm:pt modelId="{8027C96C-768B-4379-98E2-D36992570A8A}" type="parTrans" cxnId="{0FA7ADBC-A654-4D68-A117-B36281C663C8}">
      <dgm:prSet/>
      <dgm:spPr/>
      <dgm:t>
        <a:bodyPr/>
        <a:lstStyle/>
        <a:p>
          <a:endParaRPr lang="en-US"/>
        </a:p>
      </dgm:t>
    </dgm:pt>
    <dgm:pt modelId="{B45598CE-B822-4EFF-82E0-8AD6FD9B8D7C}" type="sibTrans" cxnId="{0FA7ADBC-A654-4D68-A117-B36281C663C8}">
      <dgm:prSet/>
      <dgm:spPr/>
      <dgm:t>
        <a:bodyPr/>
        <a:lstStyle/>
        <a:p>
          <a:endParaRPr lang="en-US"/>
        </a:p>
      </dgm:t>
    </dgm:pt>
    <dgm:pt modelId="{5ABCFE0D-46C1-42C9-A817-CC04512983BD}">
      <dgm:prSet/>
      <dgm:spPr/>
      <dgm:t>
        <a:bodyPr/>
        <a:lstStyle/>
        <a:p>
          <a:r>
            <a:rPr lang="sr-Latn-RS" b="1"/>
            <a:t>Zakonodavstvo o vodama</a:t>
          </a:r>
          <a:br>
            <a:rPr lang="sr-Latn-RS"/>
          </a:br>
          <a:r>
            <a:rPr lang="sr-Latn-RS"/>
            <a:t>Reguliše zaštitu vodenih resursa, obuhvatajući upravljanje kvalitetom vode, zaštitu vodenih ekosistema i smanjenje zagađenja voda.</a:t>
          </a:r>
          <a:endParaRPr lang="en-US"/>
        </a:p>
      </dgm:t>
    </dgm:pt>
    <dgm:pt modelId="{7DC9F206-EE82-4D64-84EA-5C52594B0805}" type="parTrans" cxnId="{30575676-603A-41D8-86EB-2605078C26BC}">
      <dgm:prSet/>
      <dgm:spPr/>
      <dgm:t>
        <a:bodyPr/>
        <a:lstStyle/>
        <a:p>
          <a:endParaRPr lang="en-US"/>
        </a:p>
      </dgm:t>
    </dgm:pt>
    <dgm:pt modelId="{DB042022-9AA7-475E-A698-F1532A6546CD}" type="sibTrans" cxnId="{30575676-603A-41D8-86EB-2605078C26BC}">
      <dgm:prSet/>
      <dgm:spPr/>
      <dgm:t>
        <a:bodyPr/>
        <a:lstStyle/>
        <a:p>
          <a:endParaRPr lang="en-US"/>
        </a:p>
      </dgm:t>
    </dgm:pt>
    <dgm:pt modelId="{8C50F31F-D041-43E3-AAFF-28DCA557FB06}">
      <dgm:prSet/>
      <dgm:spPr/>
      <dgm:t>
        <a:bodyPr/>
        <a:lstStyle/>
        <a:p>
          <a:r>
            <a:rPr lang="sr-Latn-RS" b="1"/>
            <a:t>Zakonodavstvo o otpadima</a:t>
          </a:r>
          <a:br>
            <a:rPr lang="sr-Latn-RS"/>
          </a:br>
          <a:r>
            <a:rPr lang="sr-Latn-RS"/>
            <a:t>Ovi zakoni definišu način prikupljanja, odlaganja, reciklaže i tretmana otpada. Oni podstiču smanjenje otpada, reciklažu i korišćenje otpada kao resursa.</a:t>
          </a:r>
          <a:endParaRPr lang="en-US"/>
        </a:p>
      </dgm:t>
    </dgm:pt>
    <dgm:pt modelId="{0A5C76C8-2FA7-4597-B984-F7C904C7CFED}" type="parTrans" cxnId="{98278477-732A-4AB4-9FD6-3C3E3C1A495D}">
      <dgm:prSet/>
      <dgm:spPr/>
      <dgm:t>
        <a:bodyPr/>
        <a:lstStyle/>
        <a:p>
          <a:endParaRPr lang="en-US"/>
        </a:p>
      </dgm:t>
    </dgm:pt>
    <dgm:pt modelId="{A3C202D0-7C91-4834-8621-CE1934C5EFAF}" type="sibTrans" cxnId="{98278477-732A-4AB4-9FD6-3C3E3C1A495D}">
      <dgm:prSet/>
      <dgm:spPr/>
      <dgm:t>
        <a:bodyPr/>
        <a:lstStyle/>
        <a:p>
          <a:endParaRPr lang="en-US"/>
        </a:p>
      </dgm:t>
    </dgm:pt>
    <dgm:pt modelId="{98FEAAAE-9252-43A8-8277-6F7348675821}" type="pres">
      <dgm:prSet presAssocID="{014B674D-C080-4BEF-8B23-9690E6187557}" presName="vert0" presStyleCnt="0">
        <dgm:presLayoutVars>
          <dgm:dir/>
          <dgm:animOne val="branch"/>
          <dgm:animLvl val="lvl"/>
        </dgm:presLayoutVars>
      </dgm:prSet>
      <dgm:spPr/>
    </dgm:pt>
    <dgm:pt modelId="{A49FCDD1-144D-46D3-900D-53BEDDAB8E71}" type="pres">
      <dgm:prSet presAssocID="{50F740E9-74BB-47D6-B50B-B125E9D6519A}" presName="thickLine" presStyleLbl="alignNode1" presStyleIdx="0" presStyleCnt="3"/>
      <dgm:spPr/>
    </dgm:pt>
    <dgm:pt modelId="{58A053CD-2816-481C-885B-FCC65F8CF114}" type="pres">
      <dgm:prSet presAssocID="{50F740E9-74BB-47D6-B50B-B125E9D6519A}" presName="horz1" presStyleCnt="0"/>
      <dgm:spPr/>
    </dgm:pt>
    <dgm:pt modelId="{7BFB93BD-39ED-4505-A97C-4FCD9393DEAD}" type="pres">
      <dgm:prSet presAssocID="{50F740E9-74BB-47D6-B50B-B125E9D6519A}" presName="tx1" presStyleLbl="revTx" presStyleIdx="0" presStyleCnt="3"/>
      <dgm:spPr/>
    </dgm:pt>
    <dgm:pt modelId="{77706B22-201F-4F25-B598-984DBF00DEE9}" type="pres">
      <dgm:prSet presAssocID="{50F740E9-74BB-47D6-B50B-B125E9D6519A}" presName="vert1" presStyleCnt="0"/>
      <dgm:spPr/>
    </dgm:pt>
    <dgm:pt modelId="{2C49BD43-F56D-4DA9-9D56-AA08C5AD5A7A}" type="pres">
      <dgm:prSet presAssocID="{5ABCFE0D-46C1-42C9-A817-CC04512983BD}" presName="thickLine" presStyleLbl="alignNode1" presStyleIdx="1" presStyleCnt="3"/>
      <dgm:spPr/>
    </dgm:pt>
    <dgm:pt modelId="{BC4A9967-7ABF-46DF-A099-B17C0B9DF674}" type="pres">
      <dgm:prSet presAssocID="{5ABCFE0D-46C1-42C9-A817-CC04512983BD}" presName="horz1" presStyleCnt="0"/>
      <dgm:spPr/>
    </dgm:pt>
    <dgm:pt modelId="{21FDAF2C-5352-469C-A5FF-124C18DD9696}" type="pres">
      <dgm:prSet presAssocID="{5ABCFE0D-46C1-42C9-A817-CC04512983BD}" presName="tx1" presStyleLbl="revTx" presStyleIdx="1" presStyleCnt="3"/>
      <dgm:spPr/>
    </dgm:pt>
    <dgm:pt modelId="{677592E9-2E37-478E-A8FA-0F7FB5C28C24}" type="pres">
      <dgm:prSet presAssocID="{5ABCFE0D-46C1-42C9-A817-CC04512983BD}" presName="vert1" presStyleCnt="0"/>
      <dgm:spPr/>
    </dgm:pt>
    <dgm:pt modelId="{F176DE9D-3BB0-4920-BDE7-1F87B806C231}" type="pres">
      <dgm:prSet presAssocID="{8C50F31F-D041-43E3-AAFF-28DCA557FB06}" presName="thickLine" presStyleLbl="alignNode1" presStyleIdx="2" presStyleCnt="3"/>
      <dgm:spPr/>
    </dgm:pt>
    <dgm:pt modelId="{F3EB4424-A49C-4E4D-9F99-B9B52B3CBD05}" type="pres">
      <dgm:prSet presAssocID="{8C50F31F-D041-43E3-AAFF-28DCA557FB06}" presName="horz1" presStyleCnt="0"/>
      <dgm:spPr/>
    </dgm:pt>
    <dgm:pt modelId="{C275B718-FAF8-4373-A3B7-A6DE64A87D59}" type="pres">
      <dgm:prSet presAssocID="{8C50F31F-D041-43E3-AAFF-28DCA557FB06}" presName="tx1" presStyleLbl="revTx" presStyleIdx="2" presStyleCnt="3"/>
      <dgm:spPr/>
    </dgm:pt>
    <dgm:pt modelId="{131058C7-424B-49B6-90DC-8DCCEC005DD7}" type="pres">
      <dgm:prSet presAssocID="{8C50F31F-D041-43E3-AAFF-28DCA557FB06}" presName="vert1" presStyleCnt="0"/>
      <dgm:spPr/>
    </dgm:pt>
  </dgm:ptLst>
  <dgm:cxnLst>
    <dgm:cxn modelId="{142B8526-45FE-403F-90E5-21D9C0A391B1}" type="presOf" srcId="{014B674D-C080-4BEF-8B23-9690E6187557}" destId="{98FEAAAE-9252-43A8-8277-6F7348675821}" srcOrd="0" destOrd="0" presId="urn:microsoft.com/office/officeart/2008/layout/LinedList"/>
    <dgm:cxn modelId="{885B6633-986A-48F6-A909-ED47A16C65C3}" type="presOf" srcId="{8C50F31F-D041-43E3-AAFF-28DCA557FB06}" destId="{C275B718-FAF8-4373-A3B7-A6DE64A87D59}" srcOrd="0" destOrd="0" presId="urn:microsoft.com/office/officeart/2008/layout/LinedList"/>
    <dgm:cxn modelId="{77F4FB6A-5BA2-4E70-B6F6-328D79E29193}" type="presOf" srcId="{50F740E9-74BB-47D6-B50B-B125E9D6519A}" destId="{7BFB93BD-39ED-4505-A97C-4FCD9393DEAD}" srcOrd="0" destOrd="0" presId="urn:microsoft.com/office/officeart/2008/layout/LinedList"/>
    <dgm:cxn modelId="{30575676-603A-41D8-86EB-2605078C26BC}" srcId="{014B674D-C080-4BEF-8B23-9690E6187557}" destId="{5ABCFE0D-46C1-42C9-A817-CC04512983BD}" srcOrd="1" destOrd="0" parTransId="{7DC9F206-EE82-4D64-84EA-5C52594B0805}" sibTransId="{DB042022-9AA7-475E-A698-F1532A6546CD}"/>
    <dgm:cxn modelId="{98278477-732A-4AB4-9FD6-3C3E3C1A495D}" srcId="{014B674D-C080-4BEF-8B23-9690E6187557}" destId="{8C50F31F-D041-43E3-AAFF-28DCA557FB06}" srcOrd="2" destOrd="0" parTransId="{0A5C76C8-2FA7-4597-B984-F7C904C7CFED}" sibTransId="{A3C202D0-7C91-4834-8621-CE1934C5EFAF}"/>
    <dgm:cxn modelId="{BB6C4F8B-C4DA-4128-AF92-04E4D58B2FA6}" type="presOf" srcId="{5ABCFE0D-46C1-42C9-A817-CC04512983BD}" destId="{21FDAF2C-5352-469C-A5FF-124C18DD9696}" srcOrd="0" destOrd="0" presId="urn:microsoft.com/office/officeart/2008/layout/LinedList"/>
    <dgm:cxn modelId="{0FA7ADBC-A654-4D68-A117-B36281C663C8}" srcId="{014B674D-C080-4BEF-8B23-9690E6187557}" destId="{50F740E9-74BB-47D6-B50B-B125E9D6519A}" srcOrd="0" destOrd="0" parTransId="{8027C96C-768B-4379-98E2-D36992570A8A}" sibTransId="{B45598CE-B822-4EFF-82E0-8AD6FD9B8D7C}"/>
    <dgm:cxn modelId="{F4065FC8-EFE8-4B09-BEC5-DE5239E23C60}" type="presParOf" srcId="{98FEAAAE-9252-43A8-8277-6F7348675821}" destId="{A49FCDD1-144D-46D3-900D-53BEDDAB8E71}" srcOrd="0" destOrd="0" presId="urn:microsoft.com/office/officeart/2008/layout/LinedList"/>
    <dgm:cxn modelId="{4CDA5A93-6391-47E0-8B4C-7B5481A4EC8C}" type="presParOf" srcId="{98FEAAAE-9252-43A8-8277-6F7348675821}" destId="{58A053CD-2816-481C-885B-FCC65F8CF114}" srcOrd="1" destOrd="0" presId="urn:microsoft.com/office/officeart/2008/layout/LinedList"/>
    <dgm:cxn modelId="{59986B79-4838-47C4-8190-84B4CBED61BC}" type="presParOf" srcId="{58A053CD-2816-481C-885B-FCC65F8CF114}" destId="{7BFB93BD-39ED-4505-A97C-4FCD9393DEAD}" srcOrd="0" destOrd="0" presId="urn:microsoft.com/office/officeart/2008/layout/LinedList"/>
    <dgm:cxn modelId="{987CE3DC-2420-4FEA-A2F4-C8E55024BE7A}" type="presParOf" srcId="{58A053CD-2816-481C-885B-FCC65F8CF114}" destId="{77706B22-201F-4F25-B598-984DBF00DEE9}" srcOrd="1" destOrd="0" presId="urn:microsoft.com/office/officeart/2008/layout/LinedList"/>
    <dgm:cxn modelId="{90284565-CFC1-4D9A-809F-C66CD3E4D4FB}" type="presParOf" srcId="{98FEAAAE-9252-43A8-8277-6F7348675821}" destId="{2C49BD43-F56D-4DA9-9D56-AA08C5AD5A7A}" srcOrd="2" destOrd="0" presId="urn:microsoft.com/office/officeart/2008/layout/LinedList"/>
    <dgm:cxn modelId="{80E13D27-8F5C-4E33-9C6A-C2483F581376}" type="presParOf" srcId="{98FEAAAE-9252-43A8-8277-6F7348675821}" destId="{BC4A9967-7ABF-46DF-A099-B17C0B9DF674}" srcOrd="3" destOrd="0" presId="urn:microsoft.com/office/officeart/2008/layout/LinedList"/>
    <dgm:cxn modelId="{CB33D8F1-3FE1-41D7-AF3D-F119E657D694}" type="presParOf" srcId="{BC4A9967-7ABF-46DF-A099-B17C0B9DF674}" destId="{21FDAF2C-5352-469C-A5FF-124C18DD9696}" srcOrd="0" destOrd="0" presId="urn:microsoft.com/office/officeart/2008/layout/LinedList"/>
    <dgm:cxn modelId="{E03B935E-9B4C-428D-A30A-36BE5E920894}" type="presParOf" srcId="{BC4A9967-7ABF-46DF-A099-B17C0B9DF674}" destId="{677592E9-2E37-478E-A8FA-0F7FB5C28C24}" srcOrd="1" destOrd="0" presId="urn:microsoft.com/office/officeart/2008/layout/LinedList"/>
    <dgm:cxn modelId="{23ECAAAA-DEBF-4667-BC53-A4DCBF62F14F}" type="presParOf" srcId="{98FEAAAE-9252-43A8-8277-6F7348675821}" destId="{F176DE9D-3BB0-4920-BDE7-1F87B806C231}" srcOrd="4" destOrd="0" presId="urn:microsoft.com/office/officeart/2008/layout/LinedList"/>
    <dgm:cxn modelId="{4C9B748F-15AB-49FA-8B84-FB29EAC7C8D2}" type="presParOf" srcId="{98FEAAAE-9252-43A8-8277-6F7348675821}" destId="{F3EB4424-A49C-4E4D-9F99-B9B52B3CBD05}" srcOrd="5" destOrd="0" presId="urn:microsoft.com/office/officeart/2008/layout/LinedList"/>
    <dgm:cxn modelId="{476305AC-C039-4984-AA32-FC57C4BAE6E7}" type="presParOf" srcId="{F3EB4424-A49C-4E4D-9F99-B9B52B3CBD05}" destId="{C275B718-FAF8-4373-A3B7-A6DE64A87D59}" srcOrd="0" destOrd="0" presId="urn:microsoft.com/office/officeart/2008/layout/LinedList"/>
    <dgm:cxn modelId="{4AC94D17-1E56-4A4C-A3CD-C05248CE1CA9}" type="presParOf" srcId="{F3EB4424-A49C-4E4D-9F99-B9B52B3CBD05}" destId="{131058C7-424B-49B6-90DC-8DCCEC005DD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9FCDD1-144D-46D3-900D-53BEDDAB8E71}">
      <dsp:nvSpPr>
        <dsp:cNvPr id="0" name=""/>
        <dsp:cNvSpPr/>
      </dsp:nvSpPr>
      <dsp:spPr>
        <a:xfrm>
          <a:off x="0" y="2124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FB93BD-39ED-4505-A97C-4FCD9393DEAD}">
      <dsp:nvSpPr>
        <dsp:cNvPr id="0" name=""/>
        <dsp:cNvSpPr/>
      </dsp:nvSpPr>
      <dsp:spPr>
        <a:xfrm>
          <a:off x="0" y="2124"/>
          <a:ext cx="10515600" cy="1449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400" b="1" kern="1200"/>
            <a:t>Zakonodavstvo o kvalitetu vazduha</a:t>
          </a:r>
          <a:br>
            <a:rPr lang="sr-Latn-RS" sz="2400" kern="1200"/>
          </a:br>
          <a:r>
            <a:rPr lang="sr-Latn-RS" sz="2400" kern="1200"/>
            <a:t>Ovi zakoni regulišu emisije štetnih gasova i čestica u atmosferu, sa ciljem smanjenja zagađenja vazduha i sprečavanja klimatskih promena.</a:t>
          </a:r>
          <a:endParaRPr lang="en-US" sz="2400" kern="1200"/>
        </a:p>
      </dsp:txBody>
      <dsp:txXfrm>
        <a:off x="0" y="2124"/>
        <a:ext cx="10515600" cy="1449029"/>
      </dsp:txXfrm>
    </dsp:sp>
    <dsp:sp modelId="{2C49BD43-F56D-4DA9-9D56-AA08C5AD5A7A}">
      <dsp:nvSpPr>
        <dsp:cNvPr id="0" name=""/>
        <dsp:cNvSpPr/>
      </dsp:nvSpPr>
      <dsp:spPr>
        <a:xfrm>
          <a:off x="0" y="1451154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FDAF2C-5352-469C-A5FF-124C18DD9696}">
      <dsp:nvSpPr>
        <dsp:cNvPr id="0" name=""/>
        <dsp:cNvSpPr/>
      </dsp:nvSpPr>
      <dsp:spPr>
        <a:xfrm>
          <a:off x="0" y="1451154"/>
          <a:ext cx="10515600" cy="1449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400" b="1" kern="1200"/>
            <a:t>Zakonodavstvo o vodama</a:t>
          </a:r>
          <a:br>
            <a:rPr lang="sr-Latn-RS" sz="2400" kern="1200"/>
          </a:br>
          <a:r>
            <a:rPr lang="sr-Latn-RS" sz="2400" kern="1200"/>
            <a:t>Reguliše zaštitu vodenih resursa, obuhvatajući upravljanje kvalitetom vode, zaštitu vodenih ekosistema i smanjenje zagađenja voda.</a:t>
          </a:r>
          <a:endParaRPr lang="en-US" sz="2400" kern="1200"/>
        </a:p>
      </dsp:txBody>
      <dsp:txXfrm>
        <a:off x="0" y="1451154"/>
        <a:ext cx="10515600" cy="1449029"/>
      </dsp:txXfrm>
    </dsp:sp>
    <dsp:sp modelId="{F176DE9D-3BB0-4920-BDE7-1F87B806C231}">
      <dsp:nvSpPr>
        <dsp:cNvPr id="0" name=""/>
        <dsp:cNvSpPr/>
      </dsp:nvSpPr>
      <dsp:spPr>
        <a:xfrm>
          <a:off x="0" y="2900183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75B718-FAF8-4373-A3B7-A6DE64A87D59}">
      <dsp:nvSpPr>
        <dsp:cNvPr id="0" name=""/>
        <dsp:cNvSpPr/>
      </dsp:nvSpPr>
      <dsp:spPr>
        <a:xfrm>
          <a:off x="0" y="2900183"/>
          <a:ext cx="10515600" cy="1449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400" b="1" kern="1200"/>
            <a:t>Zakonodavstvo o otpadima</a:t>
          </a:r>
          <a:br>
            <a:rPr lang="sr-Latn-RS" sz="2400" kern="1200"/>
          </a:br>
          <a:r>
            <a:rPr lang="sr-Latn-RS" sz="2400" kern="1200"/>
            <a:t>Ovi zakoni definišu način prikupljanja, odlaganja, reciklaže i tretmana otpada. Oni podstiču smanjenje otpada, reciklažu i korišćenje otpada kao resursa.</a:t>
          </a:r>
          <a:endParaRPr lang="en-US" sz="2400" kern="1200"/>
        </a:p>
      </dsp:txBody>
      <dsp:txXfrm>
        <a:off x="0" y="2900183"/>
        <a:ext cx="10515600" cy="14490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20D5799-B4B7-4F05-ECF6-9E9206EE41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D0745DE-334E-DEC6-A131-0B9DED9F0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74260203-891B-D6F3-57FC-680FF4865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25E5DC6B-662B-8BE2-1E15-77E42FC21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005C0642-D471-0BDC-4EA2-A8A8CD2C9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26543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716045D-D20E-E8F4-B0E1-778B2ACB5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43D61BBA-0849-B69B-7C3F-5E8B124D11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87EE21EC-509D-CF58-2E4C-E41ED7914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49F3C9F0-5B84-8CDB-7132-935C85FAB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C59E0A08-094D-6631-C564-ED30F53BC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46117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D8AD0F1E-31D0-AABD-A6BB-E4B9178CA6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ACE00DA9-4325-551D-DAAC-A54928407E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749BEAA5-0111-E322-D21E-A76298413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EEF9F52A-0013-1956-2D36-3DC9B0AA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341DFD9E-C5AC-ECB8-CB29-013963AF7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35560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B01F9B-7C95-E674-A284-D64100045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E3FCC90-198E-68EB-35E9-2A8A9AE8E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B1C2DF53-93A8-3C53-051B-F6CDE7E75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BB5D0AFF-3515-0927-BE92-35BA7CBED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397EB174-C06D-F77F-D688-520852BD2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05116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6EF7167-49A3-5F2F-30E7-2007C3FE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EEFA5E05-ABE0-7211-1839-A6521F726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BCB10724-208F-0CA9-A7FF-ECCA4E088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587E50FB-6F87-C670-219B-30A7F2679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0123904E-16ED-242D-1096-127FDB245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66713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8A58BE-23E4-52FE-0612-477A98CA1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C9B6B2E-126C-8D2D-E1EA-6AEE201B02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572F5DEB-D9B1-7668-2ABC-0422B4B864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480BEC75-AF42-0D9F-A784-F74493A84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089BF436-9516-55C4-99E0-1B595FE09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EE6E4D83-23A7-EFCE-DD04-E762FA67E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47409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CBD22B-B4D6-44FF-051B-83041DC3C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2AC235D9-3CAB-B761-07ED-51C5EEB88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2DE31197-B717-A93C-AAAE-ED903ABAE9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3418F38F-FC16-7771-442D-DCF9BC80CC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2BDA9E14-81BD-9378-0BD1-6E5D418E71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719B7884-EA9B-794A-E1A5-1474BAAEA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7F11183E-FECB-C3DD-56E9-BBBA2E9D5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3DAA2345-BF6A-121D-8A7F-1DFAE0EF5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50587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CFAFF7A-981B-2D1D-35CE-916B6FB6C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8EAA1B98-8110-D06F-A8E8-78F0B1509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F3865B71-7991-0A3A-4455-70093A9AB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119C1A46-4020-6927-4B7E-657BD37D4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28069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70ECE288-5E3C-0041-5357-A28D98B8B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6F2AD0A7-3B34-825E-86FD-3347BF27B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97C9F862-4668-4654-6FA1-30BFFC07F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92752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CCC137B-2193-ADE6-D87C-670C5F4AA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9EFF8AD-955B-912E-F72A-5EA0E2C2D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F111E9EE-5417-DF5C-D1EA-42B6741441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5316501E-E7CA-2EDD-A539-491A9E22E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CF5D20C2-AA9F-146E-CBAD-A0CD8D961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3E910E2F-D893-F0A2-27C5-DDBD8261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8511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11EC0E-590E-501D-6ED6-33EE07643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3201150B-5727-9099-5A92-79FEC2FC84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69815A9D-7950-B3CB-71E9-AD72B35FE7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C7587BD1-9D89-1278-3A8A-DB89DF8AC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A59BD8A7-EB02-5A1A-AC86-0346F93D3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65AFF697-1545-25E0-A24A-E141840AD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35257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E5589F47-8AF8-E9C4-C7EA-A899D46A1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11DD415E-4861-DF39-FC39-C8F86ABDCA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09ED2A97-1D57-2D99-DD9E-6A33A4EE81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516E5E-2BEA-4D38-900B-CD6A97626582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089C76B3-8055-F4D4-5DCA-2C9F0648A2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900F40A1-27A8-88B1-C941-BD6686CEF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D70AD5-58FD-4566-BCB2-918BA13D355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197898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file:///C:\Users\Dejan%20Blagojevic\Desktop\greens%20final\EU%20directive%20i%20standardi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03C6F4E6-30A1-4F63-C8CC-028750B5A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6668" cy="4570886"/>
            <a:chOff x="0" y="0"/>
            <a:chExt cx="12196668" cy="4570886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EA7CA8-3AE6-4F5F-9932-63303CF2D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12196668" cy="4570632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6E3E019-A259-1130-CC5C-3165020BC5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791"/>
              <a:ext cx="10565988" cy="4568095"/>
            </a:xfrm>
            <a:prstGeom prst="rect">
              <a:avLst/>
            </a:prstGeom>
            <a:gradFill flip="none" rotWithShape="1">
              <a:gsLst>
                <a:gs pos="3000">
                  <a:schemeClr val="accent2"/>
                </a:gs>
                <a:gs pos="40000">
                  <a:schemeClr val="accent2">
                    <a:alpha val="0"/>
                  </a:schemeClr>
                </a:gs>
              </a:gsLst>
              <a:lin ang="17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0769F99-CCA6-5CDC-D1E1-C59A4762F1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"/>
              <a:ext cx="12192000" cy="4549891"/>
            </a:xfrm>
            <a:prstGeom prst="rect">
              <a:avLst/>
            </a:prstGeom>
            <a:gradFill>
              <a:gsLst>
                <a:gs pos="0">
                  <a:schemeClr val="accent5">
                    <a:alpha val="76000"/>
                  </a:schemeClr>
                </a:gs>
                <a:gs pos="67000">
                  <a:schemeClr val="accent2">
                    <a:alpha val="0"/>
                  </a:scheme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13E73D3-029B-3D4E-1956-8EE7068A6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110544" y="18215"/>
              <a:ext cx="8086124" cy="454988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50000"/>
                    <a:alpha val="36000"/>
                  </a:schemeClr>
                </a:gs>
                <a:gs pos="45000">
                  <a:schemeClr val="accent5">
                    <a:alpha val="0"/>
                  </a:schemeClr>
                </a:gs>
              </a:gsLst>
              <a:lin ang="4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42F20490-251D-032F-6A0F-F95B59F81A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6348" y="1124262"/>
            <a:ext cx="8017652" cy="2690413"/>
          </a:xfrm>
        </p:spPr>
        <p:txBody>
          <a:bodyPr anchor="t">
            <a:normAutofit/>
          </a:bodyPr>
          <a:lstStyle/>
          <a:p>
            <a:pPr algn="l"/>
            <a:r>
              <a:rPr lang="pl-PL" sz="540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Uvod u zakone o zaštiti životne sredine</a:t>
            </a:r>
            <a:endParaRPr lang="sr-Latn-RS" sz="5400">
              <a:solidFill>
                <a:srgbClr val="FFFFFF"/>
              </a:solidFill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6230FC3-6BC0-0D9E-1699-7C42C3012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6348" y="5099566"/>
            <a:ext cx="6481746" cy="1199733"/>
          </a:xfrm>
        </p:spPr>
        <p:txBody>
          <a:bodyPr anchor="ctr">
            <a:normAutofit/>
          </a:bodyPr>
          <a:lstStyle/>
          <a:p>
            <a:pPr algn="l"/>
            <a:r>
              <a:rPr lang="en-US" sz="2000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Direktive i standardi u zaštiti životne sredine</a:t>
            </a:r>
            <a:endParaRPr lang="sr-Latn-RS" sz="2000"/>
          </a:p>
          <a:p>
            <a:pPr algn="l"/>
            <a:endParaRPr lang="sr-Latn-RS" sz="20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DE1BAF3C-C5A7-4B9E-FF8E-9BC32FA00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277D6BC2-66DF-31B6-96F4-E420C74093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816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B5C2D0-9FEB-757C-8BBE-7C35362F2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Lokalni zakoni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80E21D2-E797-C280-3448-603F3C981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br>
              <a:rPr lang="sr-Latn-RS" dirty="0"/>
            </a:br>
            <a:r>
              <a:rPr lang="sr-Latn-RS" dirty="0"/>
              <a:t>Lokalna samouprava može doneti specifične propise za upravljanje otpadom, zaštitu zelenih površina i drugih ekoloških aspekata, kao i u vezi sa urbanim razvojem i održivim korišćenjem prostora.</a:t>
            </a:r>
          </a:p>
          <a:p>
            <a:endParaRPr lang="sr-Latn-RS" dirty="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1ABDDD0E-629A-3FE5-FDC1-1A436E401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7C648FFF-9129-6476-EC3D-91D7AA992A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0340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9035A18-EF81-0D6A-B31B-B277F5E8E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7644"/>
            <a:ext cx="10515600" cy="1325563"/>
          </a:xfrm>
        </p:spPr>
        <p:txBody>
          <a:bodyPr/>
          <a:lstStyle/>
          <a:p>
            <a:r>
              <a:rPr lang="en-US" b="1" dirty="0" err="1"/>
              <a:t>Sprovodjenje</a:t>
            </a:r>
            <a:r>
              <a:rPr lang="en-US" b="1" dirty="0"/>
              <a:t> </a:t>
            </a:r>
            <a:r>
              <a:rPr lang="sr-Latn-RS" b="1" dirty="0"/>
              <a:t>zakona i regulatorni organi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1C13CF38-833B-9963-8AF8-751DA9965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542" y="2209083"/>
            <a:ext cx="10515600" cy="3208491"/>
          </a:xfrm>
        </p:spPr>
        <p:txBody>
          <a:bodyPr/>
          <a:lstStyle/>
          <a:p>
            <a:r>
              <a:rPr lang="sr-Latn-RS" dirty="0"/>
              <a:t>Za sprovođenje zakona o zaštiti životne sredine odgovorni su različiti organi vlasti i agencije, uključujući ministarstva zaštite životne sredine, agencije za kvalitet vazduha, vode i zemljišta, kao i lokalne vlasti. </a:t>
            </a:r>
            <a:endParaRPr lang="en-US" dirty="0"/>
          </a:p>
          <a:p>
            <a:r>
              <a:rPr lang="sr-Latn-RS" dirty="0"/>
              <a:t>Takođe, postoje i nezavisne organizacije i regulatorne institucije koje se bave praćenjem i inspekcijama, kao i izricanjem sankcija za nepoštovanje propisa.</a:t>
            </a:r>
          </a:p>
          <a:p>
            <a:pPr marL="0" indent="0">
              <a:buNone/>
            </a:pPr>
            <a:endParaRPr lang="sr-Latn-RS" dirty="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643026CF-1260-DE73-1364-4C5E06286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02B2861F-0714-1DD2-D867-02ED51D39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0720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B3B30F-D9E1-0486-7B48-2250BF3E4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Zaključak</a:t>
            </a:r>
            <a:br>
              <a:rPr lang="sr-Latn-RS" b="1" dirty="0"/>
            </a:b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10D2E53-84F9-CB81-A4EC-27C350C06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/>
              <a:t>Zakoni o zaštiti životne sredine imaju ključnu ulogu u održavanju ravnoteže između ljudskih aktivnosti i očuvanja prirodnih resursa i ekosistema. </a:t>
            </a:r>
            <a:endParaRPr lang="en-US" dirty="0"/>
          </a:p>
          <a:p>
            <a:pPr marL="0" indent="0">
              <a:buNone/>
            </a:pPr>
            <a:r>
              <a:rPr lang="sr-Latn-RS" dirty="0"/>
              <a:t>Kroz međunarodne, nacionalne i lokalne propise, ove zakone nastoje da obezbede zaštitu zdravlja ljudi, očuvanje </a:t>
            </a:r>
            <a:r>
              <a:rPr lang="sr-Latn-RS" dirty="0" err="1"/>
              <a:t>bioraznovrsnosti</a:t>
            </a:r>
            <a:r>
              <a:rPr lang="sr-Latn-RS" dirty="0"/>
              <a:t>, smanjenje zagađenja i održivu upotrebu resursa, čime se doprinosi globalnoj borbi protiv klimatskih promena i drugih ekoloških izazova.</a:t>
            </a:r>
          </a:p>
          <a:p>
            <a:endParaRPr lang="sr-Latn-RS" dirty="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E681B161-613F-0F2F-0B2F-93186EC33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A0717F6F-3018-18EC-F2DA-9ED702F9FF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0923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C77B34-F123-FC09-890C-C774A7936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/>
              <a:t>Opšta pitanja o zakonodavstvu zaštite životne sredine: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533C8DF-1AA3-949F-5627-E3CFE8C730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sr-Latn-RS" dirty="0"/>
              <a:t>Koji su osnovni ciljevi zakona o zaštiti životne sredine?</a:t>
            </a:r>
          </a:p>
          <a:p>
            <a:pPr>
              <a:buFont typeface="+mj-lt"/>
              <a:buAutoNum type="arabicPeriod"/>
            </a:pPr>
            <a:r>
              <a:rPr lang="sr-Latn-RS" dirty="0"/>
              <a:t>Koje ključne oblasti pokrivaju zakoni o zaštiti životne sredine?</a:t>
            </a:r>
          </a:p>
          <a:p>
            <a:pPr>
              <a:buFont typeface="+mj-lt"/>
              <a:buAutoNum type="arabicPeriod"/>
            </a:pPr>
            <a:r>
              <a:rPr lang="sr-Latn-RS" dirty="0"/>
              <a:t>Kako zakoni o zaštiti životne sredine doprinos</a:t>
            </a:r>
            <a:r>
              <a:rPr lang="uz-Cyrl-UZ" dirty="0"/>
              <a:t>е </a:t>
            </a:r>
            <a:r>
              <a:rPr lang="sr-Latn-RS" dirty="0"/>
              <a:t>održivom razvoju?</a:t>
            </a:r>
          </a:p>
          <a:p>
            <a:pPr>
              <a:buFont typeface="+mj-lt"/>
              <a:buAutoNum type="arabicPeriod"/>
            </a:pPr>
            <a:r>
              <a:rPr lang="sr-Latn-RS" dirty="0"/>
              <a:t>Koje su najvažnije međunarodne konvencije i sporazumi u oblasti zaštite životne sredine?</a:t>
            </a:r>
          </a:p>
          <a:p>
            <a:pPr>
              <a:buFont typeface="+mj-lt"/>
              <a:buAutoNum type="arabicPeriod"/>
            </a:pPr>
            <a:r>
              <a:rPr lang="sr-Latn-RS" dirty="0"/>
              <a:t>Koja je razlika između međunarodnih, nacionalnih i lokalnih zakona o zaštiti životne sredine?</a:t>
            </a:r>
          </a:p>
          <a:p>
            <a:endParaRPr lang="sr-Latn-RS" dirty="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9CD5F0C8-B6C9-1522-9CA2-EE0C2FD45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FB646434-6124-5813-9A64-F3A99D8D8D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5625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3B097B17-0772-8655-FB4C-353F211DB8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b="1" dirty="0"/>
              <a:t>Uvod u zakone o zaštiti životne sredine</a:t>
            </a:r>
            <a:r>
              <a:rPr lang="sr-Latn-RS" dirty="0"/>
              <a:t> odnosi se na pravne norme i propise koji se donose kako bi se očuvala i unapredila životna sredina. Ovi zakoni se temelje na naučnim saznanjima o uticaju ljudskih aktivnosti na prirodu i zdravlje ljudi i usmereni su na regulisanje različitih aspekata zaštite životne sredine, kao što su kvalitet vazduha, vode, zemljišta, </a:t>
            </a:r>
            <a:r>
              <a:rPr lang="sr-Latn-RS" dirty="0" err="1"/>
              <a:t>bioraznovrsnost</a:t>
            </a:r>
            <a:r>
              <a:rPr lang="sr-Latn-RS" dirty="0"/>
              <a:t>, upravljanje otpadom i sprečavanje klimatskih promena.</a:t>
            </a:r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838C3770-55E9-5180-B0B8-F8909162D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50980239-C935-675E-64D3-BD67D23882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9101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29D9EA-8FCB-FC91-59E3-10271A6AF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/>
              <a:t>Zašto su zakoni o zaštiti životne sredine važni?</a:t>
            </a:r>
            <a:br>
              <a:rPr lang="sr-Latn-RS" b="1" dirty="0"/>
            </a:b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8E6D6C06-991D-64BD-5EBA-91FD507FE3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Zakoni o zaštiti životne sredine postavljaju pravni okvir za smanjenje negativnih uticaja ljudskih aktivnosti na prirodu, uzimajući u obzir ekološke, ekonomske i socijalne aspekte održivog razvoja. Bez jasnih pravnih smernica, ljudi i organizacije mogu delovati bez odgovornosti prema prirodi, što može dovesti do iscrpljivanja prirodnih resursa, zagađenja i gubitka biološke raznovrsnosti.</a:t>
            </a:r>
          </a:p>
          <a:p>
            <a:endParaRPr lang="sr-Latn-RS" dirty="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0BC0F989-E68D-B6C5-F073-BF8C59A32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ED3A18E8-9D0F-B335-3187-3E62C5B9D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496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417569-8F3F-8911-89CD-2DE9258ED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Ciljevi zakona o zaštiti životne sredine</a:t>
            </a:r>
            <a:br>
              <a:rPr lang="sr-Latn-RS" b="1" dirty="0"/>
            </a:b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4122BB6-5DB8-1D27-F2D3-DB551F811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+mj-lt"/>
              <a:buAutoNum type="arabicPeriod"/>
            </a:pPr>
            <a:r>
              <a:rPr lang="sr-Latn-RS" b="1" dirty="0"/>
              <a:t>Prevencija zagađenja</a:t>
            </a:r>
            <a:br>
              <a:rPr lang="sr-Latn-RS" dirty="0"/>
            </a:br>
            <a:r>
              <a:rPr lang="sr-Latn-RS" dirty="0"/>
              <a:t>Ovi zakoni nastoje da spreče ili smanje emisije štetnih materija u vazduh, vodu i tlo kako bi se smanjio negativan uticaj na zdravlje ljudi i ekosisteme.</a:t>
            </a:r>
          </a:p>
          <a:p>
            <a:pPr>
              <a:buFont typeface="+mj-lt"/>
              <a:buAutoNum type="arabicPeriod"/>
            </a:pPr>
            <a:r>
              <a:rPr lang="sr-Latn-RS" b="1" dirty="0"/>
              <a:t>Očuvanje </a:t>
            </a:r>
            <a:r>
              <a:rPr lang="sr-Latn-RS" b="1" dirty="0" err="1"/>
              <a:t>bioraznovrsnosti</a:t>
            </a:r>
            <a:br>
              <a:rPr lang="sr-Latn-RS" dirty="0"/>
            </a:br>
            <a:r>
              <a:rPr lang="sr-Latn-RS" dirty="0"/>
              <a:t>Zakoni o zaštiti životne sredine igraju ključnu ulogu u zaštiti biljnih i životinjskih vrsta od izumiranja i u očuvanju prirodnih staništa.</a:t>
            </a:r>
          </a:p>
          <a:p>
            <a:pPr>
              <a:buFont typeface="+mj-lt"/>
              <a:buAutoNum type="arabicPeriod"/>
            </a:pPr>
            <a:r>
              <a:rPr lang="sr-Latn-RS" b="1" dirty="0"/>
              <a:t>Upravljanje otpadom</a:t>
            </a:r>
            <a:br>
              <a:rPr lang="sr-Latn-RS" dirty="0"/>
            </a:br>
            <a:r>
              <a:rPr lang="sr-Latn-RS" dirty="0"/>
              <a:t>Propisi koji se odnose na upravljanje otpadom regulišu pravilnu separaciju, reciklažu i odlaganje otpada kako bi se minimizirao njegov negativni uticaj na životnu sredinu.</a:t>
            </a:r>
          </a:p>
          <a:p>
            <a:pPr>
              <a:buFont typeface="+mj-lt"/>
              <a:buAutoNum type="arabicPeriod"/>
            </a:pPr>
            <a:r>
              <a:rPr lang="sr-Latn-RS" b="1" dirty="0"/>
              <a:t>Održiva upotreba prirodnih resursa</a:t>
            </a:r>
            <a:br>
              <a:rPr lang="sr-Latn-RS" dirty="0"/>
            </a:br>
            <a:r>
              <a:rPr lang="sr-Latn-RS" dirty="0"/>
              <a:t>Ovi zakoni osiguravaju da se prirodni resursi, poput vode, energenata i minerala, koriste na održiv način, uz minimiziranje štetnih posledica na okolinu.</a:t>
            </a:r>
          </a:p>
          <a:p>
            <a:pPr>
              <a:buFont typeface="+mj-lt"/>
              <a:buAutoNum type="arabicPeriod"/>
            </a:pPr>
            <a:r>
              <a:rPr lang="sr-Latn-RS" b="1" dirty="0"/>
              <a:t>Zaštita ljudskog zdravlja</a:t>
            </a:r>
            <a:br>
              <a:rPr lang="sr-Latn-RS" dirty="0"/>
            </a:br>
            <a:r>
              <a:rPr lang="sr-Latn-RS" dirty="0"/>
              <a:t>Zakonodavne inicijative u oblasti zaštite životne sredine često su u vezi sa zaštitom ljudskog zdravlja od zagađenja i drugih ekoloških problema.</a:t>
            </a:r>
          </a:p>
          <a:p>
            <a:endParaRPr lang="sr-Latn-RS" dirty="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C4B82301-C30F-6548-84C0-14F9F6B51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5F9586BF-D95C-4C35-0650-058E948EFF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4175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41CA13-9F1B-4E4A-60CB-0680A1F37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/>
              <a:t>Glavne oblasti zakona o zaštiti životne sredine</a:t>
            </a:r>
            <a:br>
              <a:rPr lang="sr-Latn-RS" b="1"/>
            </a:br>
            <a:endParaRPr lang="sr-Latn-RS" dirty="0"/>
          </a:p>
        </p:txBody>
      </p:sp>
      <p:graphicFrame>
        <p:nvGraphicFramePr>
          <p:cNvPr id="7" name="Čuvar mesta za sadržaj 2">
            <a:extLst>
              <a:ext uri="{FF2B5EF4-FFF2-40B4-BE49-F238E27FC236}">
                <a16:creationId xmlns:a16="http://schemas.microsoft.com/office/drawing/2014/main" id="{3A12A6B7-CEDB-A8CA-9658-D906B1C5E98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4EA09A12-2C01-C231-4C5B-AD2FCEDC3E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4CC55D2C-1247-802B-EAB6-81D794B7F8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9836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F30912-4766-744F-BC05-7C21B7149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Glavne oblasti zakona o zaštiti životne sredine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1A39BACA-9B0A-F5F0-0275-DCEA76C718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Latn-RS" b="1" dirty="0"/>
              <a:t>Zakonodavstvo o zaštićenim područjima</a:t>
            </a:r>
            <a:br>
              <a:rPr lang="sr-Latn-RS" dirty="0"/>
            </a:br>
            <a:r>
              <a:rPr lang="sr-Latn-RS" dirty="0"/>
              <a:t>Ovaj tip zakona definiše pravila zaštite prirodnih parkova, rezervata i drugih ekološki važnih područja, kao i proceduru zaštite ugroženih biljnih i životinjskih vrsta.</a:t>
            </a:r>
          </a:p>
          <a:p>
            <a:pPr marL="0" indent="0">
              <a:buNone/>
            </a:pPr>
            <a:r>
              <a:rPr lang="sr-Latn-RS" b="1" dirty="0"/>
              <a:t>Zakonodavstvo o hemikalijama i otrovnim materijama</a:t>
            </a:r>
            <a:br>
              <a:rPr lang="sr-Latn-RS" dirty="0"/>
            </a:br>
            <a:r>
              <a:rPr lang="sr-Latn-RS" dirty="0"/>
              <a:t>Propisi koji se odnose na upotrebu i kontrolu hemikalija i otrovnih materija kako bi se sprečilo njihovo ispuštanje u životnu sredinu i narušavanje zdravlja ljudi i ekosistema.</a:t>
            </a:r>
          </a:p>
          <a:p>
            <a:pPr marL="0" indent="0">
              <a:buNone/>
            </a:pPr>
            <a:r>
              <a:rPr lang="sr-Latn-RS" b="1" dirty="0"/>
              <a:t>Zakonodavstvo o zaštiti klimatskih promena</a:t>
            </a:r>
            <a:br>
              <a:rPr lang="sr-Latn-RS" dirty="0"/>
            </a:br>
            <a:r>
              <a:rPr lang="sr-Latn-RS" dirty="0"/>
              <a:t>Propisi koji se fokusiraju na smanjenje emisija gasova sa efektom staklene bašte i sprečavanje globalnog zagrevanja, kao i na prilagođavanje klimatskim promenama.</a:t>
            </a:r>
          </a:p>
          <a:p>
            <a:endParaRPr lang="sr-Latn-RS" dirty="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16BDEF23-1520-13DE-A411-A55327B9D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2090A250-3291-B515-FEC6-2E7DFF7B55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2208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C2BFAAF-FD86-73D7-68D1-4E0FECF67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Pravni okvir zaštite životne sredine</a:t>
            </a:r>
            <a:br>
              <a:rPr lang="sr-Latn-RS" b="1" dirty="0"/>
            </a:b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268690C-7EC3-2904-A286-67353FFD65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Zakoni o zaštiti životne sredine mogu biti regulisani na različitim nivoima:</a:t>
            </a:r>
          </a:p>
          <a:p>
            <a:pPr>
              <a:buFont typeface="+mj-lt"/>
              <a:buAutoNum type="arabicPeriod"/>
            </a:pPr>
            <a:r>
              <a:rPr lang="sr-Latn-RS" b="1" dirty="0"/>
              <a:t>Međunarodni zakoni i sporazumi</a:t>
            </a:r>
            <a:endParaRPr lang="en-US" b="1" dirty="0"/>
          </a:p>
          <a:p>
            <a:pPr>
              <a:buFont typeface="+mj-lt"/>
              <a:buAutoNum type="arabicPeriod"/>
            </a:pPr>
            <a:r>
              <a:rPr lang="sr-Latn-RS" b="1" dirty="0"/>
              <a:t>Nacionalni zakoni</a:t>
            </a:r>
            <a:endParaRPr lang="en-US" b="1" dirty="0"/>
          </a:p>
          <a:p>
            <a:pPr>
              <a:buFont typeface="+mj-lt"/>
              <a:buAutoNum type="arabicPeriod"/>
            </a:pPr>
            <a:r>
              <a:rPr lang="sr-Latn-RS" b="1" dirty="0"/>
              <a:t>Lokalni zakoni</a:t>
            </a:r>
            <a:br>
              <a:rPr lang="sr-Latn-RS" dirty="0"/>
            </a:br>
            <a:endParaRPr lang="en-US" dirty="0"/>
          </a:p>
          <a:p>
            <a:endParaRPr lang="sr-Latn-RS" dirty="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06A4B0F2-CE6E-CB8F-8931-52690FD61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6760DA5F-6270-0B16-74ED-255FBE10FF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4484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C001FF-AE08-44D6-818F-1F0A119F6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Međunarodni zakoni i sporazumi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A770FF3-A8F7-6DA6-D93B-66928AD9E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br>
              <a:rPr lang="sr-Latn-RS" dirty="0"/>
            </a:br>
            <a:r>
              <a:rPr lang="sr-Latn-RS" dirty="0"/>
              <a:t>Ovi zakoni uključuju međunarodne sporazume kao što su </a:t>
            </a:r>
            <a:r>
              <a:rPr lang="sr-Latn-RS" b="1" dirty="0" err="1"/>
              <a:t>Pariški</a:t>
            </a:r>
            <a:r>
              <a:rPr lang="sr-Latn-RS" b="1" dirty="0"/>
              <a:t> sporazum</a:t>
            </a:r>
            <a:r>
              <a:rPr lang="sr-Latn-RS" dirty="0"/>
              <a:t>, </a:t>
            </a:r>
            <a:r>
              <a:rPr lang="sr-Latn-RS" b="1" dirty="0"/>
              <a:t>Konvencija o biološkoj raznovrsnosti</a:t>
            </a:r>
            <a:r>
              <a:rPr lang="sr-Latn-RS" dirty="0"/>
              <a:t>, </a:t>
            </a:r>
            <a:r>
              <a:rPr lang="sr-Latn-RS" b="1" dirty="0"/>
              <a:t>Okvirna konvencija Ujedinjenih nacija o klimatskim promenama (UNFCCC)</a:t>
            </a:r>
            <a:r>
              <a:rPr lang="sr-Latn-RS" dirty="0"/>
              <a:t> i drugi koji obuhvataju globalne i regionalne inicijative u borbi protiv ekoloških izazova.</a:t>
            </a:r>
          </a:p>
          <a:p>
            <a:endParaRPr lang="sr-Latn-RS" dirty="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3036ACDC-75DF-6B80-177C-E5E8E96D8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B8BDF7A7-C2B8-C199-63E6-97E96C5204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2323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3151778-6205-65DE-7DE6-6F1BCBCAC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Nacionalni zakoni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6C484334-ECFF-8610-3635-BC204A0D8C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br>
              <a:rPr lang="sr-Latn-RS" dirty="0"/>
            </a:br>
            <a:r>
              <a:rPr lang="sr-Latn-RS" dirty="0"/>
              <a:t>Svaka država ima sopstvene zakone koji regulišu zaštitu životne sredine. Na primer, u mnogim zemljama postoje </a:t>
            </a:r>
            <a:r>
              <a:rPr lang="sr-Latn-RS" b="1" dirty="0"/>
              <a:t>zakoni o zaštiti vazduha</a:t>
            </a:r>
            <a:r>
              <a:rPr lang="sr-Latn-RS" dirty="0"/>
              <a:t>, </a:t>
            </a:r>
            <a:r>
              <a:rPr lang="sr-Latn-RS" b="1" dirty="0"/>
              <a:t>zakoni o zaštiti voda</a:t>
            </a:r>
            <a:r>
              <a:rPr lang="sr-Latn-RS" dirty="0"/>
              <a:t>, </a:t>
            </a:r>
            <a:r>
              <a:rPr lang="sr-Latn-RS" b="1" dirty="0"/>
              <a:t>zakoni o otpadima</a:t>
            </a:r>
            <a:r>
              <a:rPr lang="sr-Latn-RS" dirty="0"/>
              <a:t>, kao i specifične regulative vezane za konkretne ekološke izazove koje ta zemlja suočava</a:t>
            </a:r>
          </a:p>
        </p:txBody>
      </p:sp>
      <p:pic>
        <p:nvPicPr>
          <p:cNvPr id="7" name="Grafika 2105894456">
            <a:extLst>
              <a:ext uri="{FF2B5EF4-FFF2-40B4-BE49-F238E27FC236}">
                <a16:creationId xmlns:a16="http://schemas.microsoft.com/office/drawing/2014/main" id="{9D40A25D-71AB-590E-057D-C81A92FCF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8" name="Slika 7" descr="Slika na kojoj se nalazi tekst&#10;&#10;Opis je automatski generisan">
            <a:extLst>
              <a:ext uri="{FF2B5EF4-FFF2-40B4-BE49-F238E27FC236}">
                <a16:creationId xmlns:a16="http://schemas.microsoft.com/office/drawing/2014/main" id="{4EA3FA87-B452-560A-BEA1-0EDE70A4C5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94232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839</Words>
  <Application>Microsoft Office PowerPoint</Application>
  <PresentationFormat>Široki ekran</PresentationFormat>
  <Paragraphs>42</Paragraphs>
  <Slides>13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Tema Office</vt:lpstr>
      <vt:lpstr>Uvod u zakone o zaštiti životne sredine</vt:lpstr>
      <vt:lpstr>PowerPoint prezentacija</vt:lpstr>
      <vt:lpstr>Zašto su zakoni o zaštiti životne sredine važni? </vt:lpstr>
      <vt:lpstr>Ciljevi zakona o zaštiti životne sredine </vt:lpstr>
      <vt:lpstr>Glavne oblasti zakona o zaštiti životne sredine </vt:lpstr>
      <vt:lpstr>Glavne oblasti zakona o zaštiti životne sredine</vt:lpstr>
      <vt:lpstr>Pravni okvir zaštite životne sredine </vt:lpstr>
      <vt:lpstr>Međunarodni zakoni i sporazumi</vt:lpstr>
      <vt:lpstr>Nacionalni zakoni</vt:lpstr>
      <vt:lpstr>Lokalni zakoni</vt:lpstr>
      <vt:lpstr>Sprovodjenje zakona i regulatorni organi</vt:lpstr>
      <vt:lpstr>Zaključak </vt:lpstr>
      <vt:lpstr>Opšta pitanja o zakonodavstvu zaštite životne sredine: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 Dejan Blagojević</dc:creator>
  <cp:lastModifiedBy>dr Dejan Blagojević</cp:lastModifiedBy>
  <cp:revision>1</cp:revision>
  <dcterms:created xsi:type="dcterms:W3CDTF">2025-01-08T10:30:08Z</dcterms:created>
  <dcterms:modified xsi:type="dcterms:W3CDTF">2025-01-08T10:41:30Z</dcterms:modified>
</cp:coreProperties>
</file>