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0" autoAdjust="0"/>
    <p:restoredTop sz="95059" autoAdjust="0"/>
  </p:normalViewPr>
  <p:slideViewPr>
    <p:cSldViewPr>
      <p:cViewPr varScale="1">
        <p:scale>
          <a:sx n="82" d="100"/>
          <a:sy n="82" d="100"/>
        </p:scale>
        <p:origin x="1142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A581FA-E6F4-4B0C-BB81-44BB171D3B01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7B2CD0FC-B801-4A6D-AA81-65C23037ED56}">
      <dgm:prSet/>
      <dgm:spPr/>
      <dgm:t>
        <a:bodyPr/>
        <a:lstStyle/>
        <a:p>
          <a:r>
            <a:rPr lang="en-US"/>
            <a:t>Najčešća klasifikacija vrši se:</a:t>
          </a:r>
        </a:p>
      </dgm:t>
    </dgm:pt>
    <dgm:pt modelId="{C5402CAF-7256-41D9-83D6-B25D228C52C3}" type="parTrans" cxnId="{524281EC-F727-49EF-9AAE-D68B94341EBD}">
      <dgm:prSet/>
      <dgm:spPr/>
      <dgm:t>
        <a:bodyPr/>
        <a:lstStyle/>
        <a:p>
          <a:endParaRPr lang="en-US"/>
        </a:p>
      </dgm:t>
    </dgm:pt>
    <dgm:pt modelId="{AD0BE6BC-8601-4B10-A91C-0C6BA2901BC4}" type="sibTrans" cxnId="{524281EC-F727-49EF-9AAE-D68B94341EBD}">
      <dgm:prSet/>
      <dgm:spPr/>
      <dgm:t>
        <a:bodyPr/>
        <a:lstStyle/>
        <a:p>
          <a:endParaRPr lang="en-US"/>
        </a:p>
      </dgm:t>
    </dgm:pt>
    <dgm:pt modelId="{D8708D9D-7535-4BB2-B14E-3AAC7A0C695C}">
      <dgm:prSet/>
      <dgm:spPr/>
      <dgm:t>
        <a:bodyPr/>
        <a:lstStyle/>
        <a:p>
          <a:r>
            <a:rPr lang="en-US"/>
            <a:t>po vrstama ulaznih merenih veličina.</a:t>
          </a:r>
        </a:p>
      </dgm:t>
    </dgm:pt>
    <dgm:pt modelId="{B533C2B3-390D-4FCA-B618-078A78C774C9}" type="parTrans" cxnId="{C2A16C9B-5F0F-4C73-81BD-4387EBDEDCF3}">
      <dgm:prSet/>
      <dgm:spPr/>
      <dgm:t>
        <a:bodyPr/>
        <a:lstStyle/>
        <a:p>
          <a:endParaRPr lang="en-US"/>
        </a:p>
      </dgm:t>
    </dgm:pt>
    <dgm:pt modelId="{2CB36715-0AC6-4A22-9146-398F5D79BE40}" type="sibTrans" cxnId="{C2A16C9B-5F0F-4C73-81BD-4387EBDEDCF3}">
      <dgm:prSet/>
      <dgm:spPr/>
      <dgm:t>
        <a:bodyPr/>
        <a:lstStyle/>
        <a:p>
          <a:endParaRPr lang="en-US"/>
        </a:p>
      </dgm:t>
    </dgm:pt>
    <dgm:pt modelId="{5980B2E3-094F-46FB-9675-8469074EFA4D}">
      <dgm:prSet/>
      <dgm:spPr/>
      <dgm:t>
        <a:bodyPr/>
        <a:lstStyle/>
        <a:p>
          <a:r>
            <a:rPr lang="en-US"/>
            <a:t>po električnim izlaznim veličinama</a:t>
          </a:r>
        </a:p>
      </dgm:t>
    </dgm:pt>
    <dgm:pt modelId="{8F5E3D84-991D-4C48-BB51-D558D9826ACE}" type="parTrans" cxnId="{904743B6-EB71-4037-AB25-2555F536A4D1}">
      <dgm:prSet/>
      <dgm:spPr/>
      <dgm:t>
        <a:bodyPr/>
        <a:lstStyle/>
        <a:p>
          <a:endParaRPr lang="en-US"/>
        </a:p>
      </dgm:t>
    </dgm:pt>
    <dgm:pt modelId="{29C24130-E9D4-423E-AA85-04EA56E192A6}" type="sibTrans" cxnId="{904743B6-EB71-4037-AB25-2555F536A4D1}">
      <dgm:prSet/>
      <dgm:spPr/>
      <dgm:t>
        <a:bodyPr/>
        <a:lstStyle/>
        <a:p>
          <a:endParaRPr lang="en-US"/>
        </a:p>
      </dgm:t>
    </dgm:pt>
    <dgm:pt modelId="{13E429A5-9E96-4F4A-BAC7-000BB2F172A8}">
      <dgm:prSet/>
      <dgm:spPr/>
      <dgm:t>
        <a:bodyPr/>
        <a:lstStyle/>
        <a:p>
          <a:r>
            <a:rPr lang="en-US"/>
            <a:t>po tehnologiji proizvodnje.</a:t>
          </a:r>
        </a:p>
      </dgm:t>
    </dgm:pt>
    <dgm:pt modelId="{340728EB-F693-452F-A35A-382EFBD35517}" type="parTrans" cxnId="{ED4AA73D-4283-4EE7-910C-65A9D5DE44A8}">
      <dgm:prSet/>
      <dgm:spPr/>
      <dgm:t>
        <a:bodyPr/>
        <a:lstStyle/>
        <a:p>
          <a:endParaRPr lang="en-US"/>
        </a:p>
      </dgm:t>
    </dgm:pt>
    <dgm:pt modelId="{2006BE5E-B09A-48D2-A584-7A2A89F838E0}" type="sibTrans" cxnId="{ED4AA73D-4283-4EE7-910C-65A9D5DE44A8}">
      <dgm:prSet/>
      <dgm:spPr/>
      <dgm:t>
        <a:bodyPr/>
        <a:lstStyle/>
        <a:p>
          <a:endParaRPr lang="en-US"/>
        </a:p>
      </dgm:t>
    </dgm:pt>
    <dgm:pt modelId="{515B45C6-D368-4AA0-95A0-9AE71CF63088}">
      <dgm:prSet/>
      <dgm:spPr/>
      <dgm:t>
        <a:bodyPr/>
        <a:lstStyle/>
        <a:p>
          <a:r>
            <a:rPr lang="en-US"/>
            <a:t>Prema kriterijumu ulaznih mernih veličina mogu se klasificirati:</a:t>
          </a:r>
        </a:p>
      </dgm:t>
    </dgm:pt>
    <dgm:pt modelId="{3FA21498-EABF-489D-962A-5BB4A9C1EBA4}" type="parTrans" cxnId="{124F2BFD-9899-4FB8-81B3-042CB5672B0C}">
      <dgm:prSet/>
      <dgm:spPr/>
      <dgm:t>
        <a:bodyPr/>
        <a:lstStyle/>
        <a:p>
          <a:endParaRPr lang="en-US"/>
        </a:p>
      </dgm:t>
    </dgm:pt>
    <dgm:pt modelId="{210F2D9B-4869-4C85-B6FE-28498BB6A3F2}" type="sibTrans" cxnId="{124F2BFD-9899-4FB8-81B3-042CB5672B0C}">
      <dgm:prSet/>
      <dgm:spPr/>
      <dgm:t>
        <a:bodyPr/>
        <a:lstStyle/>
        <a:p>
          <a:endParaRPr lang="en-US"/>
        </a:p>
      </dgm:t>
    </dgm:pt>
    <dgm:pt modelId="{DA329F51-C68D-4F32-B3C2-B6F36E936EA7}">
      <dgm:prSet/>
      <dgm:spPr/>
      <dgm:t>
        <a:bodyPr/>
        <a:lstStyle/>
        <a:p>
          <a:r>
            <a:rPr lang="en-US"/>
            <a:t>senzori fizičkih veličina,</a:t>
          </a:r>
        </a:p>
      </dgm:t>
    </dgm:pt>
    <dgm:pt modelId="{53E69E18-0557-4C83-BEF9-0A69EC741085}" type="parTrans" cxnId="{2AB54DD9-4887-45A5-BA5E-800881755F42}">
      <dgm:prSet/>
      <dgm:spPr/>
      <dgm:t>
        <a:bodyPr/>
        <a:lstStyle/>
        <a:p>
          <a:endParaRPr lang="en-US"/>
        </a:p>
      </dgm:t>
    </dgm:pt>
    <dgm:pt modelId="{F9F10E53-8A55-4A8C-A340-B9C1CAC82988}" type="sibTrans" cxnId="{2AB54DD9-4887-45A5-BA5E-800881755F42}">
      <dgm:prSet/>
      <dgm:spPr/>
      <dgm:t>
        <a:bodyPr/>
        <a:lstStyle/>
        <a:p>
          <a:endParaRPr lang="en-US"/>
        </a:p>
      </dgm:t>
    </dgm:pt>
    <dgm:pt modelId="{C7C4253C-ACB6-42B4-9904-433217C2CFEE}">
      <dgm:prSet/>
      <dgm:spPr/>
      <dgm:t>
        <a:bodyPr/>
        <a:lstStyle/>
        <a:p>
          <a:r>
            <a:rPr lang="en-US"/>
            <a:t>senzori hemijskih veličina,</a:t>
          </a:r>
        </a:p>
      </dgm:t>
    </dgm:pt>
    <dgm:pt modelId="{4EC7CFBD-2B15-4E5A-9B09-CD8DDE96FE0E}" type="parTrans" cxnId="{CB3CB014-5859-4539-BFA2-1CE5C9CEC8ED}">
      <dgm:prSet/>
      <dgm:spPr/>
      <dgm:t>
        <a:bodyPr/>
        <a:lstStyle/>
        <a:p>
          <a:endParaRPr lang="en-US"/>
        </a:p>
      </dgm:t>
    </dgm:pt>
    <dgm:pt modelId="{5E105BF5-4E5C-4862-8CA0-61530E39AB8C}" type="sibTrans" cxnId="{CB3CB014-5859-4539-BFA2-1CE5C9CEC8ED}">
      <dgm:prSet/>
      <dgm:spPr/>
      <dgm:t>
        <a:bodyPr/>
        <a:lstStyle/>
        <a:p>
          <a:endParaRPr lang="en-US"/>
        </a:p>
      </dgm:t>
    </dgm:pt>
    <dgm:pt modelId="{C5CF1489-D63C-4EC1-B7C6-27D5B03EB5CC}">
      <dgm:prSet/>
      <dgm:spPr/>
      <dgm:t>
        <a:bodyPr/>
        <a:lstStyle/>
        <a:p>
          <a:r>
            <a:rPr lang="en-US"/>
            <a:t>Snezori bioloških parametar</a:t>
          </a:r>
        </a:p>
      </dgm:t>
    </dgm:pt>
    <dgm:pt modelId="{E2BA13FA-AF43-4589-8FB6-E9E88484AF38}" type="parTrans" cxnId="{12043452-EE1D-4026-A555-D1899D370D2F}">
      <dgm:prSet/>
      <dgm:spPr/>
      <dgm:t>
        <a:bodyPr/>
        <a:lstStyle/>
        <a:p>
          <a:endParaRPr lang="en-US"/>
        </a:p>
      </dgm:t>
    </dgm:pt>
    <dgm:pt modelId="{51C46A56-632D-4335-8EF1-20D2F9BE04EB}" type="sibTrans" cxnId="{12043452-EE1D-4026-A555-D1899D370D2F}">
      <dgm:prSet/>
      <dgm:spPr/>
      <dgm:t>
        <a:bodyPr/>
        <a:lstStyle/>
        <a:p>
          <a:endParaRPr lang="en-US"/>
        </a:p>
      </dgm:t>
    </dgm:pt>
    <dgm:pt modelId="{80F94C74-0CE5-4FAB-B6AE-67511F313D99}" type="pres">
      <dgm:prSet presAssocID="{9DA581FA-E6F4-4B0C-BB81-44BB171D3B01}" presName="diagram" presStyleCnt="0">
        <dgm:presLayoutVars>
          <dgm:dir/>
          <dgm:resizeHandles val="exact"/>
        </dgm:presLayoutVars>
      </dgm:prSet>
      <dgm:spPr/>
    </dgm:pt>
    <dgm:pt modelId="{A75C64F6-D1CF-49CB-AB42-6DD05C0AD91A}" type="pres">
      <dgm:prSet presAssocID="{7B2CD0FC-B801-4A6D-AA81-65C23037ED56}" presName="node" presStyleLbl="node1" presStyleIdx="0" presStyleCnt="2">
        <dgm:presLayoutVars>
          <dgm:bulletEnabled val="1"/>
        </dgm:presLayoutVars>
      </dgm:prSet>
      <dgm:spPr/>
    </dgm:pt>
    <dgm:pt modelId="{A56A6452-DDA5-4787-AC4B-BA8EBDE09331}" type="pres">
      <dgm:prSet presAssocID="{AD0BE6BC-8601-4B10-A91C-0C6BA2901BC4}" presName="sibTrans" presStyleCnt="0"/>
      <dgm:spPr/>
    </dgm:pt>
    <dgm:pt modelId="{16413615-74A3-4D5D-A632-D0CEAB463A12}" type="pres">
      <dgm:prSet presAssocID="{515B45C6-D368-4AA0-95A0-9AE71CF63088}" presName="node" presStyleLbl="node1" presStyleIdx="1" presStyleCnt="2">
        <dgm:presLayoutVars>
          <dgm:bulletEnabled val="1"/>
        </dgm:presLayoutVars>
      </dgm:prSet>
      <dgm:spPr/>
    </dgm:pt>
  </dgm:ptLst>
  <dgm:cxnLst>
    <dgm:cxn modelId="{CB3CB014-5859-4539-BFA2-1CE5C9CEC8ED}" srcId="{515B45C6-D368-4AA0-95A0-9AE71CF63088}" destId="{C7C4253C-ACB6-42B4-9904-433217C2CFEE}" srcOrd="1" destOrd="0" parTransId="{4EC7CFBD-2B15-4E5A-9B09-CD8DDE96FE0E}" sibTransId="{5E105BF5-4E5C-4862-8CA0-61530E39AB8C}"/>
    <dgm:cxn modelId="{388B933A-D37E-45F6-9934-FF982A2266D7}" type="presOf" srcId="{5980B2E3-094F-46FB-9675-8469074EFA4D}" destId="{A75C64F6-D1CF-49CB-AB42-6DD05C0AD91A}" srcOrd="0" destOrd="2" presId="urn:microsoft.com/office/officeart/2005/8/layout/default"/>
    <dgm:cxn modelId="{ED4AA73D-4283-4EE7-910C-65A9D5DE44A8}" srcId="{7B2CD0FC-B801-4A6D-AA81-65C23037ED56}" destId="{13E429A5-9E96-4F4A-BAC7-000BB2F172A8}" srcOrd="2" destOrd="0" parTransId="{340728EB-F693-452F-A35A-382EFBD35517}" sibTransId="{2006BE5E-B09A-48D2-A584-7A2A89F838E0}"/>
    <dgm:cxn modelId="{B09AA25B-C248-4A35-A872-53AB80B3A6CD}" type="presOf" srcId="{C5CF1489-D63C-4EC1-B7C6-27D5B03EB5CC}" destId="{16413615-74A3-4D5D-A632-D0CEAB463A12}" srcOrd="0" destOrd="3" presId="urn:microsoft.com/office/officeart/2005/8/layout/default"/>
    <dgm:cxn modelId="{12043452-EE1D-4026-A555-D1899D370D2F}" srcId="{515B45C6-D368-4AA0-95A0-9AE71CF63088}" destId="{C5CF1489-D63C-4EC1-B7C6-27D5B03EB5CC}" srcOrd="2" destOrd="0" parTransId="{E2BA13FA-AF43-4589-8FB6-E9E88484AF38}" sibTransId="{51C46A56-632D-4335-8EF1-20D2F9BE04EB}"/>
    <dgm:cxn modelId="{B0389389-82AA-46D7-BB75-495336DD6859}" type="presOf" srcId="{C7C4253C-ACB6-42B4-9904-433217C2CFEE}" destId="{16413615-74A3-4D5D-A632-D0CEAB463A12}" srcOrd="0" destOrd="2" presId="urn:microsoft.com/office/officeart/2005/8/layout/default"/>
    <dgm:cxn modelId="{C2A16C9B-5F0F-4C73-81BD-4387EBDEDCF3}" srcId="{7B2CD0FC-B801-4A6D-AA81-65C23037ED56}" destId="{D8708D9D-7535-4BB2-B14E-3AAC7A0C695C}" srcOrd="0" destOrd="0" parTransId="{B533C2B3-390D-4FCA-B618-078A78C774C9}" sibTransId="{2CB36715-0AC6-4A22-9146-398F5D79BE40}"/>
    <dgm:cxn modelId="{904743B6-EB71-4037-AB25-2555F536A4D1}" srcId="{7B2CD0FC-B801-4A6D-AA81-65C23037ED56}" destId="{5980B2E3-094F-46FB-9675-8469074EFA4D}" srcOrd="1" destOrd="0" parTransId="{8F5E3D84-991D-4C48-BB51-D558D9826ACE}" sibTransId="{29C24130-E9D4-423E-AA85-04EA56E192A6}"/>
    <dgm:cxn modelId="{9CD82FC2-B4F1-479D-8DD3-C0E108E4F559}" type="presOf" srcId="{13E429A5-9E96-4F4A-BAC7-000BB2F172A8}" destId="{A75C64F6-D1CF-49CB-AB42-6DD05C0AD91A}" srcOrd="0" destOrd="3" presId="urn:microsoft.com/office/officeart/2005/8/layout/default"/>
    <dgm:cxn modelId="{E76A69C7-6AC1-46C1-87C1-6A49F8A8F47D}" type="presOf" srcId="{DA329F51-C68D-4F32-B3C2-B6F36E936EA7}" destId="{16413615-74A3-4D5D-A632-D0CEAB463A12}" srcOrd="0" destOrd="1" presId="urn:microsoft.com/office/officeart/2005/8/layout/default"/>
    <dgm:cxn modelId="{05EB82CB-A2B7-438C-9461-E3393D7F6744}" type="presOf" srcId="{7B2CD0FC-B801-4A6D-AA81-65C23037ED56}" destId="{A75C64F6-D1CF-49CB-AB42-6DD05C0AD91A}" srcOrd="0" destOrd="0" presId="urn:microsoft.com/office/officeart/2005/8/layout/default"/>
    <dgm:cxn modelId="{AB9C93D0-06F5-4746-9959-87012101FF65}" type="presOf" srcId="{515B45C6-D368-4AA0-95A0-9AE71CF63088}" destId="{16413615-74A3-4D5D-A632-D0CEAB463A12}" srcOrd="0" destOrd="0" presId="urn:microsoft.com/office/officeart/2005/8/layout/default"/>
    <dgm:cxn modelId="{BE618BD5-0F0E-4E8B-AB35-C5093E98C49D}" type="presOf" srcId="{9DA581FA-E6F4-4B0C-BB81-44BB171D3B01}" destId="{80F94C74-0CE5-4FAB-B6AE-67511F313D99}" srcOrd="0" destOrd="0" presId="urn:microsoft.com/office/officeart/2005/8/layout/default"/>
    <dgm:cxn modelId="{2AB54DD9-4887-45A5-BA5E-800881755F42}" srcId="{515B45C6-D368-4AA0-95A0-9AE71CF63088}" destId="{DA329F51-C68D-4F32-B3C2-B6F36E936EA7}" srcOrd="0" destOrd="0" parTransId="{53E69E18-0557-4C83-BEF9-0A69EC741085}" sibTransId="{F9F10E53-8A55-4A8C-A340-B9C1CAC82988}"/>
    <dgm:cxn modelId="{524281EC-F727-49EF-9AAE-D68B94341EBD}" srcId="{9DA581FA-E6F4-4B0C-BB81-44BB171D3B01}" destId="{7B2CD0FC-B801-4A6D-AA81-65C23037ED56}" srcOrd="0" destOrd="0" parTransId="{C5402CAF-7256-41D9-83D6-B25D228C52C3}" sibTransId="{AD0BE6BC-8601-4B10-A91C-0C6BA2901BC4}"/>
    <dgm:cxn modelId="{63C1C4F1-C6F7-4E2F-A0B1-5B0906E87F81}" type="presOf" srcId="{D8708D9D-7535-4BB2-B14E-3AAC7A0C695C}" destId="{A75C64F6-D1CF-49CB-AB42-6DD05C0AD91A}" srcOrd="0" destOrd="1" presId="urn:microsoft.com/office/officeart/2005/8/layout/default"/>
    <dgm:cxn modelId="{124F2BFD-9899-4FB8-81B3-042CB5672B0C}" srcId="{9DA581FA-E6F4-4B0C-BB81-44BB171D3B01}" destId="{515B45C6-D368-4AA0-95A0-9AE71CF63088}" srcOrd="1" destOrd="0" parTransId="{3FA21498-EABF-489D-962A-5BB4A9C1EBA4}" sibTransId="{210F2D9B-4869-4C85-B6FE-28498BB6A3F2}"/>
    <dgm:cxn modelId="{1812E04C-005B-46A4-9C0E-ED55A45B9CB6}" type="presParOf" srcId="{80F94C74-0CE5-4FAB-B6AE-67511F313D99}" destId="{A75C64F6-D1CF-49CB-AB42-6DD05C0AD91A}" srcOrd="0" destOrd="0" presId="urn:microsoft.com/office/officeart/2005/8/layout/default"/>
    <dgm:cxn modelId="{C151FC00-A70A-4349-9821-32FF5ED5DB54}" type="presParOf" srcId="{80F94C74-0CE5-4FAB-B6AE-67511F313D99}" destId="{A56A6452-DDA5-4787-AC4B-BA8EBDE09331}" srcOrd="1" destOrd="0" presId="urn:microsoft.com/office/officeart/2005/8/layout/default"/>
    <dgm:cxn modelId="{F13AFB1F-5BE0-4E0B-B04E-E75E213F117B}" type="presParOf" srcId="{80F94C74-0CE5-4FAB-B6AE-67511F313D99}" destId="{16413615-74A3-4D5D-A632-D0CEAB463A12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5C64F6-D1CF-49CB-AB42-6DD05C0AD91A}">
      <dsp:nvSpPr>
        <dsp:cNvPr id="0" name=""/>
        <dsp:cNvSpPr/>
      </dsp:nvSpPr>
      <dsp:spPr>
        <a:xfrm>
          <a:off x="1283" y="673807"/>
          <a:ext cx="5006206" cy="30037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Najčešća klasifikacija vrši se: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/>
            <a:t>po vrstama ulaznih merenih veličina.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/>
            <a:t>po električnim izlaznim veličinama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/>
            <a:t>po tehnologiji proizvodnje.</a:t>
          </a:r>
        </a:p>
      </dsp:txBody>
      <dsp:txXfrm>
        <a:off x="1283" y="673807"/>
        <a:ext cx="5006206" cy="3003723"/>
      </dsp:txXfrm>
    </dsp:sp>
    <dsp:sp modelId="{16413615-74A3-4D5D-A632-D0CEAB463A12}">
      <dsp:nvSpPr>
        <dsp:cNvPr id="0" name=""/>
        <dsp:cNvSpPr/>
      </dsp:nvSpPr>
      <dsp:spPr>
        <a:xfrm>
          <a:off x="5508110" y="673807"/>
          <a:ext cx="5006206" cy="30037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Prema kriterijumu ulaznih mernih veličina mogu se klasificirati: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/>
            <a:t>senzori fizičkih veličina,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/>
            <a:t>senzori hemijskih veličina,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/>
            <a:t>Snezori bioloških parametar</a:t>
          </a:r>
        </a:p>
      </dsp:txBody>
      <dsp:txXfrm>
        <a:off x="5508110" y="673807"/>
        <a:ext cx="5006206" cy="30037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7571" y="609277"/>
            <a:ext cx="9489440" cy="701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7563" y="1301431"/>
            <a:ext cx="5033645" cy="4751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ourses.lumenlearning.com/labmethods/chapter/the-electromagnetic-spectru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s://creativecommons.org/licenses/by/3.0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pip.rs/content/view/44/33/1/1#kvantizacija" TargetMode="External"/><Relationship Id="rId2" Type="http://schemas.openxmlformats.org/officeDocument/2006/relationships/hyperlink" Target="http://www.topip.rs/content/view/44/33/1/1#odmeravanje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://www.topip.rs/content/view/44/33/1/1#kodovanje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 descr="Slika na kojoj se nalazi tekst, nebo, snimak ekrana, oblak&#10;&#10;Opis je automatski generisan">
            <a:extLst>
              <a:ext uri="{FF2B5EF4-FFF2-40B4-BE49-F238E27FC236}">
                <a16:creationId xmlns:a16="http://schemas.microsoft.com/office/drawing/2014/main" id="{07564F70-CF56-B0B1-F32E-6C45742758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77542" y="2488942"/>
            <a:ext cx="5847715" cy="93743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6000" dirty="0" err="1"/>
              <a:t>Senzor</a:t>
            </a:r>
            <a:r>
              <a:rPr lang="en-US" sz="6000" dirty="0" err="1"/>
              <a:t>sk</a:t>
            </a:r>
            <a:r>
              <a:rPr sz="6000" dirty="0" err="1"/>
              <a:t>i</a:t>
            </a:r>
            <a:r>
              <a:rPr sz="6000" spc="-260" dirty="0">
                <a:latin typeface="Times New Roman"/>
                <a:cs typeface="Times New Roman"/>
              </a:rPr>
              <a:t> </a:t>
            </a:r>
            <a:r>
              <a:rPr lang="en-US" sz="6000" dirty="0" err="1"/>
              <a:t>sistemi</a:t>
            </a:r>
            <a:endParaRPr sz="6000" dirty="0">
              <a:latin typeface="Times New Roman"/>
              <a:cs typeface="Times New Roman"/>
            </a:endParaRPr>
          </a:p>
        </p:txBody>
      </p:sp>
      <p:sp>
        <p:nvSpPr>
          <p:cNvPr id="5" name="Okvir za tekst 4">
            <a:extLst>
              <a:ext uri="{FF2B5EF4-FFF2-40B4-BE49-F238E27FC236}">
                <a16:creationId xmlns:a16="http://schemas.microsoft.com/office/drawing/2014/main" id="{87FE1C2F-7BF6-FF58-70CE-435493AF5E08}"/>
              </a:ext>
            </a:extLst>
          </p:cNvPr>
          <p:cNvSpPr txBox="1"/>
          <p:nvPr/>
        </p:nvSpPr>
        <p:spPr>
          <a:xfrm>
            <a:off x="836797" y="6858000"/>
            <a:ext cx="105184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900"/>
              <a:t>Slika </a:t>
            </a:r>
            <a:r>
              <a:rPr lang="sr-Latn-RS" sz="900">
                <a:hlinkClick r:id="rId3" tooltip="https://courses.lumenlearning.com/labmethods/chapter/the-electromagnetic-spectrum/"/>
              </a:rPr>
              <a:t>Ova fotografija</a:t>
            </a:r>
            <a:r>
              <a:rPr lang="sr-Latn-RS" sz="900"/>
              <a:t> autora Nepoznat autor licencirana je u okviru </a:t>
            </a:r>
            <a:r>
              <a:rPr lang="sr-Latn-RS" sz="900">
                <a:hlinkClick r:id="rId4" tooltip="https://creativecommons.org/licenses/by/3.0/"/>
              </a:rPr>
              <a:t>CC BY</a:t>
            </a:r>
            <a:endParaRPr lang="sr-Latn-RS" sz="900"/>
          </a:p>
        </p:txBody>
      </p:sp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C2E50E97-3B87-2215-3FD7-B800A30A46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927111C-1B87-0E1F-D58E-A0FCE003C0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7820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2700" algn="l" rtl="0">
              <a:lnSpc>
                <a:spcPct val="90000"/>
              </a:lnSpc>
              <a:spcBef>
                <a:spcPct val="0"/>
              </a:spcBef>
            </a:pPr>
            <a:r>
              <a:rPr lang="en-US" sz="4000" kern="1200" spc="-1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Senzori</a:t>
            </a:r>
            <a:r>
              <a:rPr lang="en-US" sz="4000" kern="1200" spc="-204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u</a:t>
            </a:r>
            <a:r>
              <a:rPr lang="en-US" sz="4000" kern="1200" spc="-11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kern="1200" spc="-1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prirodi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71599" y="2318197"/>
            <a:ext cx="9724031" cy="3683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288290" indent="-228600" algn="l" rtl="0">
              <a:lnSpc>
                <a:spcPct val="90000"/>
              </a:lnSpc>
              <a:spcBef>
                <a:spcPts val="850"/>
              </a:spcBef>
              <a:buSzPct val="96363"/>
              <a:buFont typeface="Arial" panose="020B0604020202020204" pitchFamily="34" charset="0"/>
              <a:buChar char="•"/>
              <a:tabLst>
                <a:tab pos="288290" algn="l"/>
              </a:tabLst>
            </a:pP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Živi</a:t>
            </a:r>
            <a:r>
              <a:rPr lang="en-US" sz="2000" kern="1200" spc="3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organizmi</a:t>
            </a:r>
            <a:r>
              <a:rPr lang="en-US" sz="2000" kern="1200" spc="-3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en-US" sz="2000" kern="1200" spc="-9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interakcija</a:t>
            </a:r>
            <a:r>
              <a:rPr lang="en-US" sz="2000" kern="1200" spc="9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</a:t>
            </a:r>
            <a:r>
              <a:rPr lang="en-US" sz="2000" kern="1200" spc="-5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okolinom.</a:t>
            </a:r>
            <a:endParaRPr lang="en-US" sz="20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41300" marR="433705" indent="-228600" algn="l" rtl="0">
              <a:lnSpc>
                <a:spcPct val="90000"/>
              </a:lnSpc>
              <a:spcBef>
                <a:spcPts val="1095"/>
              </a:spcBef>
              <a:buSzPct val="96363"/>
              <a:buFont typeface="Arial" panose="020B0604020202020204" pitchFamily="34" charset="0"/>
              <a:buChar char="•"/>
              <a:tabLst>
                <a:tab pos="241300" algn="l"/>
                <a:tab pos="288290" algn="l"/>
              </a:tabLst>
            </a:pP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Senzori</a:t>
            </a:r>
            <a:r>
              <a:rPr lang="en-US" sz="2000" kern="1200" spc="-1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</a:t>
            </a:r>
            <a:r>
              <a:rPr lang="en-US" sz="2000" kern="1200" spc="-7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kombinaciji</a:t>
            </a:r>
            <a:r>
              <a:rPr lang="en-US" sz="2000" kern="1200" spc="-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</a:t>
            </a:r>
            <a:r>
              <a:rPr lang="en-US" sz="2000" kern="1200" spc="-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odgovarajućim</a:t>
            </a:r>
            <a:r>
              <a:rPr lang="en-US" sz="2000" kern="1200" spc="14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neuronima</a:t>
            </a:r>
            <a:r>
              <a:rPr lang="en-US" sz="2000" kern="1200" spc="1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lang="en-US" sz="2000" kern="1200" spc="-7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osećajem</a:t>
            </a:r>
            <a:r>
              <a:rPr lang="en-US" sz="2000" kern="1200" spc="7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 spc="-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koji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stvaraju</a:t>
            </a:r>
            <a:r>
              <a:rPr lang="en-US" sz="2000" kern="1200" spc="-4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</a:t>
            </a:r>
            <a:r>
              <a:rPr lang="en-US" sz="2000" kern="1200" spc="-9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centralnom</a:t>
            </a:r>
            <a:r>
              <a:rPr lang="en-US" sz="2000" kern="1200" spc="1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nervnom</a:t>
            </a:r>
            <a:r>
              <a:rPr lang="en-US" sz="2000" kern="1200" spc="3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sistemu</a:t>
            </a:r>
            <a:r>
              <a:rPr lang="en-US" sz="2000" kern="1200" spc="4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dobili</a:t>
            </a:r>
            <a:r>
              <a:rPr lang="en-US" sz="2000" kern="1200" spc="4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</a:t>
            </a:r>
            <a:r>
              <a:rPr lang="en-US" sz="2000" kern="1200" spc="-3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naziv</a:t>
            </a:r>
            <a:r>
              <a:rPr lang="en-US" sz="2000" kern="1200" spc="-3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čula.</a:t>
            </a:r>
            <a:endParaRPr lang="en-US" sz="20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41300" marR="5080" indent="-228600" algn="l" rtl="0">
              <a:lnSpc>
                <a:spcPct val="90000"/>
              </a:lnSpc>
              <a:spcBef>
                <a:spcPts val="1050"/>
              </a:spcBef>
              <a:buSzPct val="96363"/>
              <a:buFont typeface="Arial" panose="020B0604020202020204" pitchFamily="34" charset="0"/>
              <a:buChar char="•"/>
              <a:tabLst>
                <a:tab pos="241300" algn="l"/>
                <a:tab pos="288290" algn="l"/>
              </a:tabLst>
            </a:pP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Najveći</a:t>
            </a:r>
            <a:r>
              <a:rPr lang="en-US" sz="2000" kern="1200" spc="-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broj</a:t>
            </a:r>
            <a:r>
              <a:rPr lang="en-US" sz="2000" kern="1200" spc="-5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bioloških</a:t>
            </a:r>
            <a:r>
              <a:rPr lang="en-US" sz="2000" kern="1200" spc="1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senzora</a:t>
            </a:r>
            <a:r>
              <a:rPr lang="en-US" sz="2000" kern="1200" spc="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</a:t>
            </a:r>
            <a:r>
              <a:rPr lang="en-US" sz="2000" kern="1200" spc="-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električni,</a:t>
            </a:r>
            <a:r>
              <a:rPr lang="en-US" sz="2000" kern="1200" spc="13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odnosno</a:t>
            </a:r>
            <a:r>
              <a:rPr lang="en-US" sz="2000" kern="1200" spc="4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generišu</a:t>
            </a:r>
            <a:r>
              <a:rPr lang="en-US" sz="2000" kern="1200" spc="25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strujne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impulse</a:t>
            </a:r>
            <a:r>
              <a:rPr lang="en-US" sz="2000" kern="1200" spc="1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</a:t>
            </a:r>
            <a:r>
              <a:rPr lang="en-US" sz="2000" kern="1200" spc="-1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neuronima.</a:t>
            </a:r>
            <a:endParaRPr lang="en-US" sz="20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E58CD2D8-CAB2-EEC3-505F-44BAFD5F54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1174EE5-D3EE-FABB-A375-9D837E1E19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87538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36575" y="447101"/>
            <a:ext cx="10318750" cy="401256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25"/>
              </a:spcBef>
            </a:pPr>
            <a:r>
              <a:rPr sz="2400" dirty="0">
                <a:latin typeface="Calibri"/>
                <a:cs typeface="Calibri"/>
              </a:rPr>
              <a:t>Obično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ih</a:t>
            </a:r>
            <a:r>
              <a:rPr sz="2400" spc="-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čine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specijalizovane</a:t>
            </a:r>
            <a:r>
              <a:rPr sz="2400" spc="-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ćelije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osetljive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Calibri"/>
                <a:cs typeface="Calibri"/>
              </a:rPr>
              <a:t>na:</a:t>
            </a:r>
            <a:endParaRPr sz="2400">
              <a:latin typeface="Calibri"/>
              <a:cs typeface="Calibri"/>
            </a:endParaRPr>
          </a:p>
          <a:p>
            <a:pPr marL="317500" indent="-304800">
              <a:lnSpc>
                <a:spcPct val="100000"/>
              </a:lnSpc>
              <a:spcBef>
                <a:spcPts val="725"/>
              </a:spcBef>
              <a:buSzPct val="97916"/>
              <a:buFont typeface="Wingdings"/>
              <a:buChar char=""/>
              <a:tabLst>
                <a:tab pos="317500" algn="l"/>
              </a:tabLst>
            </a:pPr>
            <a:r>
              <a:rPr sz="2400" dirty="0">
                <a:latin typeface="Calibri"/>
                <a:cs typeface="Calibri"/>
              </a:rPr>
              <a:t>jačinu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i/ili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talasnu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dužinu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elektromagnetskog</a:t>
            </a:r>
            <a:r>
              <a:rPr sz="2400" spc="-20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zračenja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(čulo</a:t>
            </a:r>
            <a:r>
              <a:rPr sz="2400" spc="-1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vida)</a:t>
            </a:r>
            <a:endParaRPr sz="2400">
              <a:latin typeface="Calibri"/>
              <a:cs typeface="Calibri"/>
            </a:endParaRPr>
          </a:p>
          <a:p>
            <a:pPr marL="241300" marR="5080" indent="-228600">
              <a:lnSpc>
                <a:spcPts val="2550"/>
              </a:lnSpc>
              <a:spcBef>
                <a:spcPts val="1085"/>
              </a:spcBef>
              <a:buSzPct val="97916"/>
              <a:buFont typeface="Wingdings"/>
              <a:buChar char=""/>
              <a:tabLst>
                <a:tab pos="241300" algn="l"/>
                <a:tab pos="317500" algn="l"/>
              </a:tabLst>
            </a:pPr>
            <a:r>
              <a:rPr sz="2400" dirty="0">
                <a:latin typeface="Calibri"/>
                <a:cs typeface="Calibri"/>
              </a:rPr>
              <a:t>	jačinu</a:t>
            </a:r>
            <a:r>
              <a:rPr sz="2400" spc="-9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i/ili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talasnu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dužinu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akustičkih</a:t>
            </a:r>
            <a:r>
              <a:rPr sz="2400" spc="-1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talasa,</a:t>
            </a:r>
            <a:r>
              <a:rPr sz="2400" spc="-1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uključujući</a:t>
            </a:r>
            <a:r>
              <a:rPr sz="2400" spc="-17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ultrazvuk</a:t>
            </a:r>
            <a:r>
              <a:rPr sz="2400" spc="-6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spc="-6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infrazvuk</a:t>
            </a:r>
            <a:r>
              <a:rPr sz="2400" spc="-6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(čulo sluha)</a:t>
            </a:r>
            <a:endParaRPr sz="2400">
              <a:latin typeface="Calibri"/>
              <a:cs typeface="Calibri"/>
            </a:endParaRPr>
          </a:p>
          <a:p>
            <a:pPr marL="316865" indent="-304165">
              <a:lnSpc>
                <a:spcPct val="100000"/>
              </a:lnSpc>
              <a:spcBef>
                <a:spcPts val="695"/>
              </a:spcBef>
              <a:buSzPct val="97916"/>
              <a:buFont typeface="Wingdings"/>
              <a:buChar char=""/>
              <a:tabLst>
                <a:tab pos="316865" algn="l"/>
              </a:tabLst>
            </a:pPr>
            <a:r>
              <a:rPr sz="2400" dirty="0">
                <a:latin typeface="Calibri"/>
                <a:cs typeface="Calibri"/>
              </a:rPr>
              <a:t>mehanički</a:t>
            </a:r>
            <a:r>
              <a:rPr sz="2400" spc="-1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pritisak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vibracije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(čulo</a:t>
            </a:r>
            <a:r>
              <a:rPr sz="2400" spc="-1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dodira)</a:t>
            </a:r>
            <a:endParaRPr sz="2400">
              <a:latin typeface="Calibri"/>
              <a:cs typeface="Calibri"/>
            </a:endParaRPr>
          </a:p>
          <a:p>
            <a:pPr marL="316865" indent="-304165">
              <a:lnSpc>
                <a:spcPct val="100000"/>
              </a:lnSpc>
              <a:spcBef>
                <a:spcPts val="725"/>
              </a:spcBef>
              <a:buSzPct val="97916"/>
              <a:buFont typeface="Wingdings"/>
              <a:buChar char=""/>
              <a:tabLst>
                <a:tab pos="316865" algn="l"/>
              </a:tabLst>
            </a:pPr>
            <a:r>
              <a:rPr sz="2400" dirty="0">
                <a:latin typeface="Calibri"/>
                <a:cs typeface="Calibri"/>
              </a:rPr>
              <a:t>molekule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iz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sredine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(čulo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ukusa,</a:t>
            </a:r>
            <a:r>
              <a:rPr sz="2400" spc="-1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čulo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mirisa,</a:t>
            </a:r>
            <a:r>
              <a:rPr sz="2400" spc="-7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Calibri"/>
                <a:cs typeface="Calibri"/>
              </a:rPr>
              <a:t>feromonsko</a:t>
            </a:r>
            <a:r>
              <a:rPr sz="2400" spc="-1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čulo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hormonsko</a:t>
            </a:r>
            <a:r>
              <a:rPr sz="2400" spc="-19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čulo)</a:t>
            </a:r>
            <a:endParaRPr sz="2400">
              <a:latin typeface="Calibri"/>
              <a:cs typeface="Calibri"/>
            </a:endParaRPr>
          </a:p>
          <a:p>
            <a:pPr marL="316865" indent="-304165">
              <a:lnSpc>
                <a:spcPct val="100000"/>
              </a:lnSpc>
              <a:spcBef>
                <a:spcPts val="725"/>
              </a:spcBef>
              <a:buSzPct val="97916"/>
              <a:buFont typeface="Wingdings"/>
              <a:buChar char=""/>
              <a:tabLst>
                <a:tab pos="316865" algn="l"/>
              </a:tabLst>
            </a:pPr>
            <a:r>
              <a:rPr sz="2400" spc="-20" dirty="0">
                <a:latin typeface="Calibri"/>
                <a:cs typeface="Calibri"/>
              </a:rPr>
              <a:t>gravitaciono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polje</a:t>
            </a:r>
            <a:r>
              <a:rPr sz="2400" spc="-7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(čulo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-30" dirty="0">
                <a:latin typeface="Calibri"/>
                <a:cs typeface="Calibri"/>
              </a:rPr>
              <a:t>ravnoteže,</a:t>
            </a:r>
            <a:r>
              <a:rPr sz="2400" spc="-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čulo</a:t>
            </a:r>
            <a:r>
              <a:rPr sz="2400" spc="-10" dirty="0">
                <a:latin typeface="Calibri"/>
                <a:cs typeface="Calibri"/>
              </a:rPr>
              <a:t> orijentacije)</a:t>
            </a:r>
            <a:endParaRPr sz="2400">
              <a:latin typeface="Calibri"/>
              <a:cs typeface="Calibri"/>
            </a:endParaRPr>
          </a:p>
          <a:p>
            <a:pPr marL="316865" indent="-304165">
              <a:lnSpc>
                <a:spcPct val="100000"/>
              </a:lnSpc>
              <a:spcBef>
                <a:spcPts val="725"/>
              </a:spcBef>
              <a:buSzPct val="97916"/>
              <a:buFont typeface="Wingdings"/>
              <a:buChar char=""/>
              <a:tabLst>
                <a:tab pos="316865" algn="l"/>
              </a:tabLst>
            </a:pPr>
            <a:r>
              <a:rPr sz="2400" spc="-10" dirty="0">
                <a:latin typeface="Calibri"/>
                <a:cs typeface="Calibri"/>
              </a:rPr>
              <a:t>temperaturu</a:t>
            </a:r>
            <a:r>
              <a:rPr sz="2400" spc="-10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sredine</a:t>
            </a:r>
            <a:r>
              <a:rPr sz="2400" spc="-1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(čulo</a:t>
            </a:r>
            <a:r>
              <a:rPr sz="2400" spc="2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toplote)</a:t>
            </a:r>
            <a:endParaRPr sz="2400">
              <a:latin typeface="Calibri"/>
              <a:cs typeface="Calibri"/>
            </a:endParaRPr>
          </a:p>
          <a:p>
            <a:pPr marL="250190" indent="-247650">
              <a:lnSpc>
                <a:spcPct val="100000"/>
              </a:lnSpc>
              <a:spcBef>
                <a:spcPts val="725"/>
              </a:spcBef>
              <a:buSzPct val="97916"/>
              <a:buFont typeface="Wingdings"/>
              <a:buChar char=""/>
              <a:tabLst>
                <a:tab pos="250190" algn="l"/>
              </a:tabLst>
            </a:pPr>
            <a:r>
              <a:rPr sz="2400" dirty="0">
                <a:latin typeface="Calibri"/>
                <a:cs typeface="Calibri"/>
              </a:rPr>
              <a:t>vlažnost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sredine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(kombinacija</a:t>
            </a:r>
            <a:r>
              <a:rPr sz="2400" spc="-16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čula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toplote</a:t>
            </a:r>
            <a:r>
              <a:rPr sz="2400" spc="-20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dodira)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51960" y="4557397"/>
            <a:ext cx="304800" cy="372108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9458713" y="4525579"/>
            <a:ext cx="127127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Calibri"/>
                <a:cs typeface="Calibri"/>
              </a:rPr>
              <a:t>električno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36587" y="4525579"/>
            <a:ext cx="9985375" cy="183197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241300" marR="1530985" indent="-228600">
              <a:lnSpc>
                <a:spcPts val="2550"/>
              </a:lnSpc>
              <a:spcBef>
                <a:spcPts val="459"/>
              </a:spcBef>
              <a:buFont typeface="Wingdings"/>
              <a:buChar char=""/>
              <a:tabLst>
                <a:tab pos="241300" algn="l"/>
                <a:tab pos="317500" algn="l"/>
              </a:tabLst>
            </a:pPr>
            <a:r>
              <a:rPr sz="2400" dirty="0">
                <a:latin typeface="Calibri"/>
                <a:cs typeface="Calibri"/>
              </a:rPr>
              <a:t>	magnetskog</a:t>
            </a:r>
            <a:r>
              <a:rPr sz="2400" spc="-2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polje</a:t>
            </a:r>
            <a:r>
              <a:rPr sz="2400" spc="-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(čulo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orijentacije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Calibri"/>
                <a:cs typeface="Calibri"/>
              </a:rPr>
              <a:t>kod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mnogih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migratornih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vrsta)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polje</a:t>
            </a:r>
            <a:r>
              <a:rPr sz="2400" spc="-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(električno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čulo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nekih</a:t>
            </a:r>
            <a:r>
              <a:rPr sz="2400" spc="-6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predatorskih</a:t>
            </a:r>
            <a:r>
              <a:rPr sz="2400" spc="-1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vrsta</a:t>
            </a:r>
            <a:endParaRPr sz="2400">
              <a:latin typeface="Calibri"/>
              <a:cs typeface="Calibri"/>
            </a:endParaRPr>
          </a:p>
          <a:p>
            <a:pPr marL="240665" marR="5080" indent="-228600">
              <a:lnSpc>
                <a:spcPct val="90000"/>
              </a:lnSpc>
              <a:spcBef>
                <a:spcPts val="985"/>
              </a:spcBef>
              <a:buFont typeface="Wingdings"/>
              <a:buChar char=""/>
              <a:tabLst>
                <a:tab pos="240665" algn="l"/>
                <a:tab pos="316865" algn="l"/>
              </a:tabLst>
            </a:pPr>
            <a:r>
              <a:rPr sz="2400" spc="-10" dirty="0">
                <a:latin typeface="Calibri"/>
                <a:cs typeface="Calibri"/>
              </a:rPr>
              <a:t>	interno</a:t>
            </a:r>
            <a:r>
              <a:rPr sz="2400" spc="-1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stanje</a:t>
            </a:r>
            <a:r>
              <a:rPr sz="2400" spc="-15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pojedinih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organa</a:t>
            </a:r>
            <a:r>
              <a:rPr sz="2400" spc="-10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(propriocepcija</a:t>
            </a:r>
            <a:r>
              <a:rPr sz="2400" spc="-10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–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čulo</a:t>
            </a:r>
            <a:r>
              <a:rPr sz="2400" spc="-10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položaja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sopstvenih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ekstremiteta,</a:t>
            </a:r>
            <a:r>
              <a:rPr sz="2400" spc="-2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pokreta</a:t>
            </a:r>
            <a:r>
              <a:rPr sz="2400" spc="-2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tela,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nekih</a:t>
            </a:r>
            <a:r>
              <a:rPr sz="2400" spc="-8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unutrašnjih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organa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spc="-1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napregnutosti</a:t>
            </a:r>
            <a:r>
              <a:rPr sz="2400" spc="-21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poprečno-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prugastih</a:t>
            </a:r>
            <a:r>
              <a:rPr sz="2400" spc="-9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mišića)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C2F363D1-4973-3BB3-E512-FE6D1B9DF0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64C3F56B-98A2-59EC-B3E4-E46FF1273E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87538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1E403D-27E3-6F65-6741-1020DD37D98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604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50AB553-2A96-4A92-96F2-93548E096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chemeClr val="bg2">
                  <a:alpha val="68000"/>
                </a:schemeClr>
              </a:gs>
              <a:gs pos="85000">
                <a:schemeClr val="bg2">
                  <a:alpha val="9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2700" algn="l" rtl="0">
              <a:lnSpc>
                <a:spcPct val="90000"/>
              </a:lnSpc>
              <a:spcBef>
                <a:spcPct val="0"/>
              </a:spcBef>
            </a:pPr>
            <a:r>
              <a:rPr lang="en-US" kern="1200">
                <a:latin typeface="+mj-lt"/>
                <a:cs typeface="+mj-cs"/>
              </a:rPr>
              <a:t>Klasifikacija</a:t>
            </a:r>
            <a:r>
              <a:rPr lang="en-US" kern="1200" spc="-330">
                <a:latin typeface="+mj-lt"/>
                <a:cs typeface="+mj-cs"/>
              </a:rPr>
              <a:t> </a:t>
            </a:r>
            <a:r>
              <a:rPr lang="en-US" kern="1200" spc="-35">
                <a:latin typeface="+mj-lt"/>
                <a:cs typeface="+mj-cs"/>
              </a:rPr>
              <a:t>senzorske</a:t>
            </a:r>
            <a:r>
              <a:rPr lang="en-US" kern="1200" spc="-204">
                <a:latin typeface="+mj-lt"/>
                <a:cs typeface="+mj-cs"/>
              </a:rPr>
              <a:t> </a:t>
            </a:r>
            <a:r>
              <a:rPr lang="en-US" kern="1200" spc="-10">
                <a:latin typeface="+mj-lt"/>
                <a:cs typeface="+mj-cs"/>
              </a:rPr>
              <a:t>tehnike</a:t>
            </a:r>
          </a:p>
        </p:txBody>
      </p:sp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067AE088-71C4-377E-1615-A437E1ABCB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761004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8A266AB0-86C4-9A6F-E5F5-84F89E220CB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44F5B8F8-64DC-0701-A6E8-4C2DF8717E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87538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87759" y="723006"/>
            <a:ext cx="3107055" cy="95631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ts val="3645"/>
              </a:lnSpc>
              <a:spcBef>
                <a:spcPts val="130"/>
              </a:spcBef>
            </a:pPr>
            <a:r>
              <a:rPr sz="3200" dirty="0">
                <a:latin typeface="Calibri Light"/>
                <a:cs typeface="Calibri Light"/>
              </a:rPr>
              <a:t>Senzori</a:t>
            </a:r>
            <a:r>
              <a:rPr sz="3200" spc="-180" dirty="0">
                <a:latin typeface="Times New Roman"/>
                <a:cs typeface="Times New Roman"/>
              </a:rPr>
              <a:t> </a:t>
            </a:r>
            <a:r>
              <a:rPr sz="3200" spc="-20" dirty="0">
                <a:latin typeface="Calibri Light"/>
                <a:cs typeface="Calibri Light"/>
              </a:rPr>
              <a:t>za</a:t>
            </a:r>
            <a:r>
              <a:rPr sz="3200" spc="-180" dirty="0">
                <a:latin typeface="Times New Roman"/>
                <a:cs typeface="Times New Roman"/>
              </a:rPr>
              <a:t> </a:t>
            </a:r>
            <a:r>
              <a:rPr sz="3200" spc="-10" dirty="0">
                <a:latin typeface="Calibri Light"/>
                <a:cs typeface="Calibri Light"/>
              </a:rPr>
              <a:t>merenje</a:t>
            </a:r>
            <a:endParaRPr sz="3200">
              <a:latin typeface="Calibri Light"/>
              <a:cs typeface="Calibri Light"/>
            </a:endParaRPr>
          </a:p>
          <a:p>
            <a:pPr marL="12700">
              <a:lnSpc>
                <a:spcPts val="3645"/>
              </a:lnSpc>
            </a:pPr>
            <a:r>
              <a:rPr sz="3200" dirty="0">
                <a:latin typeface="Calibri Light"/>
                <a:cs typeface="Calibri Light"/>
              </a:rPr>
              <a:t>fizičkih</a:t>
            </a:r>
            <a:r>
              <a:rPr sz="3200" spc="-60" dirty="0">
                <a:latin typeface="Calibri Light"/>
                <a:cs typeface="Calibri Light"/>
              </a:rPr>
              <a:t> </a:t>
            </a:r>
            <a:r>
              <a:rPr sz="3200" spc="-10" dirty="0">
                <a:latin typeface="Calibri Light"/>
                <a:cs typeface="Calibri Light"/>
              </a:rPr>
              <a:t>veličina</a:t>
            </a:r>
            <a:endParaRPr sz="3200">
              <a:latin typeface="Calibri Light"/>
              <a:cs typeface="Calibri Ligh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950845" y="235646"/>
            <a:ext cx="263525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Senzori</a:t>
            </a:r>
            <a:r>
              <a:rPr sz="1800" u="heavy" spc="-7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mehaničkih</a:t>
            </a:r>
            <a:r>
              <a:rPr sz="1800" b="1" u="heavy" spc="-10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heavy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veličina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950845" y="607626"/>
            <a:ext cx="561022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41300" algn="l"/>
                <a:tab pos="1080135" algn="l"/>
                <a:tab pos="2509520" algn="l"/>
                <a:tab pos="2729230" algn="l"/>
                <a:tab pos="3701415" algn="l"/>
                <a:tab pos="4759325" algn="l"/>
                <a:tab pos="4978400" algn="l"/>
              </a:tabLst>
            </a:pPr>
            <a:r>
              <a:rPr sz="1800" spc="-10" dirty="0">
                <a:latin typeface="Calibri"/>
                <a:cs typeface="Calibri"/>
              </a:rPr>
              <a:t>Senzori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0" dirty="0">
                <a:latin typeface="Calibri"/>
                <a:cs typeface="Calibri"/>
              </a:rPr>
              <a:t>translatornog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50" dirty="0">
                <a:latin typeface="Calibri"/>
                <a:cs typeface="Calibri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0" dirty="0">
                <a:latin typeface="Calibri"/>
                <a:cs typeface="Calibri"/>
              </a:rPr>
              <a:t>ugaonog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0" dirty="0">
                <a:latin typeface="Calibri"/>
                <a:cs typeface="Calibri"/>
              </a:rPr>
              <a:t>pomeraja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50" dirty="0">
                <a:latin typeface="Calibri"/>
                <a:cs typeface="Calibri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0" dirty="0">
                <a:latin typeface="Calibri"/>
                <a:cs typeface="Calibri"/>
              </a:rPr>
              <a:t>dužine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179697" y="607626"/>
            <a:ext cx="6482715" cy="54864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 indent="5680710">
              <a:lnSpc>
                <a:spcPts val="1950"/>
              </a:lnSpc>
              <a:spcBef>
                <a:spcPts val="340"/>
              </a:spcBef>
              <a:tabLst>
                <a:tab pos="1308735" algn="l"/>
                <a:tab pos="1537335" algn="l"/>
                <a:tab pos="2757170" algn="l"/>
                <a:tab pos="3977640" algn="l"/>
                <a:tab pos="5693410" algn="l"/>
                <a:tab pos="6093460" algn="l"/>
              </a:tabLst>
            </a:pPr>
            <a:r>
              <a:rPr sz="1800" spc="-25" dirty="0">
                <a:latin typeface="Calibri"/>
                <a:cs typeface="Calibri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20" dirty="0">
                <a:latin typeface="Calibri"/>
                <a:cs typeface="Calibri"/>
              </a:rPr>
              <a:t>bazi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kapacitivnih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50" dirty="0">
                <a:latin typeface="Calibri"/>
                <a:cs typeface="Calibri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0" dirty="0">
                <a:latin typeface="Calibri"/>
                <a:cs typeface="Calibri"/>
              </a:rPr>
              <a:t>induktivnih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0" dirty="0">
                <a:latin typeface="Calibri"/>
                <a:cs typeface="Calibri"/>
              </a:rPr>
              <a:t>pretvarača,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0" dirty="0">
                <a:latin typeface="Calibri"/>
                <a:cs typeface="Calibri"/>
              </a:rPr>
              <a:t>potenciometara,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25" dirty="0">
                <a:latin typeface="Calibri"/>
                <a:cs typeface="Calibri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20" dirty="0">
                <a:latin typeface="Calibri"/>
                <a:cs typeface="Calibri"/>
              </a:rPr>
              <a:t>bazi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179693" y="1103557"/>
            <a:ext cx="354330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slobodnih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lepljenih</a:t>
            </a:r>
            <a:r>
              <a:rPr sz="1800" spc="-14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mernih</a:t>
            </a:r>
            <a:r>
              <a:rPr sz="1800" spc="-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traka</a:t>
            </a:r>
            <a:r>
              <a:rPr sz="1800" spc="-6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Calibri"/>
                <a:cs typeface="Calibri"/>
              </a:rPr>
              <a:t>dr.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950831" y="1475795"/>
            <a:ext cx="6711950" cy="192214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241300" marR="10795" indent="-229235">
              <a:lnSpc>
                <a:spcPts val="1950"/>
              </a:lnSpc>
              <a:spcBef>
                <a:spcPts val="340"/>
              </a:spcBef>
              <a:buFont typeface="Arial MT"/>
              <a:buChar char="•"/>
              <a:tabLst>
                <a:tab pos="241300" algn="l"/>
                <a:tab pos="1203960" algn="l"/>
                <a:tab pos="2052320" algn="l"/>
                <a:tab pos="3519804" algn="l"/>
                <a:tab pos="3768090" algn="l"/>
                <a:tab pos="4778375" algn="l"/>
                <a:tab pos="5864860" algn="l"/>
                <a:tab pos="6112510" algn="l"/>
              </a:tabLst>
            </a:pPr>
            <a:r>
              <a:rPr sz="1800" spc="-10" dirty="0">
                <a:latin typeface="Calibri"/>
                <a:cs typeface="Calibri"/>
              </a:rPr>
              <a:t>Digitalni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0" dirty="0">
                <a:latin typeface="Calibri"/>
                <a:cs typeface="Calibri"/>
              </a:rPr>
              <a:t>senzori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0" dirty="0">
                <a:latin typeface="Calibri"/>
                <a:cs typeface="Calibri"/>
              </a:rPr>
              <a:t>translatornog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50" dirty="0">
                <a:latin typeface="Calibri"/>
                <a:cs typeface="Calibri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0" dirty="0">
                <a:latin typeface="Calibri"/>
                <a:cs typeface="Calibri"/>
              </a:rPr>
              <a:t>ugaonog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0" dirty="0">
                <a:latin typeface="Calibri"/>
                <a:cs typeface="Calibri"/>
              </a:rPr>
              <a:t>pomeraja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50" dirty="0">
                <a:latin typeface="Calibri"/>
                <a:cs typeface="Calibri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0" dirty="0">
                <a:latin typeface="Calibri"/>
                <a:cs typeface="Calibri"/>
              </a:rPr>
              <a:t>brzine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inkrementalnog</a:t>
            </a:r>
            <a:r>
              <a:rPr sz="1800" spc="-204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kodnog</a:t>
            </a:r>
            <a:r>
              <a:rPr sz="1800" spc="-12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Calibri"/>
                <a:cs typeface="Calibri"/>
              </a:rPr>
              <a:t>tipa.</a:t>
            </a:r>
            <a:endParaRPr sz="1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740"/>
              </a:spcBef>
              <a:buFont typeface="Arial MT"/>
              <a:buChar char="•"/>
              <a:tabLst>
                <a:tab pos="241300" algn="l"/>
              </a:tabLst>
            </a:pPr>
            <a:r>
              <a:rPr sz="1800" dirty="0">
                <a:latin typeface="Calibri"/>
                <a:cs typeface="Calibri"/>
              </a:rPr>
              <a:t>Senzori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sile</a:t>
            </a:r>
            <a:r>
              <a:rPr sz="1800" spc="-14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sa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mernim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trakama.</a:t>
            </a:r>
            <a:endParaRPr sz="1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770"/>
              </a:spcBef>
              <a:buFont typeface="Arial MT"/>
              <a:buChar char="•"/>
              <a:tabLst>
                <a:tab pos="241300" algn="l"/>
              </a:tabLst>
            </a:pPr>
            <a:r>
              <a:rPr sz="1800" spc="-10" dirty="0">
                <a:latin typeface="Calibri"/>
                <a:cs typeface="Calibri"/>
              </a:rPr>
              <a:t>Piezolektrični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senzori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za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dinamičko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merenje</a:t>
            </a:r>
            <a:r>
              <a:rPr sz="1800" spc="-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sile</a:t>
            </a:r>
            <a:r>
              <a:rPr sz="1800" spc="-14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akceleracije.</a:t>
            </a:r>
            <a:endParaRPr sz="1800">
              <a:latin typeface="Calibri"/>
              <a:cs typeface="Calibri"/>
            </a:endParaRPr>
          </a:p>
          <a:p>
            <a:pPr marL="241300" marR="5080" indent="-229235">
              <a:lnSpc>
                <a:spcPts val="1950"/>
              </a:lnSpc>
              <a:spcBef>
                <a:spcPts val="1085"/>
              </a:spcBef>
              <a:buFont typeface="Arial MT"/>
              <a:buChar char="•"/>
              <a:tabLst>
                <a:tab pos="241300" algn="l"/>
              </a:tabLst>
            </a:pPr>
            <a:r>
              <a:rPr sz="1800" dirty="0">
                <a:latin typeface="Calibri"/>
                <a:cs typeface="Calibri"/>
              </a:rPr>
              <a:t>Akcelerometarski</a:t>
            </a:r>
            <a:r>
              <a:rPr sz="1800" spc="26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senzori</a:t>
            </a:r>
            <a:r>
              <a:rPr sz="1800" spc="26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sa</a:t>
            </a:r>
            <a:r>
              <a:rPr sz="1800" spc="254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potencio-metrima,</a:t>
            </a:r>
            <a:r>
              <a:rPr sz="1800" spc="2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mernim</a:t>
            </a:r>
            <a:r>
              <a:rPr sz="1800" spc="2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trakama</a:t>
            </a:r>
            <a:r>
              <a:rPr sz="1800" spc="26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Calibri"/>
                <a:cs typeface="Calibri"/>
              </a:rPr>
              <a:t>ili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kapacitivnim</a:t>
            </a:r>
            <a:r>
              <a:rPr sz="1800" spc="-13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pretvaračima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19151" y="1944436"/>
            <a:ext cx="3765550" cy="2973070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 MT"/>
              <a:buChar char="•"/>
              <a:tabLst>
                <a:tab pos="355600" algn="l"/>
              </a:tabLst>
            </a:pPr>
            <a:r>
              <a:rPr sz="2400" spc="-10" dirty="0">
                <a:latin typeface="Calibri"/>
                <a:cs typeface="Calibri"/>
              </a:rPr>
              <a:t>Senzori</a:t>
            </a:r>
            <a:r>
              <a:rPr sz="2400" spc="-114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mehaničkih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veličina</a:t>
            </a:r>
            <a:endParaRPr sz="240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725"/>
              </a:spcBef>
              <a:buFont typeface="Arial MT"/>
              <a:buChar char="•"/>
              <a:tabLst>
                <a:tab pos="355600" algn="l"/>
              </a:tabLst>
            </a:pPr>
            <a:r>
              <a:rPr sz="2400" spc="-10" dirty="0">
                <a:latin typeface="Calibri"/>
                <a:cs typeface="Calibri"/>
              </a:rPr>
              <a:t>Senzori</a:t>
            </a:r>
            <a:r>
              <a:rPr sz="2400" spc="-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termičkih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veličina,,</a:t>
            </a:r>
            <a:endParaRPr sz="2400">
              <a:latin typeface="Calibri"/>
              <a:cs typeface="Calibri"/>
            </a:endParaRPr>
          </a:p>
          <a:p>
            <a:pPr marL="355600" indent="-342900">
              <a:lnSpc>
                <a:spcPts val="2715"/>
              </a:lnSpc>
              <a:spcBef>
                <a:spcPts val="725"/>
              </a:spcBef>
              <a:buFont typeface="Arial MT"/>
              <a:buChar char="•"/>
              <a:tabLst>
                <a:tab pos="355600" algn="l"/>
              </a:tabLst>
            </a:pPr>
            <a:r>
              <a:rPr sz="2400" dirty="0">
                <a:latin typeface="Calibri"/>
                <a:cs typeface="Calibri"/>
              </a:rPr>
              <a:t>svetlosno</a:t>
            </a:r>
            <a:r>
              <a:rPr sz="2400" spc="-20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radijacionih</a:t>
            </a:r>
            <a:endParaRPr sz="2400">
              <a:latin typeface="Calibri"/>
              <a:cs typeface="Calibri"/>
            </a:endParaRPr>
          </a:p>
          <a:p>
            <a:pPr marL="355600">
              <a:lnSpc>
                <a:spcPts val="2715"/>
              </a:lnSpc>
            </a:pPr>
            <a:r>
              <a:rPr sz="2400" spc="-10" dirty="0">
                <a:latin typeface="Calibri"/>
                <a:cs typeface="Calibri"/>
              </a:rPr>
              <a:t>veličina</a:t>
            </a:r>
            <a:endParaRPr sz="2400">
              <a:latin typeface="Calibri"/>
              <a:cs typeface="Calibri"/>
            </a:endParaRPr>
          </a:p>
          <a:p>
            <a:pPr marL="355600" indent="-342900">
              <a:lnSpc>
                <a:spcPts val="2755"/>
              </a:lnSpc>
              <a:spcBef>
                <a:spcPts val="720"/>
              </a:spcBef>
              <a:buFont typeface="Arial MT"/>
              <a:buChar char="•"/>
              <a:tabLst>
                <a:tab pos="355600" algn="l"/>
              </a:tabLst>
            </a:pPr>
            <a:r>
              <a:rPr sz="2400" spc="-10" dirty="0">
                <a:latin typeface="Calibri"/>
                <a:cs typeface="Calibri"/>
              </a:rPr>
              <a:t>Senzori</a:t>
            </a:r>
            <a:r>
              <a:rPr sz="2400" spc="-10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nukleanrog</a:t>
            </a:r>
            <a:endParaRPr sz="2400">
              <a:latin typeface="Calibri"/>
              <a:cs typeface="Calibri"/>
            </a:endParaRPr>
          </a:p>
          <a:p>
            <a:pPr marL="355600">
              <a:lnSpc>
                <a:spcPts val="2755"/>
              </a:lnSpc>
            </a:pPr>
            <a:r>
              <a:rPr sz="2400" spc="-10" dirty="0">
                <a:latin typeface="Calibri"/>
                <a:cs typeface="Calibri"/>
              </a:rPr>
              <a:t>zračenja</a:t>
            </a:r>
            <a:endParaRPr sz="240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725"/>
              </a:spcBef>
              <a:buFont typeface="Arial MT"/>
              <a:buChar char="•"/>
              <a:tabLst>
                <a:tab pos="355600" algn="l"/>
              </a:tabLst>
            </a:pPr>
            <a:r>
              <a:rPr sz="2400" spc="-10" dirty="0">
                <a:latin typeface="Calibri"/>
                <a:cs typeface="Calibri"/>
              </a:rPr>
              <a:t>senzori</a:t>
            </a:r>
            <a:r>
              <a:rPr sz="2400" spc="-70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Calibri"/>
                <a:cs typeface="Calibri"/>
              </a:rPr>
              <a:t>karakteristika</a:t>
            </a:r>
            <a:r>
              <a:rPr sz="2400" spc="-6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fluida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023101" y="3506146"/>
            <a:ext cx="2964180" cy="3346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Senzori</a:t>
            </a:r>
            <a:r>
              <a:rPr sz="2000" u="sng" spc="-7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b="1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karakteristika</a:t>
            </a:r>
            <a:r>
              <a:rPr sz="2000" u="sng" spc="-14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b="1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fluida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23108" y="3916360"/>
            <a:ext cx="6574155" cy="253238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241300" marR="5080" indent="-229235" algn="just">
              <a:lnSpc>
                <a:spcPts val="1950"/>
              </a:lnSpc>
              <a:spcBef>
                <a:spcPts val="340"/>
              </a:spcBef>
              <a:buFont typeface="Arial MT"/>
              <a:buChar char="•"/>
              <a:tabLst>
                <a:tab pos="241300" algn="l"/>
                <a:tab pos="288290" algn="l"/>
              </a:tabLst>
            </a:pPr>
            <a:r>
              <a:rPr sz="1800" dirty="0">
                <a:latin typeface="Calibri"/>
                <a:cs typeface="Calibri"/>
              </a:rPr>
              <a:t>	Senzori</a:t>
            </a:r>
            <a:r>
              <a:rPr sz="1800" spc="1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pritiska</a:t>
            </a:r>
            <a:r>
              <a:rPr sz="1800" spc="14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–</a:t>
            </a:r>
            <a:r>
              <a:rPr sz="1800" spc="1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manometri</a:t>
            </a:r>
            <a:r>
              <a:rPr sz="1800" spc="14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sa</a:t>
            </a:r>
            <a:r>
              <a:rPr sz="1800" spc="1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tečnostima,</a:t>
            </a:r>
            <a:r>
              <a:rPr sz="1800" spc="10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sa</a:t>
            </a:r>
            <a:r>
              <a:rPr sz="1800" spc="1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Burdonovom</a:t>
            </a:r>
            <a:r>
              <a:rPr sz="1800" spc="10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cevi,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membranama;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servomanometri.</a:t>
            </a:r>
            <a:endParaRPr sz="1800">
              <a:latin typeface="Calibri"/>
              <a:cs typeface="Calibri"/>
            </a:endParaRPr>
          </a:p>
          <a:p>
            <a:pPr marL="240665" indent="-227965" algn="just">
              <a:lnSpc>
                <a:spcPct val="100000"/>
              </a:lnSpc>
              <a:spcBef>
                <a:spcPts val="740"/>
              </a:spcBef>
              <a:buFont typeface="Arial MT"/>
              <a:buChar char="•"/>
              <a:tabLst>
                <a:tab pos="240665" algn="l"/>
              </a:tabLst>
            </a:pPr>
            <a:r>
              <a:rPr sz="1800" spc="-10" dirty="0">
                <a:latin typeface="Calibri"/>
                <a:cs typeface="Calibri"/>
              </a:rPr>
              <a:t>Vakuummetri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–</a:t>
            </a:r>
            <a:r>
              <a:rPr sz="1800" spc="9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termičko</a:t>
            </a:r>
            <a:r>
              <a:rPr sz="1800" spc="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-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otporni,</a:t>
            </a:r>
            <a:r>
              <a:rPr sz="1800" spc="-1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jonizacioni,</a:t>
            </a:r>
            <a:r>
              <a:rPr sz="1800" spc="-2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Meklodov.</a:t>
            </a:r>
            <a:endParaRPr sz="1800">
              <a:latin typeface="Calibri"/>
              <a:cs typeface="Calibri"/>
            </a:endParaRPr>
          </a:p>
          <a:p>
            <a:pPr marL="240029" marR="13335" indent="-227965" algn="just">
              <a:lnSpc>
                <a:spcPts val="1950"/>
              </a:lnSpc>
              <a:spcBef>
                <a:spcPts val="1010"/>
              </a:spcBef>
              <a:buFont typeface="Arial MT"/>
              <a:buChar char="•"/>
              <a:tabLst>
                <a:tab pos="241300" algn="l"/>
              </a:tabLst>
            </a:pPr>
            <a:r>
              <a:rPr sz="1800" dirty="0">
                <a:latin typeface="Calibri"/>
                <a:cs typeface="Calibri"/>
              </a:rPr>
              <a:t>Protokometri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–</a:t>
            </a:r>
            <a:r>
              <a:rPr sz="1800" spc="1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volumetrijski,</a:t>
            </a:r>
            <a:r>
              <a:rPr sz="1800" spc="10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turbinski,</a:t>
            </a:r>
            <a:r>
              <a:rPr sz="1800" spc="10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indukcioni,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anemometri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Calibri"/>
                <a:cs typeface="Calibri"/>
              </a:rPr>
              <a:t>sa</a:t>
            </a:r>
            <a:r>
              <a:rPr sz="1800" spc="-25" dirty="0">
                <a:latin typeface="Times New Roman"/>
                <a:cs typeface="Times New Roman"/>
              </a:rPr>
              <a:t> 	</a:t>
            </a:r>
            <a:r>
              <a:rPr sz="1800" dirty="0">
                <a:latin typeface="Calibri"/>
                <a:cs typeface="Calibri"/>
              </a:rPr>
              <a:t>ugrejanom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žicom</a:t>
            </a:r>
            <a:r>
              <a:rPr sz="1800" spc="9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9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filmom,</a:t>
            </a:r>
            <a:r>
              <a:rPr sz="1800" spc="5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rotametri,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vrtložni</a:t>
            </a:r>
            <a:r>
              <a:rPr sz="1800" spc="1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protokometri,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pito</a:t>
            </a:r>
            <a:r>
              <a:rPr sz="1800" spc="80" dirty="0">
                <a:latin typeface="Times New Roman"/>
                <a:cs typeface="Times New Roman"/>
              </a:rPr>
              <a:t> </a:t>
            </a:r>
            <a:r>
              <a:rPr sz="1800" spc="-50" dirty="0">
                <a:latin typeface="Calibri"/>
                <a:cs typeface="Calibri"/>
              </a:rPr>
              <a:t>– 	</a:t>
            </a:r>
            <a:r>
              <a:rPr sz="1800" spc="-20" dirty="0">
                <a:latin typeface="Calibri"/>
                <a:cs typeface="Calibri"/>
              </a:rPr>
              <a:t>cev,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laserski</a:t>
            </a:r>
            <a:r>
              <a:rPr sz="1800" spc="-9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dopler</a:t>
            </a:r>
            <a:r>
              <a:rPr sz="1800" spc="-16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anemometri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Calibri"/>
                <a:cs typeface="Calibri"/>
              </a:rPr>
              <a:t>dr.</a:t>
            </a:r>
            <a:endParaRPr sz="1800">
              <a:latin typeface="Calibri"/>
              <a:cs typeface="Calibri"/>
            </a:endParaRPr>
          </a:p>
          <a:p>
            <a:pPr marL="240665" indent="-227965" algn="just">
              <a:lnSpc>
                <a:spcPct val="100000"/>
              </a:lnSpc>
              <a:spcBef>
                <a:spcPts val="745"/>
              </a:spcBef>
              <a:buFont typeface="Arial MT"/>
              <a:buChar char="•"/>
              <a:tabLst>
                <a:tab pos="240665" algn="l"/>
              </a:tabLst>
            </a:pPr>
            <a:r>
              <a:rPr sz="1800" dirty="0">
                <a:latin typeface="Calibri"/>
                <a:cs typeface="Calibri"/>
              </a:rPr>
              <a:t>Senzori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nivoa</a:t>
            </a:r>
            <a:r>
              <a:rPr sz="1800" spc="-1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tečnosti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–</a:t>
            </a:r>
            <a:r>
              <a:rPr sz="1800" spc="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kapacitivni,</a:t>
            </a:r>
            <a:r>
              <a:rPr sz="1800" spc="-2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pneumatski,</a:t>
            </a:r>
            <a:r>
              <a:rPr sz="1800" spc="-21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diskretni.</a:t>
            </a:r>
            <a:endParaRPr sz="1800">
              <a:latin typeface="Calibri"/>
              <a:cs typeface="Calibri"/>
            </a:endParaRPr>
          </a:p>
          <a:p>
            <a:pPr marL="240665" indent="-227965" algn="just">
              <a:lnSpc>
                <a:spcPct val="100000"/>
              </a:lnSpc>
              <a:spcBef>
                <a:spcPts val="770"/>
              </a:spcBef>
              <a:buFont typeface="Arial MT"/>
              <a:buChar char="•"/>
              <a:tabLst>
                <a:tab pos="240665" algn="l"/>
              </a:tabLst>
            </a:pPr>
            <a:r>
              <a:rPr sz="1800" dirty="0">
                <a:latin typeface="Calibri"/>
                <a:cs typeface="Calibri"/>
              </a:rPr>
              <a:t>Senzori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gustine</a:t>
            </a:r>
            <a:r>
              <a:rPr sz="1800" spc="-1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6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viskoznosti</a:t>
            </a:r>
            <a:r>
              <a:rPr sz="1800" spc="-10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fluida.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1" name="Slika 10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03E1B821-168D-2F15-7D10-FAF8C9DA3B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0831E1EA-ADE9-2ACE-5326-10715BC444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87538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4400" y="492760"/>
            <a:ext cx="4940935" cy="587248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2600" b="1" spc="-10" dirty="0">
                <a:latin typeface="Calibri"/>
                <a:cs typeface="Calibri"/>
              </a:rPr>
              <a:t>Senzori</a:t>
            </a:r>
            <a:r>
              <a:rPr sz="2600" spc="-110" dirty="0">
                <a:latin typeface="Times New Roman"/>
                <a:cs typeface="Times New Roman"/>
              </a:rPr>
              <a:t> </a:t>
            </a:r>
            <a:r>
              <a:rPr sz="2600" b="1" spc="-10" dirty="0">
                <a:latin typeface="Calibri"/>
                <a:cs typeface="Calibri"/>
              </a:rPr>
              <a:t>temperature</a:t>
            </a:r>
            <a:endParaRPr sz="2600" dirty="0">
              <a:latin typeface="Calibri"/>
              <a:cs typeface="Calibri"/>
            </a:endParaRPr>
          </a:p>
          <a:p>
            <a:pPr marL="317500" indent="-304800">
              <a:lnSpc>
                <a:spcPct val="100000"/>
              </a:lnSpc>
              <a:spcBef>
                <a:spcPts val="409"/>
              </a:spcBef>
              <a:buFont typeface="Arial MT"/>
              <a:buChar char="•"/>
              <a:tabLst>
                <a:tab pos="317500" algn="l"/>
              </a:tabLst>
            </a:pPr>
            <a:r>
              <a:rPr sz="2600" spc="-10" dirty="0">
                <a:latin typeface="Calibri"/>
                <a:cs typeface="Calibri"/>
              </a:rPr>
              <a:t>Piroelektrični</a:t>
            </a:r>
            <a:r>
              <a:rPr sz="2600" spc="-20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senzori,</a:t>
            </a:r>
            <a:endParaRPr sz="2600" dirty="0">
              <a:latin typeface="Calibri"/>
              <a:cs typeface="Calibri"/>
            </a:endParaRPr>
          </a:p>
          <a:p>
            <a:pPr marL="317500" indent="-304800">
              <a:lnSpc>
                <a:spcPct val="100000"/>
              </a:lnSpc>
              <a:spcBef>
                <a:spcPts val="330"/>
              </a:spcBef>
              <a:buFont typeface="Arial MT"/>
              <a:buChar char="•"/>
              <a:tabLst>
                <a:tab pos="317500" algn="l"/>
              </a:tabLst>
            </a:pPr>
            <a:r>
              <a:rPr sz="2600" spc="-30" dirty="0">
                <a:latin typeface="Calibri"/>
                <a:cs typeface="Calibri"/>
              </a:rPr>
              <a:t>Tranzistorski</a:t>
            </a:r>
            <a:r>
              <a:rPr sz="2600" spc="-20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Calibri"/>
                <a:cs typeface="Calibri"/>
              </a:rPr>
              <a:t>i</a:t>
            </a:r>
            <a:r>
              <a:rPr sz="2600" spc="-4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Calibri"/>
                <a:cs typeface="Calibri"/>
              </a:rPr>
              <a:t>diodni</a:t>
            </a:r>
            <a:r>
              <a:rPr sz="2600" spc="-5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Calibri"/>
                <a:cs typeface="Calibri"/>
              </a:rPr>
              <a:t>senzori</a:t>
            </a:r>
            <a:endParaRPr sz="2600" dirty="0">
              <a:latin typeface="Calibri"/>
              <a:cs typeface="Calibri"/>
            </a:endParaRPr>
          </a:p>
          <a:p>
            <a:pPr marL="317500" indent="-304800">
              <a:lnSpc>
                <a:spcPct val="100000"/>
              </a:lnSpc>
              <a:spcBef>
                <a:spcPts val="409"/>
              </a:spcBef>
              <a:buFont typeface="Arial MT"/>
              <a:buChar char="•"/>
              <a:tabLst>
                <a:tab pos="317500" algn="l"/>
              </a:tabLst>
            </a:pPr>
            <a:r>
              <a:rPr sz="2600" spc="-10" dirty="0">
                <a:latin typeface="Calibri"/>
                <a:cs typeface="Calibri"/>
              </a:rPr>
              <a:t>Manometarski</a:t>
            </a:r>
            <a:r>
              <a:rPr sz="2600" spc="-145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Calibri"/>
                <a:cs typeface="Calibri"/>
              </a:rPr>
              <a:t>termometri,</a:t>
            </a:r>
            <a:endParaRPr sz="2600" dirty="0">
              <a:latin typeface="Calibri"/>
              <a:cs typeface="Calibri"/>
            </a:endParaRPr>
          </a:p>
          <a:p>
            <a:pPr marL="241300" marR="5080" indent="-229235">
              <a:lnSpc>
                <a:spcPts val="2550"/>
              </a:lnSpc>
              <a:spcBef>
                <a:spcPts val="894"/>
              </a:spcBef>
              <a:buFont typeface="Arial MT"/>
              <a:buChar char="•"/>
              <a:tabLst>
                <a:tab pos="241300" algn="l"/>
              </a:tabLst>
            </a:pPr>
            <a:r>
              <a:rPr sz="2600" spc="-10" dirty="0">
                <a:latin typeface="Calibri"/>
                <a:cs typeface="Calibri"/>
              </a:rPr>
              <a:t>Poluprovodnički senzori</a:t>
            </a:r>
            <a:r>
              <a:rPr sz="2600" spc="-12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Calibri"/>
                <a:cs typeface="Calibri"/>
              </a:rPr>
              <a:t>vidljive</a:t>
            </a:r>
            <a:r>
              <a:rPr sz="2600" spc="-14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Calibri"/>
                <a:cs typeface="Calibri"/>
              </a:rPr>
              <a:t>i</a:t>
            </a:r>
            <a:r>
              <a:rPr sz="2600" spc="-160" dirty="0">
                <a:latin typeface="Times New Roman"/>
                <a:cs typeface="Times New Roman"/>
              </a:rPr>
              <a:t> </a:t>
            </a:r>
            <a:r>
              <a:rPr sz="2600" spc="-25" dirty="0">
                <a:latin typeface="Calibri"/>
                <a:cs typeface="Calibri"/>
              </a:rPr>
              <a:t>IC</a:t>
            </a:r>
            <a:r>
              <a:rPr sz="2600" spc="-25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Calibri"/>
                <a:cs typeface="Calibri"/>
              </a:rPr>
              <a:t>svetlosti.</a:t>
            </a:r>
            <a:endParaRPr sz="2600" dirty="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350"/>
              </a:spcBef>
              <a:buFont typeface="Arial MT"/>
              <a:buChar char="•"/>
              <a:tabLst>
                <a:tab pos="241300" algn="l"/>
              </a:tabLst>
            </a:pPr>
            <a:r>
              <a:rPr sz="2600" dirty="0">
                <a:latin typeface="Calibri"/>
                <a:cs typeface="Calibri"/>
              </a:rPr>
              <a:t>Bimetalni</a:t>
            </a:r>
            <a:r>
              <a:rPr sz="2600" spc="-204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Calibri"/>
                <a:cs typeface="Calibri"/>
              </a:rPr>
              <a:t>termometri,</a:t>
            </a:r>
            <a:endParaRPr sz="2600" dirty="0">
              <a:latin typeface="Calibri"/>
              <a:cs typeface="Calibri"/>
            </a:endParaRPr>
          </a:p>
          <a:p>
            <a:pPr marL="317500" indent="-304800">
              <a:lnSpc>
                <a:spcPct val="100000"/>
              </a:lnSpc>
              <a:spcBef>
                <a:spcPts val="409"/>
              </a:spcBef>
              <a:buFont typeface="Arial MT"/>
              <a:buChar char="•"/>
              <a:tabLst>
                <a:tab pos="317500" algn="l"/>
              </a:tabLst>
            </a:pPr>
            <a:r>
              <a:rPr sz="2600" spc="-10" dirty="0">
                <a:latin typeface="Calibri"/>
                <a:cs typeface="Calibri"/>
              </a:rPr>
              <a:t>Senzori</a:t>
            </a:r>
            <a:r>
              <a:rPr sz="2600" spc="-8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Calibri"/>
                <a:cs typeface="Calibri"/>
              </a:rPr>
              <a:t>na</a:t>
            </a:r>
            <a:r>
              <a:rPr sz="2600" spc="-5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Calibri"/>
                <a:cs typeface="Calibri"/>
              </a:rPr>
              <a:t>bazi</a:t>
            </a:r>
            <a:r>
              <a:rPr sz="2600" spc="-145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Calibri"/>
                <a:cs typeface="Calibri"/>
              </a:rPr>
              <a:t>termoparova</a:t>
            </a:r>
            <a:endParaRPr sz="2600" dirty="0">
              <a:latin typeface="Calibri"/>
              <a:cs typeface="Calibri"/>
            </a:endParaRPr>
          </a:p>
          <a:p>
            <a:pPr marL="241300" marR="1029969" indent="-229235">
              <a:lnSpc>
                <a:spcPct val="79500"/>
              </a:lnSpc>
              <a:spcBef>
                <a:spcPts val="1050"/>
              </a:spcBef>
              <a:buFont typeface="Arial MT"/>
              <a:buChar char="•"/>
              <a:tabLst>
                <a:tab pos="241300" algn="l"/>
              </a:tabLst>
            </a:pPr>
            <a:r>
              <a:rPr sz="2600" spc="-35" dirty="0">
                <a:latin typeface="Calibri"/>
                <a:cs typeface="Calibri"/>
              </a:rPr>
              <a:t>Termalni</a:t>
            </a:r>
            <a:r>
              <a:rPr sz="2600" spc="-13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Calibri"/>
                <a:cs typeface="Calibri"/>
              </a:rPr>
              <a:t>radijacioni</a:t>
            </a:r>
            <a:r>
              <a:rPr sz="2600" spc="-114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Calibri"/>
                <a:cs typeface="Calibri"/>
              </a:rPr>
              <a:t>senzori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Calibri"/>
                <a:cs typeface="Calibri"/>
              </a:rPr>
              <a:t>temperature-</a:t>
            </a:r>
            <a:r>
              <a:rPr sz="2600" spc="-8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Calibri"/>
                <a:cs typeface="Calibri"/>
              </a:rPr>
              <a:t>bolometri.</a:t>
            </a:r>
            <a:endParaRPr sz="2600" dirty="0">
              <a:latin typeface="Calibri"/>
              <a:cs typeface="Calibri"/>
            </a:endParaRPr>
          </a:p>
          <a:p>
            <a:pPr marL="317500" indent="-3048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17500" algn="l"/>
              </a:tabLst>
            </a:pPr>
            <a:r>
              <a:rPr sz="2600" spc="-30" dirty="0">
                <a:latin typeface="Calibri"/>
                <a:cs typeface="Calibri"/>
              </a:rPr>
              <a:t>Temometri</a:t>
            </a:r>
            <a:r>
              <a:rPr sz="2600" spc="-13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Calibri"/>
                <a:cs typeface="Calibri"/>
              </a:rPr>
              <a:t>sa</a:t>
            </a:r>
            <a:r>
              <a:rPr sz="2600" spc="-114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Calibri"/>
                <a:cs typeface="Calibri"/>
              </a:rPr>
              <a:t>širenjem</a:t>
            </a:r>
            <a:r>
              <a:rPr sz="2600" spc="10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tečnosti</a:t>
            </a:r>
            <a:endParaRPr sz="2600" dirty="0">
              <a:latin typeface="Calibri"/>
              <a:cs typeface="Calibri"/>
            </a:endParaRPr>
          </a:p>
          <a:p>
            <a:pPr marL="317500" indent="-304800">
              <a:lnSpc>
                <a:spcPct val="100000"/>
              </a:lnSpc>
              <a:spcBef>
                <a:spcPts val="409"/>
              </a:spcBef>
              <a:buFont typeface="Arial MT"/>
              <a:buChar char="•"/>
              <a:tabLst>
                <a:tab pos="317500" algn="l"/>
              </a:tabLst>
            </a:pPr>
            <a:r>
              <a:rPr sz="2600" dirty="0">
                <a:latin typeface="Calibri"/>
                <a:cs typeface="Calibri"/>
              </a:rPr>
              <a:t>Dvobojni</a:t>
            </a:r>
            <a:r>
              <a:rPr sz="2600" spc="-14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Calibri"/>
                <a:cs typeface="Calibri"/>
              </a:rPr>
              <a:t>pirometri.</a:t>
            </a:r>
            <a:endParaRPr sz="2600" dirty="0">
              <a:latin typeface="Calibri"/>
              <a:cs typeface="Calibri"/>
            </a:endParaRPr>
          </a:p>
          <a:p>
            <a:pPr marL="241300" marR="118110" indent="-229235">
              <a:lnSpc>
                <a:spcPct val="79400"/>
              </a:lnSpc>
              <a:spcBef>
                <a:spcPts val="1050"/>
              </a:spcBef>
              <a:buFont typeface="Arial MT"/>
              <a:buChar char="•"/>
              <a:tabLst>
                <a:tab pos="241300" algn="l"/>
              </a:tabLst>
            </a:pPr>
            <a:r>
              <a:rPr sz="2600" dirty="0">
                <a:latin typeface="Calibri"/>
                <a:cs typeface="Calibri"/>
              </a:rPr>
              <a:t>Otpornički</a:t>
            </a:r>
            <a:r>
              <a:rPr sz="2600" spc="-25" dirty="0">
                <a:latin typeface="Calibri"/>
                <a:cs typeface="Calibri"/>
              </a:rPr>
              <a:t> </a:t>
            </a:r>
            <a:r>
              <a:rPr sz="2600" dirty="0">
                <a:latin typeface="Calibri"/>
                <a:cs typeface="Calibri"/>
              </a:rPr>
              <a:t>termometri</a:t>
            </a:r>
            <a:r>
              <a:rPr sz="2600" spc="-16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Calibri"/>
                <a:cs typeface="Calibri"/>
              </a:rPr>
              <a:t>–</a:t>
            </a:r>
            <a:r>
              <a:rPr sz="2600" spc="-50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platinski,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Calibri"/>
                <a:cs typeface="Calibri"/>
              </a:rPr>
              <a:t>termistorski</a:t>
            </a:r>
            <a:r>
              <a:rPr sz="2600" spc="-17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Calibri"/>
                <a:cs typeface="Calibri"/>
              </a:rPr>
              <a:t>i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Calibri"/>
                <a:cs typeface="Calibri"/>
              </a:rPr>
              <a:t>silicijumski</a:t>
            </a:r>
            <a:r>
              <a:rPr sz="2600" spc="-17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Calibri"/>
                <a:cs typeface="Calibri"/>
              </a:rPr>
              <a:t>otporni</a:t>
            </a:r>
            <a:endParaRPr sz="2600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356883" y="609600"/>
            <a:ext cx="4424680" cy="5300345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lang="sr-Latn-RS" sz="2600" b="1" spc="-10" dirty="0">
                <a:latin typeface="Calibri"/>
                <a:cs typeface="Calibri"/>
              </a:rPr>
              <a:t>Senzori</a:t>
            </a:r>
            <a:r>
              <a:rPr lang="sr-Latn-RS" sz="2600" spc="-114" dirty="0">
                <a:latin typeface="Times New Roman"/>
                <a:cs typeface="Times New Roman"/>
              </a:rPr>
              <a:t> </a:t>
            </a:r>
            <a:r>
              <a:rPr lang="sr-Latn-RS" sz="2600" b="1" dirty="0">
                <a:latin typeface="Calibri"/>
                <a:cs typeface="Calibri"/>
              </a:rPr>
              <a:t>magnetnog</a:t>
            </a:r>
            <a:r>
              <a:rPr lang="sr-Latn-RS" sz="2600" spc="-200" dirty="0">
                <a:latin typeface="Times New Roman"/>
                <a:cs typeface="Times New Roman"/>
              </a:rPr>
              <a:t> </a:t>
            </a:r>
            <a:r>
              <a:rPr lang="sr-Latn-RS" sz="2600" b="1" spc="-10" dirty="0">
                <a:latin typeface="Calibri"/>
                <a:cs typeface="Calibri"/>
              </a:rPr>
              <a:t>polja</a:t>
            </a:r>
            <a:endParaRPr lang="sr-Latn-RS" sz="2600" dirty="0">
              <a:latin typeface="Calibri"/>
              <a:cs typeface="Calibri"/>
            </a:endParaRPr>
          </a:p>
          <a:p>
            <a:pPr marL="240665" indent="-227965">
              <a:lnSpc>
                <a:spcPts val="2800"/>
              </a:lnSpc>
              <a:spcBef>
                <a:spcPts val="409"/>
              </a:spcBef>
              <a:buFont typeface="Arial MT"/>
              <a:buChar char="•"/>
              <a:tabLst>
                <a:tab pos="240665" algn="l"/>
              </a:tabLst>
            </a:pPr>
            <a:r>
              <a:rPr lang="sr-Latn-RS" sz="2600" spc="-10" dirty="0" err="1">
                <a:latin typeface="Calibri"/>
                <a:cs typeface="Calibri"/>
              </a:rPr>
              <a:t>Magnetometri</a:t>
            </a:r>
            <a:r>
              <a:rPr lang="sr-Latn-RS" sz="2600" spc="-90" dirty="0">
                <a:latin typeface="Times New Roman"/>
                <a:cs typeface="Times New Roman"/>
              </a:rPr>
              <a:t> </a:t>
            </a:r>
            <a:r>
              <a:rPr lang="sr-Latn-RS" sz="2600" dirty="0">
                <a:latin typeface="Calibri"/>
                <a:cs typeface="Calibri"/>
              </a:rPr>
              <a:t>sa</a:t>
            </a:r>
            <a:r>
              <a:rPr lang="sr-Latn-RS" sz="2600" spc="-60" dirty="0">
                <a:latin typeface="Times New Roman"/>
                <a:cs typeface="Times New Roman"/>
              </a:rPr>
              <a:t> </a:t>
            </a:r>
            <a:r>
              <a:rPr lang="sr-Latn-RS" sz="2600" spc="-10" dirty="0">
                <a:latin typeface="Calibri"/>
                <a:cs typeface="Calibri"/>
              </a:rPr>
              <a:t>zasićenjem</a:t>
            </a:r>
            <a:endParaRPr lang="sr-Latn-RS" sz="2600" dirty="0">
              <a:latin typeface="Calibri"/>
              <a:cs typeface="Calibri"/>
            </a:endParaRPr>
          </a:p>
          <a:p>
            <a:pPr marL="241300">
              <a:lnSpc>
                <a:spcPts val="2800"/>
              </a:lnSpc>
            </a:pPr>
            <a:r>
              <a:rPr lang="sr-Latn-RS" sz="2600" spc="-10" dirty="0">
                <a:latin typeface="Calibri"/>
                <a:cs typeface="Calibri"/>
              </a:rPr>
              <a:t>jezgra,</a:t>
            </a:r>
            <a:endParaRPr lang="sr-Latn-RS" sz="2600" dirty="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241300" algn="l"/>
              </a:tabLst>
            </a:pPr>
            <a:r>
              <a:rPr lang="sr-Latn-RS" sz="2600" dirty="0">
                <a:latin typeface="Calibri"/>
                <a:cs typeface="Calibri"/>
              </a:rPr>
              <a:t>SQUID</a:t>
            </a:r>
            <a:r>
              <a:rPr lang="sr-Latn-RS" sz="2600" spc="-140" dirty="0">
                <a:latin typeface="Times New Roman"/>
                <a:cs typeface="Times New Roman"/>
              </a:rPr>
              <a:t> </a:t>
            </a:r>
            <a:r>
              <a:rPr lang="sr-Latn-RS" sz="2600" spc="-10" dirty="0" err="1">
                <a:latin typeface="Calibri"/>
                <a:cs typeface="Calibri"/>
              </a:rPr>
              <a:t>magnetometri</a:t>
            </a:r>
            <a:endParaRPr lang="sr-Latn-RS" sz="2600" dirty="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409"/>
              </a:spcBef>
              <a:buFont typeface="Arial MT"/>
              <a:buChar char="•"/>
              <a:tabLst>
                <a:tab pos="241300" algn="l"/>
              </a:tabLst>
            </a:pPr>
            <a:r>
              <a:rPr lang="sr-Latn-RS" sz="2600" spc="-10" dirty="0" err="1">
                <a:latin typeface="Calibri"/>
                <a:cs typeface="Calibri"/>
              </a:rPr>
              <a:t>Magnetootpornici</a:t>
            </a:r>
            <a:r>
              <a:rPr lang="sr-Latn-RS" sz="2600" spc="-10" dirty="0">
                <a:latin typeface="Calibri"/>
                <a:cs typeface="Calibri"/>
              </a:rPr>
              <a:t>,</a:t>
            </a:r>
            <a:endParaRPr lang="sr-Latn-RS" sz="2600" dirty="0">
              <a:latin typeface="Calibri"/>
              <a:cs typeface="Calibri"/>
            </a:endParaRPr>
          </a:p>
          <a:p>
            <a:pPr marL="241300" marR="5080" indent="-229235">
              <a:lnSpc>
                <a:spcPct val="79400"/>
              </a:lnSpc>
              <a:spcBef>
                <a:spcPts val="1055"/>
              </a:spcBef>
              <a:buFont typeface="Arial MT"/>
              <a:buChar char="•"/>
              <a:tabLst>
                <a:tab pos="241300" algn="l"/>
              </a:tabLst>
            </a:pPr>
            <a:r>
              <a:rPr lang="sr-Latn-RS" sz="2600" spc="-10" dirty="0" err="1">
                <a:latin typeface="Calibri"/>
                <a:cs typeface="Calibri"/>
              </a:rPr>
              <a:t>Magnetotranzistori</a:t>
            </a:r>
            <a:r>
              <a:rPr lang="sr-Latn-RS" sz="2600" spc="-190" dirty="0">
                <a:latin typeface="Times New Roman"/>
                <a:cs typeface="Times New Roman"/>
              </a:rPr>
              <a:t> </a:t>
            </a:r>
            <a:r>
              <a:rPr lang="sr-Latn-RS" sz="2600" dirty="0">
                <a:latin typeface="Calibri"/>
                <a:cs typeface="Calibri"/>
              </a:rPr>
              <a:t>i</a:t>
            </a:r>
            <a:r>
              <a:rPr lang="sr-Latn-RS" sz="2600" spc="-40" dirty="0">
                <a:latin typeface="Times New Roman"/>
                <a:cs typeface="Times New Roman"/>
              </a:rPr>
              <a:t> </a:t>
            </a:r>
            <a:r>
              <a:rPr lang="sr-Latn-RS" sz="2600" spc="-10" dirty="0">
                <a:latin typeface="Calibri"/>
                <a:cs typeface="Calibri"/>
              </a:rPr>
              <a:t>magnetne</a:t>
            </a:r>
            <a:r>
              <a:rPr lang="sr-Latn-RS" sz="2600" spc="-10" dirty="0">
                <a:latin typeface="Times New Roman"/>
                <a:cs typeface="Times New Roman"/>
              </a:rPr>
              <a:t> </a:t>
            </a:r>
            <a:r>
              <a:rPr lang="sr-Latn-RS" sz="2600" spc="-10" dirty="0">
                <a:latin typeface="Calibri"/>
                <a:cs typeface="Calibri"/>
              </a:rPr>
              <a:t>diode,</a:t>
            </a:r>
            <a:endParaRPr lang="sr-Latn-RS" sz="2600" dirty="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409"/>
              </a:spcBef>
              <a:buFont typeface="Arial MT"/>
              <a:buChar char="•"/>
              <a:tabLst>
                <a:tab pos="241300" algn="l"/>
              </a:tabLst>
            </a:pPr>
            <a:r>
              <a:rPr lang="sr-Latn-RS" sz="2600" dirty="0">
                <a:latin typeface="Calibri"/>
                <a:cs typeface="Calibri"/>
              </a:rPr>
              <a:t>NMR</a:t>
            </a:r>
            <a:r>
              <a:rPr lang="sr-Latn-RS" sz="2600" spc="-50" dirty="0">
                <a:latin typeface="Times New Roman"/>
                <a:cs typeface="Times New Roman"/>
              </a:rPr>
              <a:t> </a:t>
            </a:r>
            <a:r>
              <a:rPr lang="sr-Latn-RS" sz="2600" spc="-10" dirty="0">
                <a:latin typeface="Calibri"/>
                <a:cs typeface="Calibri"/>
              </a:rPr>
              <a:t>senzori,</a:t>
            </a:r>
            <a:endParaRPr lang="sr-Latn-RS" sz="2600" dirty="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334"/>
              </a:spcBef>
              <a:buFont typeface="Arial MT"/>
              <a:buChar char="•"/>
              <a:tabLst>
                <a:tab pos="241300" algn="l"/>
              </a:tabLst>
            </a:pPr>
            <a:r>
              <a:rPr lang="sr-Latn-RS" sz="2600" dirty="0" err="1">
                <a:latin typeface="Calibri"/>
                <a:cs typeface="Calibri"/>
              </a:rPr>
              <a:t>Rubidijumski</a:t>
            </a:r>
            <a:r>
              <a:rPr lang="sr-Latn-RS" sz="2600" spc="-120" dirty="0">
                <a:latin typeface="Times New Roman"/>
                <a:cs typeface="Times New Roman"/>
              </a:rPr>
              <a:t> </a:t>
            </a:r>
            <a:r>
              <a:rPr lang="sr-Latn-RS" sz="2600" spc="-10" dirty="0" err="1">
                <a:latin typeface="Calibri"/>
                <a:cs typeface="Calibri"/>
              </a:rPr>
              <a:t>magnetometri</a:t>
            </a:r>
            <a:r>
              <a:rPr lang="sr-Latn-RS" sz="2600" spc="-10" dirty="0">
                <a:latin typeface="Calibri"/>
                <a:cs typeface="Calibri"/>
              </a:rPr>
              <a:t>,</a:t>
            </a:r>
            <a:endParaRPr lang="sr-Latn-RS" sz="2600" dirty="0">
              <a:latin typeface="Calibri"/>
              <a:cs typeface="Calibri"/>
            </a:endParaRPr>
          </a:p>
          <a:p>
            <a:pPr marL="241300" marR="351790" indent="-229235">
              <a:lnSpc>
                <a:spcPct val="79400"/>
              </a:lnSpc>
              <a:spcBef>
                <a:spcPts val="1050"/>
              </a:spcBef>
              <a:buFont typeface="Arial MT"/>
              <a:buChar char="•"/>
              <a:tabLst>
                <a:tab pos="241300" algn="l"/>
              </a:tabLst>
            </a:pPr>
            <a:r>
              <a:rPr lang="sr-Latn-RS" sz="2600" spc="-10" dirty="0" err="1">
                <a:latin typeface="Calibri"/>
                <a:cs typeface="Calibri"/>
              </a:rPr>
              <a:t>Anizotropni</a:t>
            </a:r>
            <a:r>
              <a:rPr lang="sr-Latn-RS" sz="2600" spc="-150" dirty="0">
                <a:latin typeface="Times New Roman"/>
                <a:cs typeface="Times New Roman"/>
              </a:rPr>
              <a:t> </a:t>
            </a:r>
            <a:r>
              <a:rPr lang="sr-Latn-RS" sz="2600" spc="-10" dirty="0" err="1">
                <a:latin typeface="Calibri"/>
                <a:cs typeface="Calibri"/>
              </a:rPr>
              <a:t>magnetootporni</a:t>
            </a:r>
            <a:r>
              <a:rPr lang="sr-Latn-RS" sz="2600" spc="-10" dirty="0">
                <a:latin typeface="Times New Roman"/>
                <a:cs typeface="Times New Roman"/>
              </a:rPr>
              <a:t> </a:t>
            </a:r>
            <a:r>
              <a:rPr lang="sr-Latn-RS" sz="2600" spc="-10" dirty="0">
                <a:latin typeface="Calibri"/>
                <a:cs typeface="Calibri"/>
              </a:rPr>
              <a:t>senzori,</a:t>
            </a:r>
            <a:endParaRPr lang="sr-Latn-RS" sz="2600" dirty="0">
              <a:latin typeface="Calibri"/>
              <a:cs typeface="Calibri"/>
            </a:endParaRPr>
          </a:p>
          <a:p>
            <a:pPr marL="241300" marR="743585" indent="-229235">
              <a:lnSpc>
                <a:spcPct val="79400"/>
              </a:lnSpc>
              <a:spcBef>
                <a:spcPts val="1055"/>
              </a:spcBef>
              <a:buChar char="•"/>
              <a:tabLst>
                <a:tab pos="241300" algn="l"/>
                <a:tab pos="317500" algn="l"/>
              </a:tabLst>
            </a:pPr>
            <a:r>
              <a:rPr lang="sr-Latn-RS" sz="2600" dirty="0">
                <a:latin typeface="Arial MT"/>
                <a:cs typeface="Arial MT"/>
              </a:rPr>
              <a:t>	</a:t>
            </a:r>
            <a:r>
              <a:rPr lang="sr-Latn-RS" sz="2600" dirty="0">
                <a:latin typeface="Calibri"/>
                <a:cs typeface="Calibri"/>
              </a:rPr>
              <a:t>Holovi</a:t>
            </a:r>
            <a:r>
              <a:rPr lang="sr-Latn-RS" sz="2600" spc="-75" dirty="0">
                <a:latin typeface="Times New Roman"/>
                <a:cs typeface="Times New Roman"/>
              </a:rPr>
              <a:t> </a:t>
            </a:r>
            <a:r>
              <a:rPr lang="sr-Latn-RS" sz="2600" spc="-20" dirty="0">
                <a:latin typeface="Calibri"/>
                <a:cs typeface="Calibri"/>
              </a:rPr>
              <a:t>senzori,</a:t>
            </a:r>
            <a:r>
              <a:rPr lang="sr-Latn-RS" sz="2600" spc="-120" dirty="0">
                <a:latin typeface="Times New Roman"/>
                <a:cs typeface="Times New Roman"/>
              </a:rPr>
              <a:t> </a:t>
            </a:r>
            <a:r>
              <a:rPr lang="sr-Latn-RS" sz="2600" dirty="0">
                <a:latin typeface="Calibri"/>
                <a:cs typeface="Calibri"/>
              </a:rPr>
              <a:t>diskretni</a:t>
            </a:r>
            <a:r>
              <a:rPr lang="sr-Latn-RS" sz="2600" spc="-145" dirty="0">
                <a:latin typeface="Times New Roman"/>
                <a:cs typeface="Times New Roman"/>
              </a:rPr>
              <a:t> </a:t>
            </a:r>
            <a:r>
              <a:rPr lang="sr-Latn-RS" sz="2600" spc="-50" dirty="0">
                <a:latin typeface="Calibri"/>
                <a:cs typeface="Calibri"/>
              </a:rPr>
              <a:t>i</a:t>
            </a:r>
            <a:r>
              <a:rPr lang="sr-Latn-RS" sz="2600" spc="-50" dirty="0">
                <a:latin typeface="Times New Roman"/>
                <a:cs typeface="Times New Roman"/>
              </a:rPr>
              <a:t> </a:t>
            </a:r>
            <a:r>
              <a:rPr lang="sr-Latn-RS" sz="2600" spc="-10" dirty="0">
                <a:latin typeface="Calibri"/>
                <a:cs typeface="Calibri"/>
              </a:rPr>
              <a:t>integrisani</a:t>
            </a:r>
            <a:endParaRPr lang="sr-Latn-RS" sz="2600" dirty="0">
              <a:latin typeface="Calibri"/>
              <a:cs typeface="Calibri"/>
            </a:endParaRPr>
          </a:p>
        </p:txBody>
      </p:sp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8C18776F-9A84-4660-96D6-09822A0FA8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FC653D73-E774-F60D-8BD2-E22B13A02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87538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561" y="569907"/>
            <a:ext cx="4522470" cy="550989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505459" algn="ctr">
              <a:lnSpc>
                <a:spcPts val="2800"/>
              </a:lnSpc>
              <a:spcBef>
                <a:spcPts val="125"/>
              </a:spcBef>
            </a:pPr>
            <a:r>
              <a:rPr sz="2600" b="1" spc="-10" dirty="0">
                <a:latin typeface="Calibri"/>
                <a:cs typeface="Calibri"/>
              </a:rPr>
              <a:t>Senzori</a:t>
            </a:r>
            <a:r>
              <a:rPr sz="2600" spc="-150" dirty="0">
                <a:latin typeface="Times New Roman"/>
                <a:cs typeface="Times New Roman"/>
              </a:rPr>
              <a:t> </a:t>
            </a:r>
            <a:r>
              <a:rPr sz="2600" b="1" dirty="0">
                <a:latin typeface="Calibri"/>
                <a:cs typeface="Calibri"/>
              </a:rPr>
              <a:t>za</a:t>
            </a:r>
            <a:r>
              <a:rPr sz="2600" spc="-125" dirty="0">
                <a:latin typeface="Times New Roman"/>
                <a:cs typeface="Times New Roman"/>
              </a:rPr>
              <a:t> </a:t>
            </a:r>
            <a:r>
              <a:rPr sz="2600" b="1" dirty="0">
                <a:latin typeface="Calibri"/>
                <a:cs typeface="Calibri"/>
              </a:rPr>
              <a:t>merenje</a:t>
            </a:r>
            <a:r>
              <a:rPr sz="2600" spc="-145" dirty="0">
                <a:latin typeface="Times New Roman"/>
                <a:cs typeface="Times New Roman"/>
              </a:rPr>
              <a:t> </a:t>
            </a:r>
            <a:r>
              <a:rPr sz="2600" b="1" spc="-10" dirty="0">
                <a:latin typeface="Calibri"/>
                <a:cs typeface="Calibri"/>
              </a:rPr>
              <a:t>hemijsko</a:t>
            </a:r>
            <a:endParaRPr sz="2600">
              <a:latin typeface="Calibri"/>
              <a:cs typeface="Calibri"/>
            </a:endParaRPr>
          </a:p>
          <a:p>
            <a:pPr marL="508634" algn="ctr">
              <a:lnSpc>
                <a:spcPts val="2800"/>
              </a:lnSpc>
            </a:pPr>
            <a:r>
              <a:rPr sz="2600" b="1" dirty="0">
                <a:latin typeface="Calibri"/>
                <a:cs typeface="Calibri"/>
              </a:rPr>
              <a:t>bioloških</a:t>
            </a:r>
            <a:r>
              <a:rPr sz="2600" b="1" spc="-50" dirty="0">
                <a:latin typeface="Calibri"/>
                <a:cs typeface="Calibri"/>
              </a:rPr>
              <a:t> </a:t>
            </a:r>
            <a:r>
              <a:rPr sz="2600" b="1" spc="-10" dirty="0">
                <a:latin typeface="Calibri"/>
                <a:cs typeface="Calibri"/>
              </a:rPr>
              <a:t>veličina</a:t>
            </a:r>
            <a:endParaRPr sz="26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409"/>
              </a:spcBef>
              <a:buFont typeface="Arial MT"/>
              <a:buChar char="•"/>
              <a:tabLst>
                <a:tab pos="241300" algn="l"/>
              </a:tabLst>
            </a:pPr>
            <a:r>
              <a:rPr sz="2600" dirty="0">
                <a:latin typeface="Calibri"/>
                <a:cs typeface="Calibri"/>
              </a:rPr>
              <a:t>Senzori</a:t>
            </a:r>
            <a:r>
              <a:rPr sz="2600" spc="-135" dirty="0">
                <a:latin typeface="Times New Roman"/>
                <a:cs typeface="Times New Roman"/>
              </a:rPr>
              <a:t> </a:t>
            </a:r>
            <a:r>
              <a:rPr sz="2600" spc="-25" dirty="0">
                <a:latin typeface="Calibri"/>
                <a:cs typeface="Calibri"/>
              </a:rPr>
              <a:t>H2</a:t>
            </a:r>
            <a:endParaRPr sz="2600">
              <a:latin typeface="Calibri"/>
              <a:cs typeface="Calibri"/>
            </a:endParaRPr>
          </a:p>
          <a:p>
            <a:pPr marL="317500" indent="-3048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17500" algn="l"/>
              </a:tabLst>
            </a:pPr>
            <a:r>
              <a:rPr sz="2600" spc="-10" dirty="0">
                <a:latin typeface="Calibri"/>
                <a:cs typeface="Calibri"/>
              </a:rPr>
              <a:t>Detektori</a:t>
            </a:r>
            <a:r>
              <a:rPr sz="2600" spc="-140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Calibri"/>
                <a:cs typeface="Calibri"/>
              </a:rPr>
              <a:t>dima</a:t>
            </a:r>
            <a:endParaRPr sz="2600">
              <a:latin typeface="Calibri"/>
              <a:cs typeface="Calibri"/>
            </a:endParaRPr>
          </a:p>
          <a:p>
            <a:pPr marL="241300" marR="541655" indent="-229235">
              <a:lnSpc>
                <a:spcPct val="79400"/>
              </a:lnSpc>
              <a:spcBef>
                <a:spcPts val="1055"/>
              </a:spcBef>
              <a:buChar char="•"/>
              <a:tabLst>
                <a:tab pos="241300" algn="l"/>
                <a:tab pos="317500" algn="l"/>
              </a:tabLst>
            </a:pPr>
            <a:r>
              <a:rPr sz="2600" dirty="0">
                <a:latin typeface="Arial MT"/>
                <a:cs typeface="Arial MT"/>
              </a:rPr>
              <a:t>	</a:t>
            </a:r>
            <a:r>
              <a:rPr sz="2600" dirty="0">
                <a:latin typeface="Calibri"/>
                <a:cs typeface="Calibri"/>
              </a:rPr>
              <a:t>Katalitički</a:t>
            </a:r>
            <a:r>
              <a:rPr sz="2600" spc="-150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senzori</a:t>
            </a:r>
            <a:r>
              <a:rPr sz="2600" spc="-95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Calibri"/>
                <a:cs typeface="Calibri"/>
              </a:rPr>
              <a:t>zapaljivih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Calibri"/>
                <a:cs typeface="Calibri"/>
              </a:rPr>
              <a:t>gasova,</a:t>
            </a:r>
            <a:endParaRPr sz="2600">
              <a:latin typeface="Calibri"/>
              <a:cs typeface="Calibri"/>
            </a:endParaRPr>
          </a:p>
          <a:p>
            <a:pPr marL="317500" indent="-304800">
              <a:lnSpc>
                <a:spcPct val="100000"/>
              </a:lnSpc>
              <a:spcBef>
                <a:spcPts val="409"/>
              </a:spcBef>
              <a:buFont typeface="Arial MT"/>
              <a:buChar char="•"/>
              <a:tabLst>
                <a:tab pos="317500" algn="l"/>
              </a:tabLst>
            </a:pPr>
            <a:r>
              <a:rPr sz="2600" spc="-10" dirty="0">
                <a:latin typeface="Calibri"/>
                <a:cs typeface="Calibri"/>
              </a:rPr>
              <a:t>Senzori</a:t>
            </a:r>
            <a:r>
              <a:rPr sz="2600" spc="-14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Calibri"/>
                <a:cs typeface="Calibri"/>
              </a:rPr>
              <a:t>mirisa,</a:t>
            </a:r>
            <a:endParaRPr sz="2600">
              <a:latin typeface="Calibri"/>
              <a:cs typeface="Calibri"/>
            </a:endParaRPr>
          </a:p>
          <a:p>
            <a:pPr marL="317500" indent="-304800">
              <a:lnSpc>
                <a:spcPct val="100000"/>
              </a:lnSpc>
              <a:spcBef>
                <a:spcPts val="409"/>
              </a:spcBef>
              <a:buFont typeface="Arial MT"/>
              <a:buChar char="•"/>
              <a:tabLst>
                <a:tab pos="317500" algn="l"/>
              </a:tabLst>
            </a:pPr>
            <a:r>
              <a:rPr sz="2600" spc="-10" dirty="0">
                <a:latin typeface="Calibri"/>
                <a:cs typeface="Calibri"/>
              </a:rPr>
              <a:t>Infracrveni</a:t>
            </a:r>
            <a:r>
              <a:rPr sz="2600" spc="-14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Calibri"/>
                <a:cs typeface="Calibri"/>
              </a:rPr>
              <a:t>apsorpcioni</a:t>
            </a:r>
            <a:r>
              <a:rPr sz="2600" spc="-75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Calibri"/>
                <a:cs typeface="Calibri"/>
              </a:rPr>
              <a:t>senzori,</a:t>
            </a:r>
            <a:endParaRPr sz="2600">
              <a:latin typeface="Calibri"/>
              <a:cs typeface="Calibri"/>
            </a:endParaRPr>
          </a:p>
          <a:p>
            <a:pPr marL="317500" indent="-3048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17500" algn="l"/>
              </a:tabLst>
            </a:pPr>
            <a:r>
              <a:rPr sz="2600" spc="-10" dirty="0">
                <a:latin typeface="Calibri"/>
                <a:cs typeface="Calibri"/>
              </a:rPr>
              <a:t>Senzori</a:t>
            </a:r>
            <a:r>
              <a:rPr sz="2600" spc="-8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Calibri"/>
                <a:cs typeface="Calibri"/>
              </a:rPr>
              <a:t>CO</a:t>
            </a:r>
            <a:r>
              <a:rPr sz="2600" spc="-15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Calibri"/>
                <a:cs typeface="Calibri"/>
              </a:rPr>
              <a:t>i</a:t>
            </a:r>
            <a:r>
              <a:rPr sz="2600" spc="-70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Calibri"/>
                <a:cs typeface="Calibri"/>
              </a:rPr>
              <a:t>CO2,</a:t>
            </a:r>
            <a:endParaRPr sz="2600">
              <a:latin typeface="Calibri"/>
              <a:cs typeface="Calibri"/>
            </a:endParaRPr>
          </a:p>
          <a:p>
            <a:pPr marL="317500" indent="-304800">
              <a:lnSpc>
                <a:spcPct val="100000"/>
              </a:lnSpc>
              <a:spcBef>
                <a:spcPts val="409"/>
              </a:spcBef>
              <a:buFont typeface="Arial MT"/>
              <a:buChar char="•"/>
              <a:tabLst>
                <a:tab pos="317500" algn="l"/>
              </a:tabLst>
            </a:pPr>
            <a:r>
              <a:rPr sz="2600" spc="-10" dirty="0">
                <a:latin typeface="Calibri"/>
                <a:cs typeface="Calibri"/>
              </a:rPr>
              <a:t>Senzori</a:t>
            </a:r>
            <a:r>
              <a:rPr sz="2600" spc="-70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Calibri"/>
                <a:cs typeface="Calibri"/>
              </a:rPr>
              <a:t>koncentracije</a:t>
            </a:r>
            <a:r>
              <a:rPr sz="2600" spc="-9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Calibri"/>
                <a:cs typeface="Calibri"/>
              </a:rPr>
              <a:t>soli,</a:t>
            </a:r>
            <a:endParaRPr sz="2600">
              <a:latin typeface="Calibri"/>
              <a:cs typeface="Calibri"/>
            </a:endParaRPr>
          </a:p>
          <a:p>
            <a:pPr marL="317500" indent="-304800">
              <a:lnSpc>
                <a:spcPct val="100000"/>
              </a:lnSpc>
              <a:spcBef>
                <a:spcPts val="334"/>
              </a:spcBef>
              <a:buFont typeface="Arial MT"/>
              <a:buChar char="•"/>
              <a:tabLst>
                <a:tab pos="317500" algn="l"/>
              </a:tabLst>
            </a:pPr>
            <a:r>
              <a:rPr sz="2600" spc="-10" dirty="0">
                <a:latin typeface="Calibri"/>
                <a:cs typeface="Calibri"/>
              </a:rPr>
              <a:t>Senzori</a:t>
            </a:r>
            <a:r>
              <a:rPr sz="2600" spc="-130" dirty="0">
                <a:latin typeface="Times New Roman"/>
                <a:cs typeface="Times New Roman"/>
              </a:rPr>
              <a:t> </a:t>
            </a:r>
            <a:r>
              <a:rPr sz="2600" spc="-25" dirty="0">
                <a:latin typeface="Calibri"/>
                <a:cs typeface="Calibri"/>
              </a:rPr>
              <a:t>O2,</a:t>
            </a:r>
            <a:endParaRPr sz="2600">
              <a:latin typeface="Calibri"/>
              <a:cs typeface="Calibri"/>
            </a:endParaRPr>
          </a:p>
          <a:p>
            <a:pPr marL="317500" indent="-304800">
              <a:lnSpc>
                <a:spcPct val="100000"/>
              </a:lnSpc>
              <a:spcBef>
                <a:spcPts val="409"/>
              </a:spcBef>
              <a:buFont typeface="Arial MT"/>
              <a:buChar char="•"/>
              <a:tabLst>
                <a:tab pos="317500" algn="l"/>
              </a:tabLst>
            </a:pPr>
            <a:r>
              <a:rPr sz="2600" dirty="0">
                <a:latin typeface="Calibri"/>
                <a:cs typeface="Calibri"/>
              </a:rPr>
              <a:t>pH</a:t>
            </a:r>
            <a:r>
              <a:rPr sz="2600" spc="-135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Calibri"/>
                <a:cs typeface="Calibri"/>
              </a:rPr>
              <a:t>senzori</a:t>
            </a:r>
            <a:endParaRPr sz="26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405"/>
              </a:spcBef>
              <a:buFont typeface="Arial MT"/>
              <a:buChar char="•"/>
              <a:tabLst>
                <a:tab pos="241300" algn="l"/>
              </a:tabLst>
            </a:pPr>
            <a:r>
              <a:rPr sz="2600" dirty="0">
                <a:latin typeface="Calibri"/>
                <a:cs typeface="Calibri"/>
              </a:rPr>
              <a:t>Senzori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25" dirty="0">
                <a:latin typeface="Calibri"/>
                <a:cs typeface="Calibri"/>
              </a:rPr>
              <a:t>koncentracije</a:t>
            </a:r>
            <a:r>
              <a:rPr sz="2600" spc="-165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Calibri"/>
                <a:cs typeface="Calibri"/>
              </a:rPr>
              <a:t>šećera,</a:t>
            </a:r>
            <a:endParaRPr sz="26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767448" y="1109261"/>
            <a:ext cx="1102449" cy="183741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19800" y="2146173"/>
            <a:ext cx="2828925" cy="166687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791023" y="4292302"/>
            <a:ext cx="1810292" cy="2320993"/>
          </a:xfrm>
          <a:prstGeom prst="rect">
            <a:avLst/>
          </a:prstGeom>
        </p:spPr>
      </p:pic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5BC75904-96D7-AA2C-4ECC-871C4EEE8C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EBFE8A31-D9CD-4019-5509-FC6035BF62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239938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2700" algn="l" rtl="0">
              <a:lnSpc>
                <a:spcPct val="90000"/>
              </a:lnSpc>
              <a:spcBef>
                <a:spcPct val="0"/>
              </a:spcBef>
            </a:pPr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Podela</a:t>
            </a:r>
            <a:r>
              <a:rPr lang="en-US" sz="4000" kern="1200" spc="-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kern="1200" spc="-3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senzora</a:t>
            </a:r>
            <a:r>
              <a:rPr lang="en-US" sz="4000" kern="1200" spc="-26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po</a:t>
            </a:r>
            <a:r>
              <a:rPr lang="en-US" sz="4000" kern="1200" spc="-114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kern="1200" spc="-3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vrstama</a:t>
            </a:r>
            <a:r>
              <a:rPr lang="en-US" sz="4000" kern="1200" spc="-19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izlaznih</a:t>
            </a:r>
            <a:r>
              <a:rPr lang="en-US" sz="4000" kern="1200" spc="-19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kern="1200" spc="-1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signala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71599" y="2318197"/>
            <a:ext cx="9724031" cy="3683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250190" indent="-228600" algn="l" rtl="0">
              <a:lnSpc>
                <a:spcPct val="90000"/>
              </a:lnSpc>
              <a:spcBef>
                <a:spcPts val="105"/>
              </a:spcBef>
              <a:buSzPct val="95833"/>
              <a:buFont typeface="Arial" panose="020B0604020202020204" pitchFamily="34" charset="0"/>
              <a:buChar char="•"/>
              <a:tabLst>
                <a:tab pos="250190" algn="l"/>
              </a:tabLst>
            </a:pP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Induktivni</a:t>
            </a:r>
            <a:r>
              <a:rPr lang="en-US" sz="1700" kern="1200" spc="-1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senzori</a:t>
            </a: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50190" indent="-228600" algn="l" rtl="0">
              <a:lnSpc>
                <a:spcPct val="90000"/>
              </a:lnSpc>
              <a:spcBef>
                <a:spcPts val="125"/>
              </a:spcBef>
              <a:buSzPct val="95833"/>
              <a:buFont typeface="Arial" panose="020B0604020202020204" pitchFamily="34" charset="0"/>
              <a:buChar char="•"/>
              <a:tabLst>
                <a:tab pos="250190" algn="l"/>
              </a:tabLst>
            </a:pP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Kapacitivni</a:t>
            </a:r>
            <a:r>
              <a:rPr lang="en-US" sz="1700" kern="1200" spc="-6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senzori</a:t>
            </a:r>
            <a:r>
              <a:rPr lang="en-US" sz="1700" kern="1200" spc="-1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pomeraja,</a:t>
            </a:r>
            <a:r>
              <a:rPr lang="en-US" sz="1700" kern="1200" spc="-1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nivoa</a:t>
            </a: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41300" indent="-228600" algn="l" rtl="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tečnosti,</a:t>
            </a:r>
            <a:r>
              <a:rPr lang="en-US" sz="1700" kern="1200" spc="-17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naprezanja</a:t>
            </a: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50190" indent="-228600" algn="l" rtl="0">
              <a:lnSpc>
                <a:spcPct val="90000"/>
              </a:lnSpc>
              <a:spcBef>
                <a:spcPts val="125"/>
              </a:spcBef>
              <a:buSzPct val="95833"/>
              <a:buFont typeface="Arial" panose="020B0604020202020204" pitchFamily="34" charset="0"/>
              <a:buChar char="•"/>
              <a:tabLst>
                <a:tab pos="250190" algn="l"/>
              </a:tabLst>
            </a:pP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Otpornički</a:t>
            </a:r>
            <a:r>
              <a:rPr lang="en-US" sz="1700" kern="1200" spc="-1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senzori</a:t>
            </a:r>
            <a:r>
              <a:rPr lang="en-US" sz="1700" kern="1200" spc="-9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potenciometri,</a:t>
            </a: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41300" indent="-228600" algn="l" rtl="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merne</a:t>
            </a:r>
            <a:r>
              <a:rPr lang="en-US" sz="1700" kern="1200" spc="-6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trake,</a:t>
            </a:r>
            <a:r>
              <a:rPr lang="en-US" sz="1700" kern="1200" spc="-7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metalni</a:t>
            </a:r>
            <a:r>
              <a:rPr lang="en-US" sz="1700" kern="1200" spc="-18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poluprovodnički</a:t>
            </a: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41300" indent="-228600" algn="l" rtl="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termometri,</a:t>
            </a:r>
            <a:r>
              <a:rPr lang="en-US" sz="1700" kern="1200" spc="-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magnetootpornici...</a:t>
            </a: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50190" indent="-228600" algn="l" rtl="0">
              <a:lnSpc>
                <a:spcPct val="90000"/>
              </a:lnSpc>
              <a:spcBef>
                <a:spcPts val="120"/>
              </a:spcBef>
              <a:buSzPct val="95833"/>
              <a:buFont typeface="Arial" panose="020B0604020202020204" pitchFamily="34" charset="0"/>
              <a:buChar char="•"/>
              <a:tabLst>
                <a:tab pos="250190" algn="l"/>
              </a:tabLst>
            </a:pP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Naponski</a:t>
            </a:r>
            <a:r>
              <a:rPr lang="en-US" sz="1700" kern="1200" spc="-14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senzori</a:t>
            </a:r>
            <a:r>
              <a:rPr lang="en-US" sz="1700" kern="1200" spc="-5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5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</a:t>
            </a: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50190" indent="-228600" algn="l" rtl="0">
              <a:lnSpc>
                <a:spcPct val="90000"/>
              </a:lnSpc>
              <a:spcBef>
                <a:spcPts val="200"/>
              </a:spcBef>
              <a:buSzPct val="95833"/>
              <a:buFont typeface="Arial" panose="020B0604020202020204" pitchFamily="34" charset="0"/>
              <a:buChar char="•"/>
              <a:tabLst>
                <a:tab pos="250190" algn="l"/>
              </a:tabLst>
            </a:pP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Termoparovi,</a:t>
            </a: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50190" indent="-228600" algn="l" rtl="0">
              <a:lnSpc>
                <a:spcPct val="90000"/>
              </a:lnSpc>
              <a:spcBef>
                <a:spcPts val="130"/>
              </a:spcBef>
              <a:buSzPct val="95833"/>
              <a:buFont typeface="Arial" panose="020B0604020202020204" pitchFamily="34" charset="0"/>
              <a:buChar char="•"/>
              <a:tabLst>
                <a:tab pos="250190" algn="l"/>
              </a:tabLst>
            </a:pP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Holovi</a:t>
            </a:r>
            <a:r>
              <a:rPr lang="en-US" sz="1700" kern="1200" spc="-1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senzori,</a:t>
            </a: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50190" indent="-228600" algn="l" rtl="0">
              <a:lnSpc>
                <a:spcPct val="90000"/>
              </a:lnSpc>
              <a:spcBef>
                <a:spcPts val="120"/>
              </a:spcBef>
              <a:buSzPct val="95833"/>
              <a:buFont typeface="Arial" panose="020B0604020202020204" pitchFamily="34" charset="0"/>
              <a:buChar char="•"/>
              <a:tabLst>
                <a:tab pos="250190" algn="l"/>
              </a:tabLst>
            </a:pP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Senzori</a:t>
            </a:r>
            <a:r>
              <a:rPr lang="en-US" sz="1700" kern="1200" spc="-9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</a:t>
            </a:r>
            <a:r>
              <a:rPr lang="en-US" sz="1700" kern="1200" spc="-9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bazi</a:t>
            </a:r>
            <a:r>
              <a:rPr lang="en-US" sz="1700" kern="1200" spc="-1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PN</a:t>
            </a:r>
            <a:r>
              <a:rPr lang="en-US" sz="1700" kern="1200" spc="-1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spojeva</a:t>
            </a: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50190" indent="-228600" algn="l" rtl="0">
              <a:lnSpc>
                <a:spcPct val="90000"/>
              </a:lnSpc>
              <a:spcBef>
                <a:spcPts val="125"/>
              </a:spcBef>
              <a:buSzPct val="95833"/>
              <a:buFont typeface="Arial" panose="020B0604020202020204" pitchFamily="34" charset="0"/>
              <a:buChar char="•"/>
              <a:tabLst>
                <a:tab pos="250190" algn="l"/>
              </a:tabLst>
            </a:pP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Senzori</a:t>
            </a:r>
            <a:r>
              <a:rPr lang="en-US" sz="1700" kern="1200" spc="-8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</a:t>
            </a:r>
            <a:r>
              <a:rPr lang="en-US" sz="1700" kern="1200" spc="-8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generisanjem</a:t>
            </a: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41300" indent="-228600" algn="l" rtl="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naelektrisanja</a:t>
            </a: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50190" indent="-228600" algn="l" rtl="0">
              <a:lnSpc>
                <a:spcPct val="90000"/>
              </a:lnSpc>
              <a:spcBef>
                <a:spcPts val="125"/>
              </a:spcBef>
              <a:buSzPct val="95833"/>
              <a:buFont typeface="Arial" panose="020B0604020202020204" pitchFamily="34" charset="0"/>
              <a:buChar char="•"/>
              <a:tabLst>
                <a:tab pos="250190" algn="l"/>
              </a:tabLst>
            </a:pP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Piezoelektrični</a:t>
            </a:r>
            <a:r>
              <a:rPr lang="en-US" sz="1700" kern="1200" spc="-3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senzori</a:t>
            </a: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50190" indent="-228600" algn="l" rtl="0">
              <a:lnSpc>
                <a:spcPct val="90000"/>
              </a:lnSpc>
              <a:spcBef>
                <a:spcPts val="195"/>
              </a:spcBef>
              <a:buSzPct val="95833"/>
              <a:buFont typeface="Arial" panose="020B0604020202020204" pitchFamily="34" charset="0"/>
              <a:buChar char="•"/>
              <a:tabLst>
                <a:tab pos="250190" algn="l"/>
              </a:tabLst>
            </a:pP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Piroelektrični</a:t>
            </a:r>
            <a:r>
              <a:rPr lang="en-US" sz="1700" kern="1200" spc="-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senzori</a:t>
            </a: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E27C3279-186D-FC56-26A8-6AC6582B27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7FD7CBE-720A-59C3-3231-C7113A4775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239938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00100" y="1491343"/>
            <a:ext cx="3333749" cy="3499103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28700" y="1967266"/>
            <a:ext cx="2628900" cy="254725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marL="12700" algn="ctr" rtl="0">
              <a:lnSpc>
                <a:spcPct val="90000"/>
              </a:lnSpc>
              <a:spcBef>
                <a:spcPct val="0"/>
              </a:spcBef>
            </a:pPr>
            <a:r>
              <a:rPr lang="en-US" sz="36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Domeni</a:t>
            </a:r>
            <a:r>
              <a:rPr lang="en-US" sz="3600" kern="1200" spc="-23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kern="1200" spc="-1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podataka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77316" y="656224"/>
            <a:ext cx="6780700" cy="5543222"/>
          </a:xfrm>
          <a:prstGeom prst="rect">
            <a:avLst/>
          </a:prstGeom>
        </p:spPr>
      </p:pic>
      <p:pic>
        <p:nvPicPr>
          <p:cNvPr id="4" name="Slika 3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1FD3A8E4-1F45-DE16-55A5-30E05D2DF9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FF5F5FDF-AC47-E078-05B8-076BD26CCC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7820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1371" y="2318381"/>
            <a:ext cx="2769870" cy="1301750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12700" marR="5080">
              <a:lnSpc>
                <a:spcPts val="4730"/>
              </a:lnSpc>
              <a:spcBef>
                <a:spcPts val="745"/>
              </a:spcBef>
            </a:pPr>
            <a:r>
              <a:rPr sz="4400" spc="-10" dirty="0">
                <a:latin typeface="Calibri Light"/>
                <a:cs typeface="Calibri Light"/>
              </a:rPr>
              <a:t>Postupak</a:t>
            </a:r>
            <a:r>
              <a:rPr sz="4400" spc="-10" dirty="0">
                <a:latin typeface="Times New Roman"/>
                <a:cs typeface="Times New Roman"/>
              </a:rPr>
              <a:t> </a:t>
            </a:r>
            <a:r>
              <a:rPr sz="4400" spc="-10" dirty="0">
                <a:latin typeface="Calibri Light"/>
                <a:cs typeface="Calibri Light"/>
              </a:rPr>
              <a:t>digitalizacije</a:t>
            </a:r>
            <a:endParaRPr sz="4400">
              <a:latin typeface="Calibri Light"/>
              <a:cs typeface="Calibri Ligh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264404" y="1196649"/>
            <a:ext cx="3315335" cy="3575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25"/>
              </a:spcBef>
              <a:buFont typeface="Arial MT"/>
              <a:buChar char="•"/>
              <a:tabLst>
                <a:tab pos="240665" algn="l"/>
                <a:tab pos="1861820" algn="l"/>
                <a:tab pos="2271395" algn="l"/>
              </a:tabLst>
            </a:pPr>
            <a:r>
              <a:rPr sz="2150" spc="-10" dirty="0">
                <a:latin typeface="Calibri"/>
                <a:cs typeface="Calibri"/>
              </a:rPr>
              <a:t>Digitalizacija</a:t>
            </a:r>
            <a:r>
              <a:rPr sz="2150" dirty="0">
                <a:latin typeface="Times New Roman"/>
                <a:cs typeface="Times New Roman"/>
              </a:rPr>
              <a:t>	</a:t>
            </a:r>
            <a:r>
              <a:rPr sz="2150" spc="-25" dirty="0">
                <a:latin typeface="Calibri"/>
                <a:cs typeface="Calibri"/>
              </a:rPr>
              <a:t>je</a:t>
            </a:r>
            <a:r>
              <a:rPr sz="2150" dirty="0">
                <a:latin typeface="Times New Roman"/>
                <a:cs typeface="Times New Roman"/>
              </a:rPr>
              <a:t>	</a:t>
            </a:r>
            <a:r>
              <a:rPr sz="2150" spc="-10" dirty="0">
                <a:latin typeface="Calibri"/>
                <a:cs typeface="Calibri"/>
              </a:rPr>
              <a:t>postupak</a:t>
            </a:r>
            <a:endParaRPr sz="215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772159" y="1196649"/>
            <a:ext cx="1309370" cy="3575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150" spc="-10" dirty="0">
                <a:latin typeface="Calibri"/>
                <a:cs typeface="Calibri"/>
              </a:rPr>
              <a:t>pretvaranja</a:t>
            </a:r>
            <a:endParaRPr sz="215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493013" y="1463980"/>
            <a:ext cx="4596130" cy="624840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 marR="5080">
              <a:lnSpc>
                <a:spcPts val="2100"/>
              </a:lnSpc>
              <a:spcBef>
                <a:spcPts val="595"/>
              </a:spcBef>
              <a:tabLst>
                <a:tab pos="1614170" algn="l"/>
                <a:tab pos="3091180" algn="l"/>
              </a:tabLst>
            </a:pPr>
            <a:r>
              <a:rPr sz="2150" spc="-10" dirty="0">
                <a:latin typeface="Calibri"/>
                <a:cs typeface="Calibri"/>
              </a:rPr>
              <a:t>kontinualnog</a:t>
            </a:r>
            <a:r>
              <a:rPr sz="2150" dirty="0">
                <a:latin typeface="Times New Roman"/>
                <a:cs typeface="Times New Roman"/>
              </a:rPr>
              <a:t>	</a:t>
            </a:r>
            <a:r>
              <a:rPr sz="2150" spc="-10" dirty="0">
                <a:latin typeface="Calibri"/>
                <a:cs typeface="Calibri"/>
              </a:rPr>
              <a:t>(analognog)</a:t>
            </a:r>
            <a:r>
              <a:rPr sz="2150" dirty="0">
                <a:latin typeface="Times New Roman"/>
                <a:cs typeface="Times New Roman"/>
              </a:rPr>
              <a:t>	</a:t>
            </a:r>
            <a:r>
              <a:rPr sz="2150" dirty="0">
                <a:latin typeface="Calibri"/>
                <a:cs typeface="Calibri"/>
              </a:rPr>
              <a:t>signala</a:t>
            </a:r>
            <a:r>
              <a:rPr sz="2150" spc="500" dirty="0">
                <a:latin typeface="Times New Roman"/>
                <a:cs typeface="Times New Roman"/>
              </a:rPr>
              <a:t> </a:t>
            </a:r>
            <a:r>
              <a:rPr sz="2150" dirty="0">
                <a:latin typeface="Calibri"/>
                <a:cs typeface="Calibri"/>
              </a:rPr>
              <a:t>u</a:t>
            </a:r>
            <a:r>
              <a:rPr sz="2150" spc="459" dirty="0">
                <a:latin typeface="Times New Roman"/>
                <a:cs typeface="Times New Roman"/>
              </a:rPr>
              <a:t> </a:t>
            </a:r>
            <a:r>
              <a:rPr sz="2150" spc="-25" dirty="0">
                <a:latin typeface="Calibri"/>
                <a:cs typeface="Calibri"/>
              </a:rPr>
              <a:t>niz</a:t>
            </a:r>
            <a:r>
              <a:rPr sz="2150" spc="-25" dirty="0">
                <a:latin typeface="Times New Roman"/>
                <a:cs typeface="Times New Roman"/>
              </a:rPr>
              <a:t> </a:t>
            </a:r>
            <a:r>
              <a:rPr sz="2150" dirty="0">
                <a:latin typeface="Calibri"/>
                <a:cs typeface="Calibri"/>
              </a:rPr>
              <a:t>digita,</a:t>
            </a:r>
            <a:r>
              <a:rPr sz="2150" spc="135" dirty="0">
                <a:latin typeface="Times New Roman"/>
                <a:cs typeface="Times New Roman"/>
              </a:rPr>
              <a:t> </a:t>
            </a:r>
            <a:r>
              <a:rPr sz="2150" dirty="0">
                <a:latin typeface="Calibri"/>
                <a:cs typeface="Calibri"/>
              </a:rPr>
              <a:t>tj.</a:t>
            </a:r>
            <a:r>
              <a:rPr sz="2150" spc="140" dirty="0">
                <a:latin typeface="Times New Roman"/>
                <a:cs typeface="Times New Roman"/>
              </a:rPr>
              <a:t> </a:t>
            </a:r>
            <a:r>
              <a:rPr sz="2150" dirty="0">
                <a:latin typeface="Calibri"/>
                <a:cs typeface="Calibri"/>
              </a:rPr>
              <a:t>u</a:t>
            </a:r>
            <a:r>
              <a:rPr sz="2150" spc="150" dirty="0">
                <a:latin typeface="Times New Roman"/>
                <a:cs typeface="Times New Roman"/>
              </a:rPr>
              <a:t> </a:t>
            </a:r>
            <a:r>
              <a:rPr sz="2150" dirty="0">
                <a:latin typeface="Calibri"/>
                <a:cs typeface="Calibri"/>
              </a:rPr>
              <a:t>niz</a:t>
            </a:r>
            <a:r>
              <a:rPr sz="2150" spc="140" dirty="0">
                <a:latin typeface="Times New Roman"/>
                <a:cs typeface="Times New Roman"/>
              </a:rPr>
              <a:t> </a:t>
            </a:r>
            <a:r>
              <a:rPr sz="2150" dirty="0">
                <a:latin typeface="Calibri"/>
                <a:cs typeface="Calibri"/>
              </a:rPr>
              <a:t>impulsa</a:t>
            </a:r>
            <a:r>
              <a:rPr sz="2150" spc="180" dirty="0">
                <a:latin typeface="Times New Roman"/>
                <a:cs typeface="Times New Roman"/>
              </a:rPr>
              <a:t> </a:t>
            </a:r>
            <a:r>
              <a:rPr sz="2150" dirty="0">
                <a:latin typeface="Calibri"/>
                <a:cs typeface="Calibri"/>
              </a:rPr>
              <a:t>koji</a:t>
            </a:r>
            <a:r>
              <a:rPr sz="2150" spc="200" dirty="0">
                <a:latin typeface="Times New Roman"/>
                <a:cs typeface="Times New Roman"/>
              </a:rPr>
              <a:t> </a:t>
            </a:r>
            <a:r>
              <a:rPr sz="2150" dirty="0">
                <a:latin typeface="Calibri"/>
                <a:cs typeface="Calibri"/>
              </a:rPr>
              <a:t>su</a:t>
            </a:r>
            <a:r>
              <a:rPr sz="2150" spc="229" dirty="0">
                <a:latin typeface="Times New Roman"/>
                <a:cs typeface="Times New Roman"/>
              </a:rPr>
              <a:t> </a:t>
            </a:r>
            <a:r>
              <a:rPr sz="2150" spc="-10" dirty="0">
                <a:latin typeface="Calibri"/>
                <a:cs typeface="Calibri"/>
              </a:rPr>
              <a:t>električni</a:t>
            </a:r>
            <a:endParaRPr sz="215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493017" y="2007548"/>
            <a:ext cx="1165225" cy="3575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150" spc="-10" dirty="0">
                <a:latin typeface="Calibri"/>
                <a:cs typeface="Calibri"/>
              </a:rPr>
              <a:t>ekvivalent</a:t>
            </a:r>
            <a:endParaRPr sz="215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371100" y="2007548"/>
            <a:ext cx="734060" cy="3575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150" spc="-10" dirty="0">
                <a:latin typeface="Calibri"/>
                <a:cs typeface="Calibri"/>
              </a:rPr>
              <a:t>digita.</a:t>
            </a:r>
            <a:endParaRPr sz="215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810269" y="2007548"/>
            <a:ext cx="1275080" cy="3575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150" spc="-10" dirty="0">
                <a:latin typeface="Calibri"/>
                <a:cs typeface="Calibri"/>
              </a:rPr>
              <a:t>Postupkom</a:t>
            </a:r>
            <a:endParaRPr sz="215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493017" y="2274498"/>
            <a:ext cx="4596765" cy="3575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1737995" algn="l"/>
                <a:tab pos="2328545" algn="l"/>
                <a:tab pos="3940175" algn="l"/>
              </a:tabLst>
            </a:pPr>
            <a:r>
              <a:rPr sz="2150" spc="-10" dirty="0">
                <a:latin typeface="Calibri"/>
                <a:cs typeface="Calibri"/>
              </a:rPr>
              <a:t>digitalizacije</a:t>
            </a:r>
            <a:r>
              <a:rPr sz="2150" dirty="0">
                <a:latin typeface="Times New Roman"/>
                <a:cs typeface="Times New Roman"/>
              </a:rPr>
              <a:t>	</a:t>
            </a:r>
            <a:r>
              <a:rPr sz="2150" spc="-25" dirty="0">
                <a:latin typeface="Calibri"/>
                <a:cs typeface="Calibri"/>
              </a:rPr>
              <a:t>se</a:t>
            </a:r>
            <a:r>
              <a:rPr sz="2150" dirty="0">
                <a:latin typeface="Times New Roman"/>
                <a:cs typeface="Times New Roman"/>
              </a:rPr>
              <a:t>	</a:t>
            </a:r>
            <a:r>
              <a:rPr sz="2150" spc="-10" dirty="0">
                <a:latin typeface="Calibri"/>
                <a:cs typeface="Calibri"/>
              </a:rPr>
              <a:t>kontinualni</a:t>
            </a:r>
            <a:r>
              <a:rPr sz="2150" dirty="0">
                <a:latin typeface="Times New Roman"/>
                <a:cs typeface="Times New Roman"/>
              </a:rPr>
              <a:t>	</a:t>
            </a:r>
            <a:r>
              <a:rPr sz="2150" spc="-10" dirty="0">
                <a:latin typeface="Calibri"/>
                <a:cs typeface="Calibri"/>
              </a:rPr>
              <a:t>signal</a:t>
            </a:r>
            <a:endParaRPr sz="215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493026" y="2541580"/>
            <a:ext cx="4601845" cy="3575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1156335" algn="l"/>
                <a:tab pos="1499870" algn="l"/>
                <a:tab pos="2681605" algn="l"/>
                <a:tab pos="3596640" algn="l"/>
                <a:tab pos="3863975" algn="l"/>
                <a:tab pos="4302125" algn="l"/>
              </a:tabLst>
            </a:pPr>
            <a:r>
              <a:rPr sz="2150" spc="-10" dirty="0">
                <a:latin typeface="Calibri"/>
                <a:cs typeface="Calibri"/>
              </a:rPr>
              <a:t>pretvara</a:t>
            </a:r>
            <a:r>
              <a:rPr sz="2150" dirty="0">
                <a:latin typeface="Times New Roman"/>
                <a:cs typeface="Times New Roman"/>
              </a:rPr>
              <a:t>	</a:t>
            </a:r>
            <a:r>
              <a:rPr sz="2150" spc="-50" dirty="0">
                <a:latin typeface="Calibri"/>
                <a:cs typeface="Calibri"/>
              </a:rPr>
              <a:t>u</a:t>
            </a:r>
            <a:r>
              <a:rPr sz="2150" dirty="0">
                <a:latin typeface="Times New Roman"/>
                <a:cs typeface="Times New Roman"/>
              </a:rPr>
              <a:t>	</a:t>
            </a:r>
            <a:r>
              <a:rPr sz="2150" spc="-10" dirty="0">
                <a:latin typeface="Calibri"/>
                <a:cs typeface="Calibri"/>
              </a:rPr>
              <a:t>diskretni</a:t>
            </a:r>
            <a:r>
              <a:rPr sz="2150" dirty="0">
                <a:latin typeface="Times New Roman"/>
                <a:cs typeface="Times New Roman"/>
              </a:rPr>
              <a:t>	</a:t>
            </a:r>
            <a:r>
              <a:rPr sz="2150" spc="-10" dirty="0">
                <a:latin typeface="Calibri"/>
                <a:cs typeface="Calibri"/>
              </a:rPr>
              <a:t>signal,</a:t>
            </a:r>
            <a:r>
              <a:rPr sz="2150" dirty="0">
                <a:latin typeface="Times New Roman"/>
                <a:cs typeface="Times New Roman"/>
              </a:rPr>
              <a:t>	</a:t>
            </a:r>
            <a:r>
              <a:rPr sz="2150" spc="-50" dirty="0">
                <a:latin typeface="Calibri"/>
                <a:cs typeface="Calibri"/>
              </a:rPr>
              <a:t>i</a:t>
            </a:r>
            <a:r>
              <a:rPr sz="2150" dirty="0">
                <a:latin typeface="Times New Roman"/>
                <a:cs typeface="Times New Roman"/>
              </a:rPr>
              <a:t>	</a:t>
            </a:r>
            <a:r>
              <a:rPr sz="2150" spc="-25" dirty="0">
                <a:latin typeface="Calibri"/>
                <a:cs typeface="Calibri"/>
              </a:rPr>
              <a:t>to</a:t>
            </a:r>
            <a:r>
              <a:rPr sz="2150" dirty="0">
                <a:latin typeface="Times New Roman"/>
                <a:cs typeface="Times New Roman"/>
              </a:rPr>
              <a:t>	</a:t>
            </a:r>
            <a:r>
              <a:rPr sz="2150" spc="-25" dirty="0">
                <a:latin typeface="Calibri"/>
                <a:cs typeface="Calibri"/>
              </a:rPr>
              <a:t>po</a:t>
            </a:r>
            <a:endParaRPr sz="215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493035" y="2808213"/>
            <a:ext cx="4598035" cy="6248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ts val="2340"/>
              </a:lnSpc>
              <a:spcBef>
                <a:spcPts val="130"/>
              </a:spcBef>
              <a:tabLst>
                <a:tab pos="1327785" algn="l"/>
                <a:tab pos="2919730" algn="l"/>
                <a:tab pos="4521200" algn="l"/>
              </a:tabLst>
            </a:pPr>
            <a:r>
              <a:rPr sz="2150" spc="-10" dirty="0">
                <a:latin typeface="Calibri"/>
                <a:cs typeface="Calibri"/>
              </a:rPr>
              <a:t>trenutnim</a:t>
            </a:r>
            <a:r>
              <a:rPr sz="2150" dirty="0">
                <a:latin typeface="Times New Roman"/>
                <a:cs typeface="Times New Roman"/>
              </a:rPr>
              <a:t>	</a:t>
            </a:r>
            <a:r>
              <a:rPr sz="2150" spc="-10" dirty="0">
                <a:latin typeface="Calibri"/>
                <a:cs typeface="Calibri"/>
              </a:rPr>
              <a:t>(naponskim)</a:t>
            </a:r>
            <a:r>
              <a:rPr sz="2150" dirty="0">
                <a:latin typeface="Times New Roman"/>
                <a:cs typeface="Times New Roman"/>
              </a:rPr>
              <a:t>	</a:t>
            </a:r>
            <a:r>
              <a:rPr sz="2150" spc="-10" dirty="0">
                <a:latin typeface="Calibri"/>
                <a:cs typeface="Calibri"/>
              </a:rPr>
              <a:t>vrednostima</a:t>
            </a:r>
            <a:r>
              <a:rPr sz="2150" dirty="0">
                <a:latin typeface="Times New Roman"/>
                <a:cs typeface="Times New Roman"/>
              </a:rPr>
              <a:t>	</a:t>
            </a:r>
            <a:r>
              <a:rPr sz="2150" spc="-50" dirty="0">
                <a:latin typeface="Calibri"/>
                <a:cs typeface="Calibri"/>
              </a:rPr>
              <a:t>i</a:t>
            </a:r>
            <a:endParaRPr sz="2150">
              <a:latin typeface="Calibri"/>
              <a:cs typeface="Calibri"/>
            </a:endParaRPr>
          </a:p>
          <a:p>
            <a:pPr marL="12700">
              <a:lnSpc>
                <a:spcPts val="2340"/>
              </a:lnSpc>
            </a:pPr>
            <a:r>
              <a:rPr sz="2150" dirty="0">
                <a:latin typeface="Calibri"/>
                <a:cs typeface="Calibri"/>
              </a:rPr>
              <a:t>po</a:t>
            </a:r>
            <a:r>
              <a:rPr sz="2150" spc="-35" dirty="0">
                <a:latin typeface="Times New Roman"/>
                <a:cs typeface="Times New Roman"/>
              </a:rPr>
              <a:t> </a:t>
            </a:r>
            <a:r>
              <a:rPr sz="2150" spc="-10" dirty="0">
                <a:latin typeface="Calibri"/>
                <a:cs typeface="Calibri"/>
              </a:rPr>
              <a:t>vremenu.</a:t>
            </a:r>
            <a:endParaRPr sz="215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069463" y="3798986"/>
            <a:ext cx="2164715" cy="1360805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500"/>
              </a:spcBef>
              <a:buClr>
                <a:srgbClr val="000000"/>
              </a:buClr>
              <a:buFont typeface="Arial MT"/>
              <a:buChar char="•"/>
              <a:tabLst>
                <a:tab pos="241300" algn="l"/>
              </a:tabLst>
            </a:pPr>
            <a:r>
              <a:rPr sz="2600" b="1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odmeravanje</a:t>
            </a:r>
            <a:r>
              <a:rPr sz="2600" spc="-10" dirty="0">
                <a:latin typeface="Calibri"/>
                <a:cs typeface="Calibri"/>
              </a:rPr>
              <a:t>;</a:t>
            </a:r>
            <a:endParaRPr sz="26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409"/>
              </a:spcBef>
              <a:buClr>
                <a:srgbClr val="000000"/>
              </a:buClr>
              <a:buFont typeface="Arial MT"/>
              <a:buChar char="•"/>
              <a:tabLst>
                <a:tab pos="241300" algn="l"/>
              </a:tabLst>
            </a:pPr>
            <a:r>
              <a:rPr sz="2600" b="1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kvantizacija</a:t>
            </a:r>
            <a:r>
              <a:rPr sz="2600" spc="-10" dirty="0">
                <a:latin typeface="Calibri"/>
                <a:cs typeface="Calibri"/>
              </a:rPr>
              <a:t>;</a:t>
            </a:r>
            <a:endParaRPr sz="26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335"/>
              </a:spcBef>
              <a:buClr>
                <a:srgbClr val="000000"/>
              </a:buClr>
              <a:buFont typeface="Arial MT"/>
              <a:buChar char="•"/>
              <a:tabLst>
                <a:tab pos="241300" algn="l"/>
              </a:tabLst>
            </a:pPr>
            <a:r>
              <a:rPr sz="2600" b="1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4"/>
              </a:rPr>
              <a:t>kodiranje</a:t>
            </a:r>
            <a:r>
              <a:rPr sz="2600" spc="-10" dirty="0">
                <a:latin typeface="Calibri"/>
                <a:cs typeface="Calibri"/>
              </a:rPr>
              <a:t>.</a:t>
            </a:r>
            <a:endParaRPr sz="2600">
              <a:latin typeface="Calibri"/>
              <a:cs typeface="Calibri"/>
            </a:endParaRPr>
          </a:p>
        </p:txBody>
      </p:sp>
      <p:pic>
        <p:nvPicPr>
          <p:cNvPr id="13" name="Slika 1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506C7B85-9770-2481-475E-AFD44B8932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DA5BD7B8-54F5-6E9E-CE89-825D247D20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075" y="179335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Slide Background Fill">
            <a:extLst>
              <a:ext uri="{FF2B5EF4-FFF2-40B4-BE49-F238E27FC236}">
                <a16:creationId xmlns:a16="http://schemas.microsoft.com/office/drawing/2014/main" id="{C7D023E4-8DE1-436E-9847-ED6A4B4B04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1" y="0"/>
            <a:ext cx="1218894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Color Cover">
            <a:extLst>
              <a:ext uri="{FF2B5EF4-FFF2-40B4-BE49-F238E27FC236}">
                <a16:creationId xmlns:a16="http://schemas.microsoft.com/office/drawing/2014/main" id="{6BE11944-ED05-4FE9-9927-06C110BB3A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1" y="0"/>
            <a:ext cx="12188949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812508-238C-4BCD-BDD3-25C99C5CA2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7167"/>
            <a:ext cx="12188952" cy="3490956"/>
            <a:chOff x="651279" y="598259"/>
            <a:chExt cx="10889442" cy="5680742"/>
          </a:xfrm>
        </p:grpSpPr>
        <p:sp>
          <p:nvSpPr>
            <p:cNvPr id="12" name="Color">
              <a:extLst>
                <a:ext uri="{FF2B5EF4-FFF2-40B4-BE49-F238E27FC236}">
                  <a16:creationId xmlns:a16="http://schemas.microsoft.com/office/drawing/2014/main" id="{EA98B5EE-6906-45B1-8691-D06F06B6C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Color">
              <a:extLst>
                <a:ext uri="{FF2B5EF4-FFF2-40B4-BE49-F238E27FC236}">
                  <a16:creationId xmlns:a16="http://schemas.microsoft.com/office/drawing/2014/main" id="{3CB4D77E-DA74-4797-88E4-C7D817D315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3F5E015-E085-4624-B431-B42414448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4" y="0"/>
            <a:ext cx="12188952" cy="6858000"/>
            <a:chOff x="0" y="0"/>
            <a:chExt cx="12188952" cy="6858000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DDB60AE-8B9C-4BA0-93DC-F8C9EBF6D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F247760-BE07-41A2-969E-570081E65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7A70BD2-76FC-4BDD-9E64-3B93D5EF3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ADD9643-5489-42CB-9762-FBAC2AAE9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9A2C16E-2745-4E3D-BECC-D6675522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2E5A063-571D-4461-9869-B3E93F6E69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66019AD-E33B-4DBF-BAD3-AE3611603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9708" y="1014574"/>
            <a:ext cx="9725730" cy="22267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2700" algn="l" rtl="0">
              <a:lnSpc>
                <a:spcPct val="90000"/>
              </a:lnSpc>
              <a:spcBef>
                <a:spcPct val="0"/>
              </a:spcBef>
            </a:pPr>
            <a:r>
              <a:rPr lang="en-US" sz="4800" kern="1200" spc="-4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DIGITALIZACIJA</a:t>
            </a:r>
            <a:r>
              <a:rPr lang="en-US" sz="4800" kern="1200" spc="-204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800" kern="1200" spc="-1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SIGNALA</a:t>
            </a:r>
          </a:p>
        </p:txBody>
      </p:sp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A71F2D71-2EEC-178A-1BE1-F4F292B1E6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DC82B49A-8FCD-AF7F-9BEB-EDF8AECC12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711" y="108296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25" dirty="0"/>
              <a:t>Pretvarači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7571" y="1630676"/>
            <a:ext cx="10267950" cy="792480"/>
          </a:xfrm>
          <a:prstGeom prst="rect">
            <a:avLst/>
          </a:prstGeom>
        </p:spPr>
        <p:txBody>
          <a:bodyPr vert="horz" wrap="square" lIns="0" tIns="91440" rIns="0" bIns="0" rtlCol="0">
            <a:spAutoFit/>
          </a:bodyPr>
          <a:lstStyle/>
          <a:p>
            <a:pPr marL="241300" marR="5080" indent="-229235">
              <a:lnSpc>
                <a:spcPts val="2700"/>
              </a:lnSpc>
              <a:spcBef>
                <a:spcPts val="720"/>
              </a:spcBef>
              <a:buFont typeface="Arial MT"/>
              <a:buChar char="•"/>
              <a:tabLst>
                <a:tab pos="241300" algn="l"/>
              </a:tabLst>
            </a:pPr>
            <a:r>
              <a:rPr sz="2750" dirty="0">
                <a:latin typeface="Calibri"/>
                <a:cs typeface="Calibri"/>
              </a:rPr>
              <a:t>Pretvarači</a:t>
            </a:r>
            <a:r>
              <a:rPr sz="2750" spc="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su</a:t>
            </a:r>
            <a:r>
              <a:rPr sz="2750" spc="-110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uređaji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koji</a:t>
            </a:r>
            <a:r>
              <a:rPr sz="2750" spc="-17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pretvaraju</a:t>
            </a:r>
            <a:r>
              <a:rPr sz="2750" spc="-4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signale</a:t>
            </a:r>
            <a:r>
              <a:rPr sz="2750" spc="10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iz</a:t>
            </a:r>
            <a:r>
              <a:rPr sz="2750" spc="-50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jednog</a:t>
            </a:r>
            <a:r>
              <a:rPr sz="2750" spc="-30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oblika</a:t>
            </a:r>
            <a:r>
              <a:rPr sz="2750" spc="1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energije</a:t>
            </a:r>
            <a:r>
              <a:rPr sz="2750" spc="100" dirty="0">
                <a:latin typeface="Times New Roman"/>
                <a:cs typeface="Times New Roman"/>
              </a:rPr>
              <a:t> </a:t>
            </a:r>
            <a:r>
              <a:rPr sz="2750" spc="-50" dirty="0">
                <a:latin typeface="Calibri"/>
                <a:cs typeface="Calibri"/>
              </a:rPr>
              <a:t>u</a:t>
            </a:r>
            <a:r>
              <a:rPr sz="2750" spc="-50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drugi</a:t>
            </a:r>
            <a:r>
              <a:rPr sz="2750" spc="30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oblik</a:t>
            </a:r>
            <a:r>
              <a:rPr sz="2750" spc="10" dirty="0">
                <a:latin typeface="Times New Roman"/>
                <a:cs typeface="Times New Roman"/>
              </a:rPr>
              <a:t> </a:t>
            </a:r>
            <a:r>
              <a:rPr sz="2750" spc="-10" dirty="0">
                <a:latin typeface="Calibri"/>
                <a:cs typeface="Calibri"/>
              </a:rPr>
              <a:t>energije.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14740" y="2805110"/>
            <a:ext cx="5334000" cy="3048000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0268B14E-C40E-2FE2-F17C-F07B578A41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B1EB3719-8111-4080-C7BC-CCA2D52187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87538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4400" y="990600"/>
            <a:ext cx="948944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30" dirty="0"/>
              <a:t>Digitalni</a:t>
            </a:r>
            <a:r>
              <a:rPr spc="-290" dirty="0">
                <a:latin typeface="Times New Roman"/>
                <a:cs typeface="Times New Roman"/>
              </a:rPr>
              <a:t> </a:t>
            </a:r>
            <a:r>
              <a:rPr spc="-10" dirty="0"/>
              <a:t>signali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92279" y="2180552"/>
            <a:ext cx="4750596" cy="249689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27356" y="2090087"/>
            <a:ext cx="4949753" cy="2587360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EB981142-988D-0398-FB07-00BF56B70C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0A43CCE-9943-F6B3-19D5-0CFAE55248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62" y="134234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40410" y="990600"/>
            <a:ext cx="10366375" cy="137768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239395" marR="5080" indent="-227329" algn="just">
              <a:lnSpc>
                <a:spcPct val="90400"/>
              </a:lnSpc>
              <a:spcBef>
                <a:spcPts val="375"/>
              </a:spcBef>
              <a:buFont typeface="Arial MT"/>
              <a:buChar char="•"/>
              <a:tabLst>
                <a:tab pos="241300" algn="l"/>
              </a:tabLst>
            </a:pPr>
            <a:r>
              <a:rPr lang="en-US" sz="2400" i="1" spc="-10" dirty="0" err="1">
                <a:latin typeface="Calibri"/>
                <a:cs typeface="Calibri"/>
              </a:rPr>
              <a:t>Te</a:t>
            </a:r>
            <a:r>
              <a:rPr sz="2400" i="1" spc="-10" dirty="0" err="1">
                <a:latin typeface="Calibri"/>
                <a:cs typeface="Calibri"/>
              </a:rPr>
              <a:t>orema</a:t>
            </a:r>
            <a:r>
              <a:rPr sz="2400" spc="2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o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odmeravanju:</a:t>
            </a:r>
            <a:r>
              <a:rPr sz="2400" spc="3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ako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funkcija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f(t)</a:t>
            </a:r>
            <a:r>
              <a:rPr sz="2400" spc="2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ima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spektar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u</a:t>
            </a:r>
            <a:r>
              <a:rPr sz="2400" spc="4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opsegu</a:t>
            </a:r>
            <a:r>
              <a:rPr sz="2400" spc="2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učestanosti</a:t>
            </a:r>
            <a:r>
              <a:rPr sz="2400" i="1" spc="90" dirty="0">
                <a:latin typeface="Calibri"/>
                <a:cs typeface="Calibri"/>
              </a:rPr>
              <a:t> </a:t>
            </a:r>
            <a:r>
              <a:rPr sz="2400" i="1" dirty="0">
                <a:latin typeface="Calibri"/>
                <a:cs typeface="Calibri"/>
              </a:rPr>
              <a:t>od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i="1" spc="-50" dirty="0">
                <a:latin typeface="Calibri"/>
                <a:cs typeface="Calibri"/>
              </a:rPr>
              <a:t>0</a:t>
            </a:r>
            <a:r>
              <a:rPr sz="2400" spc="-50" dirty="0">
                <a:latin typeface="Times New Roman"/>
                <a:cs typeface="Times New Roman"/>
              </a:rPr>
              <a:t> 	</a:t>
            </a:r>
            <a:r>
              <a:rPr sz="2400" i="1" dirty="0">
                <a:latin typeface="Calibri"/>
                <a:cs typeface="Calibri"/>
              </a:rPr>
              <a:t>do</a:t>
            </a:r>
            <a:r>
              <a:rPr sz="2400" spc="-7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fm,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onda</a:t>
            </a:r>
            <a:r>
              <a:rPr sz="2400" spc="-7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je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funkcija</a:t>
            </a:r>
            <a:r>
              <a:rPr sz="2400" spc="-7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f(t)</a:t>
            </a:r>
            <a:r>
              <a:rPr sz="2400" spc="-8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u</a:t>
            </a:r>
            <a:r>
              <a:rPr sz="2400" spc="-75" dirty="0">
                <a:latin typeface="Times New Roman"/>
                <a:cs typeface="Times New Roman"/>
              </a:rPr>
              <a:t> </a:t>
            </a:r>
            <a:r>
              <a:rPr sz="2400" i="1" spc="-10" dirty="0">
                <a:latin typeface="Calibri"/>
                <a:cs typeface="Calibri"/>
              </a:rPr>
              <a:t>potpunosti</a:t>
            </a:r>
            <a:r>
              <a:rPr sz="2400" spc="-60" dirty="0">
                <a:latin typeface="Times New Roman"/>
                <a:cs typeface="Times New Roman"/>
              </a:rPr>
              <a:t> </a:t>
            </a:r>
            <a:r>
              <a:rPr sz="2400" i="1" spc="-10" dirty="0">
                <a:latin typeface="Calibri"/>
                <a:cs typeface="Calibri"/>
              </a:rPr>
              <a:t>definisana</a:t>
            </a:r>
            <a:r>
              <a:rPr sz="2400" spc="-7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njenim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trenutnim</a:t>
            </a:r>
            <a:r>
              <a:rPr sz="2400" spc="-60" dirty="0">
                <a:latin typeface="Times New Roman"/>
                <a:cs typeface="Times New Roman"/>
              </a:rPr>
              <a:t> </a:t>
            </a:r>
            <a:r>
              <a:rPr sz="2400" i="1" spc="-10" dirty="0">
                <a:latin typeface="Calibri"/>
                <a:cs typeface="Calibri"/>
              </a:rPr>
              <a:t>vrednostima</a:t>
            </a:r>
            <a:r>
              <a:rPr sz="2400" spc="-10" dirty="0">
                <a:latin typeface="Times New Roman"/>
                <a:cs typeface="Times New Roman"/>
              </a:rPr>
              <a:t> 	</a:t>
            </a:r>
            <a:r>
              <a:rPr sz="2400" i="1" dirty="0">
                <a:latin typeface="Calibri"/>
                <a:cs typeface="Calibri"/>
              </a:rPr>
              <a:t>uzetim</a:t>
            </a:r>
            <a:r>
              <a:rPr sz="2400" spc="19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u</a:t>
            </a:r>
            <a:r>
              <a:rPr sz="2400" spc="26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ekvidistantnim</a:t>
            </a:r>
            <a:r>
              <a:rPr sz="2400" spc="19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tačkama</a:t>
            </a:r>
            <a:r>
              <a:rPr sz="2400" i="1" spc="300" dirty="0">
                <a:latin typeface="Calibri"/>
                <a:cs typeface="Calibri"/>
              </a:rPr>
              <a:t> </a:t>
            </a:r>
            <a:r>
              <a:rPr sz="2400" i="1" dirty="0">
                <a:latin typeface="Calibri"/>
                <a:cs typeface="Calibri"/>
              </a:rPr>
              <a:t>na</a:t>
            </a:r>
            <a:r>
              <a:rPr sz="2400" spc="26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apscisi,</a:t>
            </a:r>
            <a:r>
              <a:rPr sz="2400" spc="29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tj.</a:t>
            </a:r>
            <a:r>
              <a:rPr sz="2400" spc="22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ordinatama</a:t>
            </a:r>
            <a:r>
              <a:rPr sz="2400" spc="24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u</a:t>
            </a:r>
            <a:r>
              <a:rPr sz="2400" spc="26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Calibri"/>
                <a:cs typeface="Calibri"/>
              </a:rPr>
              <a:t>intervalu</a:t>
            </a:r>
            <a:r>
              <a:rPr sz="2400" spc="190" dirty="0">
                <a:latin typeface="Times New Roman"/>
                <a:cs typeface="Times New Roman"/>
              </a:rPr>
              <a:t> </a:t>
            </a:r>
            <a:r>
              <a:rPr sz="2400" i="1" spc="-10" dirty="0">
                <a:latin typeface="Calibri"/>
                <a:cs typeface="Calibri"/>
              </a:rPr>
              <a:t>∆tN=tj-</a:t>
            </a:r>
            <a:r>
              <a:rPr sz="2400" spc="-10" dirty="0">
                <a:latin typeface="Times New Roman"/>
                <a:cs typeface="Times New Roman"/>
              </a:rPr>
              <a:t> 	</a:t>
            </a:r>
            <a:r>
              <a:rPr sz="2400" i="1" spc="-10" dirty="0">
                <a:latin typeface="Calibri"/>
                <a:cs typeface="Calibri"/>
              </a:rPr>
              <a:t>ti=1∕2fm.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0461" y="2592308"/>
            <a:ext cx="10507980" cy="2674194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353695" marR="17780" indent="-227329" algn="just">
              <a:lnSpc>
                <a:spcPct val="89500"/>
              </a:lnSpc>
              <a:spcBef>
                <a:spcPts val="630"/>
              </a:spcBef>
              <a:buFont typeface="Arial MT"/>
              <a:buChar char="•"/>
              <a:tabLst>
                <a:tab pos="355600" algn="l"/>
              </a:tabLst>
            </a:pPr>
            <a:r>
              <a:rPr sz="2400" dirty="0" err="1">
                <a:latin typeface="Calibri"/>
                <a:cs typeface="Calibri"/>
              </a:rPr>
              <a:t>Teorema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odmeravanja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za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signale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ograničenog</a:t>
            </a:r>
            <a:r>
              <a:rPr sz="2400" spc="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opsega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konačne</a:t>
            </a:r>
            <a:r>
              <a:rPr sz="2400" spc="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energije</a:t>
            </a:r>
            <a:r>
              <a:rPr sz="2400" spc="-7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može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se</a:t>
            </a:r>
            <a:r>
              <a:rPr sz="2400" spc="-25" dirty="0">
                <a:latin typeface="Times New Roman"/>
                <a:cs typeface="Times New Roman"/>
              </a:rPr>
              <a:t> 	</a:t>
            </a:r>
            <a:r>
              <a:rPr sz="2400" dirty="0">
                <a:latin typeface="Calibri"/>
                <a:cs typeface="Calibri"/>
              </a:rPr>
              <a:t>interpretirati</a:t>
            </a:r>
            <a:r>
              <a:rPr sz="2400" spc="4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na</a:t>
            </a:r>
            <a:r>
              <a:rPr sz="2400" spc="4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sličan</a:t>
            </a:r>
            <a:r>
              <a:rPr sz="2400" spc="5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način</a:t>
            </a:r>
            <a:r>
              <a:rPr sz="2400" spc="5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kao</a:t>
            </a:r>
            <a:r>
              <a:rPr sz="2400" spc="5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spc="4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u</a:t>
            </a:r>
            <a:r>
              <a:rPr sz="2400" spc="484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slučaju</a:t>
            </a:r>
            <a:r>
              <a:rPr sz="2400" spc="5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kontinualne</a:t>
            </a:r>
            <a:r>
              <a:rPr sz="2400" spc="484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vremenske</a:t>
            </a:r>
            <a:r>
              <a:rPr sz="2400" spc="47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funkcije.</a:t>
            </a:r>
            <a:r>
              <a:rPr sz="2400" spc="-10" dirty="0">
                <a:latin typeface="Times New Roman"/>
                <a:cs typeface="Times New Roman"/>
              </a:rPr>
              <a:t> 	</a:t>
            </a:r>
            <a:r>
              <a:rPr sz="2400" dirty="0">
                <a:latin typeface="Calibri"/>
                <a:cs typeface="Calibri"/>
              </a:rPr>
              <a:t>Naime,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svaki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signal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konačne</a:t>
            </a:r>
            <a:r>
              <a:rPr sz="2400" spc="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energije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širine</a:t>
            </a:r>
            <a:r>
              <a:rPr sz="2400" spc="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opsega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fm(Hz)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može</a:t>
            </a:r>
            <a:r>
              <a:rPr sz="2400" spc="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u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potpunosti</a:t>
            </a:r>
            <a:r>
              <a:rPr sz="2400" spc="-10" dirty="0">
                <a:latin typeface="Times New Roman"/>
                <a:cs typeface="Times New Roman"/>
              </a:rPr>
              <a:t> 	</a:t>
            </a:r>
            <a:r>
              <a:rPr sz="2400" dirty="0">
                <a:latin typeface="Calibri"/>
                <a:cs typeface="Calibri"/>
              </a:rPr>
              <a:t>da</a:t>
            </a:r>
            <a:r>
              <a:rPr sz="2400" spc="-9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obnovi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Calibri"/>
                <a:cs typeface="Calibri"/>
              </a:rPr>
              <a:t>ukoliko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se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poznaju</a:t>
            </a:r>
            <a:r>
              <a:rPr sz="2400" spc="-1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njegovi</a:t>
            </a:r>
            <a:r>
              <a:rPr sz="2400" spc="-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odmerci</a:t>
            </a:r>
            <a:r>
              <a:rPr sz="2400" spc="-16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uzeti</a:t>
            </a:r>
            <a:r>
              <a:rPr sz="2400" spc="-9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u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iznosu</a:t>
            </a:r>
            <a:r>
              <a:rPr sz="2400" spc="-114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od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2fm</a:t>
            </a:r>
            <a:r>
              <a:rPr sz="2400" spc="-1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u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sekundi.</a:t>
            </a:r>
            <a:endParaRPr sz="2400" dirty="0">
              <a:latin typeface="Calibri"/>
              <a:cs typeface="Calibri"/>
            </a:endParaRPr>
          </a:p>
          <a:p>
            <a:pPr marL="353695" marR="527050" indent="-227329" algn="just">
              <a:lnSpc>
                <a:spcPts val="2630"/>
              </a:lnSpc>
              <a:spcBef>
                <a:spcPts val="1019"/>
              </a:spcBef>
              <a:buFont typeface="Arial MT"/>
              <a:buChar char="•"/>
              <a:tabLst>
                <a:tab pos="355600" algn="l"/>
              </a:tabLst>
            </a:pPr>
            <a:r>
              <a:rPr sz="2400" dirty="0">
                <a:latin typeface="Calibri"/>
                <a:cs typeface="Calibri"/>
              </a:rPr>
              <a:t>U</a:t>
            </a:r>
            <a:r>
              <a:rPr sz="2400" spc="-110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Calibri"/>
                <a:cs typeface="Calibri"/>
              </a:rPr>
              <a:t>postupku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diskretizovanja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Calibri"/>
                <a:cs typeface="Calibri"/>
              </a:rPr>
              <a:t>kontinualnog</a:t>
            </a:r>
            <a:r>
              <a:rPr sz="2400" spc="-11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signala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po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vremenu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mere</a:t>
            </a:r>
            <a:r>
              <a:rPr sz="2400" spc="-10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se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njegove</a:t>
            </a:r>
            <a:r>
              <a:rPr sz="2400" spc="-10" dirty="0">
                <a:latin typeface="Times New Roman"/>
                <a:cs typeface="Times New Roman"/>
              </a:rPr>
              <a:t> 	</a:t>
            </a:r>
            <a:r>
              <a:rPr sz="2400" spc="-10" dirty="0">
                <a:latin typeface="Calibri"/>
                <a:cs typeface="Calibri"/>
              </a:rPr>
              <a:t>trenutne</a:t>
            </a:r>
            <a:r>
              <a:rPr sz="2400" spc="-12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vrednosti</a:t>
            </a:r>
            <a:r>
              <a:rPr sz="2400" spc="-1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u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tačno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definisanim</a:t>
            </a:r>
            <a:r>
              <a:rPr sz="2400" spc="-9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vremenskim</a:t>
            </a:r>
            <a:r>
              <a:rPr sz="2400" spc="-10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intervalima.</a:t>
            </a:r>
            <a:endParaRPr sz="2400" dirty="0">
              <a:latin typeface="Calibri"/>
              <a:cs typeface="Calibri"/>
            </a:endParaRPr>
          </a:p>
          <a:p>
            <a:pPr marL="353695" indent="-227329" algn="just">
              <a:lnSpc>
                <a:spcPct val="100000"/>
              </a:lnSpc>
              <a:spcBef>
                <a:spcPts val="680"/>
              </a:spcBef>
              <a:buFont typeface="Arial MT"/>
              <a:buChar char="•"/>
              <a:tabLst>
                <a:tab pos="353695" algn="l"/>
              </a:tabLst>
            </a:pPr>
            <a:r>
              <a:rPr sz="2400" spc="-25" dirty="0">
                <a:latin typeface="Calibri"/>
                <a:cs typeface="Calibri"/>
              </a:rPr>
              <a:t>Rezultat</a:t>
            </a:r>
            <a:r>
              <a:rPr sz="2400" spc="-1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merenja</a:t>
            </a:r>
            <a:r>
              <a:rPr sz="2400" spc="-8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Calibri"/>
                <a:cs typeface="Calibri"/>
              </a:rPr>
              <a:t>(odmeravanja)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je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odmerak.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02642" y="5370486"/>
            <a:ext cx="3693170" cy="1240914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4098BA40-E172-F87F-FDDF-C15D9C9C59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DA46FCFD-81F3-0AC4-D86B-D9C8A51271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9512" y="128966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41623" y="718360"/>
            <a:ext cx="262445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b="1" i="1" spc="-320" dirty="0">
                <a:latin typeface="Calibri"/>
                <a:cs typeface="Calibri"/>
              </a:rPr>
              <a:t>K</a:t>
            </a:r>
            <a:r>
              <a:rPr sz="4400" b="1" i="1" spc="-60" dirty="0">
                <a:latin typeface="Calibri"/>
                <a:cs typeface="Calibri"/>
              </a:rPr>
              <a:t>v</a:t>
            </a:r>
            <a:r>
              <a:rPr sz="4400" b="1" i="1" spc="-90" dirty="0">
                <a:latin typeface="Calibri"/>
                <a:cs typeface="Calibri"/>
              </a:rPr>
              <a:t>a</a:t>
            </a:r>
            <a:r>
              <a:rPr sz="4400" b="1" i="1" spc="-160" dirty="0">
                <a:latin typeface="Calibri"/>
                <a:cs typeface="Calibri"/>
              </a:rPr>
              <a:t>n</a:t>
            </a:r>
            <a:r>
              <a:rPr sz="4400" b="1" i="1" spc="-125" dirty="0">
                <a:latin typeface="Calibri"/>
                <a:cs typeface="Calibri"/>
              </a:rPr>
              <a:t>t</a:t>
            </a:r>
            <a:r>
              <a:rPr sz="4400" b="1" i="1" spc="-180" dirty="0">
                <a:latin typeface="Calibri"/>
                <a:cs typeface="Calibri"/>
              </a:rPr>
              <a:t>i</a:t>
            </a:r>
            <a:r>
              <a:rPr sz="4400" b="1" i="1" spc="-190" dirty="0">
                <a:latin typeface="Calibri"/>
                <a:cs typeface="Calibri"/>
              </a:rPr>
              <a:t>z</a:t>
            </a:r>
            <a:r>
              <a:rPr sz="4400" b="1" i="1" spc="-165" dirty="0">
                <a:latin typeface="Calibri"/>
                <a:cs typeface="Calibri"/>
              </a:rPr>
              <a:t>a</a:t>
            </a:r>
            <a:r>
              <a:rPr sz="4400" b="1" i="1" spc="-145" dirty="0">
                <a:latin typeface="Calibri"/>
                <a:cs typeface="Calibri"/>
              </a:rPr>
              <a:t>c</a:t>
            </a:r>
            <a:r>
              <a:rPr sz="4400" b="1" i="1" spc="-90" dirty="0">
                <a:latin typeface="Calibri"/>
                <a:cs typeface="Calibri"/>
              </a:rPr>
              <a:t>i</a:t>
            </a:r>
            <a:r>
              <a:rPr sz="4400" b="1" i="1" spc="-150" dirty="0">
                <a:latin typeface="Calibri"/>
                <a:cs typeface="Calibri"/>
              </a:rPr>
              <a:t>j</a:t>
            </a:r>
            <a:r>
              <a:rPr sz="4400" b="1" i="1" spc="-1920" dirty="0">
                <a:latin typeface="Calibri"/>
                <a:cs typeface="Calibri"/>
              </a:rPr>
              <a:t>a</a:t>
            </a:r>
            <a:endParaRPr sz="4400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62960" y="1668772"/>
            <a:ext cx="5024120" cy="7258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7329" marR="9525" indent="-227329" algn="r">
              <a:lnSpc>
                <a:spcPts val="2755"/>
              </a:lnSpc>
              <a:spcBef>
                <a:spcPts val="105"/>
              </a:spcBef>
              <a:buFont typeface="Arial MT"/>
              <a:buChar char="•"/>
              <a:tabLst>
                <a:tab pos="227329" algn="l"/>
              </a:tabLst>
            </a:pPr>
            <a:r>
              <a:rPr sz="2400" dirty="0">
                <a:latin typeface="Calibri"/>
                <a:cs typeface="Calibri"/>
              </a:rPr>
              <a:t>Da</a:t>
            </a:r>
            <a:r>
              <a:rPr sz="2400" spc="1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bi</a:t>
            </a:r>
            <a:r>
              <a:rPr sz="2400" spc="1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se</a:t>
            </a:r>
            <a:r>
              <a:rPr sz="2400" spc="16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kontinualni</a:t>
            </a:r>
            <a:r>
              <a:rPr sz="2400" spc="1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signal</a:t>
            </a:r>
            <a:r>
              <a:rPr sz="2400" spc="14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prila-godio</a:t>
            </a:r>
            <a:endParaRPr sz="2400">
              <a:latin typeface="Calibri"/>
              <a:cs typeface="Calibri"/>
            </a:endParaRPr>
          </a:p>
          <a:p>
            <a:pPr marR="5080" algn="r">
              <a:lnSpc>
                <a:spcPts val="2755"/>
              </a:lnSpc>
              <a:tabLst>
                <a:tab pos="1324610" algn="l"/>
                <a:tab pos="2372995" algn="l"/>
                <a:tab pos="3717290" algn="l"/>
                <a:tab pos="4117340" algn="l"/>
              </a:tabLst>
            </a:pPr>
            <a:r>
              <a:rPr sz="2400" spc="-10" dirty="0">
                <a:latin typeface="Calibri"/>
                <a:cs typeface="Calibri"/>
              </a:rPr>
              <a:t>digitalnoj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spc="-10" dirty="0">
                <a:latin typeface="Calibri"/>
                <a:cs typeface="Calibri"/>
              </a:rPr>
              <a:t>obradi,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spc="-10" dirty="0">
                <a:latin typeface="Calibri"/>
                <a:cs typeface="Calibri"/>
              </a:rPr>
              <a:t>potrebno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spc="-25" dirty="0">
                <a:latin typeface="Calibri"/>
                <a:cs typeface="Calibri"/>
              </a:rPr>
              <a:t>je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spc="-10" dirty="0">
                <a:latin typeface="Calibri"/>
                <a:cs typeface="Calibri"/>
              </a:rPr>
              <a:t>takav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1871" y="2326628"/>
            <a:ext cx="4806315" cy="3924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dirty="0">
                <a:latin typeface="Calibri"/>
                <a:cs typeface="Calibri"/>
              </a:rPr>
              <a:t>signal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aproksimirati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konačnim</a:t>
            </a:r>
            <a:r>
              <a:rPr sz="2400" spc="85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bro-jem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1866" y="2660963"/>
            <a:ext cx="4808855" cy="71628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 marR="5080">
              <a:lnSpc>
                <a:spcPts val="2550"/>
              </a:lnSpc>
              <a:spcBef>
                <a:spcPts val="459"/>
              </a:spcBef>
              <a:tabLst>
                <a:tab pos="1423035" algn="l"/>
                <a:tab pos="2834005" algn="l"/>
                <a:tab pos="3262629" algn="l"/>
              </a:tabLst>
            </a:pPr>
            <a:r>
              <a:rPr sz="2400" spc="-10" dirty="0">
                <a:latin typeface="Calibri"/>
                <a:cs typeface="Calibri"/>
              </a:rPr>
              <a:t>diskretnih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spc="-10" dirty="0">
                <a:latin typeface="Calibri"/>
                <a:cs typeface="Calibri"/>
              </a:rPr>
              <a:t>vrednosti,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spc="-25" dirty="0">
                <a:latin typeface="Calibri"/>
                <a:cs typeface="Calibri"/>
              </a:rPr>
              <a:t>tj.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spc="-10" dirty="0">
                <a:latin typeface="Calibri"/>
                <a:cs typeface="Calibri"/>
              </a:rPr>
              <a:t>ampli-tudno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kvantovati.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62956" y="3442896"/>
            <a:ext cx="503555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029" indent="-227329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40029" algn="l"/>
              </a:tabLst>
            </a:pPr>
            <a:r>
              <a:rPr sz="2400" spc="-10" dirty="0">
                <a:latin typeface="Calibri"/>
                <a:cs typeface="Calibri"/>
              </a:rPr>
              <a:t>Kvantovanje</a:t>
            </a:r>
            <a:r>
              <a:rPr sz="2400" spc="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je</a:t>
            </a:r>
            <a:r>
              <a:rPr sz="2400" spc="1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postupak</a:t>
            </a:r>
            <a:r>
              <a:rPr sz="2400" spc="1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koji</a:t>
            </a:r>
            <a:r>
              <a:rPr sz="2400" spc="6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mora</a:t>
            </a:r>
            <a:r>
              <a:rPr sz="2400" spc="120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Calibri"/>
                <a:cs typeface="Calibri"/>
              </a:rPr>
              <a:t>da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91866" y="3776914"/>
            <a:ext cx="3533775" cy="71628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 marR="5080">
              <a:lnSpc>
                <a:spcPts val="2550"/>
              </a:lnSpc>
              <a:spcBef>
                <a:spcPts val="459"/>
              </a:spcBef>
              <a:tabLst>
                <a:tab pos="1232535" algn="l"/>
                <a:tab pos="1489710" algn="l"/>
                <a:tab pos="2738120" algn="l"/>
                <a:tab pos="3185795" algn="l"/>
              </a:tabLst>
            </a:pPr>
            <a:r>
              <a:rPr sz="2400" spc="-10" dirty="0">
                <a:latin typeface="Calibri"/>
                <a:cs typeface="Calibri"/>
              </a:rPr>
              <a:t>predhodi</a:t>
            </a:r>
            <a:r>
              <a:rPr sz="2400" dirty="0">
                <a:latin typeface="Times New Roman"/>
                <a:cs typeface="Times New Roman"/>
              </a:rPr>
              <a:t>		</a:t>
            </a:r>
            <a:r>
              <a:rPr sz="2400" spc="-10" dirty="0">
                <a:latin typeface="Calibri"/>
                <a:cs typeface="Calibri"/>
              </a:rPr>
              <a:t>kodovanju,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spc="-25" dirty="0">
                <a:latin typeface="Calibri"/>
                <a:cs typeface="Calibri"/>
              </a:rPr>
              <a:t>jer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vanjem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spc="-10" dirty="0">
                <a:latin typeface="Calibri"/>
                <a:cs typeface="Calibri"/>
              </a:rPr>
              <a:t>neizbrojiv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spc="-20" dirty="0">
                <a:latin typeface="Calibri"/>
                <a:cs typeface="Calibri"/>
              </a:rPr>
              <a:t>skup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604026" y="3776914"/>
            <a:ext cx="1196340" cy="71628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 marR="5080" indent="238125">
              <a:lnSpc>
                <a:spcPts val="2550"/>
              </a:lnSpc>
              <a:spcBef>
                <a:spcPts val="459"/>
              </a:spcBef>
            </a:pPr>
            <a:r>
              <a:rPr sz="2400" spc="-20" dirty="0">
                <a:latin typeface="Calibri"/>
                <a:cs typeface="Calibri"/>
              </a:rPr>
              <a:t>kvanto-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Calibri"/>
                <a:cs typeface="Calibri"/>
              </a:rPr>
              <a:t>trenutnih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91866" y="4434583"/>
            <a:ext cx="3677285" cy="3924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spc="-10" dirty="0">
                <a:latin typeface="Calibri"/>
                <a:cs typeface="Calibri"/>
              </a:rPr>
              <a:t>vrednosti</a:t>
            </a:r>
            <a:r>
              <a:rPr sz="2400" spc="-1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svodimo</a:t>
            </a:r>
            <a:r>
              <a:rPr sz="2400" spc="-1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na</a:t>
            </a:r>
            <a:r>
              <a:rPr sz="2400" spc="-8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Calibri"/>
                <a:cs typeface="Calibri"/>
              </a:rPr>
              <a:t>izbrojiv.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66493" y="2281556"/>
            <a:ext cx="3886200" cy="2924175"/>
          </a:xfrm>
          <a:prstGeom prst="rect">
            <a:avLst/>
          </a:prstGeom>
        </p:spPr>
      </p:pic>
      <p:pic>
        <p:nvPicPr>
          <p:cNvPr id="11" name="Slika 10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83555B3D-7D56-D91C-5A03-655A338851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1AA6AC0D-7230-09D2-C1FA-083E0F96B3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62" y="90648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90600" y="483645"/>
            <a:ext cx="213106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b="1" i="1" spc="-120" dirty="0">
                <a:latin typeface="Calibri"/>
                <a:cs typeface="Calibri"/>
              </a:rPr>
              <a:t>Kodiranje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85090" rIns="0" bIns="0" rtlCol="0">
            <a:spAutoFit/>
          </a:bodyPr>
          <a:lstStyle/>
          <a:p>
            <a:pPr marL="239395" marR="12065" indent="-227329" algn="just">
              <a:lnSpc>
                <a:spcPct val="80300"/>
              </a:lnSpc>
              <a:spcBef>
                <a:spcPts val="670"/>
              </a:spcBef>
              <a:buFont typeface="Arial MT"/>
              <a:buChar char="•"/>
              <a:tabLst>
                <a:tab pos="241300" algn="l"/>
              </a:tabLst>
            </a:pPr>
            <a:r>
              <a:rPr dirty="0"/>
              <a:t>U</a:t>
            </a:r>
            <a:r>
              <a:rPr spc="-60" dirty="0">
                <a:latin typeface="Times New Roman"/>
                <a:cs typeface="Times New Roman"/>
              </a:rPr>
              <a:t> </a:t>
            </a:r>
            <a:r>
              <a:rPr dirty="0"/>
              <a:t>procesu</a:t>
            </a:r>
            <a:r>
              <a:rPr spc="-70" dirty="0">
                <a:latin typeface="Times New Roman"/>
                <a:cs typeface="Times New Roman"/>
              </a:rPr>
              <a:t> </a:t>
            </a:r>
            <a:r>
              <a:rPr spc="-10" dirty="0"/>
              <a:t>digitalizovanja</a:t>
            </a:r>
            <a:r>
              <a:rPr spc="-114" dirty="0">
                <a:latin typeface="Times New Roman"/>
                <a:cs typeface="Times New Roman"/>
              </a:rPr>
              <a:t> </a:t>
            </a:r>
            <a:r>
              <a:rPr dirty="0"/>
              <a:t>video</a:t>
            </a:r>
            <a:r>
              <a:rPr spc="-85" dirty="0">
                <a:latin typeface="Times New Roman"/>
                <a:cs typeface="Times New Roman"/>
              </a:rPr>
              <a:t> </a:t>
            </a:r>
            <a:r>
              <a:rPr spc="-10" dirty="0"/>
              <a:t>signala</a:t>
            </a:r>
            <a:r>
              <a:rPr spc="-10" dirty="0">
                <a:latin typeface="Times New Roman"/>
                <a:cs typeface="Times New Roman"/>
              </a:rPr>
              <a:t> 	</a:t>
            </a:r>
            <a:r>
              <a:rPr dirty="0"/>
              <a:t>kodovanje</a:t>
            </a:r>
            <a:r>
              <a:rPr spc="215" dirty="0">
                <a:latin typeface="Times New Roman"/>
                <a:cs typeface="Times New Roman"/>
              </a:rPr>
              <a:t>  </a:t>
            </a:r>
            <a:r>
              <a:rPr dirty="0"/>
              <a:t>je</a:t>
            </a:r>
            <a:r>
              <a:rPr spc="250" dirty="0">
                <a:latin typeface="Times New Roman"/>
                <a:cs typeface="Times New Roman"/>
              </a:rPr>
              <a:t>  </a:t>
            </a:r>
            <a:r>
              <a:rPr dirty="0"/>
              <a:t>završna</a:t>
            </a:r>
            <a:r>
              <a:rPr spc="285" dirty="0"/>
              <a:t>  </a:t>
            </a:r>
            <a:r>
              <a:rPr dirty="0"/>
              <a:t>operacija</a:t>
            </a:r>
            <a:r>
              <a:rPr spc="240" dirty="0">
                <a:latin typeface="Times New Roman"/>
                <a:cs typeface="Times New Roman"/>
              </a:rPr>
              <a:t>  </a:t>
            </a:r>
            <a:r>
              <a:rPr spc="-25" dirty="0"/>
              <a:t>na</a:t>
            </a:r>
            <a:r>
              <a:rPr spc="-25" dirty="0">
                <a:latin typeface="Times New Roman"/>
                <a:cs typeface="Times New Roman"/>
              </a:rPr>
              <a:t> 	</a:t>
            </a:r>
            <a:r>
              <a:rPr dirty="0"/>
              <a:t>predajnoj</a:t>
            </a:r>
            <a:r>
              <a:rPr spc="45" dirty="0">
                <a:latin typeface="Times New Roman"/>
                <a:cs typeface="Times New Roman"/>
              </a:rPr>
              <a:t> </a:t>
            </a:r>
            <a:r>
              <a:rPr dirty="0"/>
              <a:t>strani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dirty="0"/>
              <a:t>prenosnog</a:t>
            </a:r>
            <a:r>
              <a:rPr spc="90" dirty="0">
                <a:latin typeface="Times New Roman"/>
                <a:cs typeface="Times New Roman"/>
              </a:rPr>
              <a:t> </a:t>
            </a:r>
            <a:r>
              <a:rPr dirty="0"/>
              <a:t>sistema,</a:t>
            </a:r>
            <a:r>
              <a:rPr spc="95" dirty="0">
                <a:latin typeface="Times New Roman"/>
                <a:cs typeface="Times New Roman"/>
              </a:rPr>
              <a:t> </a:t>
            </a:r>
            <a:r>
              <a:rPr spc="-50" dirty="0"/>
              <a:t>a</a:t>
            </a:r>
            <a:r>
              <a:rPr spc="-50" dirty="0">
                <a:latin typeface="Times New Roman"/>
                <a:cs typeface="Times New Roman"/>
              </a:rPr>
              <a:t> 	</a:t>
            </a:r>
            <a:r>
              <a:rPr dirty="0"/>
              <a:t>dekodovanje</a:t>
            </a:r>
            <a:r>
              <a:rPr spc="310" dirty="0">
                <a:latin typeface="Times New Roman"/>
                <a:cs typeface="Times New Roman"/>
              </a:rPr>
              <a:t> </a:t>
            </a:r>
            <a:r>
              <a:rPr dirty="0"/>
              <a:t>je</a:t>
            </a:r>
            <a:r>
              <a:rPr spc="315" dirty="0">
                <a:latin typeface="Times New Roman"/>
                <a:cs typeface="Times New Roman"/>
              </a:rPr>
              <a:t> </a:t>
            </a:r>
            <a:r>
              <a:rPr dirty="0"/>
              <a:t>polazna</a:t>
            </a:r>
            <a:r>
              <a:rPr spc="285" dirty="0">
                <a:latin typeface="Times New Roman"/>
                <a:cs typeface="Times New Roman"/>
              </a:rPr>
              <a:t> </a:t>
            </a:r>
            <a:r>
              <a:rPr dirty="0"/>
              <a:t>operacija</a:t>
            </a:r>
            <a:r>
              <a:rPr spc="360" dirty="0">
                <a:latin typeface="Times New Roman"/>
                <a:cs typeface="Times New Roman"/>
              </a:rPr>
              <a:t> </a:t>
            </a:r>
            <a:r>
              <a:rPr spc="-25" dirty="0"/>
              <a:t>pri</a:t>
            </a:r>
            <a:r>
              <a:rPr spc="-25" dirty="0">
                <a:latin typeface="Times New Roman"/>
                <a:cs typeface="Times New Roman"/>
              </a:rPr>
              <a:t> 	</a:t>
            </a:r>
            <a:r>
              <a:rPr dirty="0"/>
              <a:t>rekonstrukciji</a:t>
            </a:r>
            <a:r>
              <a:rPr spc="484" dirty="0">
                <a:latin typeface="Times New Roman"/>
                <a:cs typeface="Times New Roman"/>
              </a:rPr>
              <a:t> </a:t>
            </a:r>
            <a:r>
              <a:rPr dirty="0"/>
              <a:t>video</a:t>
            </a:r>
            <a:r>
              <a:rPr spc="505" dirty="0">
                <a:latin typeface="Times New Roman"/>
                <a:cs typeface="Times New Roman"/>
              </a:rPr>
              <a:t> </a:t>
            </a:r>
            <a:r>
              <a:rPr dirty="0"/>
              <a:t>signala</a:t>
            </a:r>
            <a:r>
              <a:rPr spc="495" dirty="0">
                <a:latin typeface="Times New Roman"/>
                <a:cs typeface="Times New Roman"/>
              </a:rPr>
              <a:t> </a:t>
            </a:r>
            <a:r>
              <a:rPr dirty="0"/>
              <a:t>na</a:t>
            </a:r>
            <a:r>
              <a:rPr spc="490" dirty="0">
                <a:latin typeface="Times New Roman"/>
                <a:cs typeface="Times New Roman"/>
              </a:rPr>
              <a:t> </a:t>
            </a:r>
            <a:r>
              <a:rPr spc="-10" dirty="0"/>
              <a:t>prije-</a:t>
            </a:r>
            <a:r>
              <a:rPr spc="-10" dirty="0">
                <a:latin typeface="Times New Roman"/>
                <a:cs typeface="Times New Roman"/>
              </a:rPr>
              <a:t> 	</a:t>
            </a:r>
            <a:r>
              <a:rPr dirty="0"/>
              <a:t>mnoj</a:t>
            </a:r>
            <a:r>
              <a:rPr spc="-100" dirty="0">
                <a:latin typeface="Times New Roman"/>
                <a:cs typeface="Times New Roman"/>
              </a:rPr>
              <a:t> </a:t>
            </a:r>
            <a:r>
              <a:rPr spc="-10" dirty="0"/>
              <a:t>strani.</a:t>
            </a:r>
          </a:p>
          <a:p>
            <a:pPr marL="239395" marR="5080" indent="-227329" algn="just">
              <a:lnSpc>
                <a:spcPct val="80000"/>
              </a:lnSpc>
              <a:spcBef>
                <a:spcPts val="1000"/>
              </a:spcBef>
              <a:buFont typeface="Arial MT"/>
              <a:buChar char="•"/>
              <a:tabLst>
                <a:tab pos="241300" algn="l"/>
              </a:tabLst>
            </a:pPr>
            <a:r>
              <a:rPr dirty="0"/>
              <a:t>osnovna</a:t>
            </a:r>
            <a:r>
              <a:rPr spc="210" dirty="0">
                <a:latin typeface="Times New Roman"/>
                <a:cs typeface="Times New Roman"/>
              </a:rPr>
              <a:t>   </a:t>
            </a:r>
            <a:r>
              <a:rPr dirty="0"/>
              <a:t>funkcija</a:t>
            </a:r>
            <a:r>
              <a:rPr spc="215" dirty="0">
                <a:latin typeface="Times New Roman"/>
                <a:cs typeface="Times New Roman"/>
              </a:rPr>
              <a:t>   </a:t>
            </a:r>
            <a:r>
              <a:rPr dirty="0"/>
              <a:t>kodera</a:t>
            </a:r>
            <a:r>
              <a:rPr spc="215" dirty="0">
                <a:latin typeface="Times New Roman"/>
                <a:cs typeface="Times New Roman"/>
              </a:rPr>
              <a:t>   </a:t>
            </a:r>
            <a:r>
              <a:rPr spc="-10" dirty="0"/>
              <a:t>cifarsko</a:t>
            </a:r>
            <a:r>
              <a:rPr spc="-10" dirty="0">
                <a:latin typeface="Times New Roman"/>
                <a:cs typeface="Times New Roman"/>
              </a:rPr>
              <a:t> 	</a:t>
            </a:r>
            <a:r>
              <a:rPr dirty="0"/>
              <a:t>predstavljanje</a:t>
            </a:r>
            <a:r>
              <a:rPr spc="555" dirty="0">
                <a:latin typeface="Times New Roman"/>
                <a:cs typeface="Times New Roman"/>
              </a:rPr>
              <a:t>  </a:t>
            </a:r>
            <a:r>
              <a:rPr dirty="0"/>
              <a:t>diskretnih</a:t>
            </a:r>
            <a:r>
              <a:rPr spc="565" dirty="0">
                <a:latin typeface="Times New Roman"/>
                <a:cs typeface="Times New Roman"/>
              </a:rPr>
              <a:t>  </a:t>
            </a:r>
            <a:r>
              <a:rPr spc="-10" dirty="0"/>
              <a:t>vrednosti</a:t>
            </a:r>
            <a:r>
              <a:rPr spc="-10" dirty="0">
                <a:latin typeface="Times New Roman"/>
                <a:cs typeface="Times New Roman"/>
              </a:rPr>
              <a:t> 	</a:t>
            </a:r>
            <a:r>
              <a:rPr dirty="0"/>
              <a:t>kontinualnog</a:t>
            </a:r>
            <a:r>
              <a:rPr spc="65" dirty="0">
                <a:latin typeface="Times New Roman"/>
                <a:cs typeface="Times New Roman"/>
              </a:rPr>
              <a:t>  </a:t>
            </a:r>
            <a:r>
              <a:rPr dirty="0"/>
              <a:t>signala</a:t>
            </a:r>
            <a:r>
              <a:rPr spc="95" dirty="0">
                <a:latin typeface="Times New Roman"/>
                <a:cs typeface="Times New Roman"/>
              </a:rPr>
              <a:t>  </a:t>
            </a:r>
            <a:r>
              <a:rPr dirty="0"/>
              <a:t>grupom</a:t>
            </a:r>
            <a:r>
              <a:rPr spc="80" dirty="0">
                <a:latin typeface="Times New Roman"/>
                <a:cs typeface="Times New Roman"/>
              </a:rPr>
              <a:t>  </a:t>
            </a:r>
            <a:r>
              <a:rPr spc="-10" dirty="0"/>
              <a:t>digita,</a:t>
            </a:r>
            <a:r>
              <a:rPr spc="-10" dirty="0">
                <a:latin typeface="Times New Roman"/>
                <a:cs typeface="Times New Roman"/>
              </a:rPr>
              <a:t> 	</a:t>
            </a:r>
            <a:r>
              <a:rPr dirty="0"/>
              <a:t>odnosno</a:t>
            </a:r>
            <a:r>
              <a:rPr spc="-105" dirty="0">
                <a:latin typeface="Times New Roman"/>
                <a:cs typeface="Times New Roman"/>
              </a:rPr>
              <a:t> </a:t>
            </a:r>
            <a:r>
              <a:rPr spc="-10" dirty="0"/>
              <a:t>impulsa,</a:t>
            </a:r>
          </a:p>
          <a:p>
            <a:pPr marL="239395" marR="5080" indent="-227329" algn="just">
              <a:lnSpc>
                <a:spcPct val="80200"/>
              </a:lnSpc>
              <a:spcBef>
                <a:spcPts val="994"/>
              </a:spcBef>
              <a:buFont typeface="Arial MT"/>
              <a:buChar char="•"/>
              <a:tabLst>
                <a:tab pos="241300" algn="l"/>
              </a:tabLst>
            </a:pPr>
            <a:r>
              <a:rPr dirty="0"/>
              <a:t>kodovanjem</a:t>
            </a:r>
            <a:r>
              <a:rPr spc="490" dirty="0">
                <a:latin typeface="Times New Roman"/>
                <a:cs typeface="Times New Roman"/>
              </a:rPr>
              <a:t>  </a:t>
            </a:r>
            <a:r>
              <a:rPr dirty="0"/>
              <a:t>se</a:t>
            </a:r>
            <a:r>
              <a:rPr spc="475" dirty="0">
                <a:latin typeface="Times New Roman"/>
                <a:cs typeface="Times New Roman"/>
              </a:rPr>
              <a:t>  </a:t>
            </a:r>
            <a:r>
              <a:rPr dirty="0"/>
              <a:t>podrazumeva</a:t>
            </a:r>
            <a:r>
              <a:rPr spc="459" dirty="0">
                <a:latin typeface="Times New Roman"/>
                <a:cs typeface="Times New Roman"/>
              </a:rPr>
              <a:t>  </a:t>
            </a:r>
            <a:r>
              <a:rPr spc="-20" dirty="0"/>
              <a:t>tra-</a:t>
            </a:r>
            <a:r>
              <a:rPr spc="-20" dirty="0">
                <a:latin typeface="Times New Roman"/>
                <a:cs typeface="Times New Roman"/>
              </a:rPr>
              <a:t> 	</a:t>
            </a:r>
            <a:r>
              <a:rPr dirty="0"/>
              <a:t>nsformacija</a:t>
            </a:r>
            <a:r>
              <a:rPr spc="-100" dirty="0">
                <a:latin typeface="Times New Roman"/>
                <a:cs typeface="Times New Roman"/>
              </a:rPr>
              <a:t> </a:t>
            </a:r>
            <a:r>
              <a:rPr spc="-25" dirty="0"/>
              <a:t>kodova,</a:t>
            </a:r>
            <a:r>
              <a:rPr spc="-75" dirty="0">
                <a:latin typeface="Times New Roman"/>
                <a:cs typeface="Times New Roman"/>
              </a:rPr>
              <a:t> </a:t>
            </a:r>
            <a:r>
              <a:rPr dirty="0"/>
              <a:t>pri</a:t>
            </a:r>
            <a:r>
              <a:rPr spc="-105" dirty="0">
                <a:latin typeface="Times New Roman"/>
                <a:cs typeface="Times New Roman"/>
              </a:rPr>
              <a:t> </a:t>
            </a:r>
            <a:r>
              <a:rPr dirty="0"/>
              <a:t>čemu se</a:t>
            </a:r>
            <a:r>
              <a:rPr spc="-75" dirty="0">
                <a:latin typeface="Times New Roman"/>
                <a:cs typeface="Times New Roman"/>
              </a:rPr>
              <a:t> </a:t>
            </a:r>
            <a:r>
              <a:rPr spc="-10" dirty="0"/>
              <a:t>ulazni</a:t>
            </a:r>
            <a:r>
              <a:rPr spc="-10" dirty="0">
                <a:latin typeface="Times New Roman"/>
                <a:cs typeface="Times New Roman"/>
              </a:rPr>
              <a:t> 	</a:t>
            </a:r>
            <a:r>
              <a:rPr dirty="0"/>
              <a:t>digitalni</a:t>
            </a:r>
            <a:r>
              <a:rPr spc="365" dirty="0">
                <a:latin typeface="Times New Roman"/>
                <a:cs typeface="Times New Roman"/>
              </a:rPr>
              <a:t>  </a:t>
            </a:r>
            <a:r>
              <a:rPr dirty="0"/>
              <a:t>signal</a:t>
            </a:r>
            <a:r>
              <a:rPr spc="405" dirty="0">
                <a:latin typeface="Times New Roman"/>
                <a:cs typeface="Times New Roman"/>
              </a:rPr>
              <a:t>  </a:t>
            </a:r>
            <a:r>
              <a:rPr dirty="0"/>
              <a:t>pretvara</a:t>
            </a:r>
            <a:r>
              <a:rPr spc="365" dirty="0">
                <a:latin typeface="Times New Roman"/>
                <a:cs typeface="Times New Roman"/>
              </a:rPr>
              <a:t>  </a:t>
            </a:r>
            <a:r>
              <a:rPr dirty="0"/>
              <a:t>na</a:t>
            </a:r>
            <a:r>
              <a:rPr spc="405" dirty="0">
                <a:latin typeface="Times New Roman"/>
                <a:cs typeface="Times New Roman"/>
              </a:rPr>
              <a:t>  </a:t>
            </a:r>
            <a:r>
              <a:rPr spc="-10" dirty="0"/>
              <a:t>izlazu</a:t>
            </a:r>
            <a:r>
              <a:rPr spc="-10" dirty="0">
                <a:latin typeface="Times New Roman"/>
                <a:cs typeface="Times New Roman"/>
              </a:rPr>
              <a:t> 	</a:t>
            </a:r>
            <a:r>
              <a:rPr dirty="0"/>
              <a:t>kodera</a:t>
            </a:r>
            <a:r>
              <a:rPr spc="-60" dirty="0">
                <a:latin typeface="Times New Roman"/>
                <a:cs typeface="Times New Roman"/>
              </a:rPr>
              <a:t> </a:t>
            </a:r>
            <a:r>
              <a:rPr dirty="0"/>
              <a:t>u</a:t>
            </a:r>
            <a:r>
              <a:rPr spc="-20" dirty="0">
                <a:latin typeface="Times New Roman"/>
                <a:cs typeface="Times New Roman"/>
              </a:rPr>
              <a:t> </a:t>
            </a:r>
            <a:r>
              <a:rPr dirty="0"/>
              <a:t>transformisan</a:t>
            </a:r>
            <a:r>
              <a:rPr spc="-20" dirty="0">
                <a:latin typeface="Times New Roman"/>
                <a:cs typeface="Times New Roman"/>
              </a:rPr>
              <a:t> </a:t>
            </a:r>
            <a:r>
              <a:rPr dirty="0"/>
              <a:t>digitalni</a:t>
            </a:r>
            <a:r>
              <a:rPr spc="-55" dirty="0">
                <a:latin typeface="Times New Roman"/>
                <a:cs typeface="Times New Roman"/>
              </a:rPr>
              <a:t> </a:t>
            </a:r>
            <a:r>
              <a:rPr spc="-10" dirty="0"/>
              <a:t>signal</a:t>
            </a:r>
            <a:r>
              <a:rPr spc="-10" dirty="0">
                <a:latin typeface="Times New Roman"/>
                <a:cs typeface="Times New Roman"/>
              </a:rPr>
              <a:t> 	</a:t>
            </a:r>
            <a:r>
              <a:rPr spc="-10" dirty="0"/>
              <a:t>novih</a:t>
            </a:r>
            <a:r>
              <a:rPr spc="-60" dirty="0">
                <a:latin typeface="Times New Roman"/>
                <a:cs typeface="Times New Roman"/>
              </a:rPr>
              <a:t> </a:t>
            </a:r>
            <a:r>
              <a:rPr dirty="0"/>
              <a:t>statističkih</a:t>
            </a:r>
            <a:r>
              <a:rPr spc="-225" dirty="0"/>
              <a:t> </a:t>
            </a:r>
            <a:r>
              <a:rPr spc="-10" dirty="0"/>
              <a:t>karakteristi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59514" y="2910583"/>
            <a:ext cx="4334774" cy="1279907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B82E9036-B4A4-3347-6C81-6770B93E85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7CEF9859-3967-22BF-D3D3-1225C1EBCB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87538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37"/>
              <a:ext cx="12192000" cy="423545"/>
            </a:xfrm>
            <a:custGeom>
              <a:avLst/>
              <a:gdLst/>
              <a:ahLst/>
              <a:cxnLst/>
              <a:rect l="l" t="t" r="r" b="b"/>
              <a:pathLst>
                <a:path w="12192000" h="423545">
                  <a:moveTo>
                    <a:pt x="12191987" y="0"/>
                  </a:moveTo>
                  <a:lnTo>
                    <a:pt x="2944114" y="0"/>
                  </a:lnTo>
                  <a:lnTo>
                    <a:pt x="0" y="0"/>
                  </a:lnTo>
                  <a:lnTo>
                    <a:pt x="0" y="423125"/>
                  </a:lnTo>
                  <a:lnTo>
                    <a:pt x="2944114" y="423125"/>
                  </a:lnTo>
                  <a:lnTo>
                    <a:pt x="12191987" y="423125"/>
                  </a:lnTo>
                  <a:lnTo>
                    <a:pt x="12191987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461263"/>
              <a:ext cx="12192000" cy="423545"/>
            </a:xfrm>
            <a:custGeom>
              <a:avLst/>
              <a:gdLst/>
              <a:ahLst/>
              <a:cxnLst/>
              <a:rect l="l" t="t" r="r" b="b"/>
              <a:pathLst>
                <a:path w="12192000" h="423544">
                  <a:moveTo>
                    <a:pt x="12191987" y="0"/>
                  </a:moveTo>
                  <a:lnTo>
                    <a:pt x="2944114" y="0"/>
                  </a:lnTo>
                  <a:lnTo>
                    <a:pt x="0" y="0"/>
                  </a:lnTo>
                  <a:lnTo>
                    <a:pt x="0" y="423024"/>
                  </a:lnTo>
                  <a:lnTo>
                    <a:pt x="2944114" y="423024"/>
                  </a:lnTo>
                  <a:lnTo>
                    <a:pt x="12191987" y="423024"/>
                  </a:lnTo>
                  <a:lnTo>
                    <a:pt x="12191987" y="0"/>
                  </a:lnTo>
                  <a:close/>
                </a:path>
              </a:pathLst>
            </a:custGeom>
            <a:solidFill>
              <a:srgbClr val="CFD5E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884351"/>
              <a:ext cx="12192000" cy="442595"/>
            </a:xfrm>
            <a:custGeom>
              <a:avLst/>
              <a:gdLst/>
              <a:ahLst/>
              <a:cxnLst/>
              <a:rect l="l" t="t" r="r" b="b"/>
              <a:pathLst>
                <a:path w="12192000" h="442594">
                  <a:moveTo>
                    <a:pt x="12191987" y="0"/>
                  </a:moveTo>
                  <a:lnTo>
                    <a:pt x="2944114" y="0"/>
                  </a:lnTo>
                  <a:lnTo>
                    <a:pt x="0" y="0"/>
                  </a:lnTo>
                  <a:lnTo>
                    <a:pt x="0" y="442175"/>
                  </a:lnTo>
                  <a:lnTo>
                    <a:pt x="2944114" y="442175"/>
                  </a:lnTo>
                  <a:lnTo>
                    <a:pt x="12191987" y="442175"/>
                  </a:lnTo>
                  <a:lnTo>
                    <a:pt x="12191987" y="0"/>
                  </a:lnTo>
                  <a:close/>
                </a:path>
              </a:pathLst>
            </a:custGeom>
            <a:solidFill>
              <a:srgbClr val="E9EB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326552"/>
              <a:ext cx="12192000" cy="442595"/>
            </a:xfrm>
            <a:custGeom>
              <a:avLst/>
              <a:gdLst/>
              <a:ahLst/>
              <a:cxnLst/>
              <a:rect l="l" t="t" r="r" b="b"/>
              <a:pathLst>
                <a:path w="12192000" h="442594">
                  <a:moveTo>
                    <a:pt x="12191987" y="0"/>
                  </a:moveTo>
                  <a:lnTo>
                    <a:pt x="2944114" y="0"/>
                  </a:lnTo>
                  <a:lnTo>
                    <a:pt x="0" y="0"/>
                  </a:lnTo>
                  <a:lnTo>
                    <a:pt x="0" y="442175"/>
                  </a:lnTo>
                  <a:lnTo>
                    <a:pt x="2944114" y="442175"/>
                  </a:lnTo>
                  <a:lnTo>
                    <a:pt x="12191987" y="442175"/>
                  </a:lnTo>
                  <a:lnTo>
                    <a:pt x="12191987" y="0"/>
                  </a:lnTo>
                  <a:close/>
                </a:path>
              </a:pathLst>
            </a:custGeom>
            <a:solidFill>
              <a:srgbClr val="CFD5E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1768754"/>
              <a:ext cx="12192000" cy="442595"/>
            </a:xfrm>
            <a:custGeom>
              <a:avLst/>
              <a:gdLst/>
              <a:ahLst/>
              <a:cxnLst/>
              <a:rect l="l" t="t" r="r" b="b"/>
              <a:pathLst>
                <a:path w="12192000" h="442594">
                  <a:moveTo>
                    <a:pt x="12191987" y="0"/>
                  </a:moveTo>
                  <a:lnTo>
                    <a:pt x="2944114" y="0"/>
                  </a:lnTo>
                  <a:lnTo>
                    <a:pt x="0" y="0"/>
                  </a:lnTo>
                  <a:lnTo>
                    <a:pt x="0" y="442175"/>
                  </a:lnTo>
                  <a:lnTo>
                    <a:pt x="2944114" y="442175"/>
                  </a:lnTo>
                  <a:lnTo>
                    <a:pt x="12191987" y="442175"/>
                  </a:lnTo>
                  <a:lnTo>
                    <a:pt x="12191987" y="0"/>
                  </a:lnTo>
                  <a:close/>
                </a:path>
              </a:pathLst>
            </a:custGeom>
            <a:solidFill>
              <a:srgbClr val="E9EB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0" y="2210879"/>
              <a:ext cx="12192000" cy="442595"/>
            </a:xfrm>
            <a:custGeom>
              <a:avLst/>
              <a:gdLst/>
              <a:ahLst/>
              <a:cxnLst/>
              <a:rect l="l" t="t" r="r" b="b"/>
              <a:pathLst>
                <a:path w="12192000" h="442594">
                  <a:moveTo>
                    <a:pt x="12191987" y="0"/>
                  </a:moveTo>
                  <a:lnTo>
                    <a:pt x="2944114" y="0"/>
                  </a:lnTo>
                  <a:lnTo>
                    <a:pt x="0" y="0"/>
                  </a:lnTo>
                  <a:lnTo>
                    <a:pt x="0" y="442163"/>
                  </a:lnTo>
                  <a:lnTo>
                    <a:pt x="2944114" y="442163"/>
                  </a:lnTo>
                  <a:lnTo>
                    <a:pt x="12191987" y="442163"/>
                  </a:lnTo>
                  <a:lnTo>
                    <a:pt x="12191987" y="0"/>
                  </a:lnTo>
                  <a:close/>
                </a:path>
              </a:pathLst>
            </a:custGeom>
            <a:solidFill>
              <a:srgbClr val="CFD5E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0" y="2653080"/>
              <a:ext cx="12192000" cy="442595"/>
            </a:xfrm>
            <a:custGeom>
              <a:avLst/>
              <a:gdLst/>
              <a:ahLst/>
              <a:cxnLst/>
              <a:rect l="l" t="t" r="r" b="b"/>
              <a:pathLst>
                <a:path w="12192000" h="442594">
                  <a:moveTo>
                    <a:pt x="12191987" y="0"/>
                  </a:moveTo>
                  <a:lnTo>
                    <a:pt x="2944114" y="0"/>
                  </a:lnTo>
                  <a:lnTo>
                    <a:pt x="0" y="0"/>
                  </a:lnTo>
                  <a:lnTo>
                    <a:pt x="0" y="442163"/>
                  </a:lnTo>
                  <a:lnTo>
                    <a:pt x="2944114" y="442163"/>
                  </a:lnTo>
                  <a:lnTo>
                    <a:pt x="12191987" y="442163"/>
                  </a:lnTo>
                  <a:lnTo>
                    <a:pt x="12191987" y="0"/>
                  </a:lnTo>
                  <a:close/>
                </a:path>
              </a:pathLst>
            </a:custGeom>
            <a:solidFill>
              <a:srgbClr val="E9EB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0" y="3095281"/>
              <a:ext cx="12192000" cy="442595"/>
            </a:xfrm>
            <a:custGeom>
              <a:avLst/>
              <a:gdLst/>
              <a:ahLst/>
              <a:cxnLst/>
              <a:rect l="l" t="t" r="r" b="b"/>
              <a:pathLst>
                <a:path w="12192000" h="442595">
                  <a:moveTo>
                    <a:pt x="12191987" y="0"/>
                  </a:moveTo>
                  <a:lnTo>
                    <a:pt x="2944114" y="0"/>
                  </a:lnTo>
                  <a:lnTo>
                    <a:pt x="0" y="0"/>
                  </a:lnTo>
                  <a:lnTo>
                    <a:pt x="0" y="442175"/>
                  </a:lnTo>
                  <a:lnTo>
                    <a:pt x="2944114" y="442175"/>
                  </a:lnTo>
                  <a:lnTo>
                    <a:pt x="12191987" y="442175"/>
                  </a:lnTo>
                  <a:lnTo>
                    <a:pt x="12191987" y="0"/>
                  </a:lnTo>
                  <a:close/>
                </a:path>
              </a:pathLst>
            </a:custGeom>
            <a:solidFill>
              <a:srgbClr val="CFD5E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0" y="3537508"/>
              <a:ext cx="12192000" cy="442595"/>
            </a:xfrm>
            <a:custGeom>
              <a:avLst/>
              <a:gdLst/>
              <a:ahLst/>
              <a:cxnLst/>
              <a:rect l="l" t="t" r="r" b="b"/>
              <a:pathLst>
                <a:path w="12192000" h="442595">
                  <a:moveTo>
                    <a:pt x="12191987" y="0"/>
                  </a:moveTo>
                  <a:lnTo>
                    <a:pt x="2944114" y="0"/>
                  </a:lnTo>
                  <a:lnTo>
                    <a:pt x="0" y="0"/>
                  </a:lnTo>
                  <a:lnTo>
                    <a:pt x="0" y="442175"/>
                  </a:lnTo>
                  <a:lnTo>
                    <a:pt x="2944114" y="442175"/>
                  </a:lnTo>
                  <a:lnTo>
                    <a:pt x="12191987" y="442175"/>
                  </a:lnTo>
                  <a:lnTo>
                    <a:pt x="12191987" y="0"/>
                  </a:lnTo>
                  <a:close/>
                </a:path>
              </a:pathLst>
            </a:custGeom>
            <a:solidFill>
              <a:srgbClr val="E9EB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3979583"/>
              <a:ext cx="12192000" cy="442595"/>
            </a:xfrm>
            <a:custGeom>
              <a:avLst/>
              <a:gdLst/>
              <a:ahLst/>
              <a:cxnLst/>
              <a:rect l="l" t="t" r="r" b="b"/>
              <a:pathLst>
                <a:path w="12192000" h="442595">
                  <a:moveTo>
                    <a:pt x="12191987" y="0"/>
                  </a:moveTo>
                  <a:lnTo>
                    <a:pt x="2944114" y="0"/>
                  </a:lnTo>
                  <a:lnTo>
                    <a:pt x="0" y="0"/>
                  </a:lnTo>
                  <a:lnTo>
                    <a:pt x="0" y="442175"/>
                  </a:lnTo>
                  <a:lnTo>
                    <a:pt x="2944114" y="442175"/>
                  </a:lnTo>
                  <a:lnTo>
                    <a:pt x="12191987" y="442175"/>
                  </a:lnTo>
                  <a:lnTo>
                    <a:pt x="12191987" y="0"/>
                  </a:lnTo>
                  <a:close/>
                </a:path>
              </a:pathLst>
            </a:custGeom>
            <a:solidFill>
              <a:srgbClr val="CFD5E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0" y="4421809"/>
              <a:ext cx="12192000" cy="442595"/>
            </a:xfrm>
            <a:custGeom>
              <a:avLst/>
              <a:gdLst/>
              <a:ahLst/>
              <a:cxnLst/>
              <a:rect l="l" t="t" r="r" b="b"/>
              <a:pathLst>
                <a:path w="12192000" h="442595">
                  <a:moveTo>
                    <a:pt x="12191987" y="0"/>
                  </a:moveTo>
                  <a:lnTo>
                    <a:pt x="2944114" y="0"/>
                  </a:lnTo>
                  <a:lnTo>
                    <a:pt x="0" y="0"/>
                  </a:lnTo>
                  <a:lnTo>
                    <a:pt x="0" y="442175"/>
                  </a:lnTo>
                  <a:lnTo>
                    <a:pt x="2944114" y="442175"/>
                  </a:lnTo>
                  <a:lnTo>
                    <a:pt x="12191987" y="442175"/>
                  </a:lnTo>
                  <a:lnTo>
                    <a:pt x="12191987" y="0"/>
                  </a:lnTo>
                  <a:close/>
                </a:path>
              </a:pathLst>
            </a:custGeom>
            <a:solidFill>
              <a:srgbClr val="E9EB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0" y="4864023"/>
              <a:ext cx="12192000" cy="442595"/>
            </a:xfrm>
            <a:custGeom>
              <a:avLst/>
              <a:gdLst/>
              <a:ahLst/>
              <a:cxnLst/>
              <a:rect l="l" t="t" r="r" b="b"/>
              <a:pathLst>
                <a:path w="12192000" h="442595">
                  <a:moveTo>
                    <a:pt x="12191987" y="0"/>
                  </a:moveTo>
                  <a:lnTo>
                    <a:pt x="2944114" y="0"/>
                  </a:lnTo>
                  <a:lnTo>
                    <a:pt x="0" y="0"/>
                  </a:lnTo>
                  <a:lnTo>
                    <a:pt x="0" y="442163"/>
                  </a:lnTo>
                  <a:lnTo>
                    <a:pt x="2944114" y="442163"/>
                  </a:lnTo>
                  <a:lnTo>
                    <a:pt x="12191987" y="442163"/>
                  </a:lnTo>
                  <a:lnTo>
                    <a:pt x="12191987" y="0"/>
                  </a:lnTo>
                  <a:close/>
                </a:path>
              </a:pathLst>
            </a:custGeom>
            <a:solidFill>
              <a:srgbClr val="CFD5E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0" y="5306161"/>
              <a:ext cx="12192000" cy="442595"/>
            </a:xfrm>
            <a:custGeom>
              <a:avLst/>
              <a:gdLst/>
              <a:ahLst/>
              <a:cxnLst/>
              <a:rect l="l" t="t" r="r" b="b"/>
              <a:pathLst>
                <a:path w="12192000" h="442595">
                  <a:moveTo>
                    <a:pt x="12191987" y="0"/>
                  </a:moveTo>
                  <a:lnTo>
                    <a:pt x="2944114" y="0"/>
                  </a:lnTo>
                  <a:lnTo>
                    <a:pt x="0" y="0"/>
                  </a:lnTo>
                  <a:lnTo>
                    <a:pt x="0" y="442175"/>
                  </a:lnTo>
                  <a:lnTo>
                    <a:pt x="2944114" y="442175"/>
                  </a:lnTo>
                  <a:lnTo>
                    <a:pt x="12191987" y="442175"/>
                  </a:lnTo>
                  <a:lnTo>
                    <a:pt x="12191987" y="0"/>
                  </a:lnTo>
                  <a:close/>
                </a:path>
              </a:pathLst>
            </a:custGeom>
            <a:solidFill>
              <a:srgbClr val="E9EB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0" y="5748337"/>
              <a:ext cx="12192000" cy="668020"/>
            </a:xfrm>
            <a:custGeom>
              <a:avLst/>
              <a:gdLst/>
              <a:ahLst/>
              <a:cxnLst/>
              <a:rect l="l" t="t" r="r" b="b"/>
              <a:pathLst>
                <a:path w="12192000" h="668020">
                  <a:moveTo>
                    <a:pt x="12191987" y="0"/>
                  </a:moveTo>
                  <a:lnTo>
                    <a:pt x="2944114" y="0"/>
                  </a:lnTo>
                  <a:lnTo>
                    <a:pt x="0" y="0"/>
                  </a:lnTo>
                  <a:lnTo>
                    <a:pt x="0" y="667486"/>
                  </a:lnTo>
                  <a:lnTo>
                    <a:pt x="2944114" y="667486"/>
                  </a:lnTo>
                  <a:lnTo>
                    <a:pt x="12191987" y="667486"/>
                  </a:lnTo>
                  <a:lnTo>
                    <a:pt x="12191987" y="0"/>
                  </a:lnTo>
                  <a:close/>
                </a:path>
              </a:pathLst>
            </a:custGeom>
            <a:solidFill>
              <a:srgbClr val="CFD5E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0" y="6415836"/>
              <a:ext cx="12192000" cy="442595"/>
            </a:xfrm>
            <a:custGeom>
              <a:avLst/>
              <a:gdLst/>
              <a:ahLst/>
              <a:cxnLst/>
              <a:rect l="l" t="t" r="r" b="b"/>
              <a:pathLst>
                <a:path w="12192000" h="442595">
                  <a:moveTo>
                    <a:pt x="12191987" y="0"/>
                  </a:moveTo>
                  <a:lnTo>
                    <a:pt x="2944114" y="0"/>
                  </a:lnTo>
                  <a:lnTo>
                    <a:pt x="0" y="0"/>
                  </a:lnTo>
                  <a:lnTo>
                    <a:pt x="0" y="442163"/>
                  </a:lnTo>
                  <a:lnTo>
                    <a:pt x="2944114" y="442163"/>
                  </a:lnTo>
                  <a:lnTo>
                    <a:pt x="12191987" y="442163"/>
                  </a:lnTo>
                  <a:lnTo>
                    <a:pt x="12191987" y="0"/>
                  </a:lnTo>
                  <a:close/>
                </a:path>
              </a:pathLst>
            </a:custGeom>
            <a:solidFill>
              <a:srgbClr val="E9EB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/>
              <a:ahLst/>
              <a:cxnLst/>
              <a:rect l="l" t="t" r="r" b="b"/>
              <a:pathLst>
                <a:path w="12192000" h="6858000">
                  <a:moveTo>
                    <a:pt x="12192000" y="0"/>
                  </a:moveTo>
                  <a:lnTo>
                    <a:pt x="12185637" y="0"/>
                  </a:lnTo>
                  <a:lnTo>
                    <a:pt x="12185637" y="6362"/>
                  </a:lnTo>
                  <a:lnTo>
                    <a:pt x="12185637" y="423164"/>
                  </a:lnTo>
                  <a:lnTo>
                    <a:pt x="12185637" y="6851650"/>
                  </a:lnTo>
                  <a:lnTo>
                    <a:pt x="2950464" y="6851650"/>
                  </a:lnTo>
                  <a:lnTo>
                    <a:pt x="2950464" y="6422174"/>
                  </a:lnTo>
                  <a:lnTo>
                    <a:pt x="12185637" y="6422174"/>
                  </a:lnTo>
                  <a:lnTo>
                    <a:pt x="12185637" y="6409474"/>
                  </a:lnTo>
                  <a:lnTo>
                    <a:pt x="2950464" y="6409474"/>
                  </a:lnTo>
                  <a:lnTo>
                    <a:pt x="2950464" y="5754687"/>
                  </a:lnTo>
                  <a:lnTo>
                    <a:pt x="12185637" y="5754687"/>
                  </a:lnTo>
                  <a:lnTo>
                    <a:pt x="12185637" y="5741987"/>
                  </a:lnTo>
                  <a:lnTo>
                    <a:pt x="2950464" y="5741987"/>
                  </a:lnTo>
                  <a:lnTo>
                    <a:pt x="2950464" y="5312549"/>
                  </a:lnTo>
                  <a:lnTo>
                    <a:pt x="12185637" y="5312549"/>
                  </a:lnTo>
                  <a:lnTo>
                    <a:pt x="12185637" y="5299849"/>
                  </a:lnTo>
                  <a:lnTo>
                    <a:pt x="2950464" y="5299849"/>
                  </a:lnTo>
                  <a:lnTo>
                    <a:pt x="2950464" y="4870335"/>
                  </a:lnTo>
                  <a:lnTo>
                    <a:pt x="12185637" y="4870335"/>
                  </a:lnTo>
                  <a:lnTo>
                    <a:pt x="12185637" y="4857635"/>
                  </a:lnTo>
                  <a:lnTo>
                    <a:pt x="2950464" y="4857635"/>
                  </a:lnTo>
                  <a:lnTo>
                    <a:pt x="2950464" y="4428109"/>
                  </a:lnTo>
                  <a:lnTo>
                    <a:pt x="12185637" y="4428109"/>
                  </a:lnTo>
                  <a:lnTo>
                    <a:pt x="12185637" y="4415409"/>
                  </a:lnTo>
                  <a:lnTo>
                    <a:pt x="2950464" y="4415409"/>
                  </a:lnTo>
                  <a:lnTo>
                    <a:pt x="2950464" y="3986034"/>
                  </a:lnTo>
                  <a:lnTo>
                    <a:pt x="12185637" y="3986034"/>
                  </a:lnTo>
                  <a:lnTo>
                    <a:pt x="12185637" y="3973334"/>
                  </a:lnTo>
                  <a:lnTo>
                    <a:pt x="2950464" y="3973334"/>
                  </a:lnTo>
                  <a:lnTo>
                    <a:pt x="2950464" y="3543808"/>
                  </a:lnTo>
                  <a:lnTo>
                    <a:pt x="12185637" y="3543808"/>
                  </a:lnTo>
                  <a:lnTo>
                    <a:pt x="12185637" y="3531108"/>
                  </a:lnTo>
                  <a:lnTo>
                    <a:pt x="2950464" y="3531108"/>
                  </a:lnTo>
                  <a:lnTo>
                    <a:pt x="2950464" y="3101606"/>
                  </a:lnTo>
                  <a:lnTo>
                    <a:pt x="12185637" y="3101606"/>
                  </a:lnTo>
                  <a:lnTo>
                    <a:pt x="12185637" y="3088906"/>
                  </a:lnTo>
                  <a:lnTo>
                    <a:pt x="2950464" y="3088906"/>
                  </a:lnTo>
                  <a:lnTo>
                    <a:pt x="2950464" y="2659392"/>
                  </a:lnTo>
                  <a:lnTo>
                    <a:pt x="12185637" y="2659392"/>
                  </a:lnTo>
                  <a:lnTo>
                    <a:pt x="12185637" y="2646692"/>
                  </a:lnTo>
                  <a:lnTo>
                    <a:pt x="2950464" y="2646692"/>
                  </a:lnTo>
                  <a:lnTo>
                    <a:pt x="2950464" y="2217280"/>
                  </a:lnTo>
                  <a:lnTo>
                    <a:pt x="12185637" y="2217280"/>
                  </a:lnTo>
                  <a:lnTo>
                    <a:pt x="12185637" y="2204580"/>
                  </a:lnTo>
                  <a:lnTo>
                    <a:pt x="2950464" y="2204580"/>
                  </a:lnTo>
                  <a:lnTo>
                    <a:pt x="2950464" y="1775079"/>
                  </a:lnTo>
                  <a:lnTo>
                    <a:pt x="12185637" y="1775079"/>
                  </a:lnTo>
                  <a:lnTo>
                    <a:pt x="12185637" y="1762379"/>
                  </a:lnTo>
                  <a:lnTo>
                    <a:pt x="2950464" y="1762379"/>
                  </a:lnTo>
                  <a:lnTo>
                    <a:pt x="2950464" y="1332877"/>
                  </a:lnTo>
                  <a:lnTo>
                    <a:pt x="12185637" y="1332877"/>
                  </a:lnTo>
                  <a:lnTo>
                    <a:pt x="12185637" y="1320177"/>
                  </a:lnTo>
                  <a:lnTo>
                    <a:pt x="2950464" y="1320177"/>
                  </a:lnTo>
                  <a:lnTo>
                    <a:pt x="2950464" y="890638"/>
                  </a:lnTo>
                  <a:lnTo>
                    <a:pt x="12185637" y="890638"/>
                  </a:lnTo>
                  <a:lnTo>
                    <a:pt x="12185637" y="877938"/>
                  </a:lnTo>
                  <a:lnTo>
                    <a:pt x="2950464" y="877938"/>
                  </a:lnTo>
                  <a:lnTo>
                    <a:pt x="2950464" y="461264"/>
                  </a:lnTo>
                  <a:lnTo>
                    <a:pt x="12185637" y="461264"/>
                  </a:lnTo>
                  <a:lnTo>
                    <a:pt x="12185637" y="423164"/>
                  </a:lnTo>
                  <a:lnTo>
                    <a:pt x="2950464" y="423164"/>
                  </a:lnTo>
                  <a:lnTo>
                    <a:pt x="2950464" y="6362"/>
                  </a:lnTo>
                  <a:lnTo>
                    <a:pt x="12185637" y="6362"/>
                  </a:lnTo>
                  <a:lnTo>
                    <a:pt x="12185637" y="0"/>
                  </a:lnTo>
                  <a:lnTo>
                    <a:pt x="2950464" y="0"/>
                  </a:lnTo>
                  <a:lnTo>
                    <a:pt x="2937764" y="0"/>
                  </a:lnTo>
                  <a:lnTo>
                    <a:pt x="2937764" y="6362"/>
                  </a:lnTo>
                  <a:lnTo>
                    <a:pt x="2937764" y="6851650"/>
                  </a:lnTo>
                  <a:lnTo>
                    <a:pt x="6350" y="6851650"/>
                  </a:lnTo>
                  <a:lnTo>
                    <a:pt x="6350" y="6422174"/>
                  </a:lnTo>
                  <a:lnTo>
                    <a:pt x="2937764" y="6422174"/>
                  </a:lnTo>
                  <a:lnTo>
                    <a:pt x="2937764" y="6409474"/>
                  </a:lnTo>
                  <a:lnTo>
                    <a:pt x="6350" y="6409474"/>
                  </a:lnTo>
                  <a:lnTo>
                    <a:pt x="6350" y="5754687"/>
                  </a:lnTo>
                  <a:lnTo>
                    <a:pt x="2937764" y="5754687"/>
                  </a:lnTo>
                  <a:lnTo>
                    <a:pt x="2937764" y="5741987"/>
                  </a:lnTo>
                  <a:lnTo>
                    <a:pt x="6350" y="5741987"/>
                  </a:lnTo>
                  <a:lnTo>
                    <a:pt x="6350" y="5312549"/>
                  </a:lnTo>
                  <a:lnTo>
                    <a:pt x="2937764" y="5312549"/>
                  </a:lnTo>
                  <a:lnTo>
                    <a:pt x="2937764" y="5299849"/>
                  </a:lnTo>
                  <a:lnTo>
                    <a:pt x="6350" y="5299849"/>
                  </a:lnTo>
                  <a:lnTo>
                    <a:pt x="6350" y="4870335"/>
                  </a:lnTo>
                  <a:lnTo>
                    <a:pt x="2937764" y="4870335"/>
                  </a:lnTo>
                  <a:lnTo>
                    <a:pt x="2937764" y="4857635"/>
                  </a:lnTo>
                  <a:lnTo>
                    <a:pt x="6350" y="4857635"/>
                  </a:lnTo>
                  <a:lnTo>
                    <a:pt x="6350" y="4428109"/>
                  </a:lnTo>
                  <a:lnTo>
                    <a:pt x="2937764" y="4428109"/>
                  </a:lnTo>
                  <a:lnTo>
                    <a:pt x="2937764" y="4415409"/>
                  </a:lnTo>
                  <a:lnTo>
                    <a:pt x="6350" y="4415409"/>
                  </a:lnTo>
                  <a:lnTo>
                    <a:pt x="6350" y="3986034"/>
                  </a:lnTo>
                  <a:lnTo>
                    <a:pt x="2937764" y="3986034"/>
                  </a:lnTo>
                  <a:lnTo>
                    <a:pt x="2937764" y="3973334"/>
                  </a:lnTo>
                  <a:lnTo>
                    <a:pt x="6350" y="3973334"/>
                  </a:lnTo>
                  <a:lnTo>
                    <a:pt x="6350" y="3543808"/>
                  </a:lnTo>
                  <a:lnTo>
                    <a:pt x="2937764" y="3543808"/>
                  </a:lnTo>
                  <a:lnTo>
                    <a:pt x="2937764" y="3531108"/>
                  </a:lnTo>
                  <a:lnTo>
                    <a:pt x="6350" y="3531108"/>
                  </a:lnTo>
                  <a:lnTo>
                    <a:pt x="6350" y="3101606"/>
                  </a:lnTo>
                  <a:lnTo>
                    <a:pt x="2937764" y="3101606"/>
                  </a:lnTo>
                  <a:lnTo>
                    <a:pt x="2937764" y="3088906"/>
                  </a:lnTo>
                  <a:lnTo>
                    <a:pt x="6350" y="3088906"/>
                  </a:lnTo>
                  <a:lnTo>
                    <a:pt x="6350" y="2659392"/>
                  </a:lnTo>
                  <a:lnTo>
                    <a:pt x="2937764" y="2659392"/>
                  </a:lnTo>
                  <a:lnTo>
                    <a:pt x="2937764" y="2646692"/>
                  </a:lnTo>
                  <a:lnTo>
                    <a:pt x="6350" y="2646692"/>
                  </a:lnTo>
                  <a:lnTo>
                    <a:pt x="6350" y="2217280"/>
                  </a:lnTo>
                  <a:lnTo>
                    <a:pt x="2937764" y="2217280"/>
                  </a:lnTo>
                  <a:lnTo>
                    <a:pt x="2937764" y="2204580"/>
                  </a:lnTo>
                  <a:lnTo>
                    <a:pt x="6350" y="2204580"/>
                  </a:lnTo>
                  <a:lnTo>
                    <a:pt x="6350" y="1775079"/>
                  </a:lnTo>
                  <a:lnTo>
                    <a:pt x="2937764" y="1775079"/>
                  </a:lnTo>
                  <a:lnTo>
                    <a:pt x="2937764" y="1762379"/>
                  </a:lnTo>
                  <a:lnTo>
                    <a:pt x="6350" y="1762379"/>
                  </a:lnTo>
                  <a:lnTo>
                    <a:pt x="6350" y="1332877"/>
                  </a:lnTo>
                  <a:lnTo>
                    <a:pt x="2937764" y="1332877"/>
                  </a:lnTo>
                  <a:lnTo>
                    <a:pt x="2937764" y="1320177"/>
                  </a:lnTo>
                  <a:lnTo>
                    <a:pt x="6350" y="1320177"/>
                  </a:lnTo>
                  <a:lnTo>
                    <a:pt x="6350" y="890638"/>
                  </a:lnTo>
                  <a:lnTo>
                    <a:pt x="2937764" y="890638"/>
                  </a:lnTo>
                  <a:lnTo>
                    <a:pt x="2937764" y="877938"/>
                  </a:lnTo>
                  <a:lnTo>
                    <a:pt x="6350" y="877938"/>
                  </a:lnTo>
                  <a:lnTo>
                    <a:pt x="6350" y="461264"/>
                  </a:lnTo>
                  <a:lnTo>
                    <a:pt x="2937764" y="461264"/>
                  </a:lnTo>
                  <a:lnTo>
                    <a:pt x="2937764" y="423164"/>
                  </a:lnTo>
                  <a:lnTo>
                    <a:pt x="6350" y="423164"/>
                  </a:lnTo>
                  <a:lnTo>
                    <a:pt x="6350" y="6362"/>
                  </a:lnTo>
                  <a:lnTo>
                    <a:pt x="2937764" y="6362"/>
                  </a:lnTo>
                  <a:lnTo>
                    <a:pt x="2937764" y="0"/>
                  </a:lnTo>
                  <a:lnTo>
                    <a:pt x="6350" y="0"/>
                  </a:lnTo>
                  <a:lnTo>
                    <a:pt x="0" y="0"/>
                  </a:lnTo>
                  <a:lnTo>
                    <a:pt x="0" y="6362"/>
                  </a:lnTo>
                  <a:lnTo>
                    <a:pt x="0" y="6858000"/>
                  </a:lnTo>
                  <a:lnTo>
                    <a:pt x="6350" y="6858000"/>
                  </a:lnTo>
                  <a:lnTo>
                    <a:pt x="2937764" y="6858000"/>
                  </a:lnTo>
                  <a:lnTo>
                    <a:pt x="2950464" y="6858000"/>
                  </a:lnTo>
                  <a:lnTo>
                    <a:pt x="12185637" y="6858000"/>
                  </a:lnTo>
                  <a:lnTo>
                    <a:pt x="12192000" y="6858000"/>
                  </a:lnTo>
                  <a:lnTo>
                    <a:pt x="12192000" y="6851650"/>
                  </a:lnTo>
                  <a:lnTo>
                    <a:pt x="12192000" y="6362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78740" y="13900"/>
            <a:ext cx="133223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0" dirty="0">
                <a:solidFill>
                  <a:srgbClr val="FFFFFF"/>
                </a:solidFill>
                <a:latin typeface="Calibri"/>
                <a:cs typeface="Calibri"/>
              </a:rPr>
              <a:t>Vrsta</a:t>
            </a:r>
            <a:r>
              <a:rPr sz="1800" spc="-1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energije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025142" y="13900"/>
            <a:ext cx="153924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Priroda</a:t>
            </a:r>
            <a:r>
              <a:rPr sz="1800" spc="-14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energije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26365" y="456877"/>
            <a:ext cx="168021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Kinetička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energija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025142" y="456877"/>
            <a:ext cx="251841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Poseduje</a:t>
            </a:r>
            <a:r>
              <a:rPr sz="1800" spc="-1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je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telo</a:t>
            </a:r>
            <a:r>
              <a:rPr sz="1800" spc="-10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u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kretanju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8740" y="899472"/>
            <a:ext cx="199453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Potencijalna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energija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025142" y="899472"/>
            <a:ext cx="423418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Energija</a:t>
            </a:r>
            <a:r>
              <a:rPr sz="1800" spc="-9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Calibri"/>
                <a:cs typeface="Calibri"/>
              </a:rPr>
              <a:t>koju</a:t>
            </a:r>
            <a:r>
              <a:rPr sz="1800" spc="-10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ima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telo</a:t>
            </a:r>
            <a:r>
              <a:rPr sz="1800" spc="-10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u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nekom</a:t>
            </a:r>
            <a:r>
              <a:rPr sz="1800" spc="-7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fizičkom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polju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8740" y="1342449"/>
            <a:ext cx="186055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Mehanička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energija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025142" y="1342449"/>
            <a:ext cx="490664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Suma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makroskopske</a:t>
            </a:r>
            <a:r>
              <a:rPr sz="1800" spc="-9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kinetičke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potencijalne</a:t>
            </a:r>
            <a:r>
              <a:rPr sz="1800" spc="-17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energije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8740" y="1785044"/>
            <a:ext cx="255651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Energija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mehaničkog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talasa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025142" y="1785044"/>
            <a:ext cx="852233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Energija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koja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se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prenosi</a:t>
            </a:r>
            <a:r>
              <a:rPr sz="1800" spc="-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prostiranjem</a:t>
            </a:r>
            <a:r>
              <a:rPr sz="1800" spc="-1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mehaničkih</a:t>
            </a:r>
            <a:r>
              <a:rPr sz="1800" spc="-114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talasa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u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materijalu,</a:t>
            </a:r>
            <a:r>
              <a:rPr sz="1800" spc="-204" dirty="0">
                <a:latin typeface="Times New Roman"/>
                <a:cs typeface="Times New Roman"/>
              </a:rPr>
              <a:t> </a:t>
            </a:r>
            <a:r>
              <a:rPr sz="1800" spc="-45" dirty="0">
                <a:latin typeface="Calibri"/>
                <a:cs typeface="Calibri"/>
              </a:rPr>
              <a:t>npr.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akustička</a:t>
            </a:r>
            <a:r>
              <a:rPr sz="1800" spc="-10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energija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8740" y="2227894"/>
            <a:ext cx="87884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Hemijska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025142" y="2227894"/>
            <a:ext cx="847852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Sposobnost</a:t>
            </a:r>
            <a:r>
              <a:rPr sz="1800" spc="-10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hemijskih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supstanci</a:t>
            </a:r>
            <a:r>
              <a:rPr sz="1800" spc="-14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da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oslobađaju</a:t>
            </a:r>
            <a:r>
              <a:rPr sz="1800" spc="-10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toploti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ili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menjaju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druge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hemijske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supstance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8740" y="2670870"/>
            <a:ext cx="95504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Električna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025142" y="2670870"/>
            <a:ext cx="374713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Energija</a:t>
            </a:r>
            <a:r>
              <a:rPr sz="1800" spc="-9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koja</a:t>
            </a:r>
            <a:r>
              <a:rPr sz="1800" spc="-9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potiče od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električnog</a:t>
            </a:r>
            <a:r>
              <a:rPr sz="1800" spc="-10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polja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8740" y="3113338"/>
            <a:ext cx="179387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Magnetna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energija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025142" y="3113338"/>
            <a:ext cx="382651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Energija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koja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potiče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magnetskog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polja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8740" y="3556314"/>
            <a:ext cx="160274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Energija</a:t>
            </a:r>
            <a:r>
              <a:rPr sz="1800" spc="-8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zračenja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025142" y="3556314"/>
            <a:ext cx="343217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Energija</a:t>
            </a:r>
            <a:r>
              <a:rPr sz="1800" spc="-6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elektromagnetskog</a:t>
            </a:r>
            <a:r>
              <a:rPr sz="1800" spc="-11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zračenja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8740" y="3999227"/>
            <a:ext cx="179323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Nuklearna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Energija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025142" y="3999227"/>
            <a:ext cx="50057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Energija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Calibri"/>
                <a:cs typeface="Calibri"/>
              </a:rPr>
              <a:t>koja</a:t>
            </a:r>
            <a:r>
              <a:rPr sz="1800" spc="-1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vezuje</a:t>
            </a:r>
            <a:r>
              <a:rPr sz="1800" spc="-1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proton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neutrone</a:t>
            </a:r>
            <a:r>
              <a:rPr sz="1800" spc="-1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u</a:t>
            </a:r>
            <a:r>
              <a:rPr sz="1800" spc="-6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jezgru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atoma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8740" y="4441759"/>
            <a:ext cx="1650364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Elastična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energija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025142" y="4441759"/>
            <a:ext cx="281305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Energija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plastične</a:t>
            </a:r>
            <a:r>
              <a:rPr sz="1800" spc="-1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deformacije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78740" y="4884735"/>
            <a:ext cx="202311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Gravitaciona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energija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025142" y="4884735"/>
            <a:ext cx="395668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Energija</a:t>
            </a:r>
            <a:r>
              <a:rPr sz="1800" spc="-1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koja</a:t>
            </a:r>
            <a:r>
              <a:rPr sz="1800" spc="-9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potiče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gravitacionog</a:t>
            </a:r>
            <a:r>
              <a:rPr sz="1800" spc="-21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polja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78740" y="5327331"/>
            <a:ext cx="169862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latin typeface="Calibri"/>
                <a:cs typeface="Calibri"/>
              </a:rPr>
              <a:t>Termalna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energija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025142" y="5327331"/>
            <a:ext cx="791654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Makroskopska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mera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srednje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kinetičke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energije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molekula</a:t>
            </a:r>
            <a:r>
              <a:rPr sz="1800" spc="-16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u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materijalu</a:t>
            </a:r>
            <a:r>
              <a:rPr sz="1800" spc="-16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(mera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entropije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78740" y="5770240"/>
            <a:ext cx="1650364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Toplotna</a:t>
            </a:r>
            <a:r>
              <a:rPr sz="1800" spc="-1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energija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025142" y="5770240"/>
            <a:ext cx="8357870" cy="57721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ct val="100800"/>
              </a:lnSpc>
              <a:spcBef>
                <a:spcPts val="85"/>
              </a:spcBef>
            </a:pPr>
            <a:r>
              <a:rPr sz="1800" dirty="0">
                <a:latin typeface="Calibri"/>
                <a:cs typeface="Calibri"/>
              </a:rPr>
              <a:t>Količina</a:t>
            </a:r>
            <a:r>
              <a:rPr sz="1800" spc="-1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termalne</a:t>
            </a:r>
            <a:r>
              <a:rPr sz="1800" spc="-1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energije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koja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se</a:t>
            </a:r>
            <a:r>
              <a:rPr sz="1800" spc="-6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prenosi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u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smeru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opadajućeg</a:t>
            </a:r>
            <a:r>
              <a:rPr sz="1800" spc="-18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gradijenta</a:t>
            </a:r>
            <a:r>
              <a:rPr sz="1800" spc="-17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temperature</a:t>
            </a:r>
            <a:r>
              <a:rPr sz="1800" spc="-14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Calibri"/>
                <a:cs typeface="Calibri"/>
              </a:rPr>
              <a:t>(sa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toplijeg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mesta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ka</a:t>
            </a:r>
            <a:r>
              <a:rPr sz="1800" spc="-9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hladnijem)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78740" y="6438586"/>
            <a:ext cx="171132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Energija</a:t>
            </a:r>
            <a:r>
              <a:rPr sz="1800" spc="-8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jonizacije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025142" y="6438586"/>
            <a:ext cx="419544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Energija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koja</a:t>
            </a:r>
            <a:r>
              <a:rPr sz="1800" spc="-1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vezuje</a:t>
            </a:r>
            <a:r>
              <a:rPr sz="1800" spc="-6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elektron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za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jezgro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atoma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0" y="4647950"/>
            <a:ext cx="10515600" cy="0"/>
          </a:xfrm>
          <a:custGeom>
            <a:avLst/>
            <a:gdLst/>
            <a:ahLst/>
            <a:cxnLst/>
            <a:rect l="l" t="t" r="r" b="b"/>
            <a:pathLst>
              <a:path w="10515600">
                <a:moveTo>
                  <a:pt x="0" y="0"/>
                </a:moveTo>
                <a:lnTo>
                  <a:pt x="10515599" y="0"/>
                </a:lnTo>
              </a:path>
            </a:pathLst>
          </a:custGeom>
          <a:ln w="12700">
            <a:solidFill>
              <a:srgbClr val="ED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0" y="3189975"/>
            <a:ext cx="10515600" cy="0"/>
          </a:xfrm>
          <a:custGeom>
            <a:avLst/>
            <a:gdLst/>
            <a:ahLst/>
            <a:cxnLst/>
            <a:rect l="l" t="t" r="r" b="b"/>
            <a:pathLst>
              <a:path w="10515600">
                <a:moveTo>
                  <a:pt x="0" y="0"/>
                </a:moveTo>
                <a:lnTo>
                  <a:pt x="10515599" y="0"/>
                </a:lnTo>
              </a:path>
            </a:pathLst>
          </a:custGeom>
          <a:ln w="12700">
            <a:solidFill>
              <a:srgbClr val="ED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755650" y="1247505"/>
            <a:ext cx="10521950" cy="490855"/>
            <a:chOff x="755650" y="1247505"/>
            <a:chExt cx="10521950" cy="490855"/>
          </a:xfrm>
        </p:grpSpPr>
        <p:sp>
          <p:nvSpPr>
            <p:cNvPr id="5" name="object 5"/>
            <p:cNvSpPr/>
            <p:nvPr/>
          </p:nvSpPr>
          <p:spPr>
            <a:xfrm>
              <a:off x="762000" y="1731904"/>
              <a:ext cx="10515600" cy="0"/>
            </a:xfrm>
            <a:custGeom>
              <a:avLst/>
              <a:gdLst/>
              <a:ahLst/>
              <a:cxnLst/>
              <a:rect l="l" t="t" r="r" b="b"/>
              <a:pathLst>
                <a:path w="10515600">
                  <a:moveTo>
                    <a:pt x="0" y="0"/>
                  </a:moveTo>
                  <a:lnTo>
                    <a:pt x="10515599" y="0"/>
                  </a:lnTo>
                </a:path>
              </a:pathLst>
            </a:custGeom>
            <a:ln w="12700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2000" y="1253855"/>
              <a:ext cx="2734310" cy="478155"/>
            </a:xfrm>
            <a:custGeom>
              <a:avLst/>
              <a:gdLst/>
              <a:ahLst/>
              <a:cxnLst/>
              <a:rect l="l" t="t" r="r" b="b"/>
              <a:pathLst>
                <a:path w="2734310" h="478155">
                  <a:moveTo>
                    <a:pt x="2654442" y="0"/>
                  </a:moveTo>
                  <a:lnTo>
                    <a:pt x="79677" y="0"/>
                  </a:lnTo>
                  <a:lnTo>
                    <a:pt x="48662" y="6263"/>
                  </a:lnTo>
                  <a:lnTo>
                    <a:pt x="23336" y="23340"/>
                  </a:lnTo>
                  <a:lnTo>
                    <a:pt x="6261" y="48657"/>
                  </a:lnTo>
                  <a:lnTo>
                    <a:pt x="0" y="79644"/>
                  </a:lnTo>
                  <a:lnTo>
                    <a:pt x="0" y="478048"/>
                  </a:lnTo>
                  <a:lnTo>
                    <a:pt x="2734055" y="478048"/>
                  </a:lnTo>
                  <a:lnTo>
                    <a:pt x="2734055" y="79644"/>
                  </a:lnTo>
                  <a:lnTo>
                    <a:pt x="2727792" y="48657"/>
                  </a:lnTo>
                  <a:lnTo>
                    <a:pt x="2710719" y="23340"/>
                  </a:lnTo>
                  <a:lnTo>
                    <a:pt x="2685411" y="6263"/>
                  </a:lnTo>
                  <a:lnTo>
                    <a:pt x="2654442" y="0"/>
                  </a:lnTo>
                  <a:close/>
                </a:path>
              </a:pathLst>
            </a:custGeom>
            <a:solidFill>
              <a:srgbClr val="ED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62000" y="1253855"/>
              <a:ext cx="2734310" cy="478155"/>
            </a:xfrm>
            <a:custGeom>
              <a:avLst/>
              <a:gdLst/>
              <a:ahLst/>
              <a:cxnLst/>
              <a:rect l="l" t="t" r="r" b="b"/>
              <a:pathLst>
                <a:path w="2734310" h="478155">
                  <a:moveTo>
                    <a:pt x="79677" y="0"/>
                  </a:moveTo>
                  <a:lnTo>
                    <a:pt x="2654442" y="0"/>
                  </a:lnTo>
                  <a:lnTo>
                    <a:pt x="2685411" y="6263"/>
                  </a:lnTo>
                  <a:lnTo>
                    <a:pt x="2710719" y="23340"/>
                  </a:lnTo>
                  <a:lnTo>
                    <a:pt x="2727792" y="48657"/>
                  </a:lnTo>
                  <a:lnTo>
                    <a:pt x="2734055" y="79644"/>
                  </a:lnTo>
                  <a:lnTo>
                    <a:pt x="2734055" y="478048"/>
                  </a:lnTo>
                  <a:lnTo>
                    <a:pt x="0" y="478048"/>
                  </a:lnTo>
                  <a:lnTo>
                    <a:pt x="0" y="79644"/>
                  </a:lnTo>
                  <a:lnTo>
                    <a:pt x="6261" y="48657"/>
                  </a:lnTo>
                  <a:lnTo>
                    <a:pt x="23336" y="23340"/>
                  </a:lnTo>
                  <a:lnTo>
                    <a:pt x="48662" y="6263"/>
                  </a:lnTo>
                  <a:lnTo>
                    <a:pt x="79677" y="0"/>
                  </a:lnTo>
                  <a:close/>
                </a:path>
              </a:pathLst>
            </a:custGeom>
            <a:ln w="12700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526287" y="1277044"/>
            <a:ext cx="3232150" cy="4032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2019935" algn="l"/>
              </a:tabLst>
            </a:pPr>
            <a:r>
              <a:rPr sz="3675" spc="-15" baseline="1133" dirty="0">
                <a:solidFill>
                  <a:srgbClr val="FFFFFF"/>
                </a:solidFill>
                <a:latin typeface="Calibri"/>
                <a:cs typeface="Calibri"/>
              </a:rPr>
              <a:t>aktuatori</a:t>
            </a:r>
            <a:r>
              <a:rPr sz="3675" baseline="1133" dirty="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sz="2450" spc="-10" dirty="0">
                <a:latin typeface="Calibri"/>
                <a:cs typeface="Calibri"/>
              </a:rPr>
              <a:t>actautors</a:t>
            </a:r>
            <a:endParaRPr sz="245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755650" y="2705608"/>
            <a:ext cx="2747010" cy="490855"/>
            <a:chOff x="755650" y="2705608"/>
            <a:chExt cx="2747010" cy="490855"/>
          </a:xfrm>
        </p:grpSpPr>
        <p:sp>
          <p:nvSpPr>
            <p:cNvPr id="10" name="object 10"/>
            <p:cNvSpPr/>
            <p:nvPr/>
          </p:nvSpPr>
          <p:spPr>
            <a:xfrm>
              <a:off x="762000" y="2711958"/>
              <a:ext cx="2734310" cy="478155"/>
            </a:xfrm>
            <a:custGeom>
              <a:avLst/>
              <a:gdLst/>
              <a:ahLst/>
              <a:cxnLst/>
              <a:rect l="l" t="t" r="r" b="b"/>
              <a:pathLst>
                <a:path w="2734310" h="478155">
                  <a:moveTo>
                    <a:pt x="2654442" y="0"/>
                  </a:moveTo>
                  <a:lnTo>
                    <a:pt x="79677" y="0"/>
                  </a:lnTo>
                  <a:lnTo>
                    <a:pt x="48662" y="6263"/>
                  </a:lnTo>
                  <a:lnTo>
                    <a:pt x="23336" y="23336"/>
                  </a:lnTo>
                  <a:lnTo>
                    <a:pt x="6261" y="48644"/>
                  </a:lnTo>
                  <a:lnTo>
                    <a:pt x="0" y="79613"/>
                  </a:lnTo>
                  <a:lnTo>
                    <a:pt x="0" y="478017"/>
                  </a:lnTo>
                  <a:lnTo>
                    <a:pt x="2734055" y="478017"/>
                  </a:lnTo>
                  <a:lnTo>
                    <a:pt x="2734055" y="79613"/>
                  </a:lnTo>
                  <a:lnTo>
                    <a:pt x="2727792" y="48644"/>
                  </a:lnTo>
                  <a:lnTo>
                    <a:pt x="2710719" y="23336"/>
                  </a:lnTo>
                  <a:lnTo>
                    <a:pt x="2685411" y="6263"/>
                  </a:lnTo>
                  <a:lnTo>
                    <a:pt x="2654442" y="0"/>
                  </a:lnTo>
                  <a:close/>
                </a:path>
              </a:pathLst>
            </a:custGeom>
            <a:solidFill>
              <a:srgbClr val="C480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62000" y="2711958"/>
              <a:ext cx="2734310" cy="478155"/>
            </a:xfrm>
            <a:custGeom>
              <a:avLst/>
              <a:gdLst/>
              <a:ahLst/>
              <a:cxnLst/>
              <a:rect l="l" t="t" r="r" b="b"/>
              <a:pathLst>
                <a:path w="2734310" h="478155">
                  <a:moveTo>
                    <a:pt x="79677" y="0"/>
                  </a:moveTo>
                  <a:lnTo>
                    <a:pt x="2654442" y="0"/>
                  </a:lnTo>
                  <a:lnTo>
                    <a:pt x="2685411" y="6263"/>
                  </a:lnTo>
                  <a:lnTo>
                    <a:pt x="2710719" y="23336"/>
                  </a:lnTo>
                  <a:lnTo>
                    <a:pt x="2727792" y="48644"/>
                  </a:lnTo>
                  <a:lnTo>
                    <a:pt x="2734055" y="79613"/>
                  </a:lnTo>
                  <a:lnTo>
                    <a:pt x="2734055" y="478017"/>
                  </a:lnTo>
                  <a:lnTo>
                    <a:pt x="0" y="478017"/>
                  </a:lnTo>
                  <a:lnTo>
                    <a:pt x="0" y="79613"/>
                  </a:lnTo>
                  <a:lnTo>
                    <a:pt x="6261" y="48644"/>
                  </a:lnTo>
                  <a:lnTo>
                    <a:pt x="23336" y="23336"/>
                  </a:lnTo>
                  <a:lnTo>
                    <a:pt x="48662" y="6263"/>
                  </a:lnTo>
                  <a:lnTo>
                    <a:pt x="79677" y="0"/>
                  </a:lnTo>
                  <a:close/>
                </a:path>
              </a:pathLst>
            </a:custGeom>
            <a:ln w="12700">
              <a:solidFill>
                <a:srgbClr val="C480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755650" y="4163564"/>
            <a:ext cx="2747010" cy="490855"/>
            <a:chOff x="755650" y="4163564"/>
            <a:chExt cx="2747010" cy="490855"/>
          </a:xfrm>
        </p:grpSpPr>
        <p:sp>
          <p:nvSpPr>
            <p:cNvPr id="13" name="object 13"/>
            <p:cNvSpPr/>
            <p:nvPr/>
          </p:nvSpPr>
          <p:spPr>
            <a:xfrm>
              <a:off x="762000" y="4169914"/>
              <a:ext cx="2734310" cy="478155"/>
            </a:xfrm>
            <a:custGeom>
              <a:avLst/>
              <a:gdLst/>
              <a:ahLst/>
              <a:cxnLst/>
              <a:rect l="l" t="t" r="r" b="b"/>
              <a:pathLst>
                <a:path w="2734310" h="478154">
                  <a:moveTo>
                    <a:pt x="2654442" y="0"/>
                  </a:moveTo>
                  <a:lnTo>
                    <a:pt x="79677" y="0"/>
                  </a:lnTo>
                  <a:lnTo>
                    <a:pt x="48662" y="6265"/>
                  </a:lnTo>
                  <a:lnTo>
                    <a:pt x="23336" y="23355"/>
                  </a:lnTo>
                  <a:lnTo>
                    <a:pt x="6261" y="48707"/>
                  </a:lnTo>
                  <a:lnTo>
                    <a:pt x="0" y="79760"/>
                  </a:lnTo>
                  <a:lnTo>
                    <a:pt x="0" y="478036"/>
                  </a:lnTo>
                  <a:lnTo>
                    <a:pt x="2734055" y="478036"/>
                  </a:lnTo>
                  <a:lnTo>
                    <a:pt x="2734055" y="79760"/>
                  </a:lnTo>
                  <a:lnTo>
                    <a:pt x="2727792" y="48707"/>
                  </a:lnTo>
                  <a:lnTo>
                    <a:pt x="2710719" y="23355"/>
                  </a:lnTo>
                  <a:lnTo>
                    <a:pt x="2685411" y="6265"/>
                  </a:lnTo>
                  <a:lnTo>
                    <a:pt x="2654442" y="0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62000" y="4169914"/>
              <a:ext cx="2734310" cy="478155"/>
            </a:xfrm>
            <a:custGeom>
              <a:avLst/>
              <a:gdLst/>
              <a:ahLst/>
              <a:cxnLst/>
              <a:rect l="l" t="t" r="r" b="b"/>
              <a:pathLst>
                <a:path w="2734310" h="478154">
                  <a:moveTo>
                    <a:pt x="79677" y="0"/>
                  </a:moveTo>
                  <a:lnTo>
                    <a:pt x="2654442" y="0"/>
                  </a:lnTo>
                  <a:lnTo>
                    <a:pt x="2685411" y="6265"/>
                  </a:lnTo>
                  <a:lnTo>
                    <a:pt x="2710719" y="23355"/>
                  </a:lnTo>
                  <a:lnTo>
                    <a:pt x="2727792" y="48707"/>
                  </a:lnTo>
                  <a:lnTo>
                    <a:pt x="2734055" y="79760"/>
                  </a:lnTo>
                  <a:lnTo>
                    <a:pt x="2734055" y="478036"/>
                  </a:lnTo>
                  <a:lnTo>
                    <a:pt x="0" y="478036"/>
                  </a:lnTo>
                  <a:lnTo>
                    <a:pt x="0" y="79760"/>
                  </a:lnTo>
                  <a:lnTo>
                    <a:pt x="6261" y="48707"/>
                  </a:lnTo>
                  <a:lnTo>
                    <a:pt x="23336" y="23355"/>
                  </a:lnTo>
                  <a:lnTo>
                    <a:pt x="48662" y="6265"/>
                  </a:lnTo>
                  <a:lnTo>
                    <a:pt x="79677" y="0"/>
                  </a:lnTo>
                  <a:close/>
                </a:path>
              </a:pathLst>
            </a:custGeom>
            <a:ln w="1270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793745" y="1706177"/>
            <a:ext cx="10010775" cy="3489325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84785" indent="-172085">
              <a:lnSpc>
                <a:spcPct val="100000"/>
              </a:lnSpc>
              <a:spcBef>
                <a:spcPts val="265"/>
              </a:spcBef>
              <a:buChar char="•"/>
              <a:tabLst>
                <a:tab pos="184785" algn="l"/>
              </a:tabLst>
            </a:pPr>
            <a:r>
              <a:rPr sz="1800" dirty="0">
                <a:latin typeface="Calibri"/>
                <a:cs typeface="Calibri"/>
              </a:rPr>
              <a:t>Uredjaji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koji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elektrčnu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energiju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pretvaraju</a:t>
            </a:r>
            <a:r>
              <a:rPr sz="1800" spc="-1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mehanički</a:t>
            </a:r>
            <a:r>
              <a:rPr sz="1800" spc="-1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rad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ili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obrnuto.</a:t>
            </a:r>
            <a:endParaRPr sz="1800">
              <a:latin typeface="Calibri"/>
              <a:cs typeface="Calibri"/>
            </a:endParaRPr>
          </a:p>
          <a:p>
            <a:pPr marL="184785" indent="-172085">
              <a:lnSpc>
                <a:spcPct val="100000"/>
              </a:lnSpc>
              <a:spcBef>
                <a:spcPts val="170"/>
              </a:spcBef>
              <a:buChar char="•"/>
              <a:tabLst>
                <a:tab pos="184785" algn="l"/>
              </a:tabLst>
            </a:pPr>
            <a:r>
              <a:rPr sz="1800" spc="-10" dirty="0">
                <a:latin typeface="Calibri"/>
                <a:cs typeface="Calibri"/>
              </a:rPr>
              <a:t>Ampermetri,</a:t>
            </a:r>
            <a:r>
              <a:rPr sz="1800" spc="-6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voltmetri,</a:t>
            </a:r>
            <a:r>
              <a:rPr sz="1800" spc="-1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Watmetri,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razni</a:t>
            </a:r>
            <a:r>
              <a:rPr sz="1800" spc="-1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motori,</a:t>
            </a:r>
            <a:r>
              <a:rPr sz="1800" spc="-6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Calibri"/>
                <a:cs typeface="Calibri"/>
              </a:rPr>
              <a:t>senzori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takta,</a:t>
            </a:r>
            <a:r>
              <a:rPr sz="1800" spc="-14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piezosenzori.......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290"/>
              </a:spcBef>
              <a:buFont typeface="Calibri"/>
              <a:buChar char="•"/>
            </a:pPr>
            <a:endParaRPr sz="1800">
              <a:latin typeface="Calibri"/>
              <a:cs typeface="Calibri"/>
            </a:endParaRPr>
          </a:p>
          <a:p>
            <a:pPr marL="878840">
              <a:lnSpc>
                <a:spcPct val="100000"/>
              </a:lnSpc>
              <a:tabLst>
                <a:tab pos="2752090" algn="l"/>
              </a:tabLst>
            </a:pPr>
            <a:r>
              <a:rPr sz="3675" spc="-15" baseline="1133" dirty="0">
                <a:solidFill>
                  <a:srgbClr val="FFFFFF"/>
                </a:solidFill>
                <a:latin typeface="Calibri"/>
                <a:cs typeface="Calibri"/>
              </a:rPr>
              <a:t>senzori</a:t>
            </a:r>
            <a:r>
              <a:rPr sz="3675" baseline="1133" dirty="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sz="2450" spc="-10" dirty="0">
                <a:latin typeface="Calibri"/>
                <a:cs typeface="Calibri"/>
              </a:rPr>
              <a:t>sensors</a:t>
            </a:r>
            <a:endParaRPr sz="2450">
              <a:latin typeface="Calibri"/>
              <a:cs typeface="Calibri"/>
            </a:endParaRPr>
          </a:p>
          <a:p>
            <a:pPr marL="184785" indent="-172085">
              <a:lnSpc>
                <a:spcPts val="2055"/>
              </a:lnSpc>
              <a:spcBef>
                <a:spcPts val="580"/>
              </a:spcBef>
              <a:buChar char="•"/>
              <a:tabLst>
                <a:tab pos="184785" algn="l"/>
              </a:tabLst>
            </a:pPr>
            <a:r>
              <a:rPr sz="1800" spc="-10" dirty="0">
                <a:latin typeface="Calibri"/>
                <a:cs typeface="Calibri"/>
              </a:rPr>
              <a:t>Elektropretvarači</a:t>
            </a:r>
            <a:r>
              <a:rPr sz="1800" spc="-1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koji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pretvaraj</a:t>
            </a:r>
            <a:r>
              <a:rPr sz="1800" spc="-1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neki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oblik</a:t>
            </a:r>
            <a:r>
              <a:rPr sz="1800" spc="-9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energije(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izuzev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mehaničke)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elektrčni</a:t>
            </a:r>
            <a:r>
              <a:rPr sz="1800" spc="3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način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koji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omogućava</a:t>
            </a:r>
            <a:endParaRPr sz="1800">
              <a:latin typeface="Calibri"/>
              <a:cs typeface="Calibri"/>
            </a:endParaRPr>
          </a:p>
          <a:p>
            <a:pPr marL="184150">
              <a:lnSpc>
                <a:spcPts val="2055"/>
              </a:lnSpc>
            </a:pPr>
            <a:r>
              <a:rPr sz="1800" dirty="0">
                <a:latin typeface="Calibri"/>
                <a:cs typeface="Calibri"/>
              </a:rPr>
              <a:t>njenju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Calibri"/>
                <a:cs typeface="Calibri"/>
              </a:rPr>
              <a:t>kvantifikaciju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664"/>
              </a:spcBef>
            </a:pPr>
            <a:endParaRPr sz="1800">
              <a:latin typeface="Calibri"/>
              <a:cs typeface="Calibri"/>
            </a:endParaRPr>
          </a:p>
          <a:p>
            <a:pPr marL="725805">
              <a:lnSpc>
                <a:spcPct val="100000"/>
              </a:lnSpc>
              <a:spcBef>
                <a:spcPts val="5"/>
              </a:spcBef>
              <a:tabLst>
                <a:tab pos="2752090" algn="l"/>
              </a:tabLst>
            </a:pPr>
            <a:r>
              <a:rPr sz="3675" spc="-15" baseline="1133" dirty="0">
                <a:solidFill>
                  <a:srgbClr val="FFFFFF"/>
                </a:solidFill>
                <a:latin typeface="Calibri"/>
                <a:cs typeface="Calibri"/>
              </a:rPr>
              <a:t>indikatori</a:t>
            </a:r>
            <a:r>
              <a:rPr sz="3675" baseline="1133" dirty="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sz="2450" spc="-10" dirty="0">
                <a:latin typeface="Calibri"/>
                <a:cs typeface="Calibri"/>
              </a:rPr>
              <a:t>indicator</a:t>
            </a:r>
            <a:endParaRPr sz="2450">
              <a:latin typeface="Calibri"/>
              <a:cs typeface="Calibri"/>
            </a:endParaRPr>
          </a:p>
          <a:p>
            <a:pPr marL="184150" indent="-171450">
              <a:lnSpc>
                <a:spcPts val="2055"/>
              </a:lnSpc>
              <a:spcBef>
                <a:spcPts val="580"/>
              </a:spcBef>
              <a:buChar char="•"/>
              <a:tabLst>
                <a:tab pos="184150" algn="l"/>
              </a:tabLst>
            </a:pPr>
            <a:r>
              <a:rPr sz="1800" spc="-10" dirty="0">
                <a:latin typeface="Calibri"/>
                <a:cs typeface="Calibri"/>
              </a:rPr>
              <a:t>Elektropretvarači</a:t>
            </a:r>
            <a:r>
              <a:rPr sz="1800" spc="-1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koji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ukazuju</a:t>
            </a:r>
            <a:r>
              <a:rPr sz="1800" spc="-1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prisustvo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nekog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oblika</a:t>
            </a:r>
            <a:r>
              <a:rPr sz="1800" spc="-114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energije,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ali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ne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omogućavaju</a:t>
            </a:r>
            <a:r>
              <a:rPr sz="1800" spc="-1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kvantifikaciju</a:t>
            </a:r>
            <a:endParaRPr sz="1800">
              <a:latin typeface="Calibri"/>
              <a:cs typeface="Calibri"/>
            </a:endParaRPr>
          </a:p>
          <a:p>
            <a:pPr marL="184150">
              <a:lnSpc>
                <a:spcPts val="2055"/>
              </a:lnSpc>
            </a:pPr>
            <a:r>
              <a:rPr sz="1800" dirty="0">
                <a:latin typeface="Calibri"/>
                <a:cs typeface="Calibri"/>
              </a:rPr>
              <a:t>detektovane</a:t>
            </a:r>
            <a:r>
              <a:rPr sz="1800" spc="-1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količine</a:t>
            </a:r>
            <a:r>
              <a:rPr sz="1800" spc="-1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enrgije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ili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greška</a:t>
            </a:r>
            <a:r>
              <a:rPr sz="1800" spc="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kvantifikacije</a:t>
            </a:r>
            <a:r>
              <a:rPr sz="1800" spc="-1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ne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prihvatljiva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6" name="Slika 1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D83AA70F-5EF2-12E9-E80A-7EF6B53BF7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17" name="Slika 16">
            <a:extLst>
              <a:ext uri="{FF2B5EF4-FFF2-40B4-BE49-F238E27FC236}">
                <a16:creationId xmlns:a16="http://schemas.microsoft.com/office/drawing/2014/main" id="{88C663E2-1500-32B8-C51A-88CFF1E8ED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87538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Senzori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7542" y="1794255"/>
            <a:ext cx="10142855" cy="1737360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241300" marR="5080" indent="-229235">
              <a:lnSpc>
                <a:spcPct val="92200"/>
              </a:lnSpc>
              <a:spcBef>
                <a:spcPts val="385"/>
              </a:spcBef>
              <a:buFont typeface="Arial MT"/>
              <a:buChar char="•"/>
              <a:tabLst>
                <a:tab pos="241300" algn="l"/>
              </a:tabLst>
            </a:pPr>
            <a:r>
              <a:rPr sz="2750" dirty="0">
                <a:latin typeface="Calibri"/>
                <a:cs typeface="Calibri"/>
              </a:rPr>
              <a:t>Senzori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-</a:t>
            </a:r>
            <a:r>
              <a:rPr sz="2750" spc="-6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detektori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su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uređaji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koji</a:t>
            </a:r>
            <a:r>
              <a:rPr sz="2750" spc="-140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menjaju</a:t>
            </a:r>
            <a:r>
              <a:rPr sz="2750" spc="10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neko</a:t>
            </a:r>
            <a:r>
              <a:rPr sz="2750" spc="6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svoje</a:t>
            </a:r>
            <a:r>
              <a:rPr sz="2750" spc="-65" dirty="0">
                <a:latin typeface="Times New Roman"/>
                <a:cs typeface="Times New Roman"/>
              </a:rPr>
              <a:t> </a:t>
            </a:r>
            <a:r>
              <a:rPr sz="2750" spc="-10" dirty="0">
                <a:latin typeface="Calibri"/>
                <a:cs typeface="Calibri"/>
              </a:rPr>
              <a:t>svojstvo</a:t>
            </a:r>
            <a:r>
              <a:rPr sz="2750" spc="-10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(najčešće</a:t>
            </a:r>
            <a:r>
              <a:rPr sz="2750" spc="12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električno</a:t>
            </a:r>
            <a:r>
              <a:rPr sz="2750" spc="19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ili</a:t>
            </a:r>
            <a:r>
              <a:rPr sz="2750" spc="-20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hemijsko)</a:t>
            </a:r>
            <a:r>
              <a:rPr sz="2750" spc="10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pod</a:t>
            </a:r>
            <a:r>
              <a:rPr sz="2750" spc="-1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uticajem</a:t>
            </a:r>
            <a:r>
              <a:rPr sz="2750" spc="-1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neke</a:t>
            </a:r>
            <a:r>
              <a:rPr sz="2750" spc="-1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fizičke</a:t>
            </a:r>
            <a:r>
              <a:rPr sz="2750" spc="5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pojave,</a:t>
            </a:r>
            <a:r>
              <a:rPr sz="2750" spc="-75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Calibri"/>
                <a:cs typeface="Calibri"/>
              </a:rPr>
              <a:t>tj.</a:t>
            </a:r>
            <a:r>
              <a:rPr sz="2750" spc="-2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njene</a:t>
            </a:r>
            <a:r>
              <a:rPr sz="2750" spc="4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brojne</a:t>
            </a:r>
            <a:r>
              <a:rPr sz="2750" spc="-2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vrednosti</a:t>
            </a:r>
            <a:r>
              <a:rPr sz="2750" spc="40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ili</a:t>
            </a:r>
            <a:r>
              <a:rPr sz="2750" spc="-30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promene</a:t>
            </a:r>
            <a:r>
              <a:rPr sz="2750" spc="50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te</a:t>
            </a:r>
            <a:r>
              <a:rPr sz="2750" spc="-100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brojne</a:t>
            </a:r>
            <a:r>
              <a:rPr sz="2750" spc="-25" dirty="0">
                <a:latin typeface="Times New Roman"/>
                <a:cs typeface="Times New Roman"/>
              </a:rPr>
              <a:t> </a:t>
            </a:r>
            <a:r>
              <a:rPr sz="2750" spc="-10" dirty="0">
                <a:latin typeface="Calibri"/>
                <a:cs typeface="Calibri"/>
              </a:rPr>
              <a:t>vrednosti.</a:t>
            </a:r>
            <a:endParaRPr sz="275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755"/>
              </a:spcBef>
              <a:buFont typeface="Arial MT"/>
              <a:buChar char="•"/>
              <a:tabLst>
                <a:tab pos="241300" algn="l"/>
              </a:tabLst>
            </a:pPr>
            <a:r>
              <a:rPr sz="2750" dirty="0">
                <a:latin typeface="Calibri"/>
                <a:cs typeface="Calibri"/>
              </a:rPr>
              <a:t>Senzori</a:t>
            </a:r>
            <a:r>
              <a:rPr sz="2750" spc="-10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„detektuju“</a:t>
            </a:r>
            <a:r>
              <a:rPr sz="2750" spc="27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neku</a:t>
            </a:r>
            <a:r>
              <a:rPr sz="2750" spc="-1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pojavu</a:t>
            </a:r>
            <a:r>
              <a:rPr sz="2750" spc="-8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i</a:t>
            </a:r>
            <a:r>
              <a:rPr sz="2750" spc="-8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proizvode</a:t>
            </a:r>
            <a:r>
              <a:rPr sz="2750" spc="-5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odgovarajući</a:t>
            </a:r>
            <a:r>
              <a:rPr sz="2750" spc="-2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izlaz.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51659" y="3521073"/>
            <a:ext cx="5387461" cy="2971800"/>
          </a:xfrm>
          <a:prstGeom prst="rect">
            <a:avLst/>
          </a:prstGeom>
        </p:spPr>
      </p:pic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B837E516-9BAF-8A8D-C81E-B77B3D8D35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1BF8073-0C1F-79F4-0125-F6722B784C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87538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2700" algn="l" rtl="0">
              <a:lnSpc>
                <a:spcPct val="90000"/>
              </a:lnSpc>
              <a:spcBef>
                <a:spcPct val="0"/>
              </a:spcBef>
            </a:pPr>
            <a:r>
              <a:rPr lang="en-US" sz="5400" kern="1200" spc="-1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Senzori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bject 3"/>
          <p:cNvSpPr txBox="1"/>
          <p:nvPr/>
        </p:nvSpPr>
        <p:spPr>
          <a:xfrm>
            <a:off x="5126418" y="552091"/>
            <a:ext cx="6224335" cy="5431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241300" indent="-228600" algn="l" rtl="0">
              <a:lnSpc>
                <a:spcPct val="90000"/>
              </a:lnSpc>
              <a:spcBef>
                <a:spcPts val="130"/>
              </a:spcBef>
              <a:buFont typeface="Arial" panose="020B0604020202020204" pitchFamily="34" charset="0"/>
              <a:buChar char="•"/>
              <a:tabLst>
                <a:tab pos="241300" algn="l"/>
              </a:tabLst>
            </a:pP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Senzore</a:t>
            </a:r>
            <a:r>
              <a:rPr lang="en-US" sz="2200" kern="1200" spc="-114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karakteriše</a:t>
            </a:r>
            <a:r>
              <a:rPr lang="en-US" sz="2200" kern="1200" spc="9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niz</a:t>
            </a:r>
            <a:r>
              <a:rPr lang="en-US" sz="2200" kern="1200" spc="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parametara,</a:t>
            </a:r>
            <a:r>
              <a:rPr lang="en-US" sz="2200" kern="1200" spc="-9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kao</a:t>
            </a:r>
            <a:r>
              <a:rPr lang="en-US" sz="2200" kern="1200" spc="-10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što</a:t>
            </a:r>
            <a:r>
              <a:rPr lang="en-US" sz="2200" kern="1200" spc="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 spc="-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su:</a:t>
            </a:r>
            <a:endParaRPr lang="en-US" sz="2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-228600" algn="l" rtl="0">
              <a:lnSpc>
                <a:spcPct val="90000"/>
              </a:lnSpc>
              <a:spcBef>
                <a:spcPts val="930"/>
              </a:spcBef>
              <a:buFont typeface="Arial" panose="020B0604020202020204" pitchFamily="34" charset="0"/>
              <a:buChar char="•"/>
            </a:pPr>
            <a:endParaRPr lang="en-US" sz="2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5490" lvl="1" indent="-228600" algn="l" rtl="0">
              <a:lnSpc>
                <a:spcPct val="90000"/>
              </a:lnSpc>
              <a:buSzPct val="96363"/>
              <a:buFont typeface="Arial" panose="020B0604020202020204" pitchFamily="34" charset="0"/>
              <a:buChar char="•"/>
              <a:tabLst>
                <a:tab pos="745490" algn="l"/>
              </a:tabLst>
            </a:pPr>
            <a:r>
              <a:rPr lang="en-US" sz="22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osetljivost,</a:t>
            </a:r>
            <a:endParaRPr lang="en-US" sz="2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6125" lvl="1" indent="-228600" algn="l" rtl="0">
              <a:lnSpc>
                <a:spcPct val="90000"/>
              </a:lnSpc>
              <a:spcBef>
                <a:spcPts val="225"/>
              </a:spcBef>
              <a:buSzPct val="96363"/>
              <a:buFont typeface="Arial" panose="020B0604020202020204" pitchFamily="34" charset="0"/>
              <a:buChar char="•"/>
              <a:tabLst>
                <a:tab pos="746125" algn="l"/>
              </a:tabLst>
            </a:pPr>
            <a:r>
              <a:rPr lang="en-US" sz="22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selektivnost,</a:t>
            </a:r>
            <a:endParaRPr lang="en-US" sz="2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6125" lvl="1" indent="-228600" algn="l" rtl="0">
              <a:lnSpc>
                <a:spcPct val="90000"/>
              </a:lnSpc>
              <a:spcBef>
                <a:spcPts val="234"/>
              </a:spcBef>
              <a:buSzPct val="96363"/>
              <a:buFont typeface="Arial" panose="020B0604020202020204" pitchFamily="34" charset="0"/>
              <a:buChar char="•"/>
              <a:tabLst>
                <a:tab pos="746125" algn="l"/>
              </a:tabLst>
            </a:pPr>
            <a:r>
              <a:rPr lang="en-US" sz="22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opseg,</a:t>
            </a:r>
            <a:endParaRPr lang="en-US" sz="2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6125" lvl="1" indent="-228600" algn="l" rtl="0">
              <a:lnSpc>
                <a:spcPct val="90000"/>
              </a:lnSpc>
              <a:spcBef>
                <a:spcPts val="225"/>
              </a:spcBef>
              <a:buSzPct val="96363"/>
              <a:buFont typeface="Arial" panose="020B0604020202020204" pitchFamily="34" charset="0"/>
              <a:buChar char="•"/>
              <a:tabLst>
                <a:tab pos="746125" algn="l"/>
              </a:tabLst>
            </a:pPr>
            <a:r>
              <a:rPr lang="en-US" sz="22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rezolucija,</a:t>
            </a:r>
            <a:endParaRPr lang="en-US" sz="2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6125" lvl="1" indent="-228600" algn="l" rtl="0">
              <a:lnSpc>
                <a:spcPct val="90000"/>
              </a:lnSpc>
              <a:spcBef>
                <a:spcPts val="234"/>
              </a:spcBef>
              <a:buSzPct val="96363"/>
              <a:buFont typeface="Arial" panose="020B0604020202020204" pitchFamily="34" charset="0"/>
              <a:buChar char="•"/>
              <a:tabLst>
                <a:tab pos="746125" algn="l"/>
              </a:tabLst>
            </a:pPr>
            <a:r>
              <a:rPr lang="en-US" sz="22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ofset,</a:t>
            </a:r>
            <a:endParaRPr lang="en-US" sz="2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6125" lvl="1" indent="-228600" algn="l" rtl="0">
              <a:lnSpc>
                <a:spcPct val="90000"/>
              </a:lnSpc>
              <a:spcBef>
                <a:spcPts val="225"/>
              </a:spcBef>
              <a:buSzPct val="96363"/>
              <a:buFont typeface="Arial" panose="020B0604020202020204" pitchFamily="34" charset="0"/>
              <a:buChar char="•"/>
              <a:tabLst>
                <a:tab pos="746125" algn="l"/>
              </a:tabLst>
            </a:pPr>
            <a:r>
              <a:rPr lang="en-US" sz="22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linearnost,</a:t>
            </a:r>
            <a:endParaRPr lang="en-US" sz="2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6125" lvl="1" indent="-228600" algn="l" rtl="0">
              <a:lnSpc>
                <a:spcPct val="90000"/>
              </a:lnSpc>
              <a:spcBef>
                <a:spcPts val="229"/>
              </a:spcBef>
              <a:buSzPct val="96363"/>
              <a:buFont typeface="Arial" panose="020B0604020202020204" pitchFamily="34" charset="0"/>
              <a:buChar char="•"/>
              <a:tabLst>
                <a:tab pos="746125" algn="l"/>
              </a:tabLst>
            </a:pP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šum</a:t>
            </a:r>
            <a:r>
              <a:rPr lang="en-US" sz="2200" kern="1200" spc="1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lang="en-US" sz="2200" kern="1200" spc="-7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reverzibilnost.</a:t>
            </a:r>
            <a:endParaRPr lang="en-US" sz="2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1D1CF08C-AC54-2F38-D2D5-68F1256509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7BF68955-B019-DC87-F577-F46535FEA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87538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/>
          <p:cNvSpPr txBox="1"/>
          <p:nvPr/>
        </p:nvSpPr>
        <p:spPr>
          <a:xfrm>
            <a:off x="1371599" y="2318197"/>
            <a:ext cx="9724031" cy="3683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240665" marR="5080" indent="-228600" algn="l" rtl="0">
              <a:lnSpc>
                <a:spcPct val="90000"/>
              </a:lnSpc>
              <a:spcBef>
                <a:spcPts val="384"/>
              </a:spcBef>
              <a:buSzPct val="96363"/>
              <a:buFont typeface="Arial" panose="020B0604020202020204" pitchFamily="34" charset="0"/>
              <a:buChar char="•"/>
              <a:tabLst>
                <a:tab pos="240665" algn="l"/>
                <a:tab pos="287655" algn="l"/>
              </a:tabLst>
            </a:pP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Osetljivost</a:t>
            </a:r>
            <a:r>
              <a:rPr lang="en-US" sz="2000" kern="1200" spc="3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</a:t>
            </a:r>
            <a:r>
              <a:rPr lang="en-US" sz="2000" kern="1200" spc="43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Prvi</a:t>
            </a:r>
            <a:r>
              <a:rPr lang="en-US" sz="2000" kern="1200" spc="36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izvod</a:t>
            </a:r>
            <a:r>
              <a:rPr lang="en-US" sz="2000" kern="1200" spc="2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izlaznog</a:t>
            </a:r>
            <a:r>
              <a:rPr lang="en-US" sz="2000" kern="1200" spc="37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signala</a:t>
            </a:r>
            <a:r>
              <a:rPr lang="en-US" sz="2000" kern="1200" spc="35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</a:t>
            </a:r>
            <a:r>
              <a:rPr lang="en-US" sz="2000" kern="1200" spc="35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merenoj</a:t>
            </a:r>
            <a:r>
              <a:rPr lang="en-US" sz="2000" kern="1200" spc="26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veličini.</a:t>
            </a:r>
            <a:r>
              <a:rPr lang="en-US" sz="2000" kern="1200" spc="29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Izražava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</a:t>
            </a:r>
            <a:r>
              <a:rPr lang="en-US" sz="2000" kern="1200" spc="9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kao</a:t>
            </a:r>
            <a:r>
              <a:rPr lang="en-US" sz="2000" kern="1200" spc="17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količnih</a:t>
            </a:r>
            <a:r>
              <a:rPr lang="en-US" sz="2000" kern="1200" spc="17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odgovarajućih</a:t>
            </a:r>
            <a:r>
              <a:rPr lang="en-US" sz="2000" kern="1200" spc="18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jedinica</a:t>
            </a:r>
            <a:r>
              <a:rPr lang="en-US" sz="2000" kern="1200" spc="16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bez</a:t>
            </a:r>
            <a:r>
              <a:rPr lang="en-US" sz="2000" kern="1200" spc="16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skraćivanja.</a:t>
            </a:r>
            <a:r>
              <a:rPr lang="en-US" sz="2000" kern="1200" spc="18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Ako</a:t>
            </a:r>
            <a:r>
              <a:rPr lang="en-US" sz="2000" kern="1200" spc="9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 spc="5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je</a:t>
            </a:r>
            <a:r>
              <a:rPr lang="en-US" sz="2000" kern="1200" spc="9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npr.</a:t>
            </a:r>
            <a:r>
              <a:rPr lang="en-US" sz="2000" kern="1200" spc="17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 spc="-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reč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</a:t>
            </a:r>
            <a:r>
              <a:rPr lang="en-US" sz="2000" kern="1200" spc="-10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otpornom</a:t>
            </a:r>
            <a:r>
              <a:rPr lang="en-US" sz="2000" kern="1200" spc="-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senzoru</a:t>
            </a:r>
            <a:r>
              <a:rPr lang="en-US" sz="2000" kern="1200" spc="5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temperature,</a:t>
            </a:r>
            <a:r>
              <a:rPr lang="en-US" sz="2000" kern="1200" spc="7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jedinica</a:t>
            </a:r>
            <a:r>
              <a:rPr lang="en-US" sz="2000" kern="1200" spc="10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za</a:t>
            </a:r>
            <a:r>
              <a:rPr lang="en-US" sz="2000" kern="1200" spc="-1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osetljivost</a:t>
            </a:r>
            <a:r>
              <a:rPr lang="en-US" sz="2000" kern="1200" spc="6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će</a:t>
            </a:r>
            <a:r>
              <a:rPr lang="en-US" sz="2000" kern="1200" spc="-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biti</a:t>
            </a:r>
            <a:r>
              <a:rPr lang="en-US" sz="2000" kern="1200" spc="-3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 spc="-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Ω/K.</a:t>
            </a:r>
            <a:endParaRPr lang="en-US" sz="20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40665" marR="7620" indent="-228600" algn="l" rtl="0">
              <a:lnSpc>
                <a:spcPct val="90000"/>
              </a:lnSpc>
              <a:spcBef>
                <a:spcPts val="1055"/>
              </a:spcBef>
              <a:buSzPct val="96363"/>
              <a:buFont typeface="Arial" panose="020B0604020202020204" pitchFamily="34" charset="0"/>
              <a:buChar char="•"/>
              <a:tabLst>
                <a:tab pos="240665" algn="l"/>
                <a:tab pos="287655" algn="l"/>
              </a:tabLst>
            </a:pP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Selektivnost</a:t>
            </a:r>
            <a:r>
              <a:rPr lang="en-US" sz="2000" kern="1200" spc="13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</a:t>
            </a:r>
            <a:r>
              <a:rPr lang="en-US" sz="2000" kern="1200" spc="3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količnik</a:t>
            </a:r>
            <a:r>
              <a:rPr lang="en-US" sz="2000" kern="1200" spc="16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osetljivosti</a:t>
            </a:r>
            <a:r>
              <a:rPr lang="en-US" sz="2000" kern="1200" spc="6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senzora</a:t>
            </a:r>
            <a:r>
              <a:rPr lang="en-US" sz="2000" kern="1200" spc="1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</a:t>
            </a:r>
            <a:r>
              <a:rPr lang="en-US" sz="2000" kern="1200" spc="9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neku</a:t>
            </a:r>
            <a:r>
              <a:rPr lang="en-US" sz="2000" kern="1200" spc="5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uticajnu</a:t>
            </a:r>
            <a:r>
              <a:rPr lang="en-US" sz="2000" kern="1200" spc="5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veličinu</a:t>
            </a:r>
            <a:r>
              <a:rPr lang="en-US" sz="2000" kern="1200" spc="1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 spc="-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ili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parazitni</a:t>
            </a:r>
            <a:r>
              <a:rPr lang="en-US" sz="2000" kern="1200" spc="6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parametar</a:t>
            </a:r>
            <a:r>
              <a:rPr lang="en-US" sz="2000" kern="1200" spc="-4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lang="en-US" sz="2000" kern="1200" spc="-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osetljivosti</a:t>
            </a:r>
            <a:r>
              <a:rPr lang="en-US" sz="20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senzora</a:t>
            </a:r>
            <a:r>
              <a:rPr lang="en-US" sz="2000" kern="1200" spc="4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</a:t>
            </a:r>
            <a:r>
              <a:rPr lang="en-US" sz="2000" kern="1200" spc="-4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veličinu</a:t>
            </a:r>
            <a:r>
              <a:rPr lang="en-US" sz="2000" kern="1200" spc="-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koja</a:t>
            </a:r>
            <a:r>
              <a:rPr lang="en-US" sz="2000" kern="1200" spc="-4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</a:t>
            </a:r>
            <a:r>
              <a:rPr lang="en-US" sz="2000" kern="1200" spc="-9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želi</a:t>
            </a:r>
            <a:r>
              <a:rPr lang="en-US" sz="2000" kern="1200" spc="-3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meriti.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Često</a:t>
            </a:r>
            <a:r>
              <a:rPr lang="en-US" sz="2000" kern="1200" spc="3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</a:t>
            </a:r>
            <a:r>
              <a:rPr lang="en-US" sz="2000" kern="1200" spc="-3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izražava</a:t>
            </a:r>
            <a:r>
              <a:rPr lang="en-US" sz="2000" kern="1200" spc="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</a:t>
            </a:r>
            <a:r>
              <a:rPr lang="en-US" sz="2000" kern="1200" spc="-10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procentima,</a:t>
            </a:r>
            <a:r>
              <a:rPr lang="en-US" sz="2000" kern="1200" spc="4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promilima</a:t>
            </a:r>
            <a:r>
              <a:rPr lang="en-US" sz="2000" kern="1200" spc="3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ili</a:t>
            </a:r>
            <a:r>
              <a:rPr lang="en-US" sz="2000" kern="1200" spc="-4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 spc="-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ppm-</a:t>
            </a:r>
            <a:r>
              <a:rPr lang="en-US" sz="20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ovima.</a:t>
            </a:r>
            <a:endParaRPr lang="en-US" sz="20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41300" marR="15875" indent="-228600" algn="l" rtl="0">
              <a:lnSpc>
                <a:spcPct val="90000"/>
              </a:lnSpc>
              <a:spcBef>
                <a:spcPts val="1025"/>
              </a:spcBef>
              <a:buSzPct val="96363"/>
              <a:buFont typeface="Arial" panose="020B0604020202020204" pitchFamily="34" charset="0"/>
              <a:buChar char="•"/>
              <a:tabLst>
                <a:tab pos="241300" algn="l"/>
                <a:tab pos="287655" algn="l"/>
              </a:tabLst>
            </a:pP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Opseg</a:t>
            </a:r>
            <a:r>
              <a:rPr lang="en-US" sz="2000" kern="1200" spc="14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–maksimum</a:t>
            </a:r>
            <a:r>
              <a:rPr lang="en-US" sz="2000" kern="1200" spc="13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ili</a:t>
            </a:r>
            <a:r>
              <a:rPr lang="en-US" sz="2000" kern="1200" spc="5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minimum</a:t>
            </a:r>
            <a:r>
              <a:rPr lang="en-US" sz="2000" kern="1200" spc="2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izvan</a:t>
            </a:r>
            <a:r>
              <a:rPr lang="en-US" sz="2000" kern="1200" spc="6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kojih</a:t>
            </a:r>
            <a:r>
              <a:rPr lang="en-US" sz="2000" kern="1200" spc="14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</a:t>
            </a:r>
            <a:r>
              <a:rPr lang="en-US" sz="2000" kern="1200" spc="13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dalje</a:t>
            </a:r>
            <a:r>
              <a:rPr lang="en-US" sz="2000" kern="1200" spc="14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promene</a:t>
            </a:r>
            <a:r>
              <a:rPr lang="en-US" sz="2000" kern="1200" spc="7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merene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veličine</a:t>
            </a:r>
            <a:r>
              <a:rPr lang="en-US" sz="2000" kern="1200" spc="21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</a:t>
            </a:r>
            <a:r>
              <a:rPr lang="en-US" sz="2000" kern="1200" spc="14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detektuje.</a:t>
            </a:r>
            <a:r>
              <a:rPr lang="en-US" sz="2000" kern="1200" spc="7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Raspon</a:t>
            </a:r>
            <a:r>
              <a:rPr lang="en-US" sz="2000" kern="1200" spc="10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između</a:t>
            </a:r>
            <a:r>
              <a:rPr lang="en-US" sz="2000" kern="1200" spc="21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najmanje</a:t>
            </a:r>
            <a:r>
              <a:rPr lang="en-US" sz="2000" kern="1200" spc="15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lang="en-US" sz="2000" kern="1200" spc="1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najveće</a:t>
            </a:r>
            <a:r>
              <a:rPr lang="en-US" sz="2000" kern="1200" spc="17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en-US" sz="20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brojne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vrednosti</a:t>
            </a:r>
            <a:r>
              <a:rPr lang="en-US" sz="2000" kern="1200" spc="-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merene</a:t>
            </a:r>
            <a:r>
              <a:rPr lang="en-US" sz="2000" kern="1200" spc="-1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veličine</a:t>
            </a:r>
            <a:r>
              <a:rPr lang="en-US" sz="2000" kern="1200" spc="5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koje</a:t>
            </a:r>
            <a:r>
              <a:rPr lang="en-US" sz="2000" kern="1200" spc="5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</a:t>
            </a:r>
            <a:r>
              <a:rPr lang="en-US" sz="2000" kern="1200" spc="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može</a:t>
            </a:r>
            <a:r>
              <a:rPr lang="en-US" sz="2000" kern="1200" spc="4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detektovati</a:t>
            </a:r>
            <a:r>
              <a:rPr lang="en-US" sz="2000" kern="1200" spc="-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</a:t>
            </a:r>
            <a:r>
              <a:rPr lang="en-US" sz="2000" kern="1200" spc="3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</a:t>
            </a:r>
            <a:r>
              <a:rPr lang="en-US" sz="2000" kern="1200" spc="1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</a:t>
            </a:r>
            <a:r>
              <a:rPr lang="en-US" sz="2000" kern="1200" spc="5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uđe</a:t>
            </a:r>
            <a:r>
              <a:rPr lang="en-US" sz="2000" kern="1200" spc="4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 spc="-5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zasićenje</a:t>
            </a:r>
            <a:r>
              <a:rPr lang="en-US" sz="2000" kern="1200" spc="14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lang="en-US" sz="2000" kern="1200" spc="-9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</a:t>
            </a:r>
            <a:r>
              <a:rPr lang="en-US" sz="2000" kern="1200" spc="-1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bude</a:t>
            </a:r>
            <a:r>
              <a:rPr lang="en-US" sz="2000" kern="1200" spc="6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oštećen,</a:t>
            </a:r>
            <a:r>
              <a:rPr lang="en-US" sz="2000" kern="1200" spc="-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naziva</a:t>
            </a:r>
            <a:r>
              <a:rPr lang="en-US" sz="2000" kern="1200" spc="-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</a:t>
            </a:r>
            <a:r>
              <a:rPr lang="en-US" sz="20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merni</a:t>
            </a:r>
            <a:r>
              <a:rPr lang="en-US" sz="20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opseg</a:t>
            </a:r>
            <a:endParaRPr lang="en-US" sz="20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442BA3E0-041D-DE4B-F844-A75C47237D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B5FD667A-D082-77CE-FB9A-CCD6B8E968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87538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2029D5AD-8348-4446-B191-6A9B6FE03F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Freeform: Shape 8">
            <a:extLst>
              <a:ext uri="{FF2B5EF4-FFF2-40B4-BE49-F238E27FC236}">
                <a16:creationId xmlns:a16="http://schemas.microsoft.com/office/drawing/2014/main" id="{A3F395A2-2B64-4749-BD93-2F159C7E1F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1899601"/>
          </a:xfrm>
          <a:custGeom>
            <a:avLst/>
            <a:gdLst>
              <a:gd name="connsiteX0" fmla="*/ 0 w 12188952"/>
              <a:gd name="connsiteY0" fmla="*/ 0 h 1899601"/>
              <a:gd name="connsiteX1" fmla="*/ 12188952 w 12188952"/>
              <a:gd name="connsiteY1" fmla="*/ 0 h 1899601"/>
              <a:gd name="connsiteX2" fmla="*/ 12188952 w 12188952"/>
              <a:gd name="connsiteY2" fmla="*/ 1635106 h 1899601"/>
              <a:gd name="connsiteX3" fmla="*/ 11356325 w 12188952"/>
              <a:gd name="connsiteY3" fmla="*/ 1707615 h 1899601"/>
              <a:gd name="connsiteX4" fmla="*/ 6096001 w 12188952"/>
              <a:gd name="connsiteY4" fmla="*/ 1899601 h 1899601"/>
              <a:gd name="connsiteX5" fmla="*/ 835678 w 12188952"/>
              <a:gd name="connsiteY5" fmla="*/ 1707615 h 1899601"/>
              <a:gd name="connsiteX6" fmla="*/ 0 w 12188952"/>
              <a:gd name="connsiteY6" fmla="*/ 1634841 h 189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88952" h="1899601">
                <a:moveTo>
                  <a:pt x="0" y="0"/>
                </a:moveTo>
                <a:lnTo>
                  <a:pt x="12188952" y="0"/>
                </a:lnTo>
                <a:lnTo>
                  <a:pt x="12188952" y="1635106"/>
                </a:lnTo>
                <a:lnTo>
                  <a:pt x="11356325" y="1707615"/>
                </a:lnTo>
                <a:cubicBezTo>
                  <a:pt x="9739512" y="1831240"/>
                  <a:pt x="7961919" y="1899601"/>
                  <a:pt x="6096001" y="1899601"/>
                </a:cubicBezTo>
                <a:cubicBezTo>
                  <a:pt x="4230084" y="1899601"/>
                  <a:pt x="2452490" y="1831240"/>
                  <a:pt x="835678" y="1707615"/>
                </a:cubicBezTo>
                <a:lnTo>
                  <a:pt x="0" y="1634841"/>
                </a:lnTo>
                <a:close/>
              </a:path>
            </a:pathLst>
          </a:custGeom>
          <a:ln w="9525">
            <a:solidFill>
              <a:srgbClr val="E6E6E6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1" name="Freeform: Shape 10">
            <a:extLst>
              <a:ext uri="{FF2B5EF4-FFF2-40B4-BE49-F238E27FC236}">
                <a16:creationId xmlns:a16="http://schemas.microsoft.com/office/drawing/2014/main" id="{5CF0135B-EAB8-4CA0-896C-2D897ECD28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1890722"/>
          </a:xfrm>
          <a:custGeom>
            <a:avLst/>
            <a:gdLst>
              <a:gd name="connsiteX0" fmla="*/ 0 w 12192000"/>
              <a:gd name="connsiteY0" fmla="*/ 0 h 1890722"/>
              <a:gd name="connsiteX1" fmla="*/ 12192000 w 12192000"/>
              <a:gd name="connsiteY1" fmla="*/ 0 h 1890722"/>
              <a:gd name="connsiteX2" fmla="*/ 12192000 w 12192000"/>
              <a:gd name="connsiteY2" fmla="*/ 1626227 h 1890722"/>
              <a:gd name="connsiteX3" fmla="*/ 11359165 w 12192000"/>
              <a:gd name="connsiteY3" fmla="*/ 1698736 h 1890722"/>
              <a:gd name="connsiteX4" fmla="*/ 6097526 w 12192000"/>
              <a:gd name="connsiteY4" fmla="*/ 1890722 h 1890722"/>
              <a:gd name="connsiteX5" fmla="*/ 835887 w 12192000"/>
              <a:gd name="connsiteY5" fmla="*/ 1698736 h 1890722"/>
              <a:gd name="connsiteX6" fmla="*/ 0 w 12192000"/>
              <a:gd name="connsiteY6" fmla="*/ 1625962 h 1890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890722">
                <a:moveTo>
                  <a:pt x="0" y="0"/>
                </a:moveTo>
                <a:lnTo>
                  <a:pt x="12192000" y="0"/>
                </a:lnTo>
                <a:lnTo>
                  <a:pt x="12192000" y="1626227"/>
                </a:lnTo>
                <a:lnTo>
                  <a:pt x="11359165" y="1698736"/>
                </a:lnTo>
                <a:cubicBezTo>
                  <a:pt x="9741947" y="1822361"/>
                  <a:pt x="7963910" y="1890722"/>
                  <a:pt x="6097526" y="1890722"/>
                </a:cubicBezTo>
                <a:cubicBezTo>
                  <a:pt x="4231142" y="1890722"/>
                  <a:pt x="2453104" y="1822361"/>
                  <a:pt x="835887" y="1698736"/>
                </a:cubicBezTo>
                <a:lnTo>
                  <a:pt x="0" y="1625962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2C3387C-D24F-4737-8A37-1DC5CFF09C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2452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38200" y="2478024"/>
            <a:ext cx="10515600" cy="369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41300" marR="433070" indent="-228600" algn="l" rtl="0">
              <a:lnSpc>
                <a:spcPct val="90000"/>
              </a:lnSpc>
              <a:spcBef>
                <a:spcPts val="400"/>
              </a:spcBef>
              <a:buSzPct val="96363"/>
              <a:buFont typeface="Arial" panose="020B0604020202020204" pitchFamily="34" charset="0"/>
              <a:buChar char="•"/>
              <a:tabLst>
                <a:tab pos="241300" algn="l"/>
                <a:tab pos="287655" algn="l"/>
              </a:tabLst>
            </a:pP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Rezolucija</a:t>
            </a:r>
            <a:r>
              <a:rPr lang="en-US" sz="2200" kern="1200" spc="3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</a:t>
            </a:r>
            <a:r>
              <a:rPr lang="en-US" sz="2200" kern="1200" spc="-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broj</a:t>
            </a:r>
            <a:r>
              <a:rPr lang="en-US" sz="2200" kern="1200" spc="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različitih</a:t>
            </a:r>
            <a:r>
              <a:rPr lang="en-US" sz="2200" kern="1200" spc="114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vrednosti</a:t>
            </a:r>
            <a:r>
              <a:rPr lang="en-US" sz="2200" kern="1200" spc="-3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veličine</a:t>
            </a:r>
            <a:r>
              <a:rPr lang="en-US" sz="2200" kern="1200" spc="1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koja</a:t>
            </a:r>
            <a:r>
              <a:rPr lang="en-US" sz="2200" kern="1200" spc="-1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</a:t>
            </a:r>
            <a:r>
              <a:rPr lang="en-US" sz="2200" kern="1200" spc="-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dobija</a:t>
            </a:r>
            <a:r>
              <a:rPr lang="en-US" sz="2200" kern="1200" spc="4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</a:t>
            </a:r>
            <a:r>
              <a:rPr lang="en-US" sz="2200" kern="1200" spc="-4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izlazu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senzora.</a:t>
            </a:r>
            <a:r>
              <a:rPr lang="en-US" sz="2200" kern="1200" spc="-8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Preslikano</a:t>
            </a:r>
            <a:r>
              <a:rPr lang="en-US" sz="2200" kern="1200" spc="7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</a:t>
            </a:r>
            <a:r>
              <a:rPr lang="en-US" sz="2200" kern="1200" spc="-8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ulaznu</a:t>
            </a:r>
            <a:r>
              <a:rPr lang="en-US" sz="2200" kern="1200" spc="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stranu</a:t>
            </a:r>
            <a:r>
              <a:rPr lang="en-US" sz="2200" kern="1200" spc="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senzora</a:t>
            </a:r>
            <a:r>
              <a:rPr lang="en-US" sz="2200" kern="1200" spc="-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može</a:t>
            </a:r>
            <a:r>
              <a:rPr lang="en-US" sz="2200" kern="1200" spc="-16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definisati</a:t>
            </a:r>
            <a:r>
              <a:rPr lang="en-US" sz="2200" kern="1200" spc="13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 spc="-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kao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najmanja</a:t>
            </a:r>
            <a:r>
              <a:rPr lang="en-US" sz="2200" kern="1200" spc="-1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promena</a:t>
            </a:r>
            <a:r>
              <a:rPr lang="en-US" sz="2200" kern="1200" spc="6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merene</a:t>
            </a:r>
            <a:r>
              <a:rPr lang="en-US" sz="2200" kern="1200" spc="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veličine</a:t>
            </a:r>
            <a:r>
              <a:rPr lang="en-US" sz="2200" kern="1200" spc="15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koja</a:t>
            </a:r>
            <a:r>
              <a:rPr lang="en-US" sz="2200" kern="1200" spc="-8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</a:t>
            </a:r>
            <a:r>
              <a:rPr lang="en-US" sz="2200" kern="1200" spc="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može</a:t>
            </a:r>
            <a:r>
              <a:rPr lang="en-US" sz="2200" kern="1200" spc="-14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detektovati</a:t>
            </a:r>
            <a:r>
              <a:rPr lang="en-US" sz="2200" kern="1200" spc="7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 spc="-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kao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različita</a:t>
            </a:r>
            <a:r>
              <a:rPr lang="en-US" sz="2200" kern="1200" spc="3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vrednost</a:t>
            </a:r>
            <a:r>
              <a:rPr lang="en-US" sz="2200" kern="1200" spc="6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</a:t>
            </a:r>
            <a:r>
              <a:rPr lang="en-US" sz="2200" kern="1200" spc="-3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izlazu.</a:t>
            </a:r>
            <a:endParaRPr lang="en-US" sz="2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41300" marR="5080" indent="-228600" algn="l" rtl="0">
              <a:lnSpc>
                <a:spcPct val="90000"/>
              </a:lnSpc>
              <a:spcBef>
                <a:spcPts val="1030"/>
              </a:spcBef>
              <a:buSzPct val="96363"/>
              <a:buFont typeface="Arial" panose="020B0604020202020204" pitchFamily="34" charset="0"/>
              <a:buChar char="•"/>
              <a:tabLst>
                <a:tab pos="241300" algn="l"/>
                <a:tab pos="287655" algn="l"/>
              </a:tabLst>
            </a:pP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Ofset</a:t>
            </a:r>
            <a:r>
              <a:rPr lang="en-US" sz="2200" kern="1200" spc="-6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</a:t>
            </a:r>
            <a:r>
              <a:rPr lang="en-US" sz="2200" kern="1200" spc="8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vrednost</a:t>
            </a:r>
            <a:r>
              <a:rPr lang="en-US" sz="2200" kern="1200" spc="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izlazne</a:t>
            </a:r>
            <a:r>
              <a:rPr lang="en-US" sz="2200" kern="1200" spc="1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veličine</a:t>
            </a:r>
            <a:r>
              <a:rPr lang="en-US" sz="2200" kern="1200" spc="15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koja</a:t>
            </a:r>
            <a:r>
              <a:rPr lang="en-US" sz="2200" kern="1200" spc="-15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</a:t>
            </a:r>
            <a:r>
              <a:rPr lang="en-US" sz="2200" kern="1200" spc="1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dobija</a:t>
            </a:r>
            <a:r>
              <a:rPr lang="en-US" sz="2200" kern="1200" spc="7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kada</a:t>
            </a:r>
            <a:r>
              <a:rPr lang="en-US" sz="2200" kern="1200" spc="-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je</a:t>
            </a:r>
            <a:r>
              <a:rPr lang="en-US" sz="2200" kern="1200" spc="-5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merena</a:t>
            </a:r>
            <a:r>
              <a:rPr lang="en-US" sz="2200" kern="1200" spc="68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veličina</a:t>
            </a:r>
            <a:r>
              <a:rPr lang="en-US" sz="2200" kern="1200" spc="7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jednaka</a:t>
            </a:r>
            <a:r>
              <a:rPr lang="en-US" sz="2200" kern="1200" spc="7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nuli.</a:t>
            </a:r>
            <a:r>
              <a:rPr lang="en-US" sz="2200" kern="1200" spc="4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Prilikom</a:t>
            </a:r>
            <a:r>
              <a:rPr lang="en-US" sz="2200" kern="1200" spc="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konstrukcije</a:t>
            </a:r>
            <a:r>
              <a:rPr lang="en-US" sz="2200" kern="1200" spc="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senzora</a:t>
            </a:r>
            <a:r>
              <a:rPr lang="en-US" sz="2200" kern="1200" spc="-6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obično</a:t>
            </a:r>
            <a:r>
              <a:rPr lang="en-US" sz="2200" kern="1200" spc="9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</a:t>
            </a:r>
            <a:r>
              <a:rPr lang="en-US" sz="2200" kern="1200" spc="-4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teži</a:t>
            </a:r>
            <a:r>
              <a:rPr lang="en-US" sz="2200" kern="1200" spc="-114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</a:t>
            </a:r>
            <a:r>
              <a:rPr lang="en-US" sz="2200" kern="1200" spc="-6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 spc="-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je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</a:t>
            </a:r>
            <a:r>
              <a:rPr lang="en-US" sz="2200" kern="1200" spc="-8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odsustvu</a:t>
            </a:r>
            <a:r>
              <a:rPr lang="en-US" sz="2200" kern="1200" spc="13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merene</a:t>
            </a:r>
            <a:r>
              <a:rPr lang="en-US" sz="2200" kern="1200" spc="-1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veličine,</a:t>
            </a:r>
            <a:r>
              <a:rPr lang="en-US" sz="2200" kern="1200" spc="8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tj.</a:t>
            </a:r>
            <a:r>
              <a:rPr lang="en-US" sz="2200" kern="1200" spc="-7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kada</a:t>
            </a:r>
            <a:r>
              <a:rPr lang="en-US" sz="2200" kern="1200" spc="4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je</a:t>
            </a:r>
            <a:r>
              <a:rPr lang="en-US" sz="2200" kern="1200" spc="-8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njena</a:t>
            </a:r>
            <a:r>
              <a:rPr lang="en-US" sz="2200" kern="1200" spc="4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brojna</a:t>
            </a:r>
            <a:r>
              <a:rPr lang="en-US" sz="2200" kern="1200" spc="-3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vrednost</a:t>
            </a:r>
            <a:r>
              <a:rPr lang="en-US" sz="2200" kern="1200" spc="6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jednaka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nuli,</a:t>
            </a:r>
            <a:r>
              <a:rPr lang="en-US" sz="2200" kern="1200" spc="7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izlaz</a:t>
            </a:r>
            <a:r>
              <a:rPr lang="en-US" sz="2200" kern="1200" spc="-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takođe</a:t>
            </a:r>
            <a:r>
              <a:rPr lang="en-US" sz="2200" kern="1200" spc="-1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jednak</a:t>
            </a:r>
            <a:r>
              <a:rPr lang="en-US" sz="2200" kern="1200" spc="3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nuli.</a:t>
            </a:r>
            <a:r>
              <a:rPr lang="en-US" sz="2200" kern="1200" spc="7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Ako</a:t>
            </a:r>
            <a:r>
              <a:rPr lang="en-US" sz="2200" kern="1200" spc="-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</a:t>
            </a:r>
            <a:r>
              <a:rPr lang="en-US" sz="2200" kern="1200" spc="-8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takvoj</a:t>
            </a:r>
            <a:r>
              <a:rPr lang="en-US" sz="2200" kern="1200" spc="-1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situaciji</a:t>
            </a:r>
            <a:r>
              <a:rPr lang="en-US" sz="2200" kern="1200" spc="6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</a:t>
            </a:r>
            <a:r>
              <a:rPr lang="en-US" sz="2200" kern="1200" spc="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ima</a:t>
            </a:r>
            <a:r>
              <a:rPr lang="en-US" sz="2200" kern="1200" spc="-3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odziv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različit</a:t>
            </a:r>
            <a:r>
              <a:rPr lang="en-US" sz="2200" kern="1200" spc="6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od</a:t>
            </a:r>
            <a:r>
              <a:rPr lang="en-US" sz="2200" kern="1200" spc="-7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nule,</a:t>
            </a:r>
            <a:r>
              <a:rPr lang="en-US" sz="2200" kern="1200" spc="8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kaže</a:t>
            </a:r>
            <a:r>
              <a:rPr lang="en-US" sz="2200" kern="1200" spc="-1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 da</a:t>
            </a:r>
            <a:r>
              <a:rPr lang="en-US" sz="2200" kern="1200" spc="-3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ima</a:t>
            </a:r>
            <a:r>
              <a:rPr lang="en-US" sz="2200" kern="1200" spc="-9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ofset.</a:t>
            </a:r>
            <a:endParaRPr lang="en-US" sz="2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41300" marR="1414780" indent="-228600" algn="l" rtl="0">
              <a:lnSpc>
                <a:spcPct val="90000"/>
              </a:lnSpc>
              <a:spcBef>
                <a:spcPts val="1110"/>
              </a:spcBef>
              <a:buSzPct val="96363"/>
              <a:buFont typeface="Arial" panose="020B0604020202020204" pitchFamily="34" charset="0"/>
              <a:buChar char="•"/>
              <a:tabLst>
                <a:tab pos="241300" algn="l"/>
                <a:tab pos="288290" algn="l"/>
              </a:tabLst>
            </a:pP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Nelinearnost</a:t>
            </a:r>
            <a:r>
              <a:rPr lang="en-US" sz="2200" kern="1200" spc="1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–najveće</a:t>
            </a:r>
            <a:r>
              <a:rPr lang="en-US" sz="2200" kern="1200" spc="6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odstupanje</a:t>
            </a:r>
            <a:r>
              <a:rPr lang="en-US" sz="2200" kern="1200" spc="1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od</a:t>
            </a:r>
            <a:r>
              <a:rPr lang="en-US" sz="2200" kern="1200" spc="-8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linearne</a:t>
            </a:r>
            <a:r>
              <a:rPr lang="en-US" sz="2200" kern="1200" spc="13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karakteristike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podeljeno</a:t>
            </a:r>
            <a:r>
              <a:rPr lang="en-US" sz="2200" kern="1200" spc="9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</a:t>
            </a:r>
            <a:r>
              <a:rPr lang="en-US" sz="2200" kern="1200" spc="-6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opsegom</a:t>
            </a:r>
            <a:r>
              <a:rPr lang="en-US" sz="2200" kern="1200" spc="3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senzora,</a:t>
            </a:r>
            <a:r>
              <a:rPr lang="en-US" sz="2200" kern="1200" spc="-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izraženo</a:t>
            </a:r>
            <a:r>
              <a:rPr lang="en-US" sz="2200" kern="1200" spc="9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</a:t>
            </a:r>
            <a:r>
              <a:rPr lang="en-US" sz="2200" kern="1200" spc="-10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2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procentima.</a:t>
            </a:r>
            <a:endParaRPr lang="en-US" sz="2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C75E266F-50C3-4F42-B2A3-B20E3F3EE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FAD331CD-A1F8-1940-D3FB-ECB9602D5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87538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8">
            <a:extLst>
              <a:ext uri="{FF2B5EF4-FFF2-40B4-BE49-F238E27FC236}">
                <a16:creationId xmlns:a16="http://schemas.microsoft.com/office/drawing/2014/main" id="{61293230-B0F6-45B1-96D1-13D18E242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0">
            <a:extLst>
              <a:ext uri="{FF2B5EF4-FFF2-40B4-BE49-F238E27FC236}">
                <a16:creationId xmlns:a16="http://schemas.microsoft.com/office/drawing/2014/main" id="{2B573B51-C170-49C0-A3D9-8D99730C45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89924" y="2"/>
            <a:ext cx="7602076" cy="470844"/>
          </a:xfrm>
          <a:custGeom>
            <a:avLst/>
            <a:gdLst>
              <a:gd name="connsiteX0" fmla="*/ 9683888 w 9683888"/>
              <a:gd name="connsiteY0" fmla="*/ 0 h 743457"/>
              <a:gd name="connsiteX1" fmla="*/ 0 w 9683888"/>
              <a:gd name="connsiteY1" fmla="*/ 0 h 743457"/>
              <a:gd name="connsiteX2" fmla="*/ 0 w 9683888"/>
              <a:gd name="connsiteY2" fmla="*/ 365878 h 743457"/>
              <a:gd name="connsiteX3" fmla="*/ 11844 w 9683888"/>
              <a:gd name="connsiteY3" fmla="*/ 367909 h 743457"/>
              <a:gd name="connsiteX4" fmla="*/ 106208 w 9683888"/>
              <a:gd name="connsiteY4" fmla="*/ 385974 h 743457"/>
              <a:gd name="connsiteX5" fmla="*/ 183667 w 9683888"/>
              <a:gd name="connsiteY5" fmla="*/ 399162 h 743457"/>
              <a:gd name="connsiteX6" fmla="*/ 292430 w 9683888"/>
              <a:gd name="connsiteY6" fmla="*/ 390408 h 743457"/>
              <a:gd name="connsiteX7" fmla="*/ 386942 w 9683888"/>
              <a:gd name="connsiteY7" fmla="*/ 395582 h 743457"/>
              <a:gd name="connsiteX8" fmla="*/ 485751 w 9683888"/>
              <a:gd name="connsiteY8" fmla="*/ 408404 h 743457"/>
              <a:gd name="connsiteX9" fmla="*/ 604107 w 9683888"/>
              <a:gd name="connsiteY9" fmla="*/ 418647 h 743457"/>
              <a:gd name="connsiteX10" fmla="*/ 694081 w 9683888"/>
              <a:gd name="connsiteY10" fmla="*/ 449524 h 743457"/>
              <a:gd name="connsiteX11" fmla="*/ 762452 w 9683888"/>
              <a:gd name="connsiteY11" fmla="*/ 456090 h 743457"/>
              <a:gd name="connsiteX12" fmla="*/ 987872 w 9683888"/>
              <a:gd name="connsiteY12" fmla="*/ 481862 h 743457"/>
              <a:gd name="connsiteX13" fmla="*/ 1077163 w 9683888"/>
              <a:gd name="connsiteY13" fmla="*/ 524467 h 743457"/>
              <a:gd name="connsiteX14" fmla="*/ 1258716 w 9683888"/>
              <a:gd name="connsiteY14" fmla="*/ 587975 h 743457"/>
              <a:gd name="connsiteX15" fmla="*/ 1298056 w 9683888"/>
              <a:gd name="connsiteY15" fmla="*/ 595413 h 743457"/>
              <a:gd name="connsiteX16" fmla="*/ 1327017 w 9683888"/>
              <a:gd name="connsiteY16" fmla="*/ 617412 h 743457"/>
              <a:gd name="connsiteX17" fmla="*/ 1347909 w 9683888"/>
              <a:gd name="connsiteY17" fmla="*/ 620209 h 743457"/>
              <a:gd name="connsiteX18" fmla="*/ 1421792 w 9683888"/>
              <a:gd name="connsiteY18" fmla="*/ 626139 h 743457"/>
              <a:gd name="connsiteX19" fmla="*/ 1519789 w 9683888"/>
              <a:gd name="connsiteY19" fmla="*/ 645011 h 743457"/>
              <a:gd name="connsiteX20" fmla="*/ 1620886 w 9683888"/>
              <a:gd name="connsiteY20" fmla="*/ 687715 h 743457"/>
              <a:gd name="connsiteX21" fmla="*/ 1676745 w 9683888"/>
              <a:gd name="connsiteY21" fmla="*/ 690130 h 743457"/>
              <a:gd name="connsiteX22" fmla="*/ 1832228 w 9683888"/>
              <a:gd name="connsiteY22" fmla="*/ 690860 h 743457"/>
              <a:gd name="connsiteX23" fmla="*/ 1980464 w 9683888"/>
              <a:gd name="connsiteY23" fmla="*/ 704858 h 743457"/>
              <a:gd name="connsiteX24" fmla="*/ 2051150 w 9683888"/>
              <a:gd name="connsiteY24" fmla="*/ 711187 h 743457"/>
              <a:gd name="connsiteX25" fmla="*/ 2162824 w 9683888"/>
              <a:gd name="connsiteY25" fmla="*/ 709178 h 743457"/>
              <a:gd name="connsiteX26" fmla="*/ 2259859 w 9683888"/>
              <a:gd name="connsiteY26" fmla="*/ 718188 h 743457"/>
              <a:gd name="connsiteX27" fmla="*/ 2378290 w 9683888"/>
              <a:gd name="connsiteY27" fmla="*/ 738748 h 743457"/>
              <a:gd name="connsiteX28" fmla="*/ 2407828 w 9683888"/>
              <a:gd name="connsiteY28" fmla="*/ 743457 h 743457"/>
              <a:gd name="connsiteX29" fmla="*/ 2428936 w 9683888"/>
              <a:gd name="connsiteY29" fmla="*/ 734697 h 743457"/>
              <a:gd name="connsiteX30" fmla="*/ 2646106 w 9683888"/>
              <a:gd name="connsiteY30" fmla="*/ 660204 h 743457"/>
              <a:gd name="connsiteX31" fmla="*/ 2799920 w 9683888"/>
              <a:gd name="connsiteY31" fmla="*/ 630451 h 743457"/>
              <a:gd name="connsiteX32" fmla="*/ 2953556 w 9683888"/>
              <a:gd name="connsiteY32" fmla="*/ 607173 h 743457"/>
              <a:gd name="connsiteX33" fmla="*/ 3009839 w 9683888"/>
              <a:gd name="connsiteY33" fmla="*/ 601743 h 743457"/>
              <a:gd name="connsiteX34" fmla="*/ 3115016 w 9683888"/>
              <a:gd name="connsiteY34" fmla="*/ 584982 h 743457"/>
              <a:gd name="connsiteX35" fmla="*/ 3185844 w 9683888"/>
              <a:gd name="connsiteY35" fmla="*/ 595356 h 743457"/>
              <a:gd name="connsiteX36" fmla="*/ 3246013 w 9683888"/>
              <a:gd name="connsiteY36" fmla="*/ 592418 h 743457"/>
              <a:gd name="connsiteX37" fmla="*/ 3313565 w 9683888"/>
              <a:gd name="connsiteY37" fmla="*/ 574138 h 743457"/>
              <a:gd name="connsiteX38" fmla="*/ 3414143 w 9683888"/>
              <a:gd name="connsiteY38" fmla="*/ 553730 h 743457"/>
              <a:gd name="connsiteX39" fmla="*/ 3552895 w 9683888"/>
              <a:gd name="connsiteY39" fmla="*/ 548563 h 743457"/>
              <a:gd name="connsiteX40" fmla="*/ 3753012 w 9683888"/>
              <a:gd name="connsiteY40" fmla="*/ 599520 h 743457"/>
              <a:gd name="connsiteX41" fmla="*/ 3804392 w 9683888"/>
              <a:gd name="connsiteY41" fmla="*/ 604131 h 743457"/>
              <a:gd name="connsiteX42" fmla="*/ 3916696 w 9683888"/>
              <a:gd name="connsiteY42" fmla="*/ 606540 h 743457"/>
              <a:gd name="connsiteX43" fmla="*/ 4063849 w 9683888"/>
              <a:gd name="connsiteY43" fmla="*/ 604058 h 743457"/>
              <a:gd name="connsiteX44" fmla="*/ 4172179 w 9683888"/>
              <a:gd name="connsiteY44" fmla="*/ 592355 h 743457"/>
              <a:gd name="connsiteX45" fmla="*/ 4276294 w 9683888"/>
              <a:gd name="connsiteY45" fmla="*/ 587119 h 743457"/>
              <a:gd name="connsiteX46" fmla="*/ 4411090 w 9683888"/>
              <a:gd name="connsiteY46" fmla="*/ 575600 h 743457"/>
              <a:gd name="connsiteX47" fmla="*/ 4540465 w 9683888"/>
              <a:gd name="connsiteY47" fmla="*/ 567464 h 743457"/>
              <a:gd name="connsiteX48" fmla="*/ 4545352 w 9683888"/>
              <a:gd name="connsiteY48" fmla="*/ 555554 h 743457"/>
              <a:gd name="connsiteX49" fmla="*/ 4564014 w 9683888"/>
              <a:gd name="connsiteY49" fmla="*/ 553660 h 743457"/>
              <a:gd name="connsiteX50" fmla="*/ 4568602 w 9683888"/>
              <a:gd name="connsiteY50" fmla="*/ 550913 h 743457"/>
              <a:gd name="connsiteX51" fmla="*/ 4595289 w 9683888"/>
              <a:gd name="connsiteY51" fmla="*/ 537407 h 743457"/>
              <a:gd name="connsiteX52" fmla="*/ 4739026 w 9683888"/>
              <a:gd name="connsiteY52" fmla="*/ 532483 h 743457"/>
              <a:gd name="connsiteX53" fmla="*/ 5061335 w 9683888"/>
              <a:gd name="connsiteY53" fmla="*/ 545635 h 743457"/>
              <a:gd name="connsiteX54" fmla="*/ 5338634 w 9683888"/>
              <a:gd name="connsiteY54" fmla="*/ 595754 h 743457"/>
              <a:gd name="connsiteX55" fmla="*/ 5529430 w 9683888"/>
              <a:gd name="connsiteY55" fmla="*/ 606335 h 743457"/>
              <a:gd name="connsiteX56" fmla="*/ 5604039 w 9683888"/>
              <a:gd name="connsiteY56" fmla="*/ 607676 h 743457"/>
              <a:gd name="connsiteX57" fmla="*/ 5625281 w 9683888"/>
              <a:gd name="connsiteY57" fmla="*/ 617253 h 743457"/>
              <a:gd name="connsiteX58" fmla="*/ 5628138 w 9683888"/>
              <a:gd name="connsiteY58" fmla="*/ 615483 h 743457"/>
              <a:gd name="connsiteX59" fmla="*/ 5653593 w 9683888"/>
              <a:gd name="connsiteY59" fmla="*/ 617873 h 743457"/>
              <a:gd name="connsiteX60" fmla="*/ 5658658 w 9683888"/>
              <a:gd name="connsiteY60" fmla="*/ 624279 h 743457"/>
              <a:gd name="connsiteX61" fmla="*/ 5675963 w 9683888"/>
              <a:gd name="connsiteY61" fmla="*/ 627762 h 743457"/>
              <a:gd name="connsiteX62" fmla="*/ 5709625 w 9683888"/>
              <a:gd name="connsiteY62" fmla="*/ 639593 h 743457"/>
              <a:gd name="connsiteX63" fmla="*/ 5716324 w 9683888"/>
              <a:gd name="connsiteY63" fmla="*/ 637148 h 743457"/>
              <a:gd name="connsiteX64" fmla="*/ 5767720 w 9683888"/>
              <a:gd name="connsiteY64" fmla="*/ 647737 h 743457"/>
              <a:gd name="connsiteX65" fmla="*/ 5768619 w 9683888"/>
              <a:gd name="connsiteY65" fmla="*/ 645671 h 743457"/>
              <a:gd name="connsiteX66" fmla="*/ 5858696 w 9683888"/>
              <a:gd name="connsiteY66" fmla="*/ 628099 h 743457"/>
              <a:gd name="connsiteX67" fmla="*/ 5935260 w 9683888"/>
              <a:gd name="connsiteY67" fmla="*/ 596904 h 743457"/>
              <a:gd name="connsiteX68" fmla="*/ 5946176 w 9683888"/>
              <a:gd name="connsiteY68" fmla="*/ 597874 h 743457"/>
              <a:gd name="connsiteX69" fmla="*/ 5946447 w 9683888"/>
              <a:gd name="connsiteY69" fmla="*/ 597396 h 743457"/>
              <a:gd name="connsiteX70" fmla="*/ 5958069 w 9683888"/>
              <a:gd name="connsiteY70" fmla="*/ 597432 h 743457"/>
              <a:gd name="connsiteX71" fmla="*/ 5966081 w 9683888"/>
              <a:gd name="connsiteY71" fmla="*/ 599643 h 743457"/>
              <a:gd name="connsiteX72" fmla="*/ 5987259 w 9683888"/>
              <a:gd name="connsiteY72" fmla="*/ 601523 h 743457"/>
              <a:gd name="connsiteX73" fmla="*/ 5994905 w 9683888"/>
              <a:gd name="connsiteY73" fmla="*/ 598873 h 743457"/>
              <a:gd name="connsiteX74" fmla="*/ 6054803 w 9683888"/>
              <a:gd name="connsiteY74" fmla="*/ 541202 h 743457"/>
              <a:gd name="connsiteX75" fmla="*/ 6188672 w 9683888"/>
              <a:gd name="connsiteY75" fmla="*/ 496389 h 743457"/>
              <a:gd name="connsiteX76" fmla="*/ 6323280 w 9683888"/>
              <a:gd name="connsiteY76" fmla="*/ 458013 h 743457"/>
              <a:gd name="connsiteX77" fmla="*/ 6457257 w 9683888"/>
              <a:gd name="connsiteY77" fmla="*/ 414621 h 743457"/>
              <a:gd name="connsiteX78" fmla="*/ 6530019 w 9683888"/>
              <a:gd name="connsiteY78" fmla="*/ 423168 h 743457"/>
              <a:gd name="connsiteX79" fmla="*/ 6626800 w 9683888"/>
              <a:gd name="connsiteY79" fmla="*/ 375078 h 743457"/>
              <a:gd name="connsiteX80" fmla="*/ 6689231 w 9683888"/>
              <a:gd name="connsiteY80" fmla="*/ 353501 h 743457"/>
              <a:gd name="connsiteX81" fmla="*/ 6726440 w 9683888"/>
              <a:gd name="connsiteY81" fmla="*/ 340276 h 743457"/>
              <a:gd name="connsiteX82" fmla="*/ 6835228 w 9683888"/>
              <a:gd name="connsiteY82" fmla="*/ 329393 h 743457"/>
              <a:gd name="connsiteX83" fmla="*/ 7039363 w 9683888"/>
              <a:gd name="connsiteY83" fmla="*/ 370823 h 743457"/>
              <a:gd name="connsiteX84" fmla="*/ 7095156 w 9683888"/>
              <a:gd name="connsiteY84" fmla="*/ 366075 h 743457"/>
              <a:gd name="connsiteX85" fmla="*/ 7187061 w 9683888"/>
              <a:gd name="connsiteY85" fmla="*/ 383876 h 743457"/>
              <a:gd name="connsiteX86" fmla="*/ 7295039 w 9683888"/>
              <a:gd name="connsiteY86" fmla="*/ 355046 h 743457"/>
              <a:gd name="connsiteX87" fmla="*/ 7373651 w 9683888"/>
              <a:gd name="connsiteY87" fmla="*/ 322299 h 743457"/>
              <a:gd name="connsiteX88" fmla="*/ 7418964 w 9683888"/>
              <a:gd name="connsiteY88" fmla="*/ 308685 h 743457"/>
              <a:gd name="connsiteX89" fmla="*/ 7450568 w 9683888"/>
              <a:gd name="connsiteY89" fmla="*/ 293511 h 743457"/>
              <a:gd name="connsiteX90" fmla="*/ 7538380 w 9683888"/>
              <a:gd name="connsiteY90" fmla="*/ 283235 h 743457"/>
              <a:gd name="connsiteX91" fmla="*/ 7786348 w 9683888"/>
              <a:gd name="connsiteY91" fmla="*/ 225377 h 743457"/>
              <a:gd name="connsiteX92" fmla="*/ 7849534 w 9683888"/>
              <a:gd name="connsiteY92" fmla="*/ 245434 h 743457"/>
              <a:gd name="connsiteX93" fmla="*/ 7981165 w 9683888"/>
              <a:gd name="connsiteY93" fmla="*/ 222252 h 743457"/>
              <a:gd name="connsiteX94" fmla="*/ 8171882 w 9683888"/>
              <a:gd name="connsiteY94" fmla="*/ 222497 h 743457"/>
              <a:gd name="connsiteX95" fmla="*/ 8242270 w 9683888"/>
              <a:gd name="connsiteY95" fmla="*/ 180535 h 743457"/>
              <a:gd name="connsiteX96" fmla="*/ 8490152 w 9683888"/>
              <a:gd name="connsiteY96" fmla="*/ 209193 h 743457"/>
              <a:gd name="connsiteX97" fmla="*/ 8622272 w 9683888"/>
              <a:gd name="connsiteY97" fmla="*/ 188859 h 743457"/>
              <a:gd name="connsiteX98" fmla="*/ 8738606 w 9683888"/>
              <a:gd name="connsiteY98" fmla="*/ 208945 h 743457"/>
              <a:gd name="connsiteX99" fmla="*/ 8831307 w 9683888"/>
              <a:gd name="connsiteY99" fmla="*/ 207738 h 743457"/>
              <a:gd name="connsiteX100" fmla="*/ 8891432 w 9683888"/>
              <a:gd name="connsiteY100" fmla="*/ 184510 h 743457"/>
              <a:gd name="connsiteX101" fmla="*/ 8946980 w 9683888"/>
              <a:gd name="connsiteY101" fmla="*/ 145578 h 743457"/>
              <a:gd name="connsiteX102" fmla="*/ 9107760 w 9683888"/>
              <a:gd name="connsiteY102" fmla="*/ 128052 h 743457"/>
              <a:gd name="connsiteX103" fmla="*/ 9195623 w 9683888"/>
              <a:gd name="connsiteY103" fmla="*/ 100212 h 743457"/>
              <a:gd name="connsiteX104" fmla="*/ 9256898 w 9683888"/>
              <a:gd name="connsiteY104" fmla="*/ 73900 h 743457"/>
              <a:gd name="connsiteX105" fmla="*/ 9351740 w 9683888"/>
              <a:gd name="connsiteY105" fmla="*/ 80439 h 743457"/>
              <a:gd name="connsiteX106" fmla="*/ 9539796 w 9683888"/>
              <a:gd name="connsiteY106" fmla="*/ 87069 h 743457"/>
              <a:gd name="connsiteX107" fmla="*/ 9619109 w 9683888"/>
              <a:gd name="connsiteY107" fmla="*/ 39994 h 74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9683888" h="743457">
                <a:moveTo>
                  <a:pt x="9683888" y="0"/>
                </a:moveTo>
                <a:lnTo>
                  <a:pt x="0" y="0"/>
                </a:lnTo>
                <a:lnTo>
                  <a:pt x="0" y="365878"/>
                </a:lnTo>
                <a:lnTo>
                  <a:pt x="11844" y="367909"/>
                </a:lnTo>
                <a:cubicBezTo>
                  <a:pt x="50423" y="374387"/>
                  <a:pt x="87879" y="380746"/>
                  <a:pt x="106208" y="385974"/>
                </a:cubicBezTo>
                <a:cubicBezTo>
                  <a:pt x="119919" y="389979"/>
                  <a:pt x="149687" y="402128"/>
                  <a:pt x="183667" y="399162"/>
                </a:cubicBezTo>
                <a:cubicBezTo>
                  <a:pt x="228274" y="394575"/>
                  <a:pt x="256969" y="398315"/>
                  <a:pt x="292430" y="390408"/>
                </a:cubicBezTo>
                <a:cubicBezTo>
                  <a:pt x="325377" y="395694"/>
                  <a:pt x="374510" y="420053"/>
                  <a:pt x="386942" y="395582"/>
                </a:cubicBezTo>
                <a:cubicBezTo>
                  <a:pt x="400429" y="416427"/>
                  <a:pt x="451168" y="399411"/>
                  <a:pt x="485751" y="408404"/>
                </a:cubicBezTo>
                <a:cubicBezTo>
                  <a:pt x="520399" y="423586"/>
                  <a:pt x="570416" y="404235"/>
                  <a:pt x="604107" y="418647"/>
                </a:cubicBezTo>
                <a:cubicBezTo>
                  <a:pt x="633631" y="425521"/>
                  <a:pt x="672063" y="446364"/>
                  <a:pt x="694081" y="449524"/>
                </a:cubicBezTo>
                <a:cubicBezTo>
                  <a:pt x="700528" y="463278"/>
                  <a:pt x="713487" y="450700"/>
                  <a:pt x="762452" y="456090"/>
                </a:cubicBezTo>
                <a:cubicBezTo>
                  <a:pt x="811417" y="461479"/>
                  <a:pt x="935420" y="470466"/>
                  <a:pt x="987872" y="481862"/>
                </a:cubicBezTo>
                <a:cubicBezTo>
                  <a:pt x="1018493" y="475799"/>
                  <a:pt x="1019470" y="516810"/>
                  <a:pt x="1077163" y="524467"/>
                </a:cubicBezTo>
                <a:cubicBezTo>
                  <a:pt x="1124222" y="535807"/>
                  <a:pt x="1202940" y="574855"/>
                  <a:pt x="1258716" y="587975"/>
                </a:cubicBezTo>
                <a:cubicBezTo>
                  <a:pt x="1274181" y="586466"/>
                  <a:pt x="1286859" y="589632"/>
                  <a:pt x="1298056" y="595413"/>
                </a:cubicBezTo>
                <a:lnTo>
                  <a:pt x="1327017" y="617412"/>
                </a:lnTo>
                <a:lnTo>
                  <a:pt x="1347909" y="620209"/>
                </a:lnTo>
                <a:cubicBezTo>
                  <a:pt x="1377004" y="628445"/>
                  <a:pt x="1394712" y="616344"/>
                  <a:pt x="1421792" y="626139"/>
                </a:cubicBezTo>
                <a:cubicBezTo>
                  <a:pt x="1466260" y="647543"/>
                  <a:pt x="1506099" y="610975"/>
                  <a:pt x="1519789" y="645011"/>
                </a:cubicBezTo>
                <a:cubicBezTo>
                  <a:pt x="1556219" y="665699"/>
                  <a:pt x="1578776" y="668950"/>
                  <a:pt x="1620886" y="687715"/>
                </a:cubicBezTo>
                <a:cubicBezTo>
                  <a:pt x="1658228" y="693647"/>
                  <a:pt x="1636224" y="694371"/>
                  <a:pt x="1676745" y="690130"/>
                </a:cubicBezTo>
                <a:cubicBezTo>
                  <a:pt x="1713709" y="697532"/>
                  <a:pt x="1774627" y="701403"/>
                  <a:pt x="1832228" y="690860"/>
                </a:cubicBezTo>
                <a:cubicBezTo>
                  <a:pt x="1866586" y="689181"/>
                  <a:pt x="1949046" y="755765"/>
                  <a:pt x="1980464" y="704858"/>
                </a:cubicBezTo>
                <a:cubicBezTo>
                  <a:pt x="2001472" y="716610"/>
                  <a:pt x="2020758" y="710467"/>
                  <a:pt x="2051150" y="711187"/>
                </a:cubicBezTo>
                <a:cubicBezTo>
                  <a:pt x="2081543" y="711907"/>
                  <a:pt x="2117567" y="736153"/>
                  <a:pt x="2162824" y="709178"/>
                </a:cubicBezTo>
                <a:cubicBezTo>
                  <a:pt x="2219712" y="701824"/>
                  <a:pt x="2181421" y="742368"/>
                  <a:pt x="2259859" y="718188"/>
                </a:cubicBezTo>
                <a:cubicBezTo>
                  <a:pt x="2296623" y="733933"/>
                  <a:pt x="2337412" y="741012"/>
                  <a:pt x="2378290" y="738748"/>
                </a:cubicBezTo>
                <a:cubicBezTo>
                  <a:pt x="2380041" y="725410"/>
                  <a:pt x="2399659" y="741017"/>
                  <a:pt x="2407828" y="743457"/>
                </a:cubicBezTo>
                <a:cubicBezTo>
                  <a:pt x="2406113" y="735180"/>
                  <a:pt x="2421642" y="728742"/>
                  <a:pt x="2428936" y="734697"/>
                </a:cubicBezTo>
                <a:cubicBezTo>
                  <a:pt x="2468648" y="720822"/>
                  <a:pt x="2584275" y="677579"/>
                  <a:pt x="2646106" y="660204"/>
                </a:cubicBezTo>
                <a:cubicBezTo>
                  <a:pt x="2706894" y="652346"/>
                  <a:pt x="2738390" y="612318"/>
                  <a:pt x="2799920" y="630451"/>
                </a:cubicBezTo>
                <a:cubicBezTo>
                  <a:pt x="2856798" y="622940"/>
                  <a:pt x="2902940" y="602232"/>
                  <a:pt x="2953556" y="607173"/>
                </a:cubicBezTo>
                <a:cubicBezTo>
                  <a:pt x="2970626" y="593247"/>
                  <a:pt x="2988095" y="586399"/>
                  <a:pt x="3009839" y="601743"/>
                </a:cubicBezTo>
                <a:cubicBezTo>
                  <a:pt x="3046166" y="594868"/>
                  <a:pt x="3085682" y="586046"/>
                  <a:pt x="3115016" y="584982"/>
                </a:cubicBezTo>
                <a:cubicBezTo>
                  <a:pt x="3144992" y="587935"/>
                  <a:pt x="3158740" y="599045"/>
                  <a:pt x="3185844" y="595356"/>
                </a:cubicBezTo>
                <a:cubicBezTo>
                  <a:pt x="3209939" y="576197"/>
                  <a:pt x="3221731" y="614583"/>
                  <a:pt x="3246013" y="592418"/>
                </a:cubicBezTo>
                <a:cubicBezTo>
                  <a:pt x="3228976" y="565486"/>
                  <a:pt x="3320172" y="599686"/>
                  <a:pt x="3313565" y="574138"/>
                </a:cubicBezTo>
                <a:cubicBezTo>
                  <a:pt x="3341586" y="564515"/>
                  <a:pt x="3371901" y="555346"/>
                  <a:pt x="3414143" y="553730"/>
                </a:cubicBezTo>
                <a:cubicBezTo>
                  <a:pt x="3463229" y="557630"/>
                  <a:pt x="3476532" y="539673"/>
                  <a:pt x="3552895" y="548563"/>
                </a:cubicBezTo>
                <a:cubicBezTo>
                  <a:pt x="3620356" y="561042"/>
                  <a:pt x="3688830" y="574962"/>
                  <a:pt x="3753012" y="599520"/>
                </a:cubicBezTo>
                <a:cubicBezTo>
                  <a:pt x="3769580" y="615048"/>
                  <a:pt x="3777112" y="602961"/>
                  <a:pt x="3804392" y="604131"/>
                </a:cubicBezTo>
                <a:cubicBezTo>
                  <a:pt x="3831672" y="605301"/>
                  <a:pt x="3878076" y="605222"/>
                  <a:pt x="3916696" y="606540"/>
                </a:cubicBezTo>
                <a:cubicBezTo>
                  <a:pt x="3970533" y="603881"/>
                  <a:pt x="3981244" y="618066"/>
                  <a:pt x="4063849" y="604058"/>
                </a:cubicBezTo>
                <a:cubicBezTo>
                  <a:pt x="4074473" y="605185"/>
                  <a:pt x="4134611" y="589365"/>
                  <a:pt x="4172179" y="592355"/>
                </a:cubicBezTo>
                <a:cubicBezTo>
                  <a:pt x="4180554" y="576172"/>
                  <a:pt x="4255433" y="602075"/>
                  <a:pt x="4276294" y="587119"/>
                </a:cubicBezTo>
                <a:cubicBezTo>
                  <a:pt x="4326119" y="586973"/>
                  <a:pt x="4361692" y="573867"/>
                  <a:pt x="4411090" y="575600"/>
                </a:cubicBezTo>
                <a:cubicBezTo>
                  <a:pt x="4465125" y="575500"/>
                  <a:pt x="4518088" y="570805"/>
                  <a:pt x="4540465" y="567464"/>
                </a:cubicBezTo>
                <a:lnTo>
                  <a:pt x="4545352" y="555554"/>
                </a:lnTo>
                <a:lnTo>
                  <a:pt x="4564014" y="553660"/>
                </a:lnTo>
                <a:lnTo>
                  <a:pt x="4568602" y="550913"/>
                </a:lnTo>
                <a:cubicBezTo>
                  <a:pt x="4577353" y="545618"/>
                  <a:pt x="4586105" y="540734"/>
                  <a:pt x="4595289" y="537407"/>
                </a:cubicBezTo>
                <a:cubicBezTo>
                  <a:pt x="4623104" y="537511"/>
                  <a:pt x="4660764" y="533229"/>
                  <a:pt x="4739026" y="532483"/>
                </a:cubicBezTo>
                <a:cubicBezTo>
                  <a:pt x="4806238" y="527255"/>
                  <a:pt x="4944577" y="524439"/>
                  <a:pt x="5061335" y="545635"/>
                </a:cubicBezTo>
                <a:cubicBezTo>
                  <a:pt x="5167156" y="553533"/>
                  <a:pt x="5251789" y="586167"/>
                  <a:pt x="5338634" y="595754"/>
                </a:cubicBezTo>
                <a:cubicBezTo>
                  <a:pt x="5415763" y="589622"/>
                  <a:pt x="5434719" y="609365"/>
                  <a:pt x="5529430" y="606335"/>
                </a:cubicBezTo>
                <a:cubicBezTo>
                  <a:pt x="5534498" y="613561"/>
                  <a:pt x="5597157" y="603269"/>
                  <a:pt x="5604039" y="607676"/>
                </a:cubicBezTo>
                <a:lnTo>
                  <a:pt x="5625281" y="617253"/>
                </a:lnTo>
                <a:lnTo>
                  <a:pt x="5628138" y="615483"/>
                </a:lnTo>
                <a:cubicBezTo>
                  <a:pt x="5640641" y="612245"/>
                  <a:pt x="5648217" y="613966"/>
                  <a:pt x="5653593" y="617873"/>
                </a:cubicBezTo>
                <a:lnTo>
                  <a:pt x="5658658" y="624279"/>
                </a:lnTo>
                <a:lnTo>
                  <a:pt x="5675963" y="627762"/>
                </a:lnTo>
                <a:lnTo>
                  <a:pt x="5709625" y="639593"/>
                </a:lnTo>
                <a:lnTo>
                  <a:pt x="5716324" y="637148"/>
                </a:lnTo>
                <a:lnTo>
                  <a:pt x="5767720" y="647737"/>
                </a:lnTo>
                <a:lnTo>
                  <a:pt x="5768619" y="645671"/>
                </a:lnTo>
                <a:cubicBezTo>
                  <a:pt x="5776130" y="642927"/>
                  <a:pt x="5830922" y="636226"/>
                  <a:pt x="5858696" y="628099"/>
                </a:cubicBezTo>
                <a:lnTo>
                  <a:pt x="5935260" y="596904"/>
                </a:lnTo>
                <a:lnTo>
                  <a:pt x="5946176" y="597874"/>
                </a:lnTo>
                <a:lnTo>
                  <a:pt x="5946447" y="597396"/>
                </a:lnTo>
                <a:cubicBezTo>
                  <a:pt x="5948934" y="596546"/>
                  <a:pt x="5952567" y="596468"/>
                  <a:pt x="5958069" y="597432"/>
                </a:cubicBezTo>
                <a:lnTo>
                  <a:pt x="5966081" y="599643"/>
                </a:lnTo>
                <a:lnTo>
                  <a:pt x="5987259" y="601523"/>
                </a:lnTo>
                <a:lnTo>
                  <a:pt x="5994905" y="598873"/>
                </a:lnTo>
                <a:cubicBezTo>
                  <a:pt x="6020610" y="579716"/>
                  <a:pt x="6016968" y="560235"/>
                  <a:pt x="6054803" y="541202"/>
                </a:cubicBezTo>
                <a:cubicBezTo>
                  <a:pt x="6108247" y="527358"/>
                  <a:pt x="6130976" y="484538"/>
                  <a:pt x="6188672" y="496389"/>
                </a:cubicBezTo>
                <a:cubicBezTo>
                  <a:pt x="6238659" y="483279"/>
                  <a:pt x="6277194" y="458153"/>
                  <a:pt x="6323280" y="458013"/>
                </a:cubicBezTo>
                <a:cubicBezTo>
                  <a:pt x="6368044" y="444385"/>
                  <a:pt x="6422801" y="420428"/>
                  <a:pt x="6457257" y="414621"/>
                </a:cubicBezTo>
                <a:cubicBezTo>
                  <a:pt x="6483424" y="410645"/>
                  <a:pt x="6508964" y="423228"/>
                  <a:pt x="6530019" y="423168"/>
                </a:cubicBezTo>
                <a:cubicBezTo>
                  <a:pt x="6558276" y="416578"/>
                  <a:pt x="6600264" y="386690"/>
                  <a:pt x="6626800" y="375078"/>
                </a:cubicBezTo>
                <a:cubicBezTo>
                  <a:pt x="6664418" y="400828"/>
                  <a:pt x="6655535" y="354302"/>
                  <a:pt x="6689231" y="353501"/>
                </a:cubicBezTo>
                <a:cubicBezTo>
                  <a:pt x="6708837" y="361122"/>
                  <a:pt x="6719642" y="359485"/>
                  <a:pt x="6726440" y="340276"/>
                </a:cubicBezTo>
                <a:cubicBezTo>
                  <a:pt x="6818329" y="378763"/>
                  <a:pt x="6765502" y="328183"/>
                  <a:pt x="6835228" y="329393"/>
                </a:cubicBezTo>
                <a:cubicBezTo>
                  <a:pt x="6897464" y="335048"/>
                  <a:pt x="6962224" y="329085"/>
                  <a:pt x="7039363" y="370823"/>
                </a:cubicBezTo>
                <a:cubicBezTo>
                  <a:pt x="7056368" y="384567"/>
                  <a:pt x="7070539" y="363899"/>
                  <a:pt x="7095156" y="366075"/>
                </a:cubicBezTo>
                <a:cubicBezTo>
                  <a:pt x="7119772" y="368250"/>
                  <a:pt x="7153748" y="385714"/>
                  <a:pt x="7187061" y="383876"/>
                </a:cubicBezTo>
                <a:cubicBezTo>
                  <a:pt x="7242115" y="377604"/>
                  <a:pt x="7270954" y="334249"/>
                  <a:pt x="7295039" y="355046"/>
                </a:cubicBezTo>
                <a:cubicBezTo>
                  <a:pt x="7320104" y="344159"/>
                  <a:pt x="7343179" y="301443"/>
                  <a:pt x="7373651" y="322299"/>
                </a:cubicBezTo>
                <a:cubicBezTo>
                  <a:pt x="7367160" y="298575"/>
                  <a:pt x="7410095" y="329040"/>
                  <a:pt x="7418964" y="308685"/>
                </a:cubicBezTo>
                <a:cubicBezTo>
                  <a:pt x="7424243" y="291807"/>
                  <a:pt x="7438503" y="297117"/>
                  <a:pt x="7450568" y="293511"/>
                </a:cubicBezTo>
                <a:cubicBezTo>
                  <a:pt x="7461276" y="277652"/>
                  <a:pt x="7519437" y="275664"/>
                  <a:pt x="7538380" y="283235"/>
                </a:cubicBezTo>
                <a:cubicBezTo>
                  <a:pt x="7594343" y="271879"/>
                  <a:pt x="7734488" y="231676"/>
                  <a:pt x="7786348" y="225377"/>
                </a:cubicBezTo>
                <a:cubicBezTo>
                  <a:pt x="7797693" y="277094"/>
                  <a:pt x="7847327" y="236176"/>
                  <a:pt x="7849534" y="245434"/>
                </a:cubicBezTo>
                <a:cubicBezTo>
                  <a:pt x="7894253" y="231282"/>
                  <a:pt x="7937937" y="238796"/>
                  <a:pt x="7981165" y="222252"/>
                </a:cubicBezTo>
                <a:cubicBezTo>
                  <a:pt x="8066564" y="234459"/>
                  <a:pt x="8127007" y="235277"/>
                  <a:pt x="8171882" y="222497"/>
                </a:cubicBezTo>
                <a:cubicBezTo>
                  <a:pt x="8183092" y="205785"/>
                  <a:pt x="8217423" y="177145"/>
                  <a:pt x="8242270" y="180535"/>
                </a:cubicBezTo>
                <a:cubicBezTo>
                  <a:pt x="8294138" y="178846"/>
                  <a:pt x="8410926" y="208334"/>
                  <a:pt x="8490152" y="209193"/>
                </a:cubicBezTo>
                <a:cubicBezTo>
                  <a:pt x="8558493" y="195433"/>
                  <a:pt x="8564727" y="233466"/>
                  <a:pt x="8622272" y="188859"/>
                </a:cubicBezTo>
                <a:cubicBezTo>
                  <a:pt x="8659556" y="191317"/>
                  <a:pt x="8666988" y="178214"/>
                  <a:pt x="8738606" y="208945"/>
                </a:cubicBezTo>
                <a:cubicBezTo>
                  <a:pt x="8769507" y="208543"/>
                  <a:pt x="8800406" y="224019"/>
                  <a:pt x="8831307" y="207738"/>
                </a:cubicBezTo>
                <a:cubicBezTo>
                  <a:pt x="8836477" y="191612"/>
                  <a:pt x="8870109" y="182455"/>
                  <a:pt x="8891432" y="184510"/>
                </a:cubicBezTo>
                <a:cubicBezTo>
                  <a:pt x="8876795" y="135260"/>
                  <a:pt x="8938553" y="173381"/>
                  <a:pt x="8946980" y="145578"/>
                </a:cubicBezTo>
                <a:cubicBezTo>
                  <a:pt x="9010957" y="156064"/>
                  <a:pt x="9046552" y="157746"/>
                  <a:pt x="9107760" y="128052"/>
                </a:cubicBezTo>
                <a:cubicBezTo>
                  <a:pt x="9135191" y="151813"/>
                  <a:pt x="9184204" y="114911"/>
                  <a:pt x="9195623" y="100212"/>
                </a:cubicBezTo>
                <a:cubicBezTo>
                  <a:pt x="9222736" y="85917"/>
                  <a:pt x="9230892" y="98248"/>
                  <a:pt x="9256898" y="73900"/>
                </a:cubicBezTo>
                <a:cubicBezTo>
                  <a:pt x="9276443" y="63724"/>
                  <a:pt x="9334001" y="80454"/>
                  <a:pt x="9351740" y="80439"/>
                </a:cubicBezTo>
                <a:cubicBezTo>
                  <a:pt x="9398889" y="82633"/>
                  <a:pt x="9473718" y="102566"/>
                  <a:pt x="9539796" y="87069"/>
                </a:cubicBezTo>
                <a:cubicBezTo>
                  <a:pt x="9565852" y="70987"/>
                  <a:pt x="9591569" y="56211"/>
                  <a:pt x="9619109" y="39994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object 4"/>
          <p:cNvSpPr txBox="1"/>
          <p:nvPr/>
        </p:nvSpPr>
        <p:spPr>
          <a:xfrm>
            <a:off x="1137034" y="2194101"/>
            <a:ext cx="6463301" cy="3361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41300" marR="919480" indent="-228600" algn="l" rtl="0">
              <a:lnSpc>
                <a:spcPct val="90000"/>
              </a:lnSpc>
              <a:spcBef>
                <a:spcPts val="725"/>
              </a:spcBef>
              <a:buSzPct val="96363"/>
              <a:buFont typeface="Arial" panose="020B0604020202020204" pitchFamily="34" charset="0"/>
              <a:buChar char="•"/>
              <a:tabLst>
                <a:tab pos="241300" algn="l"/>
                <a:tab pos="287655" algn="l"/>
              </a:tabLst>
            </a:pP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Šum</a:t>
            </a:r>
            <a:r>
              <a:rPr lang="en-US" sz="1700" kern="1200" spc="4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</a:t>
            </a:r>
            <a:r>
              <a:rPr lang="en-US" sz="1700" kern="1200" spc="-1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električni</a:t>
            </a:r>
            <a:r>
              <a:rPr lang="en-US" sz="1700" kern="1200" spc="19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signali</a:t>
            </a:r>
            <a:r>
              <a:rPr lang="en-US" sz="1700" kern="1200" spc="1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</a:t>
            </a:r>
            <a:r>
              <a:rPr lang="en-US" sz="1700" kern="1200" spc="-3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izlazu</a:t>
            </a:r>
            <a:r>
              <a:rPr lang="en-US" sz="1700" kern="1200" spc="-8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senzora</a:t>
            </a:r>
            <a:r>
              <a:rPr lang="en-US" sz="1700" kern="1200" spc="3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često</a:t>
            </a:r>
            <a:r>
              <a:rPr lang="en-US" sz="1700" kern="1200" spc="4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imaju</a:t>
            </a:r>
            <a:r>
              <a:rPr lang="en-US" sz="1700" kern="1200" spc="-8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statički</a:t>
            </a:r>
            <a:r>
              <a:rPr lang="en-US" sz="1700" kern="1200" spc="5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ili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termički</a:t>
            </a:r>
            <a:r>
              <a:rPr lang="en-US" sz="1700" kern="1200" spc="4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šum</a:t>
            </a:r>
            <a:r>
              <a:rPr lang="en-US"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koji</a:t>
            </a:r>
            <a:r>
              <a:rPr lang="en-US" sz="1700" kern="1200" spc="-9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</a:t>
            </a:r>
            <a:r>
              <a:rPr lang="en-US" sz="1700" kern="1200" spc="-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posledica</a:t>
            </a:r>
            <a:r>
              <a:rPr lang="en-US" sz="1700" kern="1200" spc="9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združenog</a:t>
            </a:r>
            <a:r>
              <a:rPr lang="en-US" sz="1700" kern="1200" spc="1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delovanja</a:t>
            </a:r>
            <a:r>
              <a:rPr lang="en-US" sz="1700" kern="1200" spc="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različitih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parazitnih</a:t>
            </a:r>
            <a:r>
              <a:rPr lang="en-US" sz="1700" kern="1200" spc="1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efekata.</a:t>
            </a:r>
            <a:r>
              <a:rPr lang="en-US" sz="1700" kern="1200" spc="-9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Šum</a:t>
            </a:r>
            <a:r>
              <a:rPr lang="en-US" sz="1700" kern="1200" spc="9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senzora</a:t>
            </a:r>
            <a:r>
              <a:rPr lang="en-US" sz="1700" kern="1200" spc="-6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</a:t>
            </a:r>
            <a:r>
              <a:rPr lang="en-US" sz="1700" kern="1200" spc="-3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može</a:t>
            </a:r>
            <a:r>
              <a:rPr lang="en-US" sz="1700" kern="1200" spc="-1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izraziti</a:t>
            </a:r>
            <a:r>
              <a:rPr lang="en-US" sz="1700" kern="1200" spc="-3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</a:t>
            </a:r>
            <a:r>
              <a:rPr lang="en-US" sz="1700" kern="1200" spc="-5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dva</a:t>
            </a:r>
            <a:r>
              <a:rPr lang="en-US" sz="1700" kern="1200" spc="-5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načina:</a:t>
            </a: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41300" indent="-228600" algn="l" rtl="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preko</a:t>
            </a:r>
            <a:r>
              <a:rPr lang="en-US" sz="1700" kern="1200" spc="-3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gustine</a:t>
            </a:r>
            <a:r>
              <a:rPr lang="en-US" sz="1700" kern="1200" spc="1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spektralne</a:t>
            </a:r>
            <a:r>
              <a:rPr lang="en-US" sz="1700" kern="1200" spc="1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snage</a:t>
            </a:r>
            <a:r>
              <a:rPr lang="en-US" sz="1700" kern="1200" spc="-3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šuma</a:t>
            </a:r>
            <a:r>
              <a:rPr lang="en-US" sz="1700" kern="1200" spc="9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kada</a:t>
            </a:r>
            <a:r>
              <a:rPr lang="en-US" sz="1700" kern="1200" spc="-5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odziv</a:t>
            </a:r>
            <a:r>
              <a:rPr lang="en-US" sz="1700" kern="1200" spc="-4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može</a:t>
            </a:r>
            <a:r>
              <a:rPr lang="en-US" sz="1700" kern="1200" spc="-9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imati</a:t>
            </a:r>
            <a:r>
              <a:rPr lang="en-US" sz="1700" kern="1200" spc="-9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različite</a:t>
            </a: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41300" indent="-228600" algn="l" rtl="0">
              <a:lnSpc>
                <a:spcPct val="90000"/>
              </a:lnSpc>
              <a:buFont typeface="Arial" panose="020B0604020202020204" pitchFamily="34" charset="0"/>
              <a:buChar char="•"/>
              <a:tabLst>
                <a:tab pos="3405504" algn="l"/>
              </a:tabLst>
            </a:pP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učestanosti</a:t>
            </a:r>
            <a:r>
              <a:rPr lang="en-US" sz="1700" kern="1200" spc="8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(dB/Hz)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preko</a:t>
            </a:r>
            <a:r>
              <a:rPr lang="en-US" sz="1700" kern="1200" spc="-4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logaritamskog</a:t>
            </a:r>
            <a:r>
              <a:rPr lang="en-US" sz="1700" kern="1200" spc="-4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odnosa</a:t>
            </a:r>
            <a:r>
              <a:rPr lang="en-US" sz="1700" kern="1200" spc="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ukupne</a:t>
            </a:r>
            <a:r>
              <a:rPr lang="en-US" sz="1700" kern="1200" spc="3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snage</a:t>
            </a: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41300" indent="-228600" algn="l" rtl="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šuma</a:t>
            </a:r>
            <a:r>
              <a:rPr lang="en-US" sz="1700" kern="1200" spc="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lang="en-US" sz="1700" kern="1200" spc="-1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ukupne</a:t>
            </a:r>
            <a:r>
              <a:rPr lang="en-US" sz="1700" kern="1200" spc="114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snage</a:t>
            </a:r>
            <a:r>
              <a:rPr lang="en-US" sz="1700" kern="1200" spc="-3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signala</a:t>
            </a:r>
            <a:r>
              <a:rPr lang="en-US" sz="1700" kern="1200" spc="9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</a:t>
            </a:r>
            <a:r>
              <a:rPr lang="en-US" sz="1700" kern="1200" spc="-5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izlazu</a:t>
            </a:r>
            <a:r>
              <a:rPr lang="en-US" sz="1700" kern="1200" spc="-9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senzora</a:t>
            </a:r>
            <a:r>
              <a:rPr lang="en-US" sz="1700" kern="1200" spc="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(dB)</a:t>
            </a: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41300" marR="5080" indent="-228600" algn="l" rtl="0">
              <a:lnSpc>
                <a:spcPct val="90000"/>
              </a:lnSpc>
              <a:spcBef>
                <a:spcPts val="980"/>
              </a:spcBef>
              <a:buSzPct val="96363"/>
              <a:buFont typeface="Arial" panose="020B0604020202020204" pitchFamily="34" charset="0"/>
              <a:buChar char="•"/>
              <a:tabLst>
                <a:tab pos="241300" algn="l"/>
                <a:tab pos="287655" algn="l"/>
              </a:tabLst>
            </a:pP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Reverzibilnost</a:t>
            </a:r>
            <a:r>
              <a:rPr lang="en-US" sz="1700" kern="1200" spc="8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</a:t>
            </a:r>
            <a:r>
              <a:rPr lang="en-US" sz="1700" kern="1200" spc="1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predstavlja</a:t>
            </a:r>
            <a:r>
              <a:rPr lang="en-US" sz="1700" kern="1200" spc="-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sposobnost</a:t>
            </a:r>
            <a:r>
              <a:rPr lang="en-US" sz="1700" kern="1200" spc="8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senzora</a:t>
            </a:r>
            <a:r>
              <a:rPr lang="en-US" sz="1700" kern="1200" spc="-1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</a:t>
            </a:r>
            <a:r>
              <a:rPr lang="en-US" sz="1700" kern="1200" spc="-7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prilikom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uzastopnog</a:t>
            </a:r>
            <a:r>
              <a:rPr lang="en-US" sz="1700" kern="1200" spc="5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izlaganja</a:t>
            </a:r>
            <a:r>
              <a:rPr lang="en-US"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istoj</a:t>
            </a:r>
            <a:r>
              <a:rPr lang="en-US" sz="1700" kern="1200" spc="-5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brojnoj</a:t>
            </a:r>
            <a:r>
              <a:rPr lang="en-US" sz="1700" kern="1200" spc="-4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vrednosti</a:t>
            </a:r>
            <a:r>
              <a:rPr lang="en-US" sz="1700" kern="1200" spc="4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merene</a:t>
            </a:r>
            <a:r>
              <a:rPr lang="en-US" sz="1700" kern="1200" spc="-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veličine</a:t>
            </a:r>
            <a:r>
              <a:rPr lang="en-US" sz="1700" kern="1200" spc="1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</a:t>
            </a:r>
            <a:r>
              <a:rPr lang="en-US" sz="1700" kern="1200" spc="-4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izlazu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</a:t>
            </a:r>
            <a:r>
              <a:rPr lang="en-US" sz="1700" kern="1200" spc="-3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istu</a:t>
            </a:r>
            <a:r>
              <a:rPr lang="en-US" sz="1700" kern="1200" spc="-1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vrednost</a:t>
            </a:r>
            <a:r>
              <a:rPr lang="en-US" sz="1700" kern="1200" spc="-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električne</a:t>
            </a:r>
            <a:r>
              <a:rPr lang="en-US" sz="1700" kern="1200" spc="19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veličine.</a:t>
            </a:r>
            <a:r>
              <a:rPr lang="en-US" sz="1700" kern="1200" spc="14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Ako</a:t>
            </a:r>
            <a:r>
              <a:rPr lang="en-US" sz="1700" kern="1200" spc="-9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ponovljivost</a:t>
            </a:r>
            <a:r>
              <a:rPr lang="en-US" sz="1700" kern="1200" spc="-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odziva</a:t>
            </a:r>
            <a:r>
              <a:rPr lang="en-US" sz="1700" kern="1200" spc="-3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zavisi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samo</a:t>
            </a:r>
            <a:r>
              <a:rPr lang="en-US" sz="1700" kern="1200" spc="-9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</a:t>
            </a:r>
            <a:r>
              <a:rPr lang="en-US" sz="1700" kern="1200" spc="-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gradijenta</a:t>
            </a:r>
            <a:r>
              <a:rPr lang="en-US" sz="1700" kern="1200" spc="1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promene</a:t>
            </a:r>
            <a:r>
              <a:rPr lang="en-US" sz="1700" kern="1200" spc="5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merene</a:t>
            </a:r>
            <a:r>
              <a:rPr lang="en-US" sz="1700" kern="1200" spc="-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veličine,</a:t>
            </a:r>
            <a:r>
              <a:rPr lang="en-US" sz="1700" kern="1200" spc="6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onda</a:t>
            </a:r>
            <a:r>
              <a:rPr lang="en-US" sz="1700" kern="1200" spc="3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</a:t>
            </a:r>
            <a:r>
              <a:rPr lang="en-US" sz="1700" kern="1200" spc="-9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reverzibilnost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iskazuje</a:t>
            </a:r>
            <a:r>
              <a:rPr lang="en-US" sz="1700" kern="1200" spc="2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preko</a:t>
            </a:r>
            <a:r>
              <a:rPr lang="en-US" sz="1700" kern="1200" spc="-12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700" kern="1200" spc="-1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hiterezisa.</a:t>
            </a: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053071" y="1193520"/>
            <a:ext cx="1732894" cy="205597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053072" y="3577701"/>
            <a:ext cx="1732894" cy="2055975"/>
          </a:xfrm>
          <a:prstGeom prst="rect">
            <a:avLst/>
          </a:prstGeom>
        </p:spPr>
      </p:pic>
      <p:sp>
        <p:nvSpPr>
          <p:cNvPr id="19" name="Freeform: Shape 12">
            <a:extLst>
              <a:ext uri="{FF2B5EF4-FFF2-40B4-BE49-F238E27FC236}">
                <a16:creationId xmlns:a16="http://schemas.microsoft.com/office/drawing/2014/main" id="{CC7BCC73-A901-44EB-B0E7-879E19267A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779827"/>
            <a:ext cx="10680562" cy="1078174"/>
          </a:xfrm>
          <a:custGeom>
            <a:avLst/>
            <a:gdLst>
              <a:gd name="connsiteX0" fmla="*/ 3617689 w 10680562"/>
              <a:gd name="connsiteY0" fmla="*/ 0 h 1605023"/>
              <a:gd name="connsiteX1" fmla="*/ 3635901 w 10680562"/>
              <a:gd name="connsiteY1" fmla="*/ 7738 h 1605023"/>
              <a:gd name="connsiteX2" fmla="*/ 3690891 w 10680562"/>
              <a:gd name="connsiteY2" fmla="*/ 7049 h 1605023"/>
              <a:gd name="connsiteX3" fmla="*/ 3832247 w 10680562"/>
              <a:gd name="connsiteY3" fmla="*/ 13937 h 1605023"/>
              <a:gd name="connsiteX4" fmla="*/ 3999111 w 10680562"/>
              <a:gd name="connsiteY4" fmla="*/ 44624 h 1605023"/>
              <a:gd name="connsiteX5" fmla="*/ 4034676 w 10680562"/>
              <a:gd name="connsiteY5" fmla="*/ 48775 h 1605023"/>
              <a:gd name="connsiteX6" fmla="*/ 4065394 w 10680562"/>
              <a:gd name="connsiteY6" fmla="*/ 42879 h 1605023"/>
              <a:gd name="connsiteX7" fmla="*/ 4072648 w 10680562"/>
              <a:gd name="connsiteY7" fmla="*/ 33262 h 1605023"/>
              <a:gd name="connsiteX8" fmla="*/ 4092232 w 10680562"/>
              <a:gd name="connsiteY8" fmla="*/ 34026 h 1605023"/>
              <a:gd name="connsiteX9" fmla="*/ 4097470 w 10680562"/>
              <a:gd name="connsiteY9" fmla="*/ 32252 h 1605023"/>
              <a:gd name="connsiteX10" fmla="*/ 4127488 w 10680562"/>
              <a:gd name="connsiteY10" fmla="*/ 24056 h 1605023"/>
              <a:gd name="connsiteX11" fmla="*/ 4190803 w 10680562"/>
              <a:gd name="connsiteY11" fmla="*/ 55685 h 1605023"/>
              <a:gd name="connsiteX12" fmla="*/ 4269333 w 10680562"/>
              <a:gd name="connsiteY12" fmla="*/ 54186 h 1605023"/>
              <a:gd name="connsiteX13" fmla="*/ 4481486 w 10680562"/>
              <a:gd name="connsiteY13" fmla="*/ 116915 h 1605023"/>
              <a:gd name="connsiteX14" fmla="*/ 4651418 w 10680562"/>
              <a:gd name="connsiteY14" fmla="*/ 150071 h 1605023"/>
              <a:gd name="connsiteX15" fmla="*/ 4863575 w 10680562"/>
              <a:gd name="connsiteY15" fmla="*/ 175458 h 1605023"/>
              <a:gd name="connsiteX16" fmla="*/ 5013635 w 10680562"/>
              <a:gd name="connsiteY16" fmla="*/ 213928 h 1605023"/>
              <a:gd name="connsiteX17" fmla="*/ 5203044 w 10680562"/>
              <a:gd name="connsiteY17" fmla="*/ 228946 h 1605023"/>
              <a:gd name="connsiteX18" fmla="*/ 5207070 w 10680562"/>
              <a:gd name="connsiteY18" fmla="*/ 235105 h 1605023"/>
              <a:gd name="connsiteX19" fmla="*/ 5224253 w 10680562"/>
              <a:gd name="connsiteY19" fmla="*/ 240320 h 1605023"/>
              <a:gd name="connsiteX20" fmla="*/ 5256736 w 10680562"/>
              <a:gd name="connsiteY20" fmla="*/ 254811 h 1605023"/>
              <a:gd name="connsiteX21" fmla="*/ 5264095 w 10680562"/>
              <a:gd name="connsiteY21" fmla="*/ 253567 h 1605023"/>
              <a:gd name="connsiteX22" fmla="*/ 5315084 w 10680562"/>
              <a:gd name="connsiteY22" fmla="*/ 269264 h 1605023"/>
              <a:gd name="connsiteX23" fmla="*/ 5316393 w 10680562"/>
              <a:gd name="connsiteY23" fmla="*/ 267603 h 1605023"/>
              <a:gd name="connsiteX24" fmla="*/ 5333427 w 10680562"/>
              <a:gd name="connsiteY24" fmla="*/ 263823 h 1605023"/>
              <a:gd name="connsiteX25" fmla="*/ 5364589 w 10680562"/>
              <a:gd name="connsiteY25" fmla="*/ 260882 h 1605023"/>
              <a:gd name="connsiteX26" fmla="*/ 5443973 w 10680562"/>
              <a:gd name="connsiteY26" fmla="*/ 230866 h 1605023"/>
              <a:gd name="connsiteX27" fmla="*/ 5497201 w 10680562"/>
              <a:gd name="connsiteY27" fmla="*/ 247023 h 1605023"/>
              <a:gd name="connsiteX28" fmla="*/ 5508269 w 10680562"/>
              <a:gd name="connsiteY28" fmla="*/ 249256 h 1605023"/>
              <a:gd name="connsiteX29" fmla="*/ 5508636 w 10680562"/>
              <a:gd name="connsiteY29" fmla="*/ 248880 h 1605023"/>
              <a:gd name="connsiteX30" fmla="*/ 5520606 w 10680562"/>
              <a:gd name="connsiteY30" fmla="*/ 250400 h 1605023"/>
              <a:gd name="connsiteX31" fmla="*/ 5528451 w 10680562"/>
              <a:gd name="connsiteY31" fmla="*/ 253330 h 1605023"/>
              <a:gd name="connsiteX32" fmla="*/ 5549923 w 10680562"/>
              <a:gd name="connsiteY32" fmla="*/ 257662 h 1605023"/>
              <a:gd name="connsiteX33" fmla="*/ 5558295 w 10680562"/>
              <a:gd name="connsiteY33" fmla="*/ 256364 h 1605023"/>
              <a:gd name="connsiteX34" fmla="*/ 5664799 w 10680562"/>
              <a:gd name="connsiteY34" fmla="*/ 278924 h 1605023"/>
              <a:gd name="connsiteX35" fmla="*/ 5796160 w 10680562"/>
              <a:gd name="connsiteY35" fmla="*/ 307979 h 1605023"/>
              <a:gd name="connsiteX36" fmla="*/ 5897647 w 10680562"/>
              <a:gd name="connsiteY36" fmla="*/ 339431 h 1605023"/>
              <a:gd name="connsiteX37" fmla="*/ 5978838 w 10680562"/>
              <a:gd name="connsiteY37" fmla="*/ 367970 h 1605023"/>
              <a:gd name="connsiteX38" fmla="*/ 6050367 w 10680562"/>
              <a:gd name="connsiteY38" fmla="*/ 386341 h 1605023"/>
              <a:gd name="connsiteX39" fmla="*/ 6140609 w 10680562"/>
              <a:gd name="connsiteY39" fmla="*/ 385135 h 1605023"/>
              <a:gd name="connsiteX40" fmla="*/ 6302950 w 10680562"/>
              <a:gd name="connsiteY40" fmla="*/ 448183 h 1605023"/>
              <a:gd name="connsiteX41" fmla="*/ 6308533 w 10680562"/>
              <a:gd name="connsiteY41" fmla="*/ 448551 h 1605023"/>
              <a:gd name="connsiteX42" fmla="*/ 6340278 w 10680562"/>
              <a:gd name="connsiteY42" fmla="*/ 468555 h 1605023"/>
              <a:gd name="connsiteX43" fmla="*/ 6341685 w 10680562"/>
              <a:gd name="connsiteY43" fmla="*/ 467587 h 1605023"/>
              <a:gd name="connsiteX44" fmla="*/ 6354862 w 10680562"/>
              <a:gd name="connsiteY44" fmla="*/ 467794 h 1605023"/>
              <a:gd name="connsiteX45" fmla="*/ 6377840 w 10680562"/>
              <a:gd name="connsiteY45" fmla="*/ 471024 h 1605023"/>
              <a:gd name="connsiteX46" fmla="*/ 6442804 w 10680562"/>
              <a:gd name="connsiteY46" fmla="*/ 463091 h 1605023"/>
              <a:gd name="connsiteX47" fmla="*/ 6476009 w 10680562"/>
              <a:gd name="connsiteY47" fmla="*/ 483807 h 1605023"/>
              <a:gd name="connsiteX48" fmla="*/ 6483237 w 10680562"/>
              <a:gd name="connsiteY48" fmla="*/ 487308 h 1605023"/>
              <a:gd name="connsiteX49" fmla="*/ 6483605 w 10680562"/>
              <a:gd name="connsiteY49" fmla="*/ 487102 h 1605023"/>
              <a:gd name="connsiteX50" fmla="*/ 6491673 w 10680562"/>
              <a:gd name="connsiteY50" fmla="*/ 490243 h 1605023"/>
              <a:gd name="connsiteX51" fmla="*/ 6496411 w 10680562"/>
              <a:gd name="connsiteY51" fmla="*/ 493689 h 1605023"/>
              <a:gd name="connsiteX52" fmla="*/ 6510429 w 10680562"/>
              <a:gd name="connsiteY52" fmla="*/ 500479 h 1605023"/>
              <a:gd name="connsiteX53" fmla="*/ 6516750 w 10680562"/>
              <a:gd name="connsiteY53" fmla="*/ 500983 h 1605023"/>
              <a:gd name="connsiteX54" fmla="*/ 6580199 w 10680562"/>
              <a:gd name="connsiteY54" fmla="*/ 483318 h 1605023"/>
              <a:gd name="connsiteX55" fmla="*/ 6690237 w 10680562"/>
              <a:gd name="connsiteY55" fmla="*/ 493051 h 1605023"/>
              <a:gd name="connsiteX56" fmla="*/ 6798356 w 10680562"/>
              <a:gd name="connsiteY56" fmla="*/ 506748 h 1605023"/>
              <a:gd name="connsiteX57" fmla="*/ 6837102 w 10680562"/>
              <a:gd name="connsiteY57" fmla="*/ 513677 h 1605023"/>
              <a:gd name="connsiteX58" fmla="*/ 6907934 w 10680562"/>
              <a:gd name="connsiteY58" fmla="*/ 517339 h 1605023"/>
              <a:gd name="connsiteX59" fmla="*/ 6941474 w 10680562"/>
              <a:gd name="connsiteY59" fmla="*/ 513632 h 1605023"/>
              <a:gd name="connsiteX60" fmla="*/ 6942754 w 10680562"/>
              <a:gd name="connsiteY60" fmla="*/ 514394 h 1605023"/>
              <a:gd name="connsiteX61" fmla="*/ 6946363 w 10680562"/>
              <a:gd name="connsiteY61" fmla="*/ 511066 h 1605023"/>
              <a:gd name="connsiteX62" fmla="*/ 6952592 w 10680562"/>
              <a:gd name="connsiteY62" fmla="*/ 510252 h 1605023"/>
              <a:gd name="connsiteX63" fmla="*/ 6968398 w 10680562"/>
              <a:gd name="connsiteY63" fmla="*/ 513946 h 1605023"/>
              <a:gd name="connsiteX64" fmla="*/ 6974142 w 10680562"/>
              <a:gd name="connsiteY64" fmla="*/ 516310 h 1605023"/>
              <a:gd name="connsiteX65" fmla="*/ 6982971 w 10680562"/>
              <a:gd name="connsiteY65" fmla="*/ 517694 h 1605023"/>
              <a:gd name="connsiteX66" fmla="*/ 6983252 w 10680562"/>
              <a:gd name="connsiteY66" fmla="*/ 517416 h 1605023"/>
              <a:gd name="connsiteX67" fmla="*/ 6991400 w 10680562"/>
              <a:gd name="connsiteY67" fmla="*/ 519321 h 1605023"/>
              <a:gd name="connsiteX68" fmla="*/ 7030460 w 10680562"/>
              <a:gd name="connsiteY68" fmla="*/ 532556 h 1605023"/>
              <a:gd name="connsiteX69" fmla="*/ 7089916 w 10680562"/>
              <a:gd name="connsiteY69" fmla="*/ 511503 h 1605023"/>
              <a:gd name="connsiteX70" fmla="*/ 7113059 w 10680562"/>
              <a:gd name="connsiteY70" fmla="*/ 509904 h 1605023"/>
              <a:gd name="connsiteX71" fmla="*/ 7125755 w 10680562"/>
              <a:gd name="connsiteY71" fmla="*/ 507393 h 1605023"/>
              <a:gd name="connsiteX72" fmla="*/ 7126765 w 10680562"/>
              <a:gd name="connsiteY72" fmla="*/ 506166 h 1605023"/>
              <a:gd name="connsiteX73" fmla="*/ 7164175 w 10680562"/>
              <a:gd name="connsiteY73" fmla="*/ 519011 h 1605023"/>
              <a:gd name="connsiteX74" fmla="*/ 7169654 w 10680562"/>
              <a:gd name="connsiteY74" fmla="*/ 518219 h 1605023"/>
              <a:gd name="connsiteX75" fmla="*/ 7193386 w 10680562"/>
              <a:gd name="connsiteY75" fmla="*/ 529788 h 1605023"/>
              <a:gd name="connsiteX76" fmla="*/ 7205997 w 10680562"/>
              <a:gd name="connsiteY76" fmla="*/ 534060 h 1605023"/>
              <a:gd name="connsiteX77" fmla="*/ 7208842 w 10680562"/>
              <a:gd name="connsiteY77" fmla="*/ 538783 h 1605023"/>
              <a:gd name="connsiteX78" fmla="*/ 7227817 w 10680562"/>
              <a:gd name="connsiteY78" fmla="*/ 543304 h 1605023"/>
              <a:gd name="connsiteX79" fmla="*/ 7230267 w 10680562"/>
              <a:gd name="connsiteY79" fmla="*/ 542497 h 1605023"/>
              <a:gd name="connsiteX80" fmla="*/ 7244913 w 10680562"/>
              <a:gd name="connsiteY80" fmla="*/ 551160 h 1605023"/>
              <a:gd name="connsiteX81" fmla="*/ 7255970 w 10680562"/>
              <a:gd name="connsiteY81" fmla="*/ 564383 h 1605023"/>
              <a:gd name="connsiteX82" fmla="*/ 7421156 w 10680562"/>
              <a:gd name="connsiteY82" fmla="*/ 584155 h 1605023"/>
              <a:gd name="connsiteX83" fmla="*/ 7553166 w 10680562"/>
              <a:gd name="connsiteY83" fmla="*/ 653085 h 1605023"/>
              <a:gd name="connsiteX84" fmla="*/ 7643092 w 10680562"/>
              <a:gd name="connsiteY84" fmla="*/ 662482 h 1605023"/>
              <a:gd name="connsiteX85" fmla="*/ 7896429 w 10680562"/>
              <a:gd name="connsiteY85" fmla="*/ 689054 h 1605023"/>
              <a:gd name="connsiteX86" fmla="*/ 7954620 w 10680562"/>
              <a:gd name="connsiteY86" fmla="*/ 689481 h 1605023"/>
              <a:gd name="connsiteX87" fmla="*/ 8000803 w 10680562"/>
              <a:gd name="connsiteY87" fmla="*/ 714583 h 1605023"/>
              <a:gd name="connsiteX88" fmla="*/ 8023216 w 10680562"/>
              <a:gd name="connsiteY88" fmla="*/ 709000 h 1605023"/>
              <a:gd name="connsiteX89" fmla="*/ 8027136 w 10680562"/>
              <a:gd name="connsiteY89" fmla="*/ 707765 h 1605023"/>
              <a:gd name="connsiteX90" fmla="*/ 8041622 w 10680562"/>
              <a:gd name="connsiteY90" fmla="*/ 708731 h 1605023"/>
              <a:gd name="connsiteX91" fmla="*/ 8047209 w 10680562"/>
              <a:gd name="connsiteY91" fmla="*/ 701624 h 1605023"/>
              <a:gd name="connsiteX92" fmla="*/ 8070088 w 10680562"/>
              <a:gd name="connsiteY92" fmla="*/ 697789 h 1605023"/>
              <a:gd name="connsiteX93" fmla="*/ 8096332 w 10680562"/>
              <a:gd name="connsiteY93" fmla="*/ 701624 h 1605023"/>
              <a:gd name="connsiteX94" fmla="*/ 8219225 w 10680562"/>
              <a:gd name="connsiteY94" fmla="*/ 728069 h 1605023"/>
              <a:gd name="connsiteX95" fmla="*/ 8293793 w 10680562"/>
              <a:gd name="connsiteY95" fmla="*/ 739200 h 1605023"/>
              <a:gd name="connsiteX96" fmla="*/ 8323753 w 10680562"/>
              <a:gd name="connsiteY96" fmla="*/ 736063 h 1605023"/>
              <a:gd name="connsiteX97" fmla="*/ 8364496 w 10680562"/>
              <a:gd name="connsiteY97" fmla="*/ 736635 h 1605023"/>
              <a:gd name="connsiteX98" fmla="*/ 8437662 w 10680562"/>
              <a:gd name="connsiteY98" fmla="*/ 731942 h 1605023"/>
              <a:gd name="connsiteX99" fmla="*/ 8533764 w 10680562"/>
              <a:gd name="connsiteY99" fmla="*/ 735554 h 1605023"/>
              <a:gd name="connsiteX100" fmla="*/ 8596769 w 10680562"/>
              <a:gd name="connsiteY100" fmla="*/ 769632 h 1605023"/>
              <a:gd name="connsiteX101" fmla="*/ 8604035 w 10680562"/>
              <a:gd name="connsiteY101" fmla="*/ 764982 h 1605023"/>
              <a:gd name="connsiteX102" fmla="*/ 8650929 w 10680562"/>
              <a:gd name="connsiteY102" fmla="*/ 773164 h 1605023"/>
              <a:gd name="connsiteX103" fmla="*/ 8806497 w 10680562"/>
              <a:gd name="connsiteY103" fmla="*/ 839707 h 1605023"/>
              <a:gd name="connsiteX104" fmla="*/ 8898377 w 10680562"/>
              <a:gd name="connsiteY104" fmla="*/ 854651 h 1605023"/>
              <a:gd name="connsiteX105" fmla="*/ 8932389 w 10680562"/>
              <a:gd name="connsiteY105" fmla="*/ 853846 h 1605023"/>
              <a:gd name="connsiteX106" fmla="*/ 8989288 w 10680562"/>
              <a:gd name="connsiteY106" fmla="*/ 852877 h 1605023"/>
              <a:gd name="connsiteX107" fmla="*/ 9035275 w 10680562"/>
              <a:gd name="connsiteY107" fmla="*/ 837110 h 1605023"/>
              <a:gd name="connsiteX108" fmla="*/ 9138626 w 10680562"/>
              <a:gd name="connsiteY108" fmla="*/ 862106 h 1605023"/>
              <a:gd name="connsiteX109" fmla="*/ 9216298 w 10680562"/>
              <a:gd name="connsiteY109" fmla="*/ 858754 h 1605023"/>
              <a:gd name="connsiteX110" fmla="*/ 9259941 w 10680562"/>
              <a:gd name="connsiteY110" fmla="*/ 861843 h 1605023"/>
              <a:gd name="connsiteX111" fmla="*/ 9380407 w 10680562"/>
              <a:gd name="connsiteY111" fmla="*/ 864825 h 1605023"/>
              <a:gd name="connsiteX112" fmla="*/ 9490772 w 10680562"/>
              <a:gd name="connsiteY112" fmla="*/ 901190 h 1605023"/>
              <a:gd name="connsiteX113" fmla="*/ 9584982 w 10680562"/>
              <a:gd name="connsiteY113" fmla="*/ 935980 h 1605023"/>
              <a:gd name="connsiteX114" fmla="*/ 9759797 w 10680562"/>
              <a:gd name="connsiteY114" fmla="*/ 1010923 h 1605023"/>
              <a:gd name="connsiteX115" fmla="*/ 9834455 w 10680562"/>
              <a:gd name="connsiteY115" fmla="*/ 1082908 h 1605023"/>
              <a:gd name="connsiteX116" fmla="*/ 9939504 w 10680562"/>
              <a:gd name="connsiteY116" fmla="*/ 1110614 h 1605023"/>
              <a:gd name="connsiteX117" fmla="*/ 10077001 w 10680562"/>
              <a:gd name="connsiteY117" fmla="*/ 1160906 h 1605023"/>
              <a:gd name="connsiteX118" fmla="*/ 10178431 w 10680562"/>
              <a:gd name="connsiteY118" fmla="*/ 1244920 h 1605023"/>
              <a:gd name="connsiteX119" fmla="*/ 10248658 w 10680562"/>
              <a:gd name="connsiteY119" fmla="*/ 1309335 h 1605023"/>
              <a:gd name="connsiteX120" fmla="*/ 10414709 w 10680562"/>
              <a:gd name="connsiteY120" fmla="*/ 1388645 h 1605023"/>
              <a:gd name="connsiteX121" fmla="*/ 10592469 w 10680562"/>
              <a:gd name="connsiteY121" fmla="*/ 1543828 h 1605023"/>
              <a:gd name="connsiteX122" fmla="*/ 10674941 w 10680562"/>
              <a:gd name="connsiteY122" fmla="*/ 1597388 h 1605023"/>
              <a:gd name="connsiteX123" fmla="*/ 10680562 w 10680562"/>
              <a:gd name="connsiteY123" fmla="*/ 1605023 h 1605023"/>
              <a:gd name="connsiteX124" fmla="*/ 0 w 10680562"/>
              <a:gd name="connsiteY124" fmla="*/ 1605023 h 1605023"/>
              <a:gd name="connsiteX125" fmla="*/ 0 w 10680562"/>
              <a:gd name="connsiteY125" fmla="*/ 415048 h 1605023"/>
              <a:gd name="connsiteX126" fmla="*/ 9656 w 10680562"/>
              <a:gd name="connsiteY126" fmla="*/ 416044 h 1605023"/>
              <a:gd name="connsiteX127" fmla="*/ 179196 w 10680562"/>
              <a:gd name="connsiteY127" fmla="*/ 423071 h 1605023"/>
              <a:gd name="connsiteX128" fmla="*/ 250912 w 10680562"/>
              <a:gd name="connsiteY128" fmla="*/ 408617 h 1605023"/>
              <a:gd name="connsiteX129" fmla="*/ 291375 w 10680562"/>
              <a:gd name="connsiteY129" fmla="*/ 403710 h 1605023"/>
              <a:gd name="connsiteX130" fmla="*/ 320542 w 10680562"/>
              <a:gd name="connsiteY130" fmla="*/ 396592 h 1605023"/>
              <a:gd name="connsiteX131" fmla="*/ 522426 w 10680562"/>
              <a:gd name="connsiteY131" fmla="*/ 407158 h 1605023"/>
              <a:gd name="connsiteX132" fmla="*/ 549068 w 10680562"/>
              <a:gd name="connsiteY132" fmla="*/ 407418 h 1605023"/>
              <a:gd name="connsiteX133" fmla="*/ 571100 w 10680562"/>
              <a:gd name="connsiteY133" fmla="*/ 400562 h 1605023"/>
              <a:gd name="connsiteX134" fmla="*/ 575457 w 10680562"/>
              <a:gd name="connsiteY134" fmla="*/ 392801 h 1605023"/>
              <a:gd name="connsiteX135" fmla="*/ 589968 w 10680562"/>
              <a:gd name="connsiteY135" fmla="*/ 391807 h 1605023"/>
              <a:gd name="connsiteX136" fmla="*/ 593649 w 10680562"/>
              <a:gd name="connsiteY136" fmla="*/ 390062 h 1605023"/>
              <a:gd name="connsiteX137" fmla="*/ 614928 w 10680562"/>
              <a:gd name="connsiteY137" fmla="*/ 381544 h 1605023"/>
              <a:gd name="connsiteX138" fmla="*/ 722580 w 10680562"/>
              <a:gd name="connsiteY138" fmla="*/ 392722 h 1605023"/>
              <a:gd name="connsiteX139" fmla="*/ 946884 w 10680562"/>
              <a:gd name="connsiteY139" fmla="*/ 411854 h 1605023"/>
              <a:gd name="connsiteX140" fmla="*/ 1210905 w 10680562"/>
              <a:gd name="connsiteY140" fmla="*/ 432414 h 1605023"/>
              <a:gd name="connsiteX141" fmla="*/ 1377854 w 10680562"/>
              <a:gd name="connsiteY141" fmla="*/ 429745 h 1605023"/>
              <a:gd name="connsiteX142" fmla="*/ 1391004 w 10680562"/>
              <a:gd name="connsiteY142" fmla="*/ 441307 h 1605023"/>
              <a:gd name="connsiteX143" fmla="*/ 1406953 w 10680562"/>
              <a:gd name="connsiteY143" fmla="*/ 447889 h 1605023"/>
              <a:gd name="connsiteX144" fmla="*/ 1409246 w 10680562"/>
              <a:gd name="connsiteY144" fmla="*/ 446765 h 1605023"/>
              <a:gd name="connsiteX145" fmla="*/ 1428800 w 10680562"/>
              <a:gd name="connsiteY145" fmla="*/ 448677 h 1605023"/>
              <a:gd name="connsiteX146" fmla="*/ 1432402 w 10680562"/>
              <a:gd name="connsiteY146" fmla="*/ 452956 h 1605023"/>
              <a:gd name="connsiteX147" fmla="*/ 1606578 w 10680562"/>
              <a:gd name="connsiteY147" fmla="*/ 430870 h 1605023"/>
              <a:gd name="connsiteX148" fmla="*/ 1647476 w 10680562"/>
              <a:gd name="connsiteY148" fmla="*/ 438687 h 1605023"/>
              <a:gd name="connsiteX149" fmla="*/ 1655866 w 10680562"/>
              <a:gd name="connsiteY149" fmla="*/ 439472 h 1605023"/>
              <a:gd name="connsiteX150" fmla="*/ 1656096 w 10680562"/>
              <a:gd name="connsiteY150" fmla="*/ 439162 h 1605023"/>
              <a:gd name="connsiteX151" fmla="*/ 1670708 w 10680562"/>
              <a:gd name="connsiteY151" fmla="*/ 412530 h 1605023"/>
              <a:gd name="connsiteX152" fmla="*/ 1737953 w 10680562"/>
              <a:gd name="connsiteY152" fmla="*/ 399496 h 1605023"/>
              <a:gd name="connsiteX153" fmla="*/ 1848192 w 10680562"/>
              <a:gd name="connsiteY153" fmla="*/ 376032 h 1605023"/>
              <a:gd name="connsiteX154" fmla="*/ 1954077 w 10680562"/>
              <a:gd name="connsiteY154" fmla="*/ 352621 h 1605023"/>
              <a:gd name="connsiteX155" fmla="*/ 1993047 w 10680562"/>
              <a:gd name="connsiteY155" fmla="*/ 346068 h 1605023"/>
              <a:gd name="connsiteX156" fmla="*/ 2059719 w 10680562"/>
              <a:gd name="connsiteY156" fmla="*/ 325903 h 1605023"/>
              <a:gd name="connsiteX157" fmla="*/ 2088528 w 10680562"/>
              <a:gd name="connsiteY157" fmla="*/ 311409 h 1605023"/>
              <a:gd name="connsiteX158" fmla="*/ 2090087 w 10680562"/>
              <a:gd name="connsiteY158" fmla="*/ 311676 h 1605023"/>
              <a:gd name="connsiteX159" fmla="*/ 2091700 w 10680562"/>
              <a:gd name="connsiteY159" fmla="*/ 307455 h 1605023"/>
              <a:gd name="connsiteX160" fmla="*/ 2096989 w 10680562"/>
              <a:gd name="connsiteY160" fmla="*/ 304649 h 1605023"/>
              <a:gd name="connsiteX161" fmla="*/ 2113325 w 10680562"/>
              <a:gd name="connsiteY161" fmla="*/ 302764 h 1605023"/>
              <a:gd name="connsiteX162" fmla="*/ 2119780 w 10680562"/>
              <a:gd name="connsiteY162" fmla="*/ 303007 h 1605023"/>
              <a:gd name="connsiteX163" fmla="*/ 2128562 w 10680562"/>
              <a:gd name="connsiteY163" fmla="*/ 301336 h 1605023"/>
              <a:gd name="connsiteX164" fmla="*/ 2128679 w 10680562"/>
              <a:gd name="connsiteY164" fmla="*/ 300991 h 1605023"/>
              <a:gd name="connsiteX165" fmla="*/ 2179558 w 10680562"/>
              <a:gd name="connsiteY165" fmla="*/ 299095 h 1605023"/>
              <a:gd name="connsiteX166" fmla="*/ 2223277 w 10680562"/>
              <a:gd name="connsiteY166" fmla="*/ 260239 h 1605023"/>
              <a:gd name="connsiteX167" fmla="*/ 2243644 w 10680562"/>
              <a:gd name="connsiteY167" fmla="*/ 251110 h 1605023"/>
              <a:gd name="connsiteX168" fmla="*/ 2253986 w 10680562"/>
              <a:gd name="connsiteY168" fmla="*/ 244616 h 1605023"/>
              <a:gd name="connsiteX169" fmla="*/ 2254285 w 10680562"/>
              <a:gd name="connsiteY169" fmla="*/ 243167 h 1605023"/>
              <a:gd name="connsiteX170" fmla="*/ 2295037 w 10680562"/>
              <a:gd name="connsiteY170" fmla="*/ 242433 h 1605023"/>
              <a:gd name="connsiteX171" fmla="*/ 2299648 w 10680562"/>
              <a:gd name="connsiteY171" fmla="*/ 239896 h 1605023"/>
              <a:gd name="connsiteX172" fmla="*/ 2327237 w 10680562"/>
              <a:gd name="connsiteY172" fmla="*/ 242539 h 1605023"/>
              <a:gd name="connsiteX173" fmla="*/ 2340943 w 10680562"/>
              <a:gd name="connsiteY173" fmla="*/ 242239 h 1605023"/>
              <a:gd name="connsiteX174" fmla="*/ 2345943 w 10680562"/>
              <a:gd name="connsiteY174" fmla="*/ 245589 h 1605023"/>
              <a:gd name="connsiteX175" fmla="*/ 2365602 w 10680562"/>
              <a:gd name="connsiteY175" fmla="*/ 243403 h 1605023"/>
              <a:gd name="connsiteX176" fmla="*/ 2367433 w 10680562"/>
              <a:gd name="connsiteY176" fmla="*/ 241858 h 1605023"/>
              <a:gd name="connsiteX177" fmla="*/ 2385231 w 10680562"/>
              <a:gd name="connsiteY177" fmla="*/ 244873 h 1605023"/>
              <a:gd name="connsiteX178" fmla="*/ 2402059 w 10680562"/>
              <a:gd name="connsiteY178" fmla="*/ 253223 h 1605023"/>
              <a:gd name="connsiteX179" fmla="*/ 2719020 w 10680562"/>
              <a:gd name="connsiteY179" fmla="*/ 235271 h 1605023"/>
              <a:gd name="connsiteX180" fmla="*/ 2877308 w 10680562"/>
              <a:gd name="connsiteY180" fmla="*/ 208630 h 1605023"/>
              <a:gd name="connsiteX181" fmla="*/ 3051375 w 10680562"/>
              <a:gd name="connsiteY181" fmla="*/ 154110 h 1605023"/>
              <a:gd name="connsiteX182" fmla="*/ 3104837 w 10680562"/>
              <a:gd name="connsiteY182" fmla="*/ 135199 h 1605023"/>
              <a:gd name="connsiteX183" fmla="*/ 3159836 w 10680562"/>
              <a:gd name="connsiteY183" fmla="*/ 142694 h 1605023"/>
              <a:gd name="connsiteX184" fmla="*/ 3177510 w 10680562"/>
              <a:gd name="connsiteY184" fmla="*/ 130186 h 1605023"/>
              <a:gd name="connsiteX185" fmla="*/ 3180470 w 10680562"/>
              <a:gd name="connsiteY185" fmla="*/ 127764 h 1605023"/>
              <a:gd name="connsiteX186" fmla="*/ 3194216 w 10680562"/>
              <a:gd name="connsiteY186" fmla="*/ 123837 h 1605023"/>
              <a:gd name="connsiteX187" fmla="*/ 3214710 w 10680562"/>
              <a:gd name="connsiteY187" fmla="*/ 104451 h 1605023"/>
              <a:gd name="connsiteX188" fmla="*/ 3240671 w 10680562"/>
              <a:gd name="connsiteY188" fmla="*/ 99232 h 1605023"/>
              <a:gd name="connsiteX189" fmla="*/ 3366544 w 10680562"/>
              <a:gd name="connsiteY189" fmla="*/ 82506 h 1605023"/>
              <a:gd name="connsiteX190" fmla="*/ 3440424 w 10680562"/>
              <a:gd name="connsiteY190" fmla="*/ 67891 h 1605023"/>
              <a:gd name="connsiteX191" fmla="*/ 3466248 w 10680562"/>
              <a:gd name="connsiteY191" fmla="*/ 55103 h 1605023"/>
              <a:gd name="connsiteX192" fmla="*/ 3503820 w 10680562"/>
              <a:gd name="connsiteY192" fmla="*/ 42110 h 1605023"/>
              <a:gd name="connsiteX193" fmla="*/ 3568389 w 10680562"/>
              <a:gd name="connsiteY193" fmla="*/ 13576 h 1605023"/>
              <a:gd name="connsiteX194" fmla="*/ 3604089 w 10680562"/>
              <a:gd name="connsiteY194" fmla="*/ 6980 h 1605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680562" h="1605023">
                <a:moveTo>
                  <a:pt x="3617689" y="0"/>
                </a:moveTo>
                <a:lnTo>
                  <a:pt x="3635901" y="7738"/>
                </a:lnTo>
                <a:cubicBezTo>
                  <a:pt x="3636815" y="-13593"/>
                  <a:pt x="3674070" y="21953"/>
                  <a:pt x="3690891" y="7049"/>
                </a:cubicBezTo>
                <a:cubicBezTo>
                  <a:pt x="3723615" y="8082"/>
                  <a:pt x="3780877" y="7675"/>
                  <a:pt x="3832247" y="13937"/>
                </a:cubicBezTo>
                <a:cubicBezTo>
                  <a:pt x="3878761" y="52737"/>
                  <a:pt x="3960967" y="15082"/>
                  <a:pt x="3999111" y="44624"/>
                </a:cubicBezTo>
                <a:cubicBezTo>
                  <a:pt x="4011661" y="48427"/>
                  <a:pt x="4023440" y="49464"/>
                  <a:pt x="4034676" y="48775"/>
                </a:cubicBezTo>
                <a:lnTo>
                  <a:pt x="4065394" y="42879"/>
                </a:lnTo>
                <a:lnTo>
                  <a:pt x="4072648" y="33262"/>
                </a:lnTo>
                <a:lnTo>
                  <a:pt x="4092232" y="34026"/>
                </a:lnTo>
                <a:lnTo>
                  <a:pt x="4097470" y="32252"/>
                </a:lnTo>
                <a:cubicBezTo>
                  <a:pt x="4107476" y="28819"/>
                  <a:pt x="4117405" y="25741"/>
                  <a:pt x="4127488" y="24056"/>
                </a:cubicBezTo>
                <a:cubicBezTo>
                  <a:pt x="4122379" y="69900"/>
                  <a:pt x="4212421" y="17287"/>
                  <a:pt x="4190803" y="55685"/>
                </a:cubicBezTo>
                <a:cubicBezTo>
                  <a:pt x="4245322" y="54405"/>
                  <a:pt x="4210442" y="91290"/>
                  <a:pt x="4269333" y="54186"/>
                </a:cubicBezTo>
                <a:cubicBezTo>
                  <a:pt x="4360007" y="84494"/>
                  <a:pt x="4405441" y="66275"/>
                  <a:pt x="4481486" y="116915"/>
                </a:cubicBezTo>
                <a:cubicBezTo>
                  <a:pt x="4469366" y="96298"/>
                  <a:pt x="4624978" y="141388"/>
                  <a:pt x="4651418" y="150071"/>
                </a:cubicBezTo>
                <a:lnTo>
                  <a:pt x="4863575" y="175458"/>
                </a:lnTo>
                <a:cubicBezTo>
                  <a:pt x="4867452" y="182323"/>
                  <a:pt x="5007365" y="209256"/>
                  <a:pt x="5013635" y="213928"/>
                </a:cubicBezTo>
                <a:lnTo>
                  <a:pt x="5203044" y="228946"/>
                </a:lnTo>
                <a:lnTo>
                  <a:pt x="5207070" y="235105"/>
                </a:lnTo>
                <a:lnTo>
                  <a:pt x="5224253" y="240320"/>
                </a:lnTo>
                <a:lnTo>
                  <a:pt x="5256736" y="254811"/>
                </a:lnTo>
                <a:lnTo>
                  <a:pt x="5264095" y="253567"/>
                </a:lnTo>
                <a:lnTo>
                  <a:pt x="5315084" y="269264"/>
                </a:lnTo>
                <a:lnTo>
                  <a:pt x="5316393" y="267603"/>
                </a:lnTo>
                <a:cubicBezTo>
                  <a:pt x="5320500" y="264235"/>
                  <a:pt x="5325719" y="262424"/>
                  <a:pt x="5333427" y="263823"/>
                </a:cubicBezTo>
                <a:cubicBezTo>
                  <a:pt x="5330520" y="234164"/>
                  <a:pt x="5341605" y="254143"/>
                  <a:pt x="5364589" y="260882"/>
                </a:cubicBezTo>
                <a:cubicBezTo>
                  <a:pt x="5365199" y="216323"/>
                  <a:pt x="5425089" y="252089"/>
                  <a:pt x="5443973" y="230866"/>
                </a:cubicBezTo>
                <a:cubicBezTo>
                  <a:pt x="5460840" y="236821"/>
                  <a:pt x="5478689" y="242307"/>
                  <a:pt x="5497201" y="247023"/>
                </a:cubicBezTo>
                <a:lnTo>
                  <a:pt x="5508269" y="249256"/>
                </a:lnTo>
                <a:lnTo>
                  <a:pt x="5508636" y="248880"/>
                </a:lnTo>
                <a:cubicBezTo>
                  <a:pt x="5511356" y="248469"/>
                  <a:pt x="5515116" y="248867"/>
                  <a:pt x="5520606" y="250400"/>
                </a:cubicBezTo>
                <a:lnTo>
                  <a:pt x="5528451" y="253330"/>
                </a:lnTo>
                <a:lnTo>
                  <a:pt x="5549923" y="257662"/>
                </a:lnTo>
                <a:lnTo>
                  <a:pt x="5558295" y="256364"/>
                </a:lnTo>
                <a:lnTo>
                  <a:pt x="5664799" y="278924"/>
                </a:lnTo>
                <a:lnTo>
                  <a:pt x="5796160" y="307979"/>
                </a:lnTo>
                <a:lnTo>
                  <a:pt x="5897647" y="339431"/>
                </a:lnTo>
                <a:cubicBezTo>
                  <a:pt x="5894921" y="322560"/>
                  <a:pt x="5962532" y="357207"/>
                  <a:pt x="5978838" y="367970"/>
                </a:cubicBezTo>
                <a:cubicBezTo>
                  <a:pt x="6035145" y="375765"/>
                  <a:pt x="6006578" y="380813"/>
                  <a:pt x="6050367" y="386341"/>
                </a:cubicBezTo>
                <a:cubicBezTo>
                  <a:pt x="6051161" y="391932"/>
                  <a:pt x="6137489" y="380709"/>
                  <a:pt x="6140609" y="385135"/>
                </a:cubicBezTo>
                <a:cubicBezTo>
                  <a:pt x="6205928" y="424013"/>
                  <a:pt x="6248816" y="452185"/>
                  <a:pt x="6302950" y="448183"/>
                </a:cubicBezTo>
                <a:lnTo>
                  <a:pt x="6308533" y="448551"/>
                </a:lnTo>
                <a:lnTo>
                  <a:pt x="6340278" y="468555"/>
                </a:lnTo>
                <a:lnTo>
                  <a:pt x="6341685" y="467587"/>
                </a:lnTo>
                <a:cubicBezTo>
                  <a:pt x="6345560" y="465876"/>
                  <a:pt x="6349786" y="465470"/>
                  <a:pt x="6354862" y="467794"/>
                </a:cubicBezTo>
                <a:cubicBezTo>
                  <a:pt x="6361260" y="446013"/>
                  <a:pt x="6363438" y="462250"/>
                  <a:pt x="6377840" y="471024"/>
                </a:cubicBezTo>
                <a:cubicBezTo>
                  <a:pt x="6390990" y="439154"/>
                  <a:pt x="6423334" y="475084"/>
                  <a:pt x="6442804" y="463091"/>
                </a:cubicBezTo>
                <a:cubicBezTo>
                  <a:pt x="6453090" y="470255"/>
                  <a:pt x="6464204" y="477252"/>
                  <a:pt x="6476009" y="483807"/>
                </a:cubicBezTo>
                <a:lnTo>
                  <a:pt x="6483237" y="487308"/>
                </a:lnTo>
                <a:lnTo>
                  <a:pt x="6483605" y="487102"/>
                </a:lnTo>
                <a:cubicBezTo>
                  <a:pt x="6485654" y="487272"/>
                  <a:pt x="6488212" y="488201"/>
                  <a:pt x="6491673" y="490243"/>
                </a:cubicBezTo>
                <a:lnTo>
                  <a:pt x="6496411" y="493689"/>
                </a:lnTo>
                <a:lnTo>
                  <a:pt x="6510429" y="500479"/>
                </a:lnTo>
                <a:lnTo>
                  <a:pt x="6516750" y="500983"/>
                </a:lnTo>
                <a:cubicBezTo>
                  <a:pt x="6541864" y="496675"/>
                  <a:pt x="6554866" y="452619"/>
                  <a:pt x="6580199" y="483318"/>
                </a:cubicBezTo>
                <a:cubicBezTo>
                  <a:pt x="6622601" y="489571"/>
                  <a:pt x="6654587" y="470617"/>
                  <a:pt x="6690237" y="493051"/>
                </a:cubicBezTo>
                <a:cubicBezTo>
                  <a:pt x="6729957" y="498806"/>
                  <a:pt x="6766252" y="494451"/>
                  <a:pt x="6798356" y="506748"/>
                </a:cubicBezTo>
                <a:cubicBezTo>
                  <a:pt x="6813529" y="501270"/>
                  <a:pt x="6826992" y="500232"/>
                  <a:pt x="6837102" y="513677"/>
                </a:cubicBezTo>
                <a:cubicBezTo>
                  <a:pt x="6874837" y="515764"/>
                  <a:pt x="6887115" y="500833"/>
                  <a:pt x="6907934" y="517339"/>
                </a:cubicBezTo>
                <a:cubicBezTo>
                  <a:pt x="6934086" y="494196"/>
                  <a:pt x="6933260" y="504492"/>
                  <a:pt x="6941474" y="513632"/>
                </a:cubicBezTo>
                <a:lnTo>
                  <a:pt x="6942754" y="514394"/>
                </a:lnTo>
                <a:lnTo>
                  <a:pt x="6946363" y="511066"/>
                </a:lnTo>
                <a:lnTo>
                  <a:pt x="6952592" y="510252"/>
                </a:lnTo>
                <a:lnTo>
                  <a:pt x="6968398" y="513946"/>
                </a:lnTo>
                <a:lnTo>
                  <a:pt x="6974142" y="516310"/>
                </a:lnTo>
                <a:cubicBezTo>
                  <a:pt x="6978173" y="517574"/>
                  <a:pt x="6980948" y="517948"/>
                  <a:pt x="6982971" y="517694"/>
                </a:cubicBezTo>
                <a:lnTo>
                  <a:pt x="6983252" y="517416"/>
                </a:lnTo>
                <a:lnTo>
                  <a:pt x="6991400" y="519321"/>
                </a:lnTo>
                <a:cubicBezTo>
                  <a:pt x="7005004" y="523242"/>
                  <a:pt x="7018100" y="527732"/>
                  <a:pt x="7030460" y="532556"/>
                </a:cubicBezTo>
                <a:cubicBezTo>
                  <a:pt x="7044917" y="516932"/>
                  <a:pt x="7088472" y="545083"/>
                  <a:pt x="7089916" y="511503"/>
                </a:cubicBezTo>
                <a:cubicBezTo>
                  <a:pt x="7106785" y="517039"/>
                  <a:pt x="7114554" y="532321"/>
                  <a:pt x="7113059" y="509904"/>
                </a:cubicBezTo>
                <a:cubicBezTo>
                  <a:pt x="7118735" y="511110"/>
                  <a:pt x="7122641" y="509850"/>
                  <a:pt x="7125755" y="507393"/>
                </a:cubicBezTo>
                <a:lnTo>
                  <a:pt x="7126765" y="506166"/>
                </a:lnTo>
                <a:lnTo>
                  <a:pt x="7164175" y="519011"/>
                </a:lnTo>
                <a:lnTo>
                  <a:pt x="7169654" y="518219"/>
                </a:lnTo>
                <a:lnTo>
                  <a:pt x="7193386" y="529788"/>
                </a:lnTo>
                <a:lnTo>
                  <a:pt x="7205997" y="534060"/>
                </a:lnTo>
                <a:lnTo>
                  <a:pt x="7208842" y="538783"/>
                </a:lnTo>
                <a:cubicBezTo>
                  <a:pt x="7212314" y="541931"/>
                  <a:pt x="7217803" y="543928"/>
                  <a:pt x="7227817" y="543304"/>
                </a:cubicBezTo>
                <a:lnTo>
                  <a:pt x="7230267" y="542497"/>
                </a:lnTo>
                <a:lnTo>
                  <a:pt x="7244913" y="551160"/>
                </a:lnTo>
                <a:cubicBezTo>
                  <a:pt x="7249453" y="554807"/>
                  <a:pt x="7253253" y="559130"/>
                  <a:pt x="7255970" y="564383"/>
                </a:cubicBezTo>
                <a:cubicBezTo>
                  <a:pt x="7315146" y="548103"/>
                  <a:pt x="7361553" y="579076"/>
                  <a:pt x="7421156" y="584155"/>
                </a:cubicBezTo>
                <a:cubicBezTo>
                  <a:pt x="7465612" y="613750"/>
                  <a:pt x="7546249" y="613142"/>
                  <a:pt x="7553166" y="653085"/>
                </a:cubicBezTo>
                <a:cubicBezTo>
                  <a:pt x="7562552" y="609214"/>
                  <a:pt x="7673998" y="724531"/>
                  <a:pt x="7643092" y="662482"/>
                </a:cubicBezTo>
                <a:lnTo>
                  <a:pt x="7896429" y="689054"/>
                </a:lnTo>
                <a:cubicBezTo>
                  <a:pt x="7940867" y="662251"/>
                  <a:pt x="7914217" y="689365"/>
                  <a:pt x="7954620" y="689481"/>
                </a:cubicBezTo>
                <a:cubicBezTo>
                  <a:pt x="7937756" y="718000"/>
                  <a:pt x="8005608" y="680123"/>
                  <a:pt x="8000803" y="714583"/>
                </a:cubicBezTo>
                <a:cubicBezTo>
                  <a:pt x="8008309" y="713512"/>
                  <a:pt x="8015731" y="711389"/>
                  <a:pt x="8023216" y="709000"/>
                </a:cubicBezTo>
                <a:lnTo>
                  <a:pt x="8027136" y="707765"/>
                </a:lnTo>
                <a:lnTo>
                  <a:pt x="8041622" y="708731"/>
                </a:lnTo>
                <a:lnTo>
                  <a:pt x="8047209" y="701624"/>
                </a:lnTo>
                <a:lnTo>
                  <a:pt x="8070088" y="697789"/>
                </a:lnTo>
                <a:cubicBezTo>
                  <a:pt x="8078424" y="697492"/>
                  <a:pt x="8087123" y="698508"/>
                  <a:pt x="8096332" y="701624"/>
                </a:cubicBezTo>
                <a:cubicBezTo>
                  <a:pt x="8123926" y="724651"/>
                  <a:pt x="8185640" y="697894"/>
                  <a:pt x="8219225" y="728069"/>
                </a:cubicBezTo>
                <a:cubicBezTo>
                  <a:pt x="8232644" y="736562"/>
                  <a:pt x="8280723" y="746936"/>
                  <a:pt x="8293793" y="739200"/>
                </a:cubicBezTo>
                <a:cubicBezTo>
                  <a:pt x="8304636" y="739365"/>
                  <a:pt x="8314843" y="745516"/>
                  <a:pt x="8323753" y="736063"/>
                </a:cubicBezTo>
                <a:cubicBezTo>
                  <a:pt x="8336542" y="725164"/>
                  <a:pt x="8363344" y="752699"/>
                  <a:pt x="8364496" y="736635"/>
                </a:cubicBezTo>
                <a:cubicBezTo>
                  <a:pt x="8383724" y="755702"/>
                  <a:pt x="8414211" y="733717"/>
                  <a:pt x="8437662" y="731942"/>
                </a:cubicBezTo>
                <a:cubicBezTo>
                  <a:pt x="8451685" y="749699"/>
                  <a:pt x="8487061" y="728469"/>
                  <a:pt x="8533764" y="735554"/>
                </a:cubicBezTo>
                <a:cubicBezTo>
                  <a:pt x="8548878" y="755832"/>
                  <a:pt x="8565301" y="740114"/>
                  <a:pt x="8596769" y="769632"/>
                </a:cubicBezTo>
                <a:cubicBezTo>
                  <a:pt x="8598880" y="767829"/>
                  <a:pt x="8601326" y="766261"/>
                  <a:pt x="8604035" y="764982"/>
                </a:cubicBezTo>
                <a:cubicBezTo>
                  <a:pt x="8619777" y="757551"/>
                  <a:pt x="8640772" y="761213"/>
                  <a:pt x="8650929" y="773164"/>
                </a:cubicBezTo>
                <a:cubicBezTo>
                  <a:pt x="8702615" y="814545"/>
                  <a:pt x="8757170" y="823762"/>
                  <a:pt x="8806497" y="839707"/>
                </a:cubicBezTo>
                <a:cubicBezTo>
                  <a:pt x="8863157" y="854381"/>
                  <a:pt x="8833749" y="812347"/>
                  <a:pt x="8898377" y="854651"/>
                </a:cubicBezTo>
                <a:cubicBezTo>
                  <a:pt x="8909161" y="844048"/>
                  <a:pt x="8918437" y="845186"/>
                  <a:pt x="8932389" y="853846"/>
                </a:cubicBezTo>
                <a:cubicBezTo>
                  <a:pt x="8960146" y="860074"/>
                  <a:pt x="8965550" y="829338"/>
                  <a:pt x="8989288" y="852877"/>
                </a:cubicBezTo>
                <a:cubicBezTo>
                  <a:pt x="8988278" y="835633"/>
                  <a:pt x="9043995" y="856467"/>
                  <a:pt x="9035275" y="837110"/>
                </a:cubicBezTo>
                <a:cubicBezTo>
                  <a:pt x="9060165" y="838647"/>
                  <a:pt x="9108456" y="858499"/>
                  <a:pt x="9138626" y="862106"/>
                </a:cubicBezTo>
                <a:cubicBezTo>
                  <a:pt x="9165080" y="876547"/>
                  <a:pt x="9174888" y="860404"/>
                  <a:pt x="9216298" y="858754"/>
                </a:cubicBezTo>
                <a:cubicBezTo>
                  <a:pt x="9230418" y="871192"/>
                  <a:pt x="9244774" y="868822"/>
                  <a:pt x="9259941" y="861843"/>
                </a:cubicBezTo>
                <a:cubicBezTo>
                  <a:pt x="9297647" y="870955"/>
                  <a:pt x="9335980" y="863006"/>
                  <a:pt x="9380407" y="864825"/>
                </a:cubicBezTo>
                <a:cubicBezTo>
                  <a:pt x="9424338" y="883720"/>
                  <a:pt x="9443322" y="899138"/>
                  <a:pt x="9490772" y="901190"/>
                </a:cubicBezTo>
                <a:cubicBezTo>
                  <a:pt x="9530410" y="933396"/>
                  <a:pt x="9546422" y="928548"/>
                  <a:pt x="9584982" y="935980"/>
                </a:cubicBezTo>
                <a:cubicBezTo>
                  <a:pt x="9629819" y="954269"/>
                  <a:pt x="9718219" y="986435"/>
                  <a:pt x="9759797" y="1010923"/>
                </a:cubicBezTo>
                <a:cubicBezTo>
                  <a:pt x="9801376" y="1035410"/>
                  <a:pt x="9804503" y="1066293"/>
                  <a:pt x="9834455" y="1082908"/>
                </a:cubicBezTo>
                <a:cubicBezTo>
                  <a:pt x="9864406" y="1099522"/>
                  <a:pt x="9891608" y="1087791"/>
                  <a:pt x="9939504" y="1110614"/>
                </a:cubicBezTo>
                <a:cubicBezTo>
                  <a:pt x="9978150" y="1098522"/>
                  <a:pt x="10034187" y="1166580"/>
                  <a:pt x="10077001" y="1160906"/>
                </a:cubicBezTo>
                <a:cubicBezTo>
                  <a:pt x="10084861" y="1190721"/>
                  <a:pt x="10164307" y="1234884"/>
                  <a:pt x="10178431" y="1244920"/>
                </a:cubicBezTo>
                <a:cubicBezTo>
                  <a:pt x="10210316" y="1215779"/>
                  <a:pt x="10222273" y="1306394"/>
                  <a:pt x="10248658" y="1309335"/>
                </a:cubicBezTo>
                <a:lnTo>
                  <a:pt x="10414709" y="1388645"/>
                </a:lnTo>
                <a:cubicBezTo>
                  <a:pt x="10473963" y="1440373"/>
                  <a:pt x="10538857" y="1454568"/>
                  <a:pt x="10592469" y="1543828"/>
                </a:cubicBezTo>
                <a:cubicBezTo>
                  <a:pt x="10651538" y="1531501"/>
                  <a:pt x="10660082" y="1567462"/>
                  <a:pt x="10674941" y="1597388"/>
                </a:cubicBezTo>
                <a:lnTo>
                  <a:pt x="10680562" y="1605023"/>
                </a:lnTo>
                <a:lnTo>
                  <a:pt x="0" y="1605023"/>
                </a:lnTo>
                <a:lnTo>
                  <a:pt x="0" y="415048"/>
                </a:lnTo>
                <a:lnTo>
                  <a:pt x="9656" y="416044"/>
                </a:lnTo>
                <a:cubicBezTo>
                  <a:pt x="66794" y="420549"/>
                  <a:pt x="142962" y="423374"/>
                  <a:pt x="179196" y="423071"/>
                </a:cubicBezTo>
                <a:cubicBezTo>
                  <a:pt x="202136" y="418172"/>
                  <a:pt x="228694" y="392385"/>
                  <a:pt x="250912" y="408617"/>
                </a:cubicBezTo>
                <a:cubicBezTo>
                  <a:pt x="249389" y="392611"/>
                  <a:pt x="280512" y="416185"/>
                  <a:pt x="291375" y="403710"/>
                </a:cubicBezTo>
                <a:cubicBezTo>
                  <a:pt x="298635" y="393187"/>
                  <a:pt x="309770" y="397885"/>
                  <a:pt x="320542" y="396592"/>
                </a:cubicBezTo>
                <a:cubicBezTo>
                  <a:pt x="359051" y="397166"/>
                  <a:pt x="484339" y="405354"/>
                  <a:pt x="522426" y="407158"/>
                </a:cubicBezTo>
                <a:cubicBezTo>
                  <a:pt x="532069" y="408997"/>
                  <a:pt x="540856" y="408831"/>
                  <a:pt x="549068" y="407418"/>
                </a:cubicBezTo>
                <a:lnTo>
                  <a:pt x="571100" y="400562"/>
                </a:lnTo>
                <a:lnTo>
                  <a:pt x="575457" y="392801"/>
                </a:lnTo>
                <a:lnTo>
                  <a:pt x="589968" y="391807"/>
                </a:lnTo>
                <a:lnTo>
                  <a:pt x="593649" y="390062"/>
                </a:lnTo>
                <a:cubicBezTo>
                  <a:pt x="600667" y="386700"/>
                  <a:pt x="607669" y="383607"/>
                  <a:pt x="614928" y="381544"/>
                </a:cubicBezTo>
                <a:cubicBezTo>
                  <a:pt x="636416" y="381988"/>
                  <a:pt x="667253" y="387671"/>
                  <a:pt x="722580" y="392722"/>
                </a:cubicBezTo>
                <a:cubicBezTo>
                  <a:pt x="792539" y="408114"/>
                  <a:pt x="885615" y="380106"/>
                  <a:pt x="946884" y="411854"/>
                </a:cubicBezTo>
                <a:cubicBezTo>
                  <a:pt x="1028270" y="418469"/>
                  <a:pt x="1139077" y="429433"/>
                  <a:pt x="1210905" y="432414"/>
                </a:cubicBezTo>
                <a:cubicBezTo>
                  <a:pt x="1270803" y="429423"/>
                  <a:pt x="1321921" y="453757"/>
                  <a:pt x="1377854" y="429745"/>
                </a:cubicBezTo>
                <a:cubicBezTo>
                  <a:pt x="1381419" y="434564"/>
                  <a:pt x="1385901" y="438319"/>
                  <a:pt x="1391004" y="441307"/>
                </a:cubicBezTo>
                <a:lnTo>
                  <a:pt x="1406953" y="447889"/>
                </a:lnTo>
                <a:lnTo>
                  <a:pt x="1409246" y="446765"/>
                </a:lnTo>
                <a:cubicBezTo>
                  <a:pt x="1419066" y="444804"/>
                  <a:pt x="1424836" y="446037"/>
                  <a:pt x="1428800" y="448677"/>
                </a:cubicBezTo>
                <a:lnTo>
                  <a:pt x="1432402" y="452956"/>
                </a:lnTo>
                <a:lnTo>
                  <a:pt x="1606578" y="430870"/>
                </a:lnTo>
                <a:cubicBezTo>
                  <a:pt x="1619625" y="433971"/>
                  <a:pt x="1633347" y="436643"/>
                  <a:pt x="1647476" y="438687"/>
                </a:cubicBezTo>
                <a:lnTo>
                  <a:pt x="1655866" y="439472"/>
                </a:lnTo>
                <a:lnTo>
                  <a:pt x="1656096" y="439162"/>
                </a:lnTo>
                <a:cubicBezTo>
                  <a:pt x="1658061" y="438636"/>
                  <a:pt x="1666503" y="411823"/>
                  <a:pt x="1670708" y="412530"/>
                </a:cubicBezTo>
                <a:lnTo>
                  <a:pt x="1737953" y="399496"/>
                </a:lnTo>
                <a:lnTo>
                  <a:pt x="1848192" y="376032"/>
                </a:lnTo>
                <a:cubicBezTo>
                  <a:pt x="1887458" y="368088"/>
                  <a:pt x="1918458" y="352092"/>
                  <a:pt x="1954077" y="352621"/>
                </a:cubicBezTo>
                <a:cubicBezTo>
                  <a:pt x="1965180" y="342609"/>
                  <a:pt x="1976973" y="337201"/>
                  <a:pt x="1993047" y="346068"/>
                </a:cubicBezTo>
                <a:cubicBezTo>
                  <a:pt x="2028636" y="335449"/>
                  <a:pt x="2032293" y="317806"/>
                  <a:pt x="2059719" y="325903"/>
                </a:cubicBezTo>
                <a:cubicBezTo>
                  <a:pt x="2071905" y="296194"/>
                  <a:pt x="2076373" y="305826"/>
                  <a:pt x="2088528" y="311409"/>
                </a:cubicBezTo>
                <a:lnTo>
                  <a:pt x="2090087" y="311676"/>
                </a:lnTo>
                <a:lnTo>
                  <a:pt x="2091700" y="307455"/>
                </a:lnTo>
                <a:lnTo>
                  <a:pt x="2096989" y="304649"/>
                </a:lnTo>
                <a:lnTo>
                  <a:pt x="2113325" y="302764"/>
                </a:lnTo>
                <a:lnTo>
                  <a:pt x="2119780" y="303007"/>
                </a:lnTo>
                <a:cubicBezTo>
                  <a:pt x="2124111" y="302819"/>
                  <a:pt x="2126840" y="302239"/>
                  <a:pt x="2128562" y="301336"/>
                </a:cubicBezTo>
                <a:cubicBezTo>
                  <a:pt x="2128600" y="301221"/>
                  <a:pt x="2128640" y="301107"/>
                  <a:pt x="2128679" y="300991"/>
                </a:cubicBezTo>
                <a:lnTo>
                  <a:pt x="2179558" y="299095"/>
                </a:lnTo>
                <a:cubicBezTo>
                  <a:pt x="2184857" y="280099"/>
                  <a:pt x="2238998" y="291238"/>
                  <a:pt x="2223277" y="260239"/>
                </a:cubicBezTo>
                <a:cubicBezTo>
                  <a:pt x="2241523" y="259676"/>
                  <a:pt x="2256386" y="270988"/>
                  <a:pt x="2243644" y="251110"/>
                </a:cubicBezTo>
                <a:cubicBezTo>
                  <a:pt x="2249448" y="250324"/>
                  <a:pt x="2252382" y="247882"/>
                  <a:pt x="2253986" y="244616"/>
                </a:cubicBezTo>
                <a:lnTo>
                  <a:pt x="2254285" y="243167"/>
                </a:lnTo>
                <a:lnTo>
                  <a:pt x="2295037" y="242433"/>
                </a:lnTo>
                <a:lnTo>
                  <a:pt x="2299648" y="239896"/>
                </a:lnTo>
                <a:lnTo>
                  <a:pt x="2327237" y="242539"/>
                </a:lnTo>
                <a:lnTo>
                  <a:pt x="2340943" y="242239"/>
                </a:lnTo>
                <a:lnTo>
                  <a:pt x="2345943" y="245589"/>
                </a:lnTo>
                <a:cubicBezTo>
                  <a:pt x="2350718" y="247299"/>
                  <a:pt x="2356754" y="247292"/>
                  <a:pt x="2365602" y="243403"/>
                </a:cubicBezTo>
                <a:lnTo>
                  <a:pt x="2367433" y="241858"/>
                </a:lnTo>
                <a:lnTo>
                  <a:pt x="2385231" y="244873"/>
                </a:lnTo>
                <a:cubicBezTo>
                  <a:pt x="2391237" y="246682"/>
                  <a:pt x="2396907" y="249351"/>
                  <a:pt x="2402059" y="253223"/>
                </a:cubicBezTo>
                <a:cubicBezTo>
                  <a:pt x="2457690" y="251623"/>
                  <a:pt x="2639813" y="242704"/>
                  <a:pt x="2719020" y="235271"/>
                </a:cubicBezTo>
                <a:cubicBezTo>
                  <a:pt x="2762954" y="229515"/>
                  <a:pt x="2821915" y="222156"/>
                  <a:pt x="2877308" y="208630"/>
                </a:cubicBezTo>
                <a:cubicBezTo>
                  <a:pt x="2947949" y="226393"/>
                  <a:pt x="2978035" y="153757"/>
                  <a:pt x="3051375" y="154110"/>
                </a:cubicBezTo>
                <a:cubicBezTo>
                  <a:pt x="3078434" y="115011"/>
                  <a:pt x="3067807" y="148493"/>
                  <a:pt x="3104837" y="135199"/>
                </a:cubicBezTo>
                <a:cubicBezTo>
                  <a:pt x="3103880" y="166713"/>
                  <a:pt x="3146743" y="109780"/>
                  <a:pt x="3159836" y="142694"/>
                </a:cubicBezTo>
                <a:cubicBezTo>
                  <a:pt x="3166160" y="139232"/>
                  <a:pt x="3171875" y="134841"/>
                  <a:pt x="3177510" y="130186"/>
                </a:cubicBezTo>
                <a:lnTo>
                  <a:pt x="3180470" y="127764"/>
                </a:lnTo>
                <a:lnTo>
                  <a:pt x="3194216" y="123837"/>
                </a:lnTo>
                <a:lnTo>
                  <a:pt x="3214710" y="104451"/>
                </a:lnTo>
                <a:cubicBezTo>
                  <a:pt x="3222186" y="101416"/>
                  <a:pt x="3230663" y="99454"/>
                  <a:pt x="3240671" y="99232"/>
                </a:cubicBezTo>
                <a:cubicBezTo>
                  <a:pt x="3277606" y="111009"/>
                  <a:pt x="3320498" y="66221"/>
                  <a:pt x="3366544" y="82506"/>
                </a:cubicBezTo>
                <a:cubicBezTo>
                  <a:pt x="3383134" y="85775"/>
                  <a:pt x="3432393" y="79256"/>
                  <a:pt x="3440424" y="67891"/>
                </a:cubicBezTo>
                <a:cubicBezTo>
                  <a:pt x="3450432" y="64444"/>
                  <a:pt x="3462892" y="66649"/>
                  <a:pt x="3466248" y="55103"/>
                </a:cubicBezTo>
                <a:cubicBezTo>
                  <a:pt x="3472418" y="40954"/>
                  <a:pt x="3510917" y="57092"/>
                  <a:pt x="3503820" y="42110"/>
                </a:cubicBezTo>
                <a:lnTo>
                  <a:pt x="3568389" y="13576"/>
                </a:lnTo>
                <a:cubicBezTo>
                  <a:pt x="3579310" y="19318"/>
                  <a:pt x="3590168" y="14433"/>
                  <a:pt x="3604089" y="6980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29494F3F-DEF8-1BD6-5E38-1DFAB8AACF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16ACA4ED-6C98-19CE-2BA2-B4D8129689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87538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462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</TotalTime>
  <Words>1592</Words>
  <Application>Microsoft Office PowerPoint</Application>
  <PresentationFormat>Široki ekran</PresentationFormat>
  <Paragraphs>198</Paragraphs>
  <Slides>23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6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23</vt:i4>
      </vt:variant>
    </vt:vector>
  </HeadingPairs>
  <TitlesOfParts>
    <vt:vector size="30" baseType="lpstr">
      <vt:lpstr>Arial</vt:lpstr>
      <vt:lpstr>Arial MT</vt:lpstr>
      <vt:lpstr>Calibri</vt:lpstr>
      <vt:lpstr>Calibri Light</vt:lpstr>
      <vt:lpstr>Times New Roman</vt:lpstr>
      <vt:lpstr>Wingdings</vt:lpstr>
      <vt:lpstr>Office Theme</vt:lpstr>
      <vt:lpstr>Senzorski sistemi</vt:lpstr>
      <vt:lpstr>Pretvarači</vt:lpstr>
      <vt:lpstr>PowerPoint prezentacija</vt:lpstr>
      <vt:lpstr>aktuatori actautors</vt:lpstr>
      <vt:lpstr>Senzori</vt:lpstr>
      <vt:lpstr>Senzori</vt:lpstr>
      <vt:lpstr>PowerPoint prezentacija</vt:lpstr>
      <vt:lpstr>PowerPoint prezentacija</vt:lpstr>
      <vt:lpstr>PowerPoint prezentacija</vt:lpstr>
      <vt:lpstr>Senzori u prirodi</vt:lpstr>
      <vt:lpstr>PowerPoint prezentacija</vt:lpstr>
      <vt:lpstr>Klasifikacija senzorske tehnike</vt:lpstr>
      <vt:lpstr>PowerPoint prezentacija</vt:lpstr>
      <vt:lpstr>PowerPoint prezentacija</vt:lpstr>
      <vt:lpstr>PowerPoint prezentacija</vt:lpstr>
      <vt:lpstr>Podela senzora po vrstama izlaznih signala</vt:lpstr>
      <vt:lpstr>Domeni podataka</vt:lpstr>
      <vt:lpstr>PowerPoint prezentacija</vt:lpstr>
      <vt:lpstr>DIGITALIZACIJA SIGNALA</vt:lpstr>
      <vt:lpstr>Digitalni signali</vt:lpstr>
      <vt:lpstr>PowerPoint prezentacija</vt:lpstr>
      <vt:lpstr>PowerPoint prezentacija</vt:lpstr>
      <vt:lpstr>Kodiranje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Senzorski sistemi</dc:title>
  <dc:creator>Dejan Blagojevic</dc:creator>
  <cp:lastModifiedBy>dr Dejan Blagojević</cp:lastModifiedBy>
  <cp:revision>2</cp:revision>
  <dcterms:created xsi:type="dcterms:W3CDTF">2024-01-20T09:56:47Z</dcterms:created>
  <dcterms:modified xsi:type="dcterms:W3CDTF">2024-12-19T19:23:31Z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2020-03-17T00:00:00Z</vt:filetime>
  </property>
  <property fmtid="{D5CDD505-2E9C-101B-9397-08002B2CF9AE}" pid="3" name="Creator">
    <vt:lpwstr>Online2PDF.com</vt:lpwstr>
  </property>
  <property fmtid="{D5CDD505-2E9C-101B-9397-08002B2CF9AE}" pid="4" name="LastSaved">
    <vt:filetime>2024-01-20T00:00:00Z</vt:filetime>
  </property>
  <property fmtid="{D5CDD505-2E9C-101B-9397-08002B2CF9AE}" pid="5" name="Producer">
    <vt:lpwstr>Online2PDF.com</vt:lpwstr>
  </property>
</Properties>
</file>