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338" r:id="rId5"/>
    <p:sldId id="339" r:id="rId6"/>
    <p:sldId id="340" r:id="rId7"/>
    <p:sldId id="341" r:id="rId8"/>
    <p:sldId id="342" r:id="rId9"/>
    <p:sldId id="343" r:id="rId10"/>
    <p:sldId id="344"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Exo 2" panose="020B060402020202020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53" d="100"/>
          <a:sy n="53" d="100"/>
        </p:scale>
        <p:origin x="38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9" Type="http://customschemas.google.com/relationships/presentationmetadata" Target="metadata"/><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553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0237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836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699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3341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0716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88041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474460"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90905"/>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4.5.	Efficient design</a:t>
            </a:r>
            <a:br>
              <a:rPr lang="en-US" sz="2000" dirty="0"/>
            </a:br>
            <a:r>
              <a:rPr lang="en-US" sz="2000" dirty="0"/>
              <a:t>4.5.2.	Advanced materials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10923" y="1960846"/>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A more effective solution is to use protective coatings. These increase the time between overhaul by a factor of between two and five and reduce the damage to some specific turbine parts by an even greater amount. Longer periods of operation imply higher generation, helping investments to be paid off more quickly by minimizing damage from hydro-abrasive erosion. Therefore, precautions against hydro-abrasive erosion should ideally be taken at the time the plant is designed. Improvements in material development have been developed for almost every plant component</a:t>
            </a:r>
            <a:r>
              <a:rPr lang="en-US" sz="1600" dirty="0" smtClean="0"/>
              <a:t>. </a:t>
            </a:r>
            <a:endParaRPr lang="en-US" sz="1600" dirty="0"/>
          </a:p>
        </p:txBody>
      </p:sp>
    </p:spTree>
    <p:extLst>
      <p:ext uri="{BB962C8B-B14F-4D97-AF65-F5344CB8AC3E}">
        <p14:creationId xmlns:p14="http://schemas.microsoft.com/office/powerpoint/2010/main" val="3547641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Operating Parameters of Hydropower </a:t>
            </a:r>
            <a:r>
              <a:rPr lang="en-US" sz="2000" dirty="0" smtClean="0"/>
              <a:t>Plants </a:t>
            </a:r>
            <a:endParaRPr lang="en-US" sz="2000" dirty="0"/>
          </a:p>
        </p:txBody>
      </p:sp>
      <p:sp>
        <p:nvSpPr>
          <p:cNvPr id="57" name="Google Shape;57;p2"/>
          <p:cNvSpPr txBox="1">
            <a:spLocks noGrp="1"/>
          </p:cNvSpPr>
          <p:nvPr>
            <p:ph type="body" idx="1"/>
          </p:nvPr>
        </p:nvSpPr>
        <p:spPr>
          <a:xfrm>
            <a:off x="519366" y="1741166"/>
            <a:ext cx="11271745" cy="3904891"/>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Characteristic Curves and </a:t>
            </a:r>
            <a:r>
              <a:rPr lang="en-US" sz="1800" dirty="0" smtClean="0">
                <a:solidFill>
                  <a:schemeClr val="tx1"/>
                </a:solidFill>
              </a:rPr>
              <a:t>Parameters   </a:t>
            </a:r>
            <a:r>
              <a:rPr lang="ru-RU" sz="1800" dirty="0" smtClean="0">
                <a:solidFill>
                  <a:schemeClr val="tx1"/>
                </a:solidFill>
              </a:rPr>
              <a:t> </a:t>
            </a:r>
          </a:p>
          <a:p>
            <a:pPr marL="457200" lvl="1" indent="0">
              <a:buSzPts val="2800"/>
              <a:buNone/>
            </a:pPr>
            <a:endParaRPr lang="mk-MK" sz="1400" dirty="0" smtClean="0">
              <a:solidFill>
                <a:schemeClr val="tx1"/>
              </a:solidFill>
            </a:endParaRPr>
          </a:p>
          <a:p>
            <a:pPr marL="228600" lvl="0" indent="-228600">
              <a:buSzPts val="2800"/>
            </a:pPr>
            <a:r>
              <a:rPr lang="en-US" sz="1800" dirty="0" smtClean="0">
                <a:solidFill>
                  <a:schemeClr val="tx1"/>
                </a:solidFill>
              </a:rPr>
              <a:t> </a:t>
            </a:r>
            <a:r>
              <a:rPr lang="en-US" sz="1800" dirty="0">
                <a:solidFill>
                  <a:schemeClr val="tx1"/>
                </a:solidFill>
              </a:rPr>
              <a:t>Size of </a:t>
            </a:r>
            <a:r>
              <a:rPr lang="en-US" sz="1800" dirty="0" smtClean="0">
                <a:solidFill>
                  <a:schemeClr val="tx1"/>
                </a:solidFill>
              </a:rPr>
              <a:t>Hydro </a:t>
            </a:r>
            <a:r>
              <a:rPr lang="en-US" sz="1800" dirty="0">
                <a:solidFill>
                  <a:schemeClr val="tx1"/>
                </a:solidFill>
              </a:rPr>
              <a:t>Power Plant </a:t>
            </a:r>
            <a:r>
              <a:rPr lang="en-US" sz="1800" dirty="0" smtClean="0">
                <a:solidFill>
                  <a:schemeClr val="tx1"/>
                </a:solidFill>
              </a:rPr>
              <a:t>Construction  </a:t>
            </a:r>
            <a:r>
              <a:rPr lang="ru-RU" sz="1800" dirty="0" smtClean="0">
                <a:solidFill>
                  <a:schemeClr val="tx1"/>
                </a:solidFill>
              </a:rPr>
              <a:t> </a:t>
            </a:r>
          </a:p>
          <a:p>
            <a:pPr marL="685800" lvl="1" indent="-228600">
              <a:buSzPts val="2800"/>
            </a:pPr>
            <a:r>
              <a:rPr lang="en-US" sz="1600" dirty="0">
                <a:solidFill>
                  <a:schemeClr val="tx1"/>
                </a:solidFill>
              </a:rPr>
              <a:t>Selection and Presentation of Criteria </a:t>
            </a:r>
            <a:r>
              <a:rPr lang="ru-RU" sz="1600" dirty="0" smtClean="0">
                <a:solidFill>
                  <a:schemeClr val="tx1"/>
                </a:solidFill>
              </a:rPr>
              <a:t> </a:t>
            </a:r>
          </a:p>
          <a:p>
            <a:pPr marL="457200" lvl="1" indent="0">
              <a:buSzPts val="2800"/>
              <a:buNone/>
            </a:pPr>
            <a:endParaRPr lang="ru-RU" sz="1400" dirty="0" smtClean="0">
              <a:solidFill>
                <a:schemeClr val="tx1"/>
              </a:solidFill>
            </a:endParaRPr>
          </a:p>
          <a:p>
            <a:pPr marL="228600" lvl="0" indent="-228600">
              <a:buSzPts val="2800"/>
            </a:pPr>
            <a:r>
              <a:rPr lang="en-US" sz="1800" dirty="0">
                <a:solidFill>
                  <a:schemeClr val="tx1"/>
                </a:solidFill>
              </a:rPr>
              <a:t>Number and Size of </a:t>
            </a:r>
            <a:r>
              <a:rPr lang="en-US" sz="1800" dirty="0" smtClean="0">
                <a:solidFill>
                  <a:schemeClr val="tx1"/>
                </a:solidFill>
              </a:rPr>
              <a:t>Units </a:t>
            </a:r>
          </a:p>
          <a:p>
            <a:pPr marL="0" lvl="0" indent="0">
              <a:buSzPts val="2800"/>
              <a:buNone/>
            </a:pPr>
            <a:endParaRPr lang="en-US" sz="1800" dirty="0" smtClean="0"/>
          </a:p>
          <a:p>
            <a:pPr marL="228600" lvl="0" indent="-228600">
              <a:buSzPts val="2800"/>
            </a:pPr>
            <a:r>
              <a:rPr lang="en-US" sz="1800" dirty="0" smtClean="0">
                <a:solidFill>
                  <a:schemeClr val="tx1"/>
                </a:solidFill>
              </a:rPr>
              <a:t> </a:t>
            </a:r>
            <a:r>
              <a:rPr lang="ru-RU" sz="1800" dirty="0" smtClean="0">
                <a:solidFill>
                  <a:schemeClr val="tx1"/>
                </a:solidFill>
              </a:rPr>
              <a:t> </a:t>
            </a:r>
            <a:r>
              <a:rPr lang="en-US" sz="1800" dirty="0">
                <a:solidFill>
                  <a:schemeClr val="tx1"/>
                </a:solidFill>
              </a:rPr>
              <a:t>Electricity consumption and production</a:t>
            </a:r>
            <a:endParaRPr lang="ru-RU" sz="1800" dirty="0" smtClean="0">
              <a:solidFill>
                <a:schemeClr val="tx1"/>
              </a:solidFill>
            </a:endParaRPr>
          </a:p>
          <a:p>
            <a:pPr marL="685800" lvl="1" indent="-228600">
              <a:buSzPts val="2800"/>
            </a:pPr>
            <a:r>
              <a:rPr lang="en-US" sz="1600" dirty="0">
                <a:solidFill>
                  <a:schemeClr val="tx1"/>
                </a:solidFill>
              </a:rPr>
              <a:t>Consumption </a:t>
            </a:r>
            <a:r>
              <a:rPr lang="en-US" sz="1600" dirty="0" smtClean="0">
                <a:solidFill>
                  <a:schemeClr val="tx1"/>
                </a:solidFill>
              </a:rPr>
              <a:t>Factors  </a:t>
            </a:r>
          </a:p>
          <a:p>
            <a:pPr marL="685800" lvl="1" indent="-228600">
              <a:buSzPts val="2800"/>
            </a:pPr>
            <a:r>
              <a:rPr lang="ru-RU" sz="1600" dirty="0" smtClean="0">
                <a:solidFill>
                  <a:schemeClr val="tx1"/>
                </a:solidFill>
              </a:rPr>
              <a:t> </a:t>
            </a:r>
            <a:r>
              <a:rPr lang="en-US" sz="1600" dirty="0">
                <a:solidFill>
                  <a:schemeClr val="tx1"/>
                </a:solidFill>
              </a:rPr>
              <a:t>Production </a:t>
            </a:r>
            <a:r>
              <a:rPr lang="en-US" sz="1600" dirty="0" smtClean="0">
                <a:solidFill>
                  <a:schemeClr val="tx1"/>
                </a:solidFill>
              </a:rPr>
              <a:t>Factors </a:t>
            </a:r>
          </a:p>
          <a:p>
            <a:pPr marL="457200" lvl="1" indent="0">
              <a:buSzPts val="2800"/>
              <a:buNone/>
            </a:pPr>
            <a:endParaRPr lang="en-US" sz="1600" dirty="0" smtClean="0">
              <a:solidFill>
                <a:schemeClr val="tx1"/>
              </a:solidFill>
            </a:endParaRPr>
          </a:p>
          <a:p>
            <a:pPr marL="228600" lvl="0" indent="-228600">
              <a:buSzPts val="2800"/>
            </a:pPr>
            <a:r>
              <a:rPr lang="ru-RU" sz="1800" b="1" dirty="0">
                <a:solidFill>
                  <a:schemeClr val="accent6">
                    <a:lumMod val="50000"/>
                  </a:schemeClr>
                </a:solidFill>
              </a:rPr>
              <a:t> </a:t>
            </a:r>
            <a:r>
              <a:rPr lang="en-US" sz="1800" b="1" dirty="0">
                <a:solidFill>
                  <a:schemeClr val="accent6">
                    <a:lumMod val="50000"/>
                  </a:schemeClr>
                </a:solidFill>
              </a:rPr>
              <a:t>Efficient </a:t>
            </a:r>
            <a:r>
              <a:rPr lang="en-US" sz="1800" b="1" dirty="0" smtClean="0">
                <a:solidFill>
                  <a:schemeClr val="accent6">
                    <a:lumMod val="50000"/>
                  </a:schemeClr>
                </a:solidFill>
              </a:rPr>
              <a:t>design </a:t>
            </a:r>
            <a:endParaRPr lang="ru-RU" sz="1800" b="1" dirty="0">
              <a:solidFill>
                <a:schemeClr val="accent6">
                  <a:lumMod val="50000"/>
                </a:schemeClr>
              </a:solidFill>
            </a:endParaRPr>
          </a:p>
          <a:p>
            <a:pPr marL="685800" lvl="1" indent="-228600">
              <a:buSzPts val="2800"/>
            </a:pPr>
            <a:r>
              <a:rPr lang="en-US" sz="1600" b="1" dirty="0">
                <a:solidFill>
                  <a:schemeClr val="accent6">
                    <a:lumMod val="50000"/>
                  </a:schemeClr>
                </a:solidFill>
              </a:rPr>
              <a:t>Modelling </a:t>
            </a:r>
            <a:r>
              <a:rPr lang="en-US" sz="1600" b="1" dirty="0" smtClean="0">
                <a:solidFill>
                  <a:schemeClr val="accent6">
                    <a:lumMod val="50000"/>
                  </a:schemeClr>
                </a:solidFill>
              </a:rPr>
              <a:t>techniques   </a:t>
            </a:r>
            <a:endParaRPr lang="en-US" sz="1600" b="1" dirty="0">
              <a:solidFill>
                <a:schemeClr val="accent6">
                  <a:lumMod val="50000"/>
                </a:schemeClr>
              </a:solidFill>
            </a:endParaRPr>
          </a:p>
          <a:p>
            <a:pPr marL="685800" lvl="1" indent="-228600">
              <a:buSzPts val="2800"/>
            </a:pPr>
            <a:r>
              <a:rPr lang="ru-RU" sz="1600" b="1" dirty="0">
                <a:solidFill>
                  <a:schemeClr val="accent6">
                    <a:lumMod val="50000"/>
                  </a:schemeClr>
                </a:solidFill>
              </a:rPr>
              <a:t> </a:t>
            </a:r>
            <a:r>
              <a:rPr lang="en-US" sz="1600" b="1" dirty="0">
                <a:solidFill>
                  <a:schemeClr val="accent6">
                    <a:lumMod val="50000"/>
                  </a:schemeClr>
                </a:solidFill>
              </a:rPr>
              <a:t>Advanced </a:t>
            </a:r>
            <a:r>
              <a:rPr lang="en-US" sz="1600" b="1" dirty="0" smtClean="0">
                <a:solidFill>
                  <a:schemeClr val="accent6">
                    <a:lumMod val="50000"/>
                  </a:schemeClr>
                </a:solidFill>
              </a:rPr>
              <a:t>materials </a:t>
            </a:r>
          </a:p>
          <a:p>
            <a:pPr marL="457200" lvl="1" indent="0">
              <a:buSzPts val="2800"/>
              <a:buNone/>
            </a:pPr>
            <a:r>
              <a:rPr lang="en-US" sz="1600" b="1" dirty="0" smtClean="0">
                <a:solidFill>
                  <a:schemeClr val="accent6">
                    <a:lumMod val="50000"/>
                  </a:schemeClr>
                </a:solidFill>
              </a:rPr>
              <a:t> </a:t>
            </a:r>
            <a:endParaRPr lang="en-US" sz="1600" b="1" dirty="0">
              <a:solidFill>
                <a:schemeClr val="accent6">
                  <a:lumMod val="50000"/>
                </a:schemeClr>
              </a:solidFill>
            </a:endParaRPr>
          </a:p>
          <a:p>
            <a:pPr marL="228600" lvl="0" indent="-228600">
              <a:buSzPts val="2800"/>
            </a:pPr>
            <a:r>
              <a:rPr lang="en-US" sz="1600" dirty="0"/>
              <a:t> </a:t>
            </a:r>
            <a:r>
              <a:rPr lang="en-US" sz="1600" dirty="0" smtClean="0"/>
              <a:t> </a:t>
            </a:r>
            <a:r>
              <a:rPr lang="ru-RU" sz="1800" dirty="0"/>
              <a:t> </a:t>
            </a:r>
            <a:r>
              <a:rPr lang="en-US" sz="1800" dirty="0"/>
              <a:t>Digitalization in </a:t>
            </a:r>
            <a:r>
              <a:rPr lang="en-US" sz="1800" dirty="0" smtClean="0"/>
              <a:t>hydropower  </a:t>
            </a:r>
            <a:endParaRPr lang="ru-RU" sz="1800" dirty="0"/>
          </a:p>
          <a:p>
            <a:pPr marL="685800" lvl="1" indent="-228600">
              <a:buSzPts val="2800"/>
            </a:pPr>
            <a:r>
              <a:rPr lang="en-US" sz="1600" dirty="0"/>
              <a:t>Asset performance </a:t>
            </a:r>
            <a:r>
              <a:rPr lang="en-US" sz="1600" dirty="0" smtClean="0"/>
              <a:t>management </a:t>
            </a:r>
          </a:p>
          <a:p>
            <a:pPr marL="685800" lvl="1" indent="-228600">
              <a:buSzPts val="2800"/>
            </a:pPr>
            <a:r>
              <a:rPr lang="en-US" sz="1600" dirty="0"/>
              <a:t>Condition monitoring </a:t>
            </a:r>
            <a:r>
              <a:rPr lang="en-US" sz="1600" dirty="0" smtClean="0"/>
              <a:t>equipment </a:t>
            </a:r>
          </a:p>
          <a:p>
            <a:pPr marL="685800" lvl="1" indent="-228600">
              <a:buSzPts val="2800"/>
            </a:pPr>
            <a:r>
              <a:rPr lang="en-US" sz="1600" dirty="0"/>
              <a:t>Outage </a:t>
            </a:r>
            <a:r>
              <a:rPr lang="en-US" sz="1600" dirty="0" smtClean="0"/>
              <a:t>management </a:t>
            </a:r>
          </a:p>
          <a:p>
            <a:pPr marL="685800" lvl="1" indent="-228600">
              <a:buSzPts val="2800"/>
            </a:pPr>
            <a:r>
              <a:rPr lang="en-US" sz="1600" dirty="0"/>
              <a:t>SCADA </a:t>
            </a:r>
            <a:r>
              <a:rPr lang="en-US" sz="1600" dirty="0" smtClean="0"/>
              <a:t>hydropower</a:t>
            </a:r>
          </a:p>
          <a:p>
            <a:pPr marL="685800" lvl="1" indent="-228600">
              <a:buSzPts val="2800"/>
            </a:pPr>
            <a:r>
              <a:rPr lang="en-US" sz="1600" dirty="0"/>
              <a:t>Internet of Things (</a:t>
            </a:r>
            <a:r>
              <a:rPr lang="en-US" sz="1600" dirty="0" err="1"/>
              <a:t>IoT</a:t>
            </a:r>
            <a:r>
              <a:rPr lang="en-US" sz="1600" dirty="0"/>
              <a:t>) in </a:t>
            </a:r>
            <a:r>
              <a:rPr lang="en-US" sz="1600" dirty="0" smtClean="0"/>
              <a:t>hydropower    </a:t>
            </a:r>
            <a:endParaRPr lang="en-US" sz="1600" dirty="0"/>
          </a:p>
          <a:p>
            <a:pPr marL="685800" lvl="1" indent="-228600">
              <a:buSzPts val="2800"/>
            </a:pPr>
            <a:r>
              <a:rPr lang="ru-RU" sz="1600" dirty="0"/>
              <a:t> </a:t>
            </a:r>
            <a:r>
              <a:rPr lang="en-US" sz="1600" dirty="0"/>
              <a:t>Artificial intelligence and machine </a:t>
            </a:r>
            <a:r>
              <a:rPr lang="en-US" sz="1600" dirty="0" smtClean="0"/>
              <a:t>learning  </a:t>
            </a:r>
            <a:endParaRPr lang="en-US" sz="1600" dirty="0"/>
          </a:p>
          <a:p>
            <a:pPr marL="457200" lvl="1" indent="0">
              <a:buSzPts val="2800"/>
              <a:buNone/>
            </a:pPr>
            <a:r>
              <a:rPr lang="en-US" sz="1600" dirty="0"/>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4.5.	Efficient design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potential for electricity production in a hydropower plant depends upon the hydrology, topography and design of the power plant. Several parameters help determine the efficiency of the power plant:</a:t>
            </a:r>
          </a:p>
          <a:p>
            <a:pPr marL="285750" indent="-285750">
              <a:lnSpc>
                <a:spcPct val="120000"/>
              </a:lnSpc>
              <a:spcBef>
                <a:spcPts val="0"/>
              </a:spcBef>
              <a:buSzPts val="2800"/>
            </a:pPr>
            <a:r>
              <a:rPr lang="en-US" sz="1600" dirty="0" smtClean="0"/>
              <a:t>the </a:t>
            </a:r>
            <a:r>
              <a:rPr lang="en-US" sz="1600" dirty="0"/>
              <a:t>amount of water available; </a:t>
            </a:r>
            <a:endParaRPr lang="en-US" sz="1600" dirty="0" smtClean="0"/>
          </a:p>
          <a:p>
            <a:pPr marL="285750" indent="-285750">
              <a:lnSpc>
                <a:spcPct val="120000"/>
              </a:lnSpc>
              <a:spcBef>
                <a:spcPts val="0"/>
              </a:spcBef>
              <a:buSzPts val="2800"/>
            </a:pPr>
            <a:r>
              <a:rPr lang="en-US" sz="1600" dirty="0" smtClean="0"/>
              <a:t>water </a:t>
            </a:r>
            <a:r>
              <a:rPr lang="en-US" sz="1600" dirty="0"/>
              <a:t>loss due to a flood spill, bypass requirements or </a:t>
            </a:r>
            <a:r>
              <a:rPr lang="en-US" sz="1600" dirty="0" smtClean="0"/>
              <a:t>leakage; </a:t>
            </a:r>
          </a:p>
          <a:p>
            <a:pPr marL="285750" indent="-285750">
              <a:lnSpc>
                <a:spcPct val="120000"/>
              </a:lnSpc>
              <a:spcBef>
                <a:spcPts val="0"/>
              </a:spcBef>
              <a:buSzPts val="2800"/>
            </a:pPr>
            <a:r>
              <a:rPr lang="en-US" sz="1600" dirty="0" smtClean="0"/>
              <a:t>the </a:t>
            </a:r>
            <a:r>
              <a:rPr lang="en-US" sz="1600" dirty="0"/>
              <a:t>difference in head between upstream intake and downstream </a:t>
            </a:r>
            <a:r>
              <a:rPr lang="en-US" sz="1600" dirty="0" smtClean="0"/>
              <a:t>outlet; </a:t>
            </a:r>
          </a:p>
          <a:p>
            <a:pPr marL="285750" indent="-285750">
              <a:lnSpc>
                <a:spcPct val="120000"/>
              </a:lnSpc>
              <a:spcBef>
                <a:spcPts val="0"/>
              </a:spcBef>
              <a:buSzPts val="2800"/>
            </a:pPr>
            <a:r>
              <a:rPr lang="en-US" sz="1600" dirty="0" smtClean="0"/>
              <a:t>hydraulic </a:t>
            </a:r>
            <a:r>
              <a:rPr lang="en-US" sz="1600" dirty="0"/>
              <a:t>losses in water transport due to friction and velocity </a:t>
            </a:r>
            <a:r>
              <a:rPr lang="en-US" sz="1600" dirty="0" smtClean="0"/>
              <a:t>changes; </a:t>
            </a:r>
          </a:p>
          <a:p>
            <a:pPr marL="285750" indent="-285750">
              <a:lnSpc>
                <a:spcPct val="120000"/>
              </a:lnSpc>
              <a:spcBef>
                <a:spcPts val="0"/>
              </a:spcBef>
              <a:buSzPts val="2800"/>
            </a:pPr>
            <a:r>
              <a:rPr lang="en-US" sz="1600" dirty="0" smtClean="0"/>
              <a:t>the </a:t>
            </a:r>
            <a:r>
              <a:rPr lang="en-US" sz="1600" dirty="0"/>
              <a:t>efficiency in energy conversion of electromechanical equipment.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4.5.	Efficient design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energy transformation process in modern hydropower plants is highly efficient and usually well over 90% for mechanical efficiency in turbines and over 99% in the generator. The loss of efficiency is due to:</a:t>
            </a:r>
          </a:p>
          <a:p>
            <a:pPr marL="285750" indent="-285750">
              <a:lnSpc>
                <a:spcPct val="120000"/>
              </a:lnSpc>
              <a:spcBef>
                <a:spcPts val="0"/>
              </a:spcBef>
              <a:buSzPts val="2800"/>
            </a:pPr>
            <a:r>
              <a:rPr lang="en-US" sz="1600" dirty="0" smtClean="0"/>
              <a:t>hydraulic </a:t>
            </a:r>
            <a:r>
              <a:rPr lang="en-US" sz="1600" dirty="0"/>
              <a:t>losses in the water circuit (intake, tunnel, penstock, turbine and tailrace</a:t>
            </a:r>
            <a:r>
              <a:rPr lang="en-US" sz="1600" dirty="0" smtClean="0"/>
              <a:t>); </a:t>
            </a:r>
          </a:p>
          <a:p>
            <a:pPr marL="285750" indent="-285750">
              <a:lnSpc>
                <a:spcPct val="120000"/>
              </a:lnSpc>
              <a:spcBef>
                <a:spcPts val="0"/>
              </a:spcBef>
              <a:buSzPts val="2800"/>
            </a:pPr>
            <a:r>
              <a:rPr lang="en-US" sz="1600" dirty="0" smtClean="0"/>
              <a:t>mechanical </a:t>
            </a:r>
            <a:r>
              <a:rPr lang="en-US" sz="1600" dirty="0"/>
              <a:t>losses in the turbo-generator </a:t>
            </a:r>
            <a:r>
              <a:rPr lang="en-US" sz="1600" dirty="0" smtClean="0"/>
              <a:t>group; </a:t>
            </a:r>
          </a:p>
          <a:p>
            <a:pPr marL="285750" indent="-285750">
              <a:lnSpc>
                <a:spcPct val="120000"/>
              </a:lnSpc>
              <a:spcBef>
                <a:spcPts val="0"/>
              </a:spcBef>
              <a:buSzPts val="2800"/>
            </a:pPr>
            <a:r>
              <a:rPr lang="en-US" sz="1600" dirty="0" smtClean="0"/>
              <a:t>electrical </a:t>
            </a:r>
            <a:r>
              <a:rPr lang="en-US" sz="1600" dirty="0"/>
              <a:t>losses in the generator, transformer and power ducts.</a:t>
            </a:r>
          </a:p>
          <a:p>
            <a:pPr marL="0" lvl="0" indent="0">
              <a:lnSpc>
                <a:spcPct val="120000"/>
              </a:lnSpc>
              <a:spcBef>
                <a:spcPts val="0"/>
              </a:spcBef>
              <a:buSzPts val="2800"/>
              <a:buNone/>
            </a:pPr>
            <a:endParaRPr lang="en-US" sz="1000" dirty="0" smtClean="0"/>
          </a:p>
          <a:p>
            <a:pPr marL="0" lvl="0" indent="0">
              <a:lnSpc>
                <a:spcPct val="120000"/>
              </a:lnSpc>
              <a:spcBef>
                <a:spcPts val="0"/>
              </a:spcBef>
              <a:buSzPts val="2800"/>
              <a:buNone/>
            </a:pPr>
            <a:r>
              <a:rPr lang="en-US" sz="1600" dirty="0" smtClean="0"/>
              <a:t>In </a:t>
            </a:r>
            <a:r>
              <a:rPr lang="en-US" sz="1600" dirty="0"/>
              <a:t>addition, the efficiency of plants depends to a great extent upon the reliability and availability of the equipment, which can be affected by aging, wear and tear, sudden outages, etc.</a:t>
            </a:r>
          </a:p>
          <a:p>
            <a:pPr marL="0" lvl="0" indent="0">
              <a:lnSpc>
                <a:spcPct val="120000"/>
              </a:lnSpc>
              <a:spcBef>
                <a:spcPts val="0"/>
              </a:spcBef>
              <a:buSzPts val="2800"/>
              <a:buNone/>
            </a:pPr>
            <a:endParaRPr lang="en-US" sz="1600" dirty="0"/>
          </a:p>
        </p:txBody>
      </p:sp>
    </p:spTree>
    <p:extLst>
      <p:ext uri="{BB962C8B-B14F-4D97-AF65-F5344CB8AC3E}">
        <p14:creationId xmlns:p14="http://schemas.microsoft.com/office/powerpoint/2010/main" val="9585563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90905"/>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4.5.	Efficient design</a:t>
            </a:r>
            <a:br>
              <a:rPr lang="en-US" sz="2000" dirty="0"/>
            </a:br>
            <a:r>
              <a:rPr lang="en-US" sz="2000" dirty="0"/>
              <a:t>4.5.1.	Modelling techniques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88827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efficiency of electromechanical equipment, especially turbines, can be improved by better design and by also selecting a turbine type with an efficiency profile that is best suited to the duration curve of the inflow. It is therefore important to accurately model turbulent flow and system performance for a wide range of discharge rates. Computer tools are used to find designs that avoid vortices and related pressure pulsations and cavitation caused by the movement of water through the turbine. They are also used for </a:t>
            </a:r>
            <a:r>
              <a:rPr lang="en-US" sz="1600" dirty="0" err="1"/>
              <a:t>optimising</a:t>
            </a:r>
            <a:r>
              <a:rPr lang="en-US" sz="1600" dirty="0"/>
              <a:t> the interaction of the electromagnetic field of the generator’s rotor with the stator and to predict the build-up of heat in generators and subsequently the flow of cooling air or water needed to keep temperatures down. </a:t>
            </a:r>
          </a:p>
        </p:txBody>
      </p:sp>
    </p:spTree>
    <p:extLst>
      <p:ext uri="{BB962C8B-B14F-4D97-AF65-F5344CB8AC3E}">
        <p14:creationId xmlns:p14="http://schemas.microsoft.com/office/powerpoint/2010/main" val="5076656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90905"/>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4.5.	Efficient design</a:t>
            </a:r>
            <a:br>
              <a:rPr lang="en-US" sz="2000" dirty="0"/>
            </a:br>
            <a:r>
              <a:rPr lang="en-US" sz="2000" dirty="0"/>
              <a:t>4.5.1.	Modelling techniques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902790"/>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main design tools used by the hydropower industry are laboratory reduced-scale physical models and computational models. Hydraulic models (both laboratory and numerical) are generally used to simulate conditions for environmental enhancement, dam operation and turbine design and optimization. </a:t>
            </a:r>
            <a:endParaRPr lang="en-US" sz="1600" dirty="0" smtClean="0"/>
          </a:p>
          <a:p>
            <a:pPr marL="0" lvl="0" indent="0">
              <a:lnSpc>
                <a:spcPct val="120000"/>
              </a:lnSpc>
              <a:spcBef>
                <a:spcPts val="0"/>
              </a:spcBef>
              <a:buSzPts val="2800"/>
              <a:buNone/>
            </a:pPr>
            <a:r>
              <a:rPr lang="en-US" sz="1600" dirty="0" smtClean="0"/>
              <a:t>The </a:t>
            </a:r>
            <a:r>
              <a:rPr lang="en-US" sz="1600" dirty="0"/>
              <a:t>sharp increase in computational power in recent years has led to significant use in the hydropower industry of computational fluid dynamics (CFD) models, which use numerical methods to represent the physics of fluid in motion in the complex water systems of a hydropower facility. </a:t>
            </a:r>
            <a:r>
              <a:rPr lang="en-US" sz="1600" dirty="0" smtClean="0"/>
              <a:t> </a:t>
            </a:r>
            <a:endParaRPr lang="en-US" sz="1600" dirty="0"/>
          </a:p>
        </p:txBody>
      </p:sp>
    </p:spTree>
    <p:extLst>
      <p:ext uri="{BB962C8B-B14F-4D97-AF65-F5344CB8AC3E}">
        <p14:creationId xmlns:p14="http://schemas.microsoft.com/office/powerpoint/2010/main" val="37417716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90905"/>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4.5.	Efficient design</a:t>
            </a:r>
            <a:br>
              <a:rPr lang="en-US" sz="2000" dirty="0"/>
            </a:br>
            <a:r>
              <a:rPr lang="en-US" sz="2000" dirty="0"/>
              <a:t>4.5.2.	Advanced materials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81895" y="1946332"/>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flexible use of hydropower can cause some problems for electromechanical equipment as many hydro plants have not been designed to provide balancing power continuously. The biggest challenges are:</a:t>
            </a:r>
          </a:p>
          <a:p>
            <a:pPr marL="285750" indent="-285750">
              <a:lnSpc>
                <a:spcPct val="120000"/>
              </a:lnSpc>
              <a:spcBef>
                <a:spcPts val="0"/>
              </a:spcBef>
              <a:buSzPts val="2800"/>
            </a:pPr>
            <a:r>
              <a:rPr lang="en-US" sz="1600" dirty="0" smtClean="0"/>
              <a:t>frequent </a:t>
            </a:r>
            <a:r>
              <a:rPr lang="en-US" sz="1600" dirty="0"/>
              <a:t>start and stops (20 or more per day for pumped hydro in contrast to 3 per day formerly), and the mechanical and temperature-related stress that they put on the stator winding insulation; </a:t>
            </a:r>
            <a:endParaRPr lang="en-US" sz="1600" dirty="0" smtClean="0"/>
          </a:p>
          <a:p>
            <a:pPr marL="285750" indent="-285750">
              <a:lnSpc>
                <a:spcPct val="120000"/>
              </a:lnSpc>
              <a:spcBef>
                <a:spcPts val="0"/>
              </a:spcBef>
              <a:buSzPts val="2800"/>
            </a:pPr>
            <a:r>
              <a:rPr lang="en-US" sz="1600" dirty="0" smtClean="0"/>
              <a:t>fast </a:t>
            </a:r>
            <a:r>
              <a:rPr lang="en-US" sz="1600" dirty="0"/>
              <a:t>response, meaning adjustment of operating point several times per minute and the associated wear and load on the regulating mechanisms; </a:t>
            </a:r>
            <a:r>
              <a:rPr lang="en-US" sz="1600" dirty="0" smtClean="0"/>
              <a:t> </a:t>
            </a:r>
          </a:p>
          <a:p>
            <a:pPr marL="285750" indent="-285750">
              <a:lnSpc>
                <a:spcPct val="120000"/>
              </a:lnSpc>
              <a:spcBef>
                <a:spcPts val="0"/>
              </a:spcBef>
              <a:buSzPts val="2800"/>
            </a:pPr>
            <a:r>
              <a:rPr lang="en-US" sz="1600" dirty="0" smtClean="0"/>
              <a:t>voltage </a:t>
            </a:r>
            <a:r>
              <a:rPr lang="en-US" sz="1600" dirty="0"/>
              <a:t>peaks due to the frequency converter, and their effect on the generator winding insulation.</a:t>
            </a:r>
          </a:p>
        </p:txBody>
      </p:sp>
    </p:spTree>
    <p:extLst>
      <p:ext uri="{BB962C8B-B14F-4D97-AF65-F5344CB8AC3E}">
        <p14:creationId xmlns:p14="http://schemas.microsoft.com/office/powerpoint/2010/main" val="3113539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90905"/>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4.5.	Efficient design</a:t>
            </a:r>
            <a:br>
              <a:rPr lang="en-US" sz="2000" dirty="0"/>
            </a:br>
            <a:r>
              <a:rPr lang="en-US" sz="2000" dirty="0"/>
              <a:t>4.5.2.	Advanced materials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10923" y="1960846"/>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cavitation, draft tube pressure pulsations and vibrations are also more likely under these </a:t>
            </a:r>
            <a:r>
              <a:rPr lang="en-US" sz="1600" dirty="0" smtClean="0"/>
              <a:t>operating conditions with </a:t>
            </a:r>
            <a:r>
              <a:rPr lang="en-US" sz="1600" dirty="0"/>
              <a:t>frequent start and </a:t>
            </a:r>
            <a:r>
              <a:rPr lang="en-US" sz="1600" dirty="0" smtClean="0"/>
              <a:t>stops, </a:t>
            </a:r>
            <a:r>
              <a:rPr lang="en-US" sz="1600" dirty="0"/>
              <a:t>thus damaging electromechanical equipment. Moreover, high concentrations of hard particles in the water, especially hard and angular ones such as quartz and feldspar, can harm certain turbine parts, quickly abrading surfaces and causing the turbines to become less efficient. Surfaces exposed to a high relative water velocity are damaged the most. For Francis turbines, the eroded parts are mainly the guide vanes, facing plates, labyrinths and runners; for Pelton turbines, they are the runners and injectors. These parts may need to be treated almost as a consumable and overhauled or even replaced after each flood season.</a:t>
            </a:r>
          </a:p>
        </p:txBody>
      </p:sp>
    </p:spTree>
    <p:extLst>
      <p:ext uri="{BB962C8B-B14F-4D97-AF65-F5344CB8AC3E}">
        <p14:creationId xmlns:p14="http://schemas.microsoft.com/office/powerpoint/2010/main" val="23508008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090905"/>
            <a:ext cx="10017299" cy="623200"/>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4.5.	Efficient design</a:t>
            </a:r>
            <a:br>
              <a:rPr lang="en-US" sz="2000" dirty="0"/>
            </a:br>
            <a:r>
              <a:rPr lang="en-US" sz="2000" dirty="0"/>
              <a:t>4.5.2.	Advanced materials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10923" y="1960846"/>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In reservoirs, sediments may have time to settle, but in run-of-the-river projects most of the sediments may follow the water flow to the turbines. The traditional solution to the problem has been to build de-silting chambers to trap the silt and then to flush it out into bypass outlets, but it is very difficult to trap all particles, and especially the fine ones. New solutions are being developed by coating steel surfaces with a very hard ceramic coating, protecting against erosive wear or at least delaying the process</a:t>
            </a:r>
            <a:r>
              <a:rPr lang="en-US" sz="1600" dirty="0" smtClean="0"/>
              <a:t>. </a:t>
            </a:r>
          </a:p>
          <a:p>
            <a:pPr marL="0" lvl="0" indent="0">
              <a:lnSpc>
                <a:spcPct val="120000"/>
              </a:lnSpc>
              <a:spcBef>
                <a:spcPts val="0"/>
              </a:spcBef>
              <a:buSzPts val="2800"/>
              <a:buNone/>
            </a:pPr>
            <a:endParaRPr lang="en-US" sz="1600" dirty="0"/>
          </a:p>
          <a:p>
            <a:pPr marL="0" lvl="0" indent="0">
              <a:lnSpc>
                <a:spcPct val="120000"/>
              </a:lnSpc>
              <a:spcBef>
                <a:spcPts val="0"/>
              </a:spcBef>
              <a:buSzPts val="2800"/>
              <a:buNone/>
            </a:pPr>
            <a:r>
              <a:rPr lang="en-US" sz="1600" dirty="0"/>
              <a:t>There are high direct costs associated with repairing and replacing cavitation damaged turbine blades. However, materials science applications such as Cold Spray, may reduce the cost of deploying new hydropower or extend the lifespan of existing hydropower projects. Similar to cold spray, friction stir processing creates novel compounds that can be stronger and longer lasting than the base metal, giving components new life or making new components cheaper by only requiring high performance materials at stress and wear points.</a:t>
            </a:r>
          </a:p>
        </p:txBody>
      </p:sp>
    </p:spTree>
    <p:extLst>
      <p:ext uri="{BB962C8B-B14F-4D97-AF65-F5344CB8AC3E}">
        <p14:creationId xmlns:p14="http://schemas.microsoft.com/office/powerpoint/2010/main" val="34747599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906</TotalTime>
  <Words>1078</Words>
  <Application>Microsoft Office PowerPoint</Application>
  <PresentationFormat>Widescreen</PresentationFormat>
  <Paragraphs>75</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Calibri</vt:lpstr>
      <vt:lpstr>Exo 2</vt:lpstr>
      <vt:lpstr>Arial</vt:lpstr>
      <vt:lpstr>Office Theme</vt:lpstr>
      <vt:lpstr>Modern Hydro Power Plants</vt:lpstr>
      <vt:lpstr>Operating Parameters of Hydropower Plants </vt:lpstr>
      <vt:lpstr>4.5. Efficient design  </vt:lpstr>
      <vt:lpstr>4.5. Efficient design  </vt:lpstr>
      <vt:lpstr>4.5. Efficient design 4.5.1. Modelling techniques   </vt:lpstr>
      <vt:lpstr>4.5. Efficient design 4.5.1. Modelling techniques   </vt:lpstr>
      <vt:lpstr>4.5. Efficient design 4.5.2. Advanced materials </vt:lpstr>
      <vt:lpstr>4.5. Efficient design 4.5.2. Advanced materials </vt:lpstr>
      <vt:lpstr>4.5. Efficient design 4.5.2. Advanced materials </vt:lpstr>
      <vt:lpstr>4.5. Efficient design 4.5.2. Advanced materials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91</cp:revision>
  <dcterms:created xsi:type="dcterms:W3CDTF">2022-10-28T13:12:53Z</dcterms:created>
  <dcterms:modified xsi:type="dcterms:W3CDTF">2024-02-10T21:15:06Z</dcterms:modified>
</cp:coreProperties>
</file>