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9"/>
  </p:notesMasterIdLst>
  <p:sldIdLst>
    <p:sldId id="256" r:id="rId2"/>
    <p:sldId id="257" r:id="rId3"/>
    <p:sldId id="258" r:id="rId4"/>
    <p:sldId id="345" r:id="rId5"/>
    <p:sldId id="346" r:id="rId6"/>
    <p:sldId id="347" r:id="rId7"/>
    <p:sldId id="349" r:id="rId8"/>
    <p:sldId id="348" r:id="rId9"/>
    <p:sldId id="350" r:id="rId10"/>
    <p:sldId id="351" r:id="rId11"/>
    <p:sldId id="352" r:id="rId12"/>
    <p:sldId id="353" r:id="rId13"/>
    <p:sldId id="354" r:id="rId14"/>
    <p:sldId id="355" r:id="rId15"/>
    <p:sldId id="356" r:id="rId16"/>
    <p:sldId id="357" r:id="rId17"/>
    <p:sldId id="358" r:id="rId18"/>
  </p:sldIdLst>
  <p:sldSz cx="12192000" cy="6858000"/>
  <p:notesSz cx="6858000" cy="9144000"/>
  <p:embeddedFontLst>
    <p:embeddedFont>
      <p:font typeface="Exo 2" panose="020B0604020202020204" charset="0"/>
      <p:regular r:id="rId20"/>
      <p:bold r:id="rId21"/>
      <p:italic r:id="rId22"/>
      <p:boldItalic r:id="rId23"/>
    </p:embeddedFont>
    <p:embeddedFont>
      <p:font typeface="Calibri" panose="020F050202020403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9" roundtripDataSignature="AMtx7mibB+Y3aFSp9ZFRMfS2VWR0PM0DB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841803-E07D-4A72-B1D4-714B68162A35}">
  <a:tblStyle styleId="{BA841803-E07D-4A72-B1D4-714B68162A35}" styleName="Table_0">
    <a:wholeTbl>
      <a:tcTxStyle b="off" i="off">
        <a:font>
          <a:latin typeface="Calibri"/>
          <a:ea typeface="Calibri"/>
          <a:cs typeface="Calibri"/>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BF1E8"/>
          </a:solidFill>
        </a:fill>
      </a:tcStyle>
    </a:band1H>
    <a:band2H>
      <a:tcTxStyle/>
      <a:tcStyle>
        <a:tcBdr/>
      </a:tcStyle>
    </a:band2H>
    <a:band1V>
      <a:tcTxStyle/>
      <a:tcStyle>
        <a:tcBdr/>
        <a:fill>
          <a:solidFill>
            <a:srgbClr val="EBF1E8"/>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chemeClr val="l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1" autoAdjust="0"/>
    <p:restoredTop sz="94660"/>
  </p:normalViewPr>
  <p:slideViewPr>
    <p:cSldViewPr snapToGrid="0">
      <p:cViewPr varScale="1">
        <p:scale>
          <a:sx n="53" d="100"/>
          <a:sy n="53" d="100"/>
        </p:scale>
        <p:origin x="384" y="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9" Type="http://customschemas.google.com/relationships/presentationmetadata" Target="metadata"/><Relationship Id="rId3" Type="http://schemas.openxmlformats.org/officeDocument/2006/relationships/slide" Target="slides/slide2.xml"/><Relationship Id="rId21" Type="http://schemas.openxmlformats.org/officeDocument/2006/relationships/font" Target="fonts/font2.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033644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25721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59976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585675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24288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70201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96218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01132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30894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 name="Google Shape;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30496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80838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27575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8016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404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222381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3"/>
            <a:ext cx="5867400" cy="4091481"/>
          </a:xfrm>
          <a:prstGeom prst="rect">
            <a:avLst/>
          </a:prstGeom>
          <a:noFill/>
          <a:ln>
            <a:noFill/>
          </a:ln>
        </p:spPr>
      </p:pic>
      <p:sp>
        <p:nvSpPr>
          <p:cNvPr id="18" name="Google Shape;18;p31"/>
          <p:cNvSpPr txBox="1">
            <a:spLocks noGrp="1"/>
          </p:cNvSpPr>
          <p:nvPr>
            <p:ph type="ctrTitle"/>
          </p:nvPr>
        </p:nvSpPr>
        <p:spPr>
          <a:xfrm>
            <a:off x="344184" y="1444749"/>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60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1"/>
          <p:cNvSpPr txBox="1">
            <a:spLocks noGrp="1"/>
          </p:cNvSpPr>
          <p:nvPr>
            <p:ph type="subTitle" idx="1"/>
          </p:nvPr>
        </p:nvSpPr>
        <p:spPr>
          <a:xfrm>
            <a:off x="344184" y="3509962"/>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Exo 2"/>
                <a:ea typeface="Exo 2"/>
                <a:cs typeface="Exo 2"/>
                <a:sym typeface="Exo 2"/>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4" y="414463"/>
            <a:ext cx="2364768" cy="615825"/>
          </a:xfrm>
          <a:prstGeom prst="rect">
            <a:avLst/>
          </a:prstGeom>
          <a:noFill/>
          <a:ln>
            <a:noFill/>
          </a:ln>
        </p:spPr>
      </p:pic>
      <p:sp>
        <p:nvSpPr>
          <p:cNvPr id="22" name="Google Shape;22;p31"/>
          <p:cNvSpPr txBox="1"/>
          <p:nvPr/>
        </p:nvSpPr>
        <p:spPr>
          <a:xfrm>
            <a:off x="344184" y="5536231"/>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2000" b="1" i="0" u="none" strike="noStrike" cap="none">
                <a:solidFill>
                  <a:schemeClr val="lt1"/>
                </a:solidFill>
                <a:latin typeface="Exo 2"/>
                <a:ea typeface="Exo 2"/>
                <a:cs typeface="Exo 2"/>
                <a:sym typeface="Exo 2"/>
              </a:rPr>
              <a:t>Development of green energy competences for energy stability</a:t>
            </a:r>
            <a:endParaRPr/>
          </a:p>
        </p:txBody>
      </p:sp>
      <p:sp>
        <p:nvSpPr>
          <p:cNvPr id="23" name="Google Shape;23;p31"/>
          <p:cNvSpPr txBox="1"/>
          <p:nvPr/>
        </p:nvSpPr>
        <p:spPr>
          <a:xfrm>
            <a:off x="334766" y="6014086"/>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2000" b="1" i="0" u="none" strike="noStrike" cap="none">
                <a:solidFill>
                  <a:srgbClr val="C4D32D"/>
                </a:solidFill>
                <a:latin typeface="Exo 2"/>
                <a:ea typeface="Exo 2"/>
                <a:cs typeface="Exo 2"/>
                <a:sym typeface="Exo 2"/>
              </a:rPr>
              <a:t>2022-1-RS01-KA220-HED-000088182</a:t>
            </a:r>
            <a:endParaRPr/>
          </a:p>
        </p:txBody>
      </p:sp>
      <p:pic>
        <p:nvPicPr>
          <p:cNvPr id="24" name="Google Shape;24;p31"/>
          <p:cNvPicPr preferRelativeResize="0"/>
          <p:nvPr/>
        </p:nvPicPr>
        <p:blipFill rotWithShape="1">
          <a:blip r:embed="rId4">
            <a:alphaModFix/>
          </a:blip>
          <a:srcRect/>
          <a:stretch/>
        </p:blipFill>
        <p:spPr>
          <a:xfrm>
            <a:off x="8936427" y="414463"/>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4" y="5734942"/>
            <a:ext cx="623007" cy="57142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5" y="1785668"/>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3" y="841851"/>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2"/>
          <p:cNvSpPr txBox="1">
            <a:spLocks noGrp="1"/>
          </p:cNvSpPr>
          <p:nvPr>
            <p:ph type="body" idx="1"/>
          </p:nvPr>
        </p:nvSpPr>
        <p:spPr>
          <a:xfrm>
            <a:off x="364733" y="2260315"/>
            <a:ext cx="7197047" cy="35515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chemeClr val="lt1"/>
                </a:solidFill>
                <a:latin typeface="Calibri"/>
                <a:ea typeface="Calibri"/>
                <a:cs typeface="Calibri"/>
                <a:sym typeface="Calibri"/>
              </a:defRPr>
            </a:lvl1pPr>
            <a:lvl2pPr marL="0" lvl="1" indent="0" algn="r">
              <a:spcBef>
                <a:spcPts val="0"/>
              </a:spcBef>
              <a:buNone/>
              <a:defRPr sz="1200" b="0" i="0" u="none" strike="noStrike" cap="none">
                <a:solidFill>
                  <a:schemeClr val="lt1"/>
                </a:solidFill>
                <a:latin typeface="Calibri"/>
                <a:ea typeface="Calibri"/>
                <a:cs typeface="Calibri"/>
                <a:sym typeface="Calibri"/>
              </a:defRPr>
            </a:lvl2pPr>
            <a:lvl3pPr marL="0" lvl="2" indent="0" algn="r">
              <a:spcBef>
                <a:spcPts val="0"/>
              </a:spcBef>
              <a:buNone/>
              <a:defRPr sz="1200" b="0" i="0" u="none" strike="noStrike" cap="none">
                <a:solidFill>
                  <a:schemeClr val="lt1"/>
                </a:solidFill>
                <a:latin typeface="Calibri"/>
                <a:ea typeface="Calibri"/>
                <a:cs typeface="Calibri"/>
                <a:sym typeface="Calibri"/>
              </a:defRPr>
            </a:lvl3pPr>
            <a:lvl4pPr marL="0" lvl="3" indent="0" algn="r">
              <a:spcBef>
                <a:spcPts val="0"/>
              </a:spcBef>
              <a:buNone/>
              <a:defRPr sz="1200" b="0" i="0" u="none" strike="noStrike" cap="none">
                <a:solidFill>
                  <a:schemeClr val="lt1"/>
                </a:solidFill>
                <a:latin typeface="Calibri"/>
                <a:ea typeface="Calibri"/>
                <a:cs typeface="Calibri"/>
                <a:sym typeface="Calibri"/>
              </a:defRPr>
            </a:lvl4pPr>
            <a:lvl5pPr marL="0" lvl="4" indent="0" algn="r">
              <a:spcBef>
                <a:spcPts val="0"/>
              </a:spcBef>
              <a:buNone/>
              <a:defRPr sz="1200" b="0" i="0" u="none" strike="noStrike" cap="none">
                <a:solidFill>
                  <a:schemeClr val="lt1"/>
                </a:solidFill>
                <a:latin typeface="Calibri"/>
                <a:ea typeface="Calibri"/>
                <a:cs typeface="Calibri"/>
                <a:sym typeface="Calibri"/>
              </a:defRPr>
            </a:lvl5pPr>
            <a:lvl6pPr marL="0" lvl="5" indent="0" algn="r">
              <a:spcBef>
                <a:spcPts val="0"/>
              </a:spcBef>
              <a:buNone/>
              <a:defRPr sz="1200" b="0" i="0" u="none" strike="noStrike" cap="none">
                <a:solidFill>
                  <a:schemeClr val="lt1"/>
                </a:solidFill>
                <a:latin typeface="Calibri"/>
                <a:ea typeface="Calibri"/>
                <a:cs typeface="Calibri"/>
                <a:sym typeface="Calibri"/>
              </a:defRPr>
            </a:lvl6pPr>
            <a:lvl7pPr marL="0" lvl="6" indent="0" algn="r">
              <a:spcBef>
                <a:spcPts val="0"/>
              </a:spcBef>
              <a:buNone/>
              <a:defRPr sz="1200" b="0" i="0" u="none" strike="noStrike" cap="none">
                <a:solidFill>
                  <a:schemeClr val="lt1"/>
                </a:solidFill>
                <a:latin typeface="Calibri"/>
                <a:ea typeface="Calibri"/>
                <a:cs typeface="Calibri"/>
                <a:sym typeface="Calibri"/>
              </a:defRPr>
            </a:lvl7pPr>
            <a:lvl8pPr marL="0" lvl="7" indent="0" algn="r">
              <a:spcBef>
                <a:spcPts val="0"/>
              </a:spcBef>
              <a:buNone/>
              <a:defRPr sz="1200" b="0" i="0" u="none" strike="noStrike" cap="none">
                <a:solidFill>
                  <a:schemeClr val="lt1"/>
                </a:solidFill>
                <a:latin typeface="Calibri"/>
                <a:ea typeface="Calibri"/>
                <a:cs typeface="Calibri"/>
                <a:sym typeface="Calibri"/>
              </a:defRPr>
            </a:lvl8pPr>
            <a:lvl9pPr marL="0" lvl="8" indent="0" algn="r">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32" name="Google Shape;32;p32"/>
          <p:cNvPicPr preferRelativeResize="0"/>
          <p:nvPr/>
        </p:nvPicPr>
        <p:blipFill rotWithShape="1">
          <a:blip r:embed="rId3">
            <a:alphaModFix/>
          </a:blip>
          <a:srcRect/>
          <a:stretch/>
        </p:blipFill>
        <p:spPr>
          <a:xfrm>
            <a:off x="481174" y="392656"/>
            <a:ext cx="1368174" cy="356295"/>
          </a:xfrm>
          <a:prstGeom prst="rect">
            <a:avLst/>
          </a:prstGeom>
          <a:noFill/>
          <a:ln>
            <a:noFill/>
          </a:ln>
        </p:spPr>
      </p:pic>
      <p:sp>
        <p:nvSpPr>
          <p:cNvPr id="33" name="Google Shape;33;p32"/>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i="0" u="none" strike="noStrike" cap="none">
                <a:solidFill>
                  <a:srgbClr val="C4D32D"/>
                </a:solidFill>
                <a:latin typeface="Exo 2"/>
                <a:ea typeface="Exo 2"/>
                <a:cs typeface="Exo 2"/>
                <a:sym typeface="Exo 2"/>
              </a:rPr>
              <a:t>2022-1-RS01-KA220-HED-000088182</a:t>
            </a:r>
            <a:endParaRPr/>
          </a:p>
        </p:txBody>
      </p:sp>
      <p:sp>
        <p:nvSpPr>
          <p:cNvPr id="34" name="Google Shape;34;p32"/>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i="0" u="none" strike="noStrike" cap="none">
                <a:solidFill>
                  <a:schemeClr val="lt1"/>
                </a:solidFill>
                <a:latin typeface="Exo 2"/>
                <a:ea typeface="Exo 2"/>
                <a:cs typeface="Exo 2"/>
                <a:sym typeface="Exo 2"/>
              </a:rPr>
              <a:t>Development of green energy competences for energy stability</a:t>
            </a:r>
            <a:endParaRPr/>
          </a:p>
        </p:txBody>
      </p:sp>
      <p:pic>
        <p:nvPicPr>
          <p:cNvPr id="35" name="Google Shape;35;p32"/>
          <p:cNvPicPr preferRelativeResize="0"/>
          <p:nvPr/>
        </p:nvPicPr>
        <p:blipFill rotWithShape="1">
          <a:blip r:embed="rId4">
            <a:alphaModFix/>
          </a:blip>
          <a:srcRect/>
          <a:stretch/>
        </p:blipFill>
        <p:spPr>
          <a:xfrm>
            <a:off x="9900991" y="431715"/>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4" y="6188670"/>
            <a:ext cx="419309" cy="38459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6"/>
            <a:ext cx="1136664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Calibri"/>
                <a:ea typeface="Calibri"/>
                <a:cs typeface="Calibri"/>
                <a:sym typeface="Calibri"/>
              </a:defRPr>
            </a:lvl1pPr>
            <a:lvl2pPr marL="0" lvl="1" indent="0" algn="r">
              <a:spcBef>
                <a:spcPts val="0"/>
              </a:spcBef>
              <a:buNone/>
              <a:defRPr sz="1200">
                <a:solidFill>
                  <a:schemeClr val="lt1"/>
                </a:solidFill>
                <a:latin typeface="Calibri"/>
                <a:ea typeface="Calibri"/>
                <a:cs typeface="Calibri"/>
                <a:sym typeface="Calibri"/>
              </a:defRPr>
            </a:lvl2pPr>
            <a:lvl3pPr marL="0" lvl="2" indent="0" algn="r">
              <a:spcBef>
                <a:spcPts val="0"/>
              </a:spcBef>
              <a:buNone/>
              <a:defRPr sz="1200">
                <a:solidFill>
                  <a:schemeClr val="lt1"/>
                </a:solidFill>
                <a:latin typeface="Calibri"/>
                <a:ea typeface="Calibri"/>
                <a:cs typeface="Calibri"/>
                <a:sym typeface="Calibri"/>
              </a:defRPr>
            </a:lvl3pPr>
            <a:lvl4pPr marL="0" lvl="3" indent="0" algn="r">
              <a:spcBef>
                <a:spcPts val="0"/>
              </a:spcBef>
              <a:buNone/>
              <a:defRPr sz="1200">
                <a:solidFill>
                  <a:schemeClr val="lt1"/>
                </a:solidFill>
                <a:latin typeface="Calibri"/>
                <a:ea typeface="Calibri"/>
                <a:cs typeface="Calibri"/>
                <a:sym typeface="Calibri"/>
              </a:defRPr>
            </a:lvl4pPr>
            <a:lvl5pPr marL="0" lvl="4" indent="0" algn="r">
              <a:spcBef>
                <a:spcPts val="0"/>
              </a:spcBef>
              <a:buNone/>
              <a:defRPr sz="1200">
                <a:solidFill>
                  <a:schemeClr val="lt1"/>
                </a:solidFill>
                <a:latin typeface="Calibri"/>
                <a:ea typeface="Calibri"/>
                <a:cs typeface="Calibri"/>
                <a:sym typeface="Calibri"/>
              </a:defRPr>
            </a:lvl5pPr>
            <a:lvl6pPr marL="0" lvl="5" indent="0" algn="r">
              <a:spcBef>
                <a:spcPts val="0"/>
              </a:spcBef>
              <a:buNone/>
              <a:defRPr sz="1200">
                <a:solidFill>
                  <a:schemeClr val="lt1"/>
                </a:solidFill>
                <a:latin typeface="Calibri"/>
                <a:ea typeface="Calibri"/>
                <a:cs typeface="Calibri"/>
                <a:sym typeface="Calibri"/>
              </a:defRPr>
            </a:lvl6pPr>
            <a:lvl7pPr marL="0" lvl="6" indent="0" algn="r">
              <a:spcBef>
                <a:spcPts val="0"/>
              </a:spcBef>
              <a:buNone/>
              <a:defRPr sz="1200">
                <a:solidFill>
                  <a:schemeClr val="lt1"/>
                </a:solidFill>
                <a:latin typeface="Calibri"/>
                <a:ea typeface="Calibri"/>
                <a:cs typeface="Calibri"/>
                <a:sym typeface="Calibri"/>
              </a:defRPr>
            </a:lvl7pPr>
            <a:lvl8pPr marL="0" lvl="7" indent="0" algn="r">
              <a:spcBef>
                <a:spcPts val="0"/>
              </a:spcBef>
              <a:buNone/>
              <a:defRPr sz="1200">
                <a:solidFill>
                  <a:schemeClr val="lt1"/>
                </a:solidFill>
                <a:latin typeface="Calibri"/>
                <a:ea typeface="Calibri"/>
                <a:cs typeface="Calibri"/>
                <a:sym typeface="Calibri"/>
              </a:defRPr>
            </a:lvl8pPr>
            <a:lvl9pPr marL="0" lvl="8" indent="0" algn="r">
              <a:spcBef>
                <a:spcPts val="0"/>
              </a:spcBef>
              <a:buNone/>
              <a:defRPr sz="12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41" name="Google Shape;41;p33"/>
          <p:cNvPicPr preferRelativeResize="0"/>
          <p:nvPr/>
        </p:nvPicPr>
        <p:blipFill rotWithShape="1">
          <a:blip r:embed="rId2">
            <a:alphaModFix/>
          </a:blip>
          <a:srcRect/>
          <a:stretch/>
        </p:blipFill>
        <p:spPr>
          <a:xfrm>
            <a:off x="481174" y="392656"/>
            <a:ext cx="1368174" cy="356295"/>
          </a:xfrm>
          <a:prstGeom prst="rect">
            <a:avLst/>
          </a:prstGeom>
          <a:noFill/>
          <a:ln>
            <a:noFill/>
          </a:ln>
        </p:spPr>
      </p:pic>
      <p:sp>
        <p:nvSpPr>
          <p:cNvPr id="42" name="Google Shape;42;p33"/>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rgbClr val="C4D32D"/>
                </a:solidFill>
                <a:latin typeface="Exo 2"/>
                <a:ea typeface="Exo 2"/>
                <a:cs typeface="Exo 2"/>
                <a:sym typeface="Exo 2"/>
              </a:rPr>
              <a:t>2022-1-RS01-KA220-HED-000088182</a:t>
            </a:r>
            <a:endParaRPr/>
          </a:p>
        </p:txBody>
      </p:sp>
      <p:sp>
        <p:nvSpPr>
          <p:cNvPr id="43" name="Google Shape;43;p33"/>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Exo 2"/>
                <a:ea typeface="Exo 2"/>
                <a:cs typeface="Exo 2"/>
                <a:sym typeface="Exo 2"/>
              </a:rPr>
              <a:t>Development of green energy competences for energy stability</a:t>
            </a:r>
            <a:endParaRPr/>
          </a:p>
        </p:txBody>
      </p:sp>
      <p:pic>
        <p:nvPicPr>
          <p:cNvPr id="44" name="Google Shape;44;p33"/>
          <p:cNvPicPr preferRelativeResize="0"/>
          <p:nvPr/>
        </p:nvPicPr>
        <p:blipFill rotWithShape="1">
          <a:blip r:embed="rId3">
            <a:alphaModFix/>
          </a:blip>
          <a:srcRect/>
          <a:stretch/>
        </p:blipFill>
        <p:spPr>
          <a:xfrm>
            <a:off x="9900991" y="431715"/>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4" y="6188670"/>
            <a:ext cx="419309" cy="38459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942898" y="1577808"/>
            <a:ext cx="7090758" cy="2351935"/>
          </a:xfrm>
          <a:prstGeom prst="rect">
            <a:avLst/>
          </a:prstGeom>
          <a:noFill/>
          <a:ln>
            <a:noFill/>
          </a:ln>
        </p:spPr>
        <p:txBody>
          <a:bodyPr spcFirstLastPara="1" wrap="square" lIns="91425" tIns="45700" rIns="91425" bIns="45700" anchor="t" anchorCtr="0">
            <a:normAutofit/>
          </a:bodyPr>
          <a:lstStyle/>
          <a:p>
            <a:pPr lvl="0"/>
            <a:r>
              <a:rPr lang="en-US" i="1" dirty="0"/>
              <a:t>Modern Hydro Power Plants</a:t>
            </a:r>
            <a:endParaRPr dirty="0"/>
          </a:p>
        </p:txBody>
      </p:sp>
      <p:sp>
        <p:nvSpPr>
          <p:cNvPr id="51" name="Google Shape;51;p1"/>
          <p:cNvSpPr txBox="1">
            <a:spLocks noGrp="1"/>
          </p:cNvSpPr>
          <p:nvPr>
            <p:ph type="subTitle" idx="1"/>
          </p:nvPr>
        </p:nvSpPr>
        <p:spPr>
          <a:xfrm>
            <a:off x="1371566" y="3657693"/>
            <a:ext cx="10323816" cy="923337"/>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C4D32D"/>
              </a:buClr>
            </a:pPr>
            <a:r>
              <a:rPr lang="en-US" b="1" dirty="0">
                <a:solidFill>
                  <a:srgbClr val="C4D32D"/>
                </a:solidFill>
              </a:rPr>
              <a:t>Prof. Dr.sc. </a:t>
            </a:r>
            <a:r>
              <a:rPr lang="en-US" b="1" dirty="0" err="1">
                <a:solidFill>
                  <a:srgbClr val="C4D32D"/>
                </a:solidFill>
              </a:rPr>
              <a:t>Gordana</a:t>
            </a:r>
            <a:r>
              <a:rPr lang="en-US" b="1" dirty="0">
                <a:solidFill>
                  <a:srgbClr val="C4D32D"/>
                </a:solidFill>
              </a:rPr>
              <a:t> </a:t>
            </a:r>
            <a:r>
              <a:rPr lang="en-US" b="1" dirty="0" err="1">
                <a:solidFill>
                  <a:srgbClr val="C4D32D"/>
                </a:solidFill>
              </a:rPr>
              <a:t>Janevska</a:t>
            </a:r>
            <a:endParaRPr lang="en-US" b="1" dirty="0">
              <a:solidFill>
                <a:srgbClr val="C4D32D"/>
              </a:solidFill>
            </a:endParaRPr>
          </a:p>
        </p:txBody>
      </p:sp>
      <p:pic>
        <p:nvPicPr>
          <p:cNvPr id="4" name="Picture 3"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474460" y="5647608"/>
            <a:ext cx="590550" cy="901700"/>
          </a:xfrm>
          <a:prstGeom prst="rect">
            <a:avLst/>
          </a:prstGeom>
          <a:noFill/>
          <a:ln>
            <a:noFill/>
          </a:ln>
        </p:spPr>
      </p:pic>
      <p:pic>
        <p:nvPicPr>
          <p:cNvPr id="5" name="Picture 4"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1152094" y="5790300"/>
            <a:ext cx="694690" cy="704850"/>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722393" y="1032849"/>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4.6.	Digitalization in hydropower</a:t>
            </a:r>
            <a:br>
              <a:rPr lang="en-US" sz="2000" dirty="0"/>
            </a:br>
            <a:r>
              <a:rPr lang="en-US" sz="2000" dirty="0"/>
              <a:t>4.6.3.	Outage management </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743133"/>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To properly manage an upcoming outage – and to lay the groundwork for improving the next one – it is important to identify the activities that require attention and the metrics for assessing (after the outage) how effectively they have been implemented. Successful maintenance management identifies the outage work list from various sources, including:</a:t>
            </a:r>
          </a:p>
          <a:p>
            <a:pPr marL="285750" indent="-285750">
              <a:lnSpc>
                <a:spcPct val="120000"/>
              </a:lnSpc>
              <a:spcBef>
                <a:spcPts val="0"/>
              </a:spcBef>
              <a:buSzPts val="2800"/>
            </a:pPr>
            <a:r>
              <a:rPr lang="en-US" sz="1600" dirty="0" smtClean="0"/>
              <a:t>work </a:t>
            </a:r>
            <a:r>
              <a:rPr lang="en-US" sz="1600" dirty="0"/>
              <a:t>requests resulting from the post-outage critique meetings and capturing tasks identified during the previous outage; </a:t>
            </a:r>
            <a:r>
              <a:rPr lang="en-US" sz="1600" dirty="0" smtClean="0"/>
              <a:t> </a:t>
            </a:r>
          </a:p>
          <a:p>
            <a:pPr marL="285750" indent="-285750">
              <a:lnSpc>
                <a:spcPct val="120000"/>
              </a:lnSpc>
              <a:spcBef>
                <a:spcPts val="0"/>
              </a:spcBef>
              <a:buSzPts val="2800"/>
            </a:pPr>
            <a:r>
              <a:rPr lang="en-US" sz="1600" dirty="0" smtClean="0"/>
              <a:t>regulatory </a:t>
            </a:r>
            <a:r>
              <a:rPr lang="en-US" sz="1600" dirty="0"/>
              <a:t>issues, which impose additional tasks and, in some cases, determine the frequency of outages; </a:t>
            </a:r>
            <a:r>
              <a:rPr lang="en-US" sz="1600" dirty="0" smtClean="0"/>
              <a:t> </a:t>
            </a:r>
          </a:p>
          <a:p>
            <a:pPr marL="285750" indent="-285750">
              <a:lnSpc>
                <a:spcPct val="120000"/>
              </a:lnSpc>
              <a:spcBef>
                <a:spcPts val="0"/>
              </a:spcBef>
              <a:buSzPts val="2800"/>
            </a:pPr>
            <a:r>
              <a:rPr lang="en-US" sz="1600" dirty="0" smtClean="0"/>
              <a:t>outage </a:t>
            </a:r>
            <a:r>
              <a:rPr lang="en-US" sz="1600" dirty="0"/>
              <a:t>and equipment history, which should be used as another major source for identifying outage work </a:t>
            </a:r>
            <a:r>
              <a:rPr lang="en-US" sz="1600" dirty="0" smtClean="0"/>
              <a:t>items; </a:t>
            </a:r>
          </a:p>
          <a:p>
            <a:pPr marL="285750" indent="-285750">
              <a:lnSpc>
                <a:spcPct val="120000"/>
              </a:lnSpc>
              <a:spcBef>
                <a:spcPts val="0"/>
              </a:spcBef>
              <a:buSzPts val="2800"/>
            </a:pPr>
            <a:r>
              <a:rPr lang="en-US" sz="1600" dirty="0" smtClean="0"/>
              <a:t>preventive </a:t>
            </a:r>
            <a:r>
              <a:rPr lang="en-US" sz="1600" dirty="0"/>
              <a:t>maintenance activities, backlog or carryover work from previous outages.</a:t>
            </a:r>
          </a:p>
        </p:txBody>
      </p:sp>
    </p:spTree>
    <p:extLst>
      <p:ext uri="{BB962C8B-B14F-4D97-AF65-F5344CB8AC3E}">
        <p14:creationId xmlns:p14="http://schemas.microsoft.com/office/powerpoint/2010/main" val="28213872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722393" y="1148961"/>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4.6.	Digitalization in hydropower</a:t>
            </a:r>
            <a:br>
              <a:rPr lang="en-US" sz="2000" dirty="0"/>
            </a:br>
            <a:r>
              <a:rPr lang="en-US" sz="2000" dirty="0"/>
              <a:t>4.6.3.	Outage management </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722393" y="2135016"/>
            <a:ext cx="10758407"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Successful outage planning requires that important events occur far in advance. The list of identified works should be locked down in time. Otherwise, a flood of add-on work items can appear and lead to reactive responses, excessive costs and schedule overruns. If add-on work is unavoidable, the requestor should be asked to justify the need for it and to identify existing work items that can be sacrificed to compensate for it. However, this situation should be avoided, since it is wasteful to cancel a job that has already been planned (with parts on order or already delivered) in order to undertake unplanned work</a:t>
            </a:r>
            <a:r>
              <a:rPr lang="en-US" sz="1600" dirty="0" smtClean="0"/>
              <a:t>. </a:t>
            </a:r>
            <a:endParaRPr lang="en-US" sz="1600" dirty="0"/>
          </a:p>
        </p:txBody>
      </p:sp>
    </p:spTree>
    <p:extLst>
      <p:ext uri="{BB962C8B-B14F-4D97-AF65-F5344CB8AC3E}">
        <p14:creationId xmlns:p14="http://schemas.microsoft.com/office/powerpoint/2010/main" val="2168270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722393" y="1148961"/>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4.6.	Digitalization in hydropower</a:t>
            </a:r>
            <a:br>
              <a:rPr lang="en-US" sz="2000" dirty="0"/>
            </a:br>
            <a:r>
              <a:rPr lang="en-US" sz="2000" dirty="0"/>
              <a:t>4.6.3.	Outage management </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722393" y="2135016"/>
            <a:ext cx="10758407"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Execution is also a question of scheduling. Scheduling involves knowing how much work is available, how long each task will take, how much </a:t>
            </a:r>
            <a:r>
              <a:rPr lang="en-US" sz="1600" dirty="0" err="1"/>
              <a:t>labour</a:t>
            </a:r>
            <a:r>
              <a:rPr lang="en-US" sz="1600" dirty="0"/>
              <a:t> resource is required per task and how tasks need to be prioritized. A successful schedule also has to be conversant with </a:t>
            </a:r>
            <a:r>
              <a:rPr lang="en-US" sz="1600" dirty="0" err="1"/>
              <a:t>dayto</a:t>
            </a:r>
            <a:r>
              <a:rPr lang="en-US" sz="1600" dirty="0"/>
              <a:t>-day execution. Daily schedule updates are essential. Without them, completion of the outage on-time can be jeopardized. </a:t>
            </a:r>
            <a:endParaRPr lang="en-US" sz="1600" dirty="0" smtClean="0"/>
          </a:p>
          <a:p>
            <a:pPr marL="0" lvl="0" indent="0">
              <a:lnSpc>
                <a:spcPct val="120000"/>
              </a:lnSpc>
              <a:spcBef>
                <a:spcPts val="0"/>
              </a:spcBef>
              <a:buSzPts val="2800"/>
              <a:buNone/>
            </a:pPr>
            <a:endParaRPr lang="en-US" sz="1600" dirty="0"/>
          </a:p>
          <a:p>
            <a:pPr marL="0" lvl="0" indent="0">
              <a:lnSpc>
                <a:spcPct val="120000"/>
              </a:lnSpc>
              <a:spcBef>
                <a:spcPts val="0"/>
              </a:spcBef>
              <a:buSzPts val="2800"/>
              <a:buNone/>
            </a:pPr>
            <a:r>
              <a:rPr lang="en-US" sz="1600" dirty="0"/>
              <a:t>Measuring the right things, in the right way and at the right time, as well as communicating them appropriately, allows control of activities whilst work is being executed. Poor documentation is usually at the root of cost and time overruns, but if problems continue in the future, it's often because the right systems have not been in place to identify the problems. </a:t>
            </a:r>
          </a:p>
        </p:txBody>
      </p:sp>
    </p:spTree>
    <p:extLst>
      <p:ext uri="{BB962C8B-B14F-4D97-AF65-F5344CB8AC3E}">
        <p14:creationId xmlns:p14="http://schemas.microsoft.com/office/powerpoint/2010/main" val="28087411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722393" y="1148961"/>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4.6.	Digitalization in hydropower</a:t>
            </a:r>
            <a:br>
              <a:rPr lang="en-US" sz="2000" dirty="0"/>
            </a:br>
            <a:r>
              <a:rPr lang="en-US" sz="2000" dirty="0"/>
              <a:t>4.6.4.	SCADA hydropower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722393" y="2135016"/>
            <a:ext cx="10758407" cy="3809976"/>
          </a:xfrm>
          <a:prstGeom prst="rect">
            <a:avLst/>
          </a:prstGeom>
          <a:noFill/>
          <a:ln>
            <a:noFill/>
          </a:ln>
        </p:spPr>
        <p:txBody>
          <a:bodyPr spcFirstLastPara="1" wrap="square" lIns="91425" tIns="45700" rIns="91425" bIns="45700" anchor="t" anchorCtr="0">
            <a:normAutofit lnSpcReduction="10000"/>
          </a:bodyPr>
          <a:lstStyle/>
          <a:p>
            <a:pPr marL="0" lvl="0" indent="0">
              <a:lnSpc>
                <a:spcPct val="120000"/>
              </a:lnSpc>
              <a:spcBef>
                <a:spcPts val="0"/>
              </a:spcBef>
              <a:buSzPts val="2800"/>
              <a:buNone/>
            </a:pPr>
            <a:r>
              <a:rPr lang="en-US" sz="1600" dirty="0"/>
              <a:t>Many hydroelectric power plants are in a process of rehabilitation and upgrade, in order to ensure optimized operation. One way to </a:t>
            </a:r>
            <a:r>
              <a:rPr lang="en-US" sz="1600" dirty="0" err="1"/>
              <a:t>optimise</a:t>
            </a:r>
            <a:r>
              <a:rPr lang="en-US" sz="1600" dirty="0"/>
              <a:t> power production plant is to remotely control all power production units through a Supervisory Control and Data Acquisition (SCADA) system. This type of system handles both software and hardware techniques based on Personal Computer (PC) resources, </a:t>
            </a:r>
            <a:r>
              <a:rPr lang="en-US" sz="1600" dirty="0" err="1"/>
              <a:t>Powerline</a:t>
            </a:r>
            <a:r>
              <a:rPr lang="en-US" sz="1600" dirty="0"/>
              <a:t> Communications (PLC), Remote Terminal Units (RTUs), smart sensors and data communication and transfer devices. SCADA system requirements are:</a:t>
            </a:r>
          </a:p>
          <a:p>
            <a:pPr marL="285750" indent="338138">
              <a:lnSpc>
                <a:spcPct val="120000"/>
              </a:lnSpc>
              <a:spcBef>
                <a:spcPts val="0"/>
              </a:spcBef>
              <a:buSzPts val="2800"/>
            </a:pPr>
            <a:r>
              <a:rPr lang="en-US" sz="1600" dirty="0" smtClean="0"/>
              <a:t>up </a:t>
            </a:r>
            <a:r>
              <a:rPr lang="en-US" sz="1600" dirty="0"/>
              <a:t>and down openness; </a:t>
            </a:r>
            <a:r>
              <a:rPr lang="en-US" sz="1600" dirty="0" smtClean="0"/>
              <a:t> </a:t>
            </a:r>
          </a:p>
          <a:p>
            <a:pPr marL="285750" indent="338138">
              <a:lnSpc>
                <a:spcPct val="120000"/>
              </a:lnSpc>
              <a:spcBef>
                <a:spcPts val="0"/>
              </a:spcBef>
              <a:buSzPts val="2800"/>
            </a:pPr>
            <a:r>
              <a:rPr lang="en-US" sz="1600" dirty="0" smtClean="0"/>
              <a:t>adaptability</a:t>
            </a:r>
            <a:r>
              <a:rPr lang="en-US" sz="1600" dirty="0"/>
              <a:t>; </a:t>
            </a:r>
            <a:r>
              <a:rPr lang="en-US" sz="1600" dirty="0" smtClean="0"/>
              <a:t> </a:t>
            </a:r>
          </a:p>
          <a:p>
            <a:pPr marL="285750" indent="338138">
              <a:lnSpc>
                <a:spcPct val="120000"/>
              </a:lnSpc>
              <a:spcBef>
                <a:spcPts val="0"/>
              </a:spcBef>
              <a:buSzPts val="2800"/>
            </a:pPr>
            <a:r>
              <a:rPr lang="en-US" sz="1600" dirty="0" smtClean="0"/>
              <a:t>real </a:t>
            </a:r>
            <a:r>
              <a:rPr lang="en-US" sz="1600" dirty="0"/>
              <a:t>time operating; </a:t>
            </a:r>
            <a:r>
              <a:rPr lang="en-US" sz="1600" dirty="0" smtClean="0"/>
              <a:t> </a:t>
            </a:r>
          </a:p>
          <a:p>
            <a:pPr marL="285750" indent="338138">
              <a:lnSpc>
                <a:spcPct val="120000"/>
              </a:lnSpc>
              <a:spcBef>
                <a:spcPts val="0"/>
              </a:spcBef>
              <a:buSzPts val="2800"/>
            </a:pPr>
            <a:r>
              <a:rPr lang="en-US" sz="1600" dirty="0" smtClean="0"/>
              <a:t>data </a:t>
            </a:r>
            <a:r>
              <a:rPr lang="en-US" sz="1600" dirty="0"/>
              <a:t>security and reliability; </a:t>
            </a:r>
            <a:r>
              <a:rPr lang="en-US" sz="1600" dirty="0" smtClean="0"/>
              <a:t>  </a:t>
            </a:r>
          </a:p>
          <a:p>
            <a:pPr marL="285750" indent="338138">
              <a:lnSpc>
                <a:spcPct val="120000"/>
              </a:lnSpc>
              <a:spcBef>
                <a:spcPts val="0"/>
              </a:spcBef>
              <a:buSzPts val="2800"/>
            </a:pPr>
            <a:r>
              <a:rPr lang="en-US" sz="1600" dirty="0" smtClean="0"/>
              <a:t>user </a:t>
            </a:r>
            <a:r>
              <a:rPr lang="en-US" sz="1600" dirty="0"/>
              <a:t>friendly interface; </a:t>
            </a:r>
            <a:r>
              <a:rPr lang="en-US" sz="1600" dirty="0" smtClean="0"/>
              <a:t> </a:t>
            </a:r>
          </a:p>
          <a:p>
            <a:pPr marL="285750" indent="338138">
              <a:lnSpc>
                <a:spcPct val="120000"/>
              </a:lnSpc>
              <a:spcBef>
                <a:spcPts val="0"/>
              </a:spcBef>
              <a:buSzPts val="2800"/>
            </a:pPr>
            <a:r>
              <a:rPr lang="en-US" sz="1600" dirty="0" smtClean="0"/>
              <a:t>availability </a:t>
            </a:r>
            <a:r>
              <a:rPr lang="en-US" sz="1600" dirty="0"/>
              <a:t>and correctness (accuracy); </a:t>
            </a:r>
            <a:endParaRPr lang="en-US" sz="1600" dirty="0" smtClean="0"/>
          </a:p>
          <a:p>
            <a:pPr marL="285750" indent="338138">
              <a:lnSpc>
                <a:spcPct val="120000"/>
              </a:lnSpc>
              <a:spcBef>
                <a:spcPts val="0"/>
              </a:spcBef>
              <a:buSzPts val="2800"/>
            </a:pPr>
            <a:r>
              <a:rPr lang="en-US" sz="1600" dirty="0" smtClean="0"/>
              <a:t>self-test </a:t>
            </a:r>
            <a:r>
              <a:rPr lang="en-US" sz="1600" dirty="0"/>
              <a:t>capability.</a:t>
            </a:r>
          </a:p>
        </p:txBody>
      </p:sp>
    </p:spTree>
    <p:extLst>
      <p:ext uri="{BB962C8B-B14F-4D97-AF65-F5344CB8AC3E}">
        <p14:creationId xmlns:p14="http://schemas.microsoft.com/office/powerpoint/2010/main" val="27006278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722393" y="1148961"/>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4.6.	Digitalization in hydropower</a:t>
            </a:r>
            <a:br>
              <a:rPr lang="en-US" sz="2000" dirty="0"/>
            </a:br>
            <a:r>
              <a:rPr lang="en-US" sz="2000" dirty="0" smtClean="0"/>
              <a:t>4.6.5.       Internet </a:t>
            </a:r>
            <a:r>
              <a:rPr lang="en-US" sz="2000" dirty="0"/>
              <a:t>of Things (</a:t>
            </a:r>
            <a:r>
              <a:rPr lang="en-US" sz="2000" dirty="0" err="1"/>
              <a:t>IoT</a:t>
            </a:r>
            <a:r>
              <a:rPr lang="en-US" sz="2000" dirty="0"/>
              <a:t>) in hydropower</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722393" y="2135016"/>
            <a:ext cx="10758407"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Execution is also a question of scheduling. Scheduling involves knowing how much work is available, how long The Internet of Things (</a:t>
            </a:r>
            <a:r>
              <a:rPr lang="en-US" sz="1600" dirty="0" err="1"/>
              <a:t>IoT</a:t>
            </a:r>
            <a:r>
              <a:rPr lang="en-US" sz="1600" dirty="0"/>
              <a:t>) and Big Data-analytics have revolutionized the future of the energy sector. Along with a solid digital infrastructure, </a:t>
            </a:r>
            <a:r>
              <a:rPr lang="en-US" sz="1600" dirty="0" err="1"/>
              <a:t>IoT</a:t>
            </a:r>
            <a:r>
              <a:rPr lang="en-US" sz="1600" dirty="0"/>
              <a:t> enable access to data almost anywhere in the world; it also allows analysis of data, thus mitigating the risk of investments in energy assets and helping to maximize the portfolio performance. This type of analytics is the driving force behind standardized management of energy assets around the globe. This makes it possible to produce power, monitor performance and manage portfolios efficiently within large networks.</a:t>
            </a:r>
          </a:p>
        </p:txBody>
      </p:sp>
    </p:spTree>
    <p:extLst>
      <p:ext uri="{BB962C8B-B14F-4D97-AF65-F5344CB8AC3E}">
        <p14:creationId xmlns:p14="http://schemas.microsoft.com/office/powerpoint/2010/main" val="7351465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722393" y="1148961"/>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4.6.	Digitalization in hydropower</a:t>
            </a:r>
            <a:br>
              <a:rPr lang="en-US" sz="2000" dirty="0"/>
            </a:br>
            <a:r>
              <a:rPr lang="en-US" sz="2000" dirty="0" smtClean="0"/>
              <a:t>4.6.5.       Internet </a:t>
            </a:r>
            <a:r>
              <a:rPr lang="en-US" sz="2000" dirty="0"/>
              <a:t>of Things (</a:t>
            </a:r>
            <a:r>
              <a:rPr lang="en-US" sz="2000" dirty="0" err="1"/>
              <a:t>IoT</a:t>
            </a:r>
            <a:r>
              <a:rPr lang="en-US" sz="2000" dirty="0"/>
              <a:t>) in hydropower</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722393" y="2135016"/>
            <a:ext cx="10758407"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The use of remote sensors increases in parallel to the uptake of </a:t>
            </a:r>
            <a:r>
              <a:rPr lang="en-US" sz="1600" dirty="0" err="1"/>
              <a:t>IoT</a:t>
            </a:r>
            <a:r>
              <a:rPr lang="en-US" sz="1600" dirty="0"/>
              <a:t>. Sensors can provide a continuous, high-rate stream of data to keep operational staff informed on everything (from overall stability to the heat-generation within turbine bearings). Sensors are relatively simple to source and install. The challenge lies in finding the skills capable of envisaging and implementing data-driven operations. Installing and managing an operating environment made up of thousands of sensors is a complex issue. Equally complex is to establish how theoretical connections between diverse sensor groups can be turned into direct operational advantage. The range of industry-specific and IT skills needed here is quite wide. Expertise in developing the cognitive machine-to-machine communications is needed to tune hydropower performance according to demand and environmental conditions. At the same time, skills to integrate operational and information technologies are needed. </a:t>
            </a:r>
          </a:p>
        </p:txBody>
      </p:sp>
    </p:spTree>
    <p:extLst>
      <p:ext uri="{BB962C8B-B14F-4D97-AF65-F5344CB8AC3E}">
        <p14:creationId xmlns:p14="http://schemas.microsoft.com/office/powerpoint/2010/main" val="13681225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722393" y="1148961"/>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4.6.	Digitalization in hydropower</a:t>
            </a:r>
            <a:br>
              <a:rPr lang="en-US" sz="2000" dirty="0"/>
            </a:br>
            <a:r>
              <a:rPr lang="en-US" sz="2000" dirty="0" smtClean="0"/>
              <a:t>4.6.5.       Internet </a:t>
            </a:r>
            <a:r>
              <a:rPr lang="en-US" sz="2000" dirty="0"/>
              <a:t>of Things (</a:t>
            </a:r>
            <a:r>
              <a:rPr lang="en-US" sz="2000" dirty="0" err="1"/>
              <a:t>IoT</a:t>
            </a:r>
            <a:r>
              <a:rPr lang="en-US" sz="2000" dirty="0"/>
              <a:t>) in hydropower</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722393" y="2135016"/>
            <a:ext cx="10758407"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An energy mix can only work if it is data driven. This is not just about managing the power grid but is also about being able to create operational models with multiple and multi-scale providers. Collaboration between entities that would once have seen each other as competitors will become the norm. Cognitive computing has a real impact too, as the outputs of continuous analytics become the inputs for active machine learning. Across the wider ecosystem, cognitive computing can aid hydropower operators to increase the efficiency of collective planning and production both with major grid suppliers and with smaller independent producers.</a:t>
            </a:r>
          </a:p>
        </p:txBody>
      </p:sp>
    </p:spTree>
    <p:extLst>
      <p:ext uri="{BB962C8B-B14F-4D97-AF65-F5344CB8AC3E}">
        <p14:creationId xmlns:p14="http://schemas.microsoft.com/office/powerpoint/2010/main" val="15992348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722393" y="1148961"/>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4.6.	Digitalization in hydropower</a:t>
            </a:r>
            <a:br>
              <a:rPr lang="en-US" sz="2000" dirty="0"/>
            </a:br>
            <a:r>
              <a:rPr lang="en-US" sz="2000" dirty="0"/>
              <a:t>4.6.6.	Artificial intelligence and machine learning </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722393" y="2135016"/>
            <a:ext cx="10758407"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Ageing plants can be expensive to run, but costs can be saved in maintenance through better planning and targeted maintenance enabled through digitalization. In recent years, digitalization in hydropower has moved to the next phase, which involves the development and testing of a variety of algorithms and methods designed to </a:t>
            </a:r>
            <a:r>
              <a:rPr lang="en-US" sz="1600" dirty="0" err="1"/>
              <a:t>analyse</a:t>
            </a:r>
            <a:r>
              <a:rPr lang="en-US" sz="1600" dirty="0"/>
              <a:t> operational data from power plant control systems. Models and algorithms using operational data from control systems, as well as from other sensors and measuring equipment installed within the plants, have been developed. These systems, also known as “digital twins”, provide prompt notifications of changes in function or performance.</a:t>
            </a:r>
          </a:p>
          <a:p>
            <a:pPr marL="0" lvl="0" indent="0">
              <a:lnSpc>
                <a:spcPct val="120000"/>
              </a:lnSpc>
              <a:spcBef>
                <a:spcPts val="0"/>
              </a:spcBef>
              <a:buSzPts val="2800"/>
              <a:buNone/>
            </a:pPr>
            <a:r>
              <a:rPr lang="en-US" sz="1600" dirty="0"/>
              <a:t>Models and algorithms will increasingly help companies to identify faults or, more precisely, future faults in the plants. The aim is to identify such faults before a serious malfunction occurs. Through digitalization and suitable concepts, the hydropower industry has great potential to rationalize maintenance processes and cut costs. </a:t>
            </a:r>
          </a:p>
        </p:txBody>
      </p:sp>
    </p:spTree>
    <p:extLst>
      <p:ext uri="{BB962C8B-B14F-4D97-AF65-F5344CB8AC3E}">
        <p14:creationId xmlns:p14="http://schemas.microsoft.com/office/powerpoint/2010/main" val="19163656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2"/>
          <p:cNvSpPr txBox="1">
            <a:spLocks noGrp="1"/>
          </p:cNvSpPr>
          <p:nvPr>
            <p:ph type="title"/>
          </p:nvPr>
        </p:nvSpPr>
        <p:spPr>
          <a:xfrm>
            <a:off x="519367" y="699568"/>
            <a:ext cx="11271744" cy="1040741"/>
          </a:xfrm>
          <a:prstGeom prst="rect">
            <a:avLst/>
          </a:prstGeom>
          <a:noFill/>
          <a:ln>
            <a:noFill/>
          </a:ln>
        </p:spPr>
        <p:txBody>
          <a:bodyPr spcFirstLastPara="1" wrap="square" lIns="91425" tIns="45700" rIns="91425" bIns="45700" anchor="ctr" anchorCtr="0">
            <a:normAutofit/>
          </a:bodyPr>
          <a:lstStyle/>
          <a:p>
            <a:pPr lvl="0"/>
            <a:r>
              <a:rPr lang="en-US" sz="2000" dirty="0"/>
              <a:t>Operating Parameters of Hydropower </a:t>
            </a:r>
            <a:r>
              <a:rPr lang="en-US" sz="2000" dirty="0" smtClean="0"/>
              <a:t>Plants </a:t>
            </a:r>
            <a:endParaRPr lang="en-US" sz="2000" dirty="0"/>
          </a:p>
        </p:txBody>
      </p:sp>
      <p:sp>
        <p:nvSpPr>
          <p:cNvPr id="57" name="Google Shape;57;p2"/>
          <p:cNvSpPr txBox="1">
            <a:spLocks noGrp="1"/>
          </p:cNvSpPr>
          <p:nvPr>
            <p:ph type="body" idx="1"/>
          </p:nvPr>
        </p:nvSpPr>
        <p:spPr>
          <a:xfrm>
            <a:off x="519366" y="1741166"/>
            <a:ext cx="11271745" cy="3904891"/>
          </a:xfrm>
          <a:prstGeom prst="rect">
            <a:avLst/>
          </a:prstGeom>
          <a:noFill/>
          <a:ln>
            <a:noFill/>
          </a:ln>
        </p:spPr>
        <p:txBody>
          <a:bodyPr spcFirstLastPara="1" wrap="square" lIns="91425" tIns="45700" rIns="91425" bIns="45700" numCol="2" anchor="t" anchorCtr="0">
            <a:normAutofit/>
          </a:bodyPr>
          <a:lstStyle/>
          <a:p>
            <a:pPr marL="228600" lvl="0" indent="-228600">
              <a:buSzPts val="2800"/>
            </a:pPr>
            <a:r>
              <a:rPr lang="en-US" sz="1800" dirty="0">
                <a:solidFill>
                  <a:schemeClr val="tx1"/>
                </a:solidFill>
              </a:rPr>
              <a:t>Characteristic Curves and </a:t>
            </a:r>
            <a:r>
              <a:rPr lang="en-US" sz="1800" dirty="0" smtClean="0">
                <a:solidFill>
                  <a:schemeClr val="tx1"/>
                </a:solidFill>
              </a:rPr>
              <a:t>Parameters   </a:t>
            </a:r>
            <a:r>
              <a:rPr lang="ru-RU" sz="1800" dirty="0" smtClean="0">
                <a:solidFill>
                  <a:schemeClr val="tx1"/>
                </a:solidFill>
              </a:rPr>
              <a:t> </a:t>
            </a:r>
          </a:p>
          <a:p>
            <a:pPr marL="457200" lvl="1" indent="0">
              <a:buSzPts val="2800"/>
              <a:buNone/>
            </a:pPr>
            <a:endParaRPr lang="mk-MK" sz="1400" dirty="0" smtClean="0">
              <a:solidFill>
                <a:schemeClr val="tx1"/>
              </a:solidFill>
            </a:endParaRPr>
          </a:p>
          <a:p>
            <a:pPr marL="228600" lvl="0" indent="-228600">
              <a:buSzPts val="2800"/>
            </a:pPr>
            <a:r>
              <a:rPr lang="en-US" sz="1800" dirty="0" smtClean="0">
                <a:solidFill>
                  <a:schemeClr val="tx1"/>
                </a:solidFill>
              </a:rPr>
              <a:t> </a:t>
            </a:r>
            <a:r>
              <a:rPr lang="en-US" sz="1800" dirty="0">
                <a:solidFill>
                  <a:schemeClr val="tx1"/>
                </a:solidFill>
              </a:rPr>
              <a:t>Size of </a:t>
            </a:r>
            <a:r>
              <a:rPr lang="en-US" sz="1800" dirty="0" smtClean="0">
                <a:solidFill>
                  <a:schemeClr val="tx1"/>
                </a:solidFill>
              </a:rPr>
              <a:t>Hydro </a:t>
            </a:r>
            <a:r>
              <a:rPr lang="en-US" sz="1800" dirty="0">
                <a:solidFill>
                  <a:schemeClr val="tx1"/>
                </a:solidFill>
              </a:rPr>
              <a:t>Power Plant </a:t>
            </a:r>
            <a:r>
              <a:rPr lang="en-US" sz="1800" dirty="0" smtClean="0">
                <a:solidFill>
                  <a:schemeClr val="tx1"/>
                </a:solidFill>
              </a:rPr>
              <a:t>Construction  </a:t>
            </a:r>
            <a:r>
              <a:rPr lang="ru-RU" sz="1800" dirty="0" smtClean="0">
                <a:solidFill>
                  <a:schemeClr val="tx1"/>
                </a:solidFill>
              </a:rPr>
              <a:t> </a:t>
            </a:r>
          </a:p>
          <a:p>
            <a:pPr marL="685800" lvl="1" indent="-228600">
              <a:buSzPts val="2800"/>
            </a:pPr>
            <a:r>
              <a:rPr lang="en-US" sz="1600" dirty="0">
                <a:solidFill>
                  <a:schemeClr val="tx1"/>
                </a:solidFill>
              </a:rPr>
              <a:t>Selection and Presentation of Criteria </a:t>
            </a:r>
            <a:r>
              <a:rPr lang="ru-RU" sz="1600" dirty="0" smtClean="0">
                <a:solidFill>
                  <a:schemeClr val="tx1"/>
                </a:solidFill>
              </a:rPr>
              <a:t> </a:t>
            </a:r>
          </a:p>
          <a:p>
            <a:pPr marL="457200" lvl="1" indent="0">
              <a:buSzPts val="2800"/>
              <a:buNone/>
            </a:pPr>
            <a:endParaRPr lang="ru-RU" sz="1400" dirty="0" smtClean="0">
              <a:solidFill>
                <a:schemeClr val="tx1"/>
              </a:solidFill>
            </a:endParaRPr>
          </a:p>
          <a:p>
            <a:pPr marL="228600" lvl="0" indent="-228600">
              <a:buSzPts val="2800"/>
            </a:pPr>
            <a:r>
              <a:rPr lang="en-US" sz="1800" dirty="0">
                <a:solidFill>
                  <a:schemeClr val="tx1"/>
                </a:solidFill>
              </a:rPr>
              <a:t>Number and Size of </a:t>
            </a:r>
            <a:r>
              <a:rPr lang="en-US" sz="1800" dirty="0" smtClean="0">
                <a:solidFill>
                  <a:schemeClr val="tx1"/>
                </a:solidFill>
              </a:rPr>
              <a:t>Units </a:t>
            </a:r>
          </a:p>
          <a:p>
            <a:pPr marL="0" lvl="0" indent="0">
              <a:buSzPts val="2800"/>
              <a:buNone/>
            </a:pPr>
            <a:endParaRPr lang="en-US" sz="1800" dirty="0" smtClean="0"/>
          </a:p>
          <a:p>
            <a:pPr marL="228600" lvl="0" indent="-228600">
              <a:buSzPts val="2800"/>
            </a:pPr>
            <a:r>
              <a:rPr lang="en-US" sz="1800" dirty="0" smtClean="0">
                <a:solidFill>
                  <a:schemeClr val="tx1"/>
                </a:solidFill>
              </a:rPr>
              <a:t> </a:t>
            </a:r>
            <a:r>
              <a:rPr lang="ru-RU" sz="1800" dirty="0" smtClean="0">
                <a:solidFill>
                  <a:schemeClr val="tx1"/>
                </a:solidFill>
              </a:rPr>
              <a:t> </a:t>
            </a:r>
            <a:r>
              <a:rPr lang="en-US" sz="1800" dirty="0">
                <a:solidFill>
                  <a:schemeClr val="tx1"/>
                </a:solidFill>
              </a:rPr>
              <a:t>Electricity consumption and production</a:t>
            </a:r>
            <a:endParaRPr lang="ru-RU" sz="1800" dirty="0" smtClean="0">
              <a:solidFill>
                <a:schemeClr val="tx1"/>
              </a:solidFill>
            </a:endParaRPr>
          </a:p>
          <a:p>
            <a:pPr marL="685800" lvl="1" indent="-228600">
              <a:buSzPts val="2800"/>
            </a:pPr>
            <a:r>
              <a:rPr lang="en-US" sz="1600" dirty="0">
                <a:solidFill>
                  <a:schemeClr val="tx1"/>
                </a:solidFill>
              </a:rPr>
              <a:t>Consumption </a:t>
            </a:r>
            <a:r>
              <a:rPr lang="en-US" sz="1600" dirty="0" smtClean="0">
                <a:solidFill>
                  <a:schemeClr val="tx1"/>
                </a:solidFill>
              </a:rPr>
              <a:t>Factors  </a:t>
            </a:r>
          </a:p>
          <a:p>
            <a:pPr marL="685800" lvl="1" indent="-228600">
              <a:buSzPts val="2800"/>
            </a:pPr>
            <a:r>
              <a:rPr lang="ru-RU" sz="1600" dirty="0" smtClean="0">
                <a:solidFill>
                  <a:schemeClr val="tx1"/>
                </a:solidFill>
              </a:rPr>
              <a:t> </a:t>
            </a:r>
            <a:r>
              <a:rPr lang="en-US" sz="1600" dirty="0">
                <a:solidFill>
                  <a:schemeClr val="tx1"/>
                </a:solidFill>
              </a:rPr>
              <a:t>Production </a:t>
            </a:r>
            <a:r>
              <a:rPr lang="en-US" sz="1600" dirty="0" smtClean="0">
                <a:solidFill>
                  <a:schemeClr val="tx1"/>
                </a:solidFill>
              </a:rPr>
              <a:t>Factors </a:t>
            </a:r>
          </a:p>
          <a:p>
            <a:pPr marL="457200" lvl="1" indent="0">
              <a:buSzPts val="2800"/>
              <a:buNone/>
            </a:pPr>
            <a:endParaRPr lang="en-US" sz="1600" dirty="0" smtClean="0">
              <a:solidFill>
                <a:schemeClr val="tx1"/>
              </a:solidFill>
            </a:endParaRPr>
          </a:p>
          <a:p>
            <a:pPr marL="228600" lvl="0" indent="-228600">
              <a:buSzPts val="2800"/>
            </a:pPr>
            <a:r>
              <a:rPr lang="ru-RU" sz="1800" dirty="0">
                <a:solidFill>
                  <a:schemeClr val="tx1"/>
                </a:solidFill>
              </a:rPr>
              <a:t> </a:t>
            </a:r>
            <a:r>
              <a:rPr lang="en-US" sz="1800" dirty="0">
                <a:solidFill>
                  <a:schemeClr val="tx1"/>
                </a:solidFill>
              </a:rPr>
              <a:t>Efficient </a:t>
            </a:r>
            <a:r>
              <a:rPr lang="en-US" sz="1800" dirty="0" smtClean="0">
                <a:solidFill>
                  <a:schemeClr val="tx1"/>
                </a:solidFill>
              </a:rPr>
              <a:t>design </a:t>
            </a:r>
            <a:endParaRPr lang="ru-RU" sz="1800" dirty="0">
              <a:solidFill>
                <a:schemeClr val="tx1"/>
              </a:solidFill>
            </a:endParaRPr>
          </a:p>
          <a:p>
            <a:pPr marL="685800" lvl="1" indent="-228600">
              <a:buSzPts val="2800"/>
            </a:pPr>
            <a:r>
              <a:rPr lang="en-US" sz="1600" dirty="0">
                <a:solidFill>
                  <a:schemeClr val="tx1"/>
                </a:solidFill>
              </a:rPr>
              <a:t>Modelling </a:t>
            </a:r>
            <a:r>
              <a:rPr lang="en-US" sz="1600" dirty="0" smtClean="0">
                <a:solidFill>
                  <a:schemeClr val="tx1"/>
                </a:solidFill>
              </a:rPr>
              <a:t>techniques   </a:t>
            </a:r>
            <a:endParaRPr lang="en-US" sz="1600" dirty="0">
              <a:solidFill>
                <a:schemeClr val="tx1"/>
              </a:solidFill>
            </a:endParaRPr>
          </a:p>
          <a:p>
            <a:pPr marL="685800" lvl="1" indent="-228600">
              <a:buSzPts val="2800"/>
            </a:pPr>
            <a:r>
              <a:rPr lang="ru-RU" sz="1600" dirty="0">
                <a:solidFill>
                  <a:schemeClr val="tx1"/>
                </a:solidFill>
              </a:rPr>
              <a:t> </a:t>
            </a:r>
            <a:r>
              <a:rPr lang="en-US" sz="1600" dirty="0">
                <a:solidFill>
                  <a:schemeClr val="tx1"/>
                </a:solidFill>
              </a:rPr>
              <a:t>Advanced </a:t>
            </a:r>
            <a:r>
              <a:rPr lang="en-US" sz="1600" dirty="0" smtClean="0">
                <a:solidFill>
                  <a:schemeClr val="tx1"/>
                </a:solidFill>
              </a:rPr>
              <a:t>materials </a:t>
            </a:r>
          </a:p>
          <a:p>
            <a:pPr marL="457200" lvl="1" indent="0">
              <a:buSzPts val="2800"/>
              <a:buNone/>
            </a:pPr>
            <a:r>
              <a:rPr lang="en-US" sz="1600" dirty="0" smtClean="0">
                <a:solidFill>
                  <a:schemeClr val="tx1"/>
                </a:solidFill>
              </a:rPr>
              <a:t> </a:t>
            </a:r>
            <a:endParaRPr lang="en-US" sz="1600" dirty="0">
              <a:solidFill>
                <a:schemeClr val="tx1"/>
              </a:solidFill>
            </a:endParaRPr>
          </a:p>
          <a:p>
            <a:pPr marL="228600" lvl="0" indent="-228600">
              <a:buSzPts val="2800"/>
            </a:pPr>
            <a:r>
              <a:rPr lang="en-US" sz="1600" b="1" dirty="0">
                <a:solidFill>
                  <a:schemeClr val="accent6">
                    <a:lumMod val="50000"/>
                  </a:schemeClr>
                </a:solidFill>
              </a:rPr>
              <a:t> </a:t>
            </a:r>
            <a:r>
              <a:rPr lang="en-US" sz="1600" b="1" dirty="0" smtClean="0">
                <a:solidFill>
                  <a:schemeClr val="accent6">
                    <a:lumMod val="50000"/>
                  </a:schemeClr>
                </a:solidFill>
              </a:rPr>
              <a:t> </a:t>
            </a:r>
            <a:r>
              <a:rPr lang="ru-RU" sz="1800" b="1" dirty="0">
                <a:solidFill>
                  <a:schemeClr val="accent6">
                    <a:lumMod val="50000"/>
                  </a:schemeClr>
                </a:solidFill>
              </a:rPr>
              <a:t> </a:t>
            </a:r>
            <a:r>
              <a:rPr lang="en-US" sz="1800" b="1" dirty="0">
                <a:solidFill>
                  <a:schemeClr val="accent6">
                    <a:lumMod val="50000"/>
                  </a:schemeClr>
                </a:solidFill>
              </a:rPr>
              <a:t>Digitalization in </a:t>
            </a:r>
            <a:r>
              <a:rPr lang="en-US" sz="1800" b="1" dirty="0" smtClean="0">
                <a:solidFill>
                  <a:schemeClr val="accent6">
                    <a:lumMod val="50000"/>
                  </a:schemeClr>
                </a:solidFill>
              </a:rPr>
              <a:t>hydropower  </a:t>
            </a:r>
            <a:endParaRPr lang="ru-RU" sz="1800" b="1" dirty="0">
              <a:solidFill>
                <a:schemeClr val="accent6">
                  <a:lumMod val="50000"/>
                </a:schemeClr>
              </a:solidFill>
            </a:endParaRPr>
          </a:p>
          <a:p>
            <a:pPr marL="685800" lvl="1" indent="-228600">
              <a:buSzPts val="2800"/>
            </a:pPr>
            <a:r>
              <a:rPr lang="en-US" sz="1600" b="1" dirty="0">
                <a:solidFill>
                  <a:schemeClr val="accent6">
                    <a:lumMod val="50000"/>
                  </a:schemeClr>
                </a:solidFill>
              </a:rPr>
              <a:t>Asset performance </a:t>
            </a:r>
            <a:r>
              <a:rPr lang="en-US" sz="1600" b="1" dirty="0" smtClean="0">
                <a:solidFill>
                  <a:schemeClr val="accent6">
                    <a:lumMod val="50000"/>
                  </a:schemeClr>
                </a:solidFill>
              </a:rPr>
              <a:t>management </a:t>
            </a:r>
          </a:p>
          <a:p>
            <a:pPr marL="685800" lvl="1" indent="-228600">
              <a:buSzPts val="2800"/>
            </a:pPr>
            <a:r>
              <a:rPr lang="en-US" sz="1600" b="1" dirty="0">
                <a:solidFill>
                  <a:schemeClr val="accent6">
                    <a:lumMod val="50000"/>
                  </a:schemeClr>
                </a:solidFill>
              </a:rPr>
              <a:t>Condition monitoring </a:t>
            </a:r>
            <a:r>
              <a:rPr lang="en-US" sz="1600" b="1" dirty="0" smtClean="0">
                <a:solidFill>
                  <a:schemeClr val="accent6">
                    <a:lumMod val="50000"/>
                  </a:schemeClr>
                </a:solidFill>
              </a:rPr>
              <a:t>equipment </a:t>
            </a:r>
          </a:p>
          <a:p>
            <a:pPr marL="685800" lvl="1" indent="-228600">
              <a:buSzPts val="2800"/>
            </a:pPr>
            <a:r>
              <a:rPr lang="en-US" sz="1600" b="1" dirty="0">
                <a:solidFill>
                  <a:schemeClr val="accent6">
                    <a:lumMod val="50000"/>
                  </a:schemeClr>
                </a:solidFill>
              </a:rPr>
              <a:t>Outage </a:t>
            </a:r>
            <a:r>
              <a:rPr lang="en-US" sz="1600" b="1" dirty="0" smtClean="0">
                <a:solidFill>
                  <a:schemeClr val="accent6">
                    <a:lumMod val="50000"/>
                  </a:schemeClr>
                </a:solidFill>
              </a:rPr>
              <a:t>management </a:t>
            </a:r>
          </a:p>
          <a:p>
            <a:pPr marL="685800" lvl="1" indent="-228600">
              <a:buSzPts val="2800"/>
            </a:pPr>
            <a:r>
              <a:rPr lang="en-US" sz="1600" b="1" dirty="0">
                <a:solidFill>
                  <a:schemeClr val="accent6">
                    <a:lumMod val="50000"/>
                  </a:schemeClr>
                </a:solidFill>
              </a:rPr>
              <a:t>SCADA </a:t>
            </a:r>
            <a:r>
              <a:rPr lang="en-US" sz="1600" b="1" dirty="0" smtClean="0">
                <a:solidFill>
                  <a:schemeClr val="accent6">
                    <a:lumMod val="50000"/>
                  </a:schemeClr>
                </a:solidFill>
              </a:rPr>
              <a:t>hydropower</a:t>
            </a:r>
          </a:p>
          <a:p>
            <a:pPr marL="685800" lvl="1" indent="-228600">
              <a:buSzPts val="2800"/>
            </a:pPr>
            <a:r>
              <a:rPr lang="en-US" sz="1600" b="1" dirty="0">
                <a:solidFill>
                  <a:schemeClr val="accent6">
                    <a:lumMod val="50000"/>
                  </a:schemeClr>
                </a:solidFill>
              </a:rPr>
              <a:t>Internet of Things (</a:t>
            </a:r>
            <a:r>
              <a:rPr lang="en-US" sz="1600" b="1" dirty="0" err="1">
                <a:solidFill>
                  <a:schemeClr val="accent6">
                    <a:lumMod val="50000"/>
                  </a:schemeClr>
                </a:solidFill>
              </a:rPr>
              <a:t>IoT</a:t>
            </a:r>
            <a:r>
              <a:rPr lang="en-US" sz="1600" b="1" dirty="0">
                <a:solidFill>
                  <a:schemeClr val="accent6">
                    <a:lumMod val="50000"/>
                  </a:schemeClr>
                </a:solidFill>
              </a:rPr>
              <a:t>) in </a:t>
            </a:r>
            <a:r>
              <a:rPr lang="en-US" sz="1600" b="1" dirty="0" smtClean="0">
                <a:solidFill>
                  <a:schemeClr val="accent6">
                    <a:lumMod val="50000"/>
                  </a:schemeClr>
                </a:solidFill>
              </a:rPr>
              <a:t>hydropower    </a:t>
            </a:r>
            <a:endParaRPr lang="en-US" sz="1600" b="1" dirty="0">
              <a:solidFill>
                <a:schemeClr val="accent6">
                  <a:lumMod val="50000"/>
                </a:schemeClr>
              </a:solidFill>
            </a:endParaRPr>
          </a:p>
          <a:p>
            <a:pPr marL="685800" lvl="1" indent="-228600">
              <a:buSzPts val="2800"/>
            </a:pPr>
            <a:r>
              <a:rPr lang="ru-RU" sz="1600" b="1" dirty="0">
                <a:solidFill>
                  <a:schemeClr val="accent6">
                    <a:lumMod val="50000"/>
                  </a:schemeClr>
                </a:solidFill>
              </a:rPr>
              <a:t> </a:t>
            </a:r>
            <a:r>
              <a:rPr lang="en-US" sz="1600" b="1" dirty="0">
                <a:solidFill>
                  <a:schemeClr val="accent6">
                    <a:lumMod val="50000"/>
                  </a:schemeClr>
                </a:solidFill>
              </a:rPr>
              <a:t>Artificial intelligence and machine </a:t>
            </a:r>
            <a:r>
              <a:rPr lang="en-US" sz="1600" b="1" dirty="0" smtClean="0">
                <a:solidFill>
                  <a:schemeClr val="accent6">
                    <a:lumMod val="50000"/>
                  </a:schemeClr>
                </a:solidFill>
              </a:rPr>
              <a:t>learning  </a:t>
            </a:r>
            <a:endParaRPr lang="en-US" sz="1600" b="1" dirty="0">
              <a:solidFill>
                <a:schemeClr val="accent6">
                  <a:lumMod val="50000"/>
                </a:schemeClr>
              </a:solidFill>
            </a:endParaRPr>
          </a:p>
          <a:p>
            <a:pPr marL="457200" lvl="1" indent="0">
              <a:buSzPts val="2800"/>
              <a:buNone/>
            </a:pPr>
            <a:r>
              <a:rPr lang="en-US" sz="1600" b="1" dirty="0">
                <a:solidFill>
                  <a:schemeClr val="accent6">
                    <a:lumMod val="50000"/>
                  </a:schemeClr>
                </a:solidFill>
              </a:rPr>
              <a:t> </a:t>
            </a:r>
          </a:p>
        </p:txBody>
      </p:sp>
      <p:sp>
        <p:nvSpPr>
          <p:cNvPr id="58" name="Google Shape;58;p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5" name="Picture 4"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6" name="Picture 5"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4.6.	Digitalization in hydropower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743133"/>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Digital transformation is an ongoing process in nearly all areas of modern life. Regarding the generation of electricity from hydropower, established business models and processes are substantially changing due to new components, concepts, methods and models such as “Hydropower 4.0”, machine learning, cyber-physical systems, artificial intelligence, internet of things, data mining and internet of services. Digitalization will also affect the maintenance and operation of hydropower plants thanks to the potential for reducing costs and increasing the effectiveness of workforce management. However, as digital technologies are changing rapidly there are many challenges which make the implementation of digital processes in hydropower plants a challenging task.</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4.6.	Digitalization in hydropower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743133"/>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Networked platform solutions in hydroelectric power plants have to combine previously isolated data and information systems. Data across all areas should be available locally and centrally at the push of a button and enable rapid analyses. Innovative digital hydropower measures include asset management performance, cybersecurity, plant and fleet enhancements and outage management as well as condition monitoring equipment. All of these innovations have the goal of helping operators to build, operate and maintain hydroelectric plant at lower costs. Controlling expenses and energy production, creating a more efficient hydro turbine and building upon automation and data-driven maintenance, take hydropower services to unprecedented levels. Together, these innovations are providing hydropower asset owners with actionable insight from data, in order to increase the performance of hydropower assets.</a:t>
            </a:r>
          </a:p>
        </p:txBody>
      </p:sp>
    </p:spTree>
    <p:extLst>
      <p:ext uri="{BB962C8B-B14F-4D97-AF65-F5344CB8AC3E}">
        <p14:creationId xmlns:p14="http://schemas.microsoft.com/office/powerpoint/2010/main" val="8956902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4.6.	Digitalization in hydropower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10" name="Picture 9" descr="D:\Gordana\GREENES\GREENES_Sovremeni Hidroenergetski postrojki\Hidroenergetski postrojki\Monitorx_oppsett.jpg"/>
          <p:cNvPicPr/>
          <p:nvPr/>
        </p:nvPicPr>
        <p:blipFill>
          <a:blip r:embed="rId5">
            <a:extLst>
              <a:ext uri="{28A0092B-C50C-407E-A947-70E740481C1C}">
                <a14:useLocalDpi xmlns:a14="http://schemas.microsoft.com/office/drawing/2010/main" val="0"/>
              </a:ext>
            </a:extLst>
          </a:blip>
          <a:srcRect/>
          <a:stretch>
            <a:fillRect/>
          </a:stretch>
        </p:blipFill>
        <p:spPr bwMode="auto">
          <a:xfrm>
            <a:off x="3701142" y="1797531"/>
            <a:ext cx="8026403" cy="4285399"/>
          </a:xfrm>
          <a:prstGeom prst="rect">
            <a:avLst/>
          </a:prstGeom>
          <a:noFill/>
          <a:ln>
            <a:noFill/>
          </a:ln>
        </p:spPr>
      </p:pic>
      <p:sp>
        <p:nvSpPr>
          <p:cNvPr id="3" name="Rectangle 2"/>
          <p:cNvSpPr/>
          <p:nvPr/>
        </p:nvSpPr>
        <p:spPr>
          <a:xfrm>
            <a:off x="5455269" y="1489754"/>
            <a:ext cx="4216219"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Concepts of digitalization in hydropower (Wang, 2016) </a:t>
            </a:r>
            <a:endParaRPr lang="en-US" dirty="0"/>
          </a:p>
        </p:txBody>
      </p:sp>
      <p:sp>
        <p:nvSpPr>
          <p:cNvPr id="4" name="Rectangle 3"/>
          <p:cNvSpPr/>
          <p:nvPr/>
        </p:nvSpPr>
        <p:spPr>
          <a:xfrm>
            <a:off x="696686" y="2879376"/>
            <a:ext cx="3062514" cy="1600438"/>
          </a:xfrm>
          <a:prstGeom prst="rect">
            <a:avLst/>
          </a:prstGeom>
        </p:spPr>
        <p:txBody>
          <a:bodyPr wrap="square">
            <a:spAutoFit/>
          </a:bodyPr>
          <a:lstStyle/>
          <a:p>
            <a:r>
              <a:rPr lang="en-US" dirty="0">
                <a:latin typeface="TimesNewRomanPSMT"/>
                <a:ea typeface="Calibri" panose="020F0502020204030204" pitchFamily="34" charset="0"/>
                <a:cs typeface="Times New Roman" panose="02020603050405020304" pitchFamily="18" charset="0"/>
              </a:rPr>
              <a:t>D</a:t>
            </a:r>
            <a:r>
              <a:rPr lang="en-US" dirty="0" smtClean="0">
                <a:latin typeface="TimesNewRomanPSMT"/>
                <a:ea typeface="Calibri" panose="020F0502020204030204" pitchFamily="34" charset="0"/>
                <a:cs typeface="Times New Roman" panose="02020603050405020304" pitchFamily="18" charset="0"/>
              </a:rPr>
              <a:t>ifferent </a:t>
            </a:r>
            <a:r>
              <a:rPr lang="en-US" dirty="0">
                <a:latin typeface="TimesNewRomanPSMT"/>
                <a:ea typeface="Calibri" panose="020F0502020204030204" pitchFamily="34" charset="0"/>
                <a:cs typeface="Times New Roman" panose="02020603050405020304" pitchFamily="18" charset="0"/>
              </a:rPr>
              <a:t>concepts such as cyber-physical systems (CPS), the Internet of Things (</a:t>
            </a:r>
            <a:r>
              <a:rPr lang="en-US" dirty="0" err="1">
                <a:latin typeface="TimesNewRomanPSMT"/>
                <a:ea typeface="Calibri" panose="020F0502020204030204" pitchFamily="34" charset="0"/>
                <a:cs typeface="Times New Roman" panose="02020603050405020304" pitchFamily="18" charset="0"/>
              </a:rPr>
              <a:t>IoT</a:t>
            </a:r>
            <a:r>
              <a:rPr lang="en-US" dirty="0">
                <a:latin typeface="TimesNewRomanPSMT"/>
                <a:ea typeface="Calibri" panose="020F0502020204030204" pitchFamily="34" charset="0"/>
                <a:cs typeface="Times New Roman" panose="02020603050405020304" pitchFamily="18" charset="0"/>
              </a:rPr>
              <a:t>), data mining (DM) and the Internet of Services (</a:t>
            </a:r>
            <a:r>
              <a:rPr lang="en-US" dirty="0" err="1">
                <a:latin typeface="TimesNewRomanPSMT"/>
                <a:ea typeface="Calibri" panose="020F0502020204030204" pitchFamily="34" charset="0"/>
                <a:cs typeface="Times New Roman" panose="02020603050405020304" pitchFamily="18" charset="0"/>
              </a:rPr>
              <a:t>IoS</a:t>
            </a:r>
            <a:r>
              <a:rPr lang="en-US" dirty="0">
                <a:latin typeface="TimesNewRomanPSMT"/>
                <a:ea typeface="Calibri" panose="020F0502020204030204" pitchFamily="34" charset="0"/>
                <a:cs typeface="Times New Roman" panose="02020603050405020304" pitchFamily="18" charset="0"/>
              </a:rPr>
              <a:t>) can be placed into a predictive maintenance framework that utilizes measured data</a:t>
            </a:r>
            <a:r>
              <a:rPr lang="mk-MK" dirty="0">
                <a:latin typeface="Times New Roman" panose="02020603050405020304" pitchFamily="18" charset="0"/>
                <a:ea typeface="Calibri" panose="020F0502020204030204" pitchFamily="34" charset="0"/>
              </a:rPr>
              <a:t>.</a:t>
            </a:r>
            <a:endParaRPr lang="en-US" dirty="0"/>
          </a:p>
        </p:txBody>
      </p:sp>
    </p:spTree>
    <p:extLst>
      <p:ext uri="{BB962C8B-B14F-4D97-AF65-F5344CB8AC3E}">
        <p14:creationId xmlns:p14="http://schemas.microsoft.com/office/powerpoint/2010/main" val="2703749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722393" y="1134448"/>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4.6.	Digitalization in </a:t>
            </a:r>
            <a:r>
              <a:rPr lang="en-US" sz="2000" dirty="0" smtClean="0"/>
              <a:t>hydropower</a:t>
            </a:r>
            <a:r>
              <a:rPr lang="en-US" sz="2000" dirty="0"/>
              <a:t/>
            </a:r>
            <a:br>
              <a:rPr lang="en-US" sz="2000" dirty="0"/>
            </a:br>
            <a:r>
              <a:rPr lang="en-US" sz="2000" dirty="0"/>
              <a:t>4.6.1.	Asset performance management </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946332"/>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As part of the overall maintenance of existing assets, new analytics have been developed; these analytics can optimize unit maintenance to reduce O&amp;M costs through reduced outage time, while the life of the asset is extended. </a:t>
            </a:r>
            <a:endParaRPr lang="en-US" sz="1600" dirty="0" smtClean="0"/>
          </a:p>
          <a:p>
            <a:pPr marL="0" lvl="0" indent="0">
              <a:lnSpc>
                <a:spcPct val="120000"/>
              </a:lnSpc>
              <a:spcBef>
                <a:spcPts val="0"/>
              </a:spcBef>
              <a:buSzPts val="2800"/>
              <a:buNone/>
            </a:pPr>
            <a:r>
              <a:rPr lang="en-US" sz="1600" dirty="0" smtClean="0"/>
              <a:t>Asset </a:t>
            </a:r>
            <a:r>
              <a:rPr lang="en-US" sz="1600" dirty="0"/>
              <a:t>management is becoming increasingly challenging across the sector as a growing number of hydropower assets need to be refurbished. </a:t>
            </a:r>
            <a:r>
              <a:rPr lang="en-US" sz="1600" dirty="0" smtClean="0"/>
              <a:t>Asset </a:t>
            </a:r>
            <a:r>
              <a:rPr lang="en-US" sz="1600" dirty="0"/>
              <a:t>managers use digitalization to craft and implement strategies for greater value and reliability from existing hydropower assets. Digitalization will help to ensure that the role of hydropower as a flexible, renewable energy resource is optimized within the context of planning and operation of both existing and future energy systems. </a:t>
            </a:r>
          </a:p>
        </p:txBody>
      </p:sp>
    </p:spTree>
    <p:extLst>
      <p:ext uri="{BB962C8B-B14F-4D97-AF65-F5344CB8AC3E}">
        <p14:creationId xmlns:p14="http://schemas.microsoft.com/office/powerpoint/2010/main" val="28197651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722393" y="1265077"/>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4.6.	Digitalization in </a:t>
            </a:r>
            <a:r>
              <a:rPr lang="en-US" sz="2000" dirty="0" smtClean="0"/>
              <a:t>hydropower</a:t>
            </a:r>
            <a:r>
              <a:rPr lang="en-US" sz="2000" dirty="0"/>
              <a:t/>
            </a:r>
            <a:br>
              <a:rPr lang="en-US" sz="2000" dirty="0"/>
            </a:br>
            <a:r>
              <a:rPr lang="en-US" sz="2000" dirty="0"/>
              <a:t>4.6.1.	Asset performance management </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2018904"/>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smtClean="0"/>
              <a:t>Currently</a:t>
            </a:r>
            <a:r>
              <a:rPr lang="en-US" sz="1600" dirty="0"/>
              <a:t>, digitalization has already been deployed in the modernization of existing hydropower assets, in order to improve overall unit efficiency through upgrades to turbines, draft tubes and other associated equipment. </a:t>
            </a:r>
            <a:endParaRPr lang="en-US" sz="1600" dirty="0" smtClean="0"/>
          </a:p>
          <a:p>
            <a:pPr marL="0" lvl="0" indent="0">
              <a:lnSpc>
                <a:spcPct val="120000"/>
              </a:lnSpc>
              <a:spcBef>
                <a:spcPts val="0"/>
              </a:spcBef>
              <a:buSzPts val="2800"/>
              <a:buNone/>
            </a:pPr>
            <a:endParaRPr lang="en-US" sz="1600" dirty="0"/>
          </a:p>
          <a:p>
            <a:pPr marL="0" lvl="0" indent="0">
              <a:lnSpc>
                <a:spcPct val="120000"/>
              </a:lnSpc>
              <a:spcBef>
                <a:spcPts val="0"/>
              </a:spcBef>
              <a:buSzPts val="2800"/>
              <a:buNone/>
            </a:pPr>
            <a:r>
              <a:rPr lang="en-US" sz="1600" dirty="0" smtClean="0"/>
              <a:t>Nevertheless</a:t>
            </a:r>
            <a:r>
              <a:rPr lang="en-US" sz="1600" dirty="0"/>
              <a:t>, exploiting the full potential of digitalization in this area at present is challenging since relevant data are often ubiquitous, compartmentalized, incomplete, of insufficient frequency, of unknown quality, misaligned in time, and altogether inadequate for pattern recognition and cause and effect determination.</a:t>
            </a:r>
          </a:p>
        </p:txBody>
      </p:sp>
    </p:spTree>
    <p:extLst>
      <p:ext uri="{BB962C8B-B14F-4D97-AF65-F5344CB8AC3E}">
        <p14:creationId xmlns:p14="http://schemas.microsoft.com/office/powerpoint/2010/main" val="33407407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722393" y="1032849"/>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4.6.	Digitalization in hydropower</a:t>
            </a:r>
            <a:br>
              <a:rPr lang="en-US" sz="2000" dirty="0"/>
            </a:br>
            <a:r>
              <a:rPr lang="en-US" sz="2000" dirty="0"/>
              <a:t>4.6.2.	Condition monitoring equipment </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743133"/>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Hydropower, as one of the largest and most efficient renewable energy sources, contributes to grid stability due to its scale of production and flexibility. Adaptability is another important feature that makes hydropower a key technology for integrating other intermittent renewable sources of energy into the grid. In this context, hydro utility companies are changing the way that they operate their plants, switching from baseload to more flexible power production. Therefore, intelligent condition monitoring and diagnostics become crucial. To adapt to this changing production mode, hydropower plant operators are looking at expanding the time between plant overhauls (TBO) and shortening the mean time for repair (TTM). Intelligent monitoring systems allow managers to track the health of the plant and to detect failures before they happen, so that the plants can be repaired at the best possible time to minimize downtime. Internet-enabled Condition Monitoring Systems (CMS) remotely collect and </a:t>
            </a:r>
            <a:r>
              <a:rPr lang="en-US" sz="1600" dirty="0" err="1"/>
              <a:t>analyse</a:t>
            </a:r>
            <a:r>
              <a:rPr lang="en-US" sz="1600" dirty="0"/>
              <a:t> real-time data, in order to improve diagnostics and prognostics on faults in the plant</a:t>
            </a:r>
            <a:r>
              <a:rPr lang="en-US" sz="1600" dirty="0" smtClean="0"/>
              <a:t>.</a:t>
            </a:r>
            <a:endParaRPr lang="en-US" sz="1600" dirty="0"/>
          </a:p>
        </p:txBody>
      </p:sp>
    </p:spTree>
    <p:extLst>
      <p:ext uri="{BB962C8B-B14F-4D97-AF65-F5344CB8AC3E}">
        <p14:creationId xmlns:p14="http://schemas.microsoft.com/office/powerpoint/2010/main" val="32106264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722393" y="1032849"/>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4.6.	Digitalization in hydropower</a:t>
            </a:r>
            <a:br>
              <a:rPr lang="en-US" sz="2000" dirty="0"/>
            </a:br>
            <a:r>
              <a:rPr lang="en-US" sz="2000" dirty="0"/>
              <a:t>4.6.3.	Outage management </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743133"/>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The moment a hydropower plant or unit comes out of service due to an outage, it stops generating revenue. The economic impact of poorly planned and executed outages can be severe</a:t>
            </a:r>
            <a:r>
              <a:rPr lang="en-US" sz="1600" dirty="0" smtClean="0"/>
              <a:t>. </a:t>
            </a:r>
          </a:p>
          <a:p>
            <a:pPr marL="0" lvl="0" indent="0">
              <a:lnSpc>
                <a:spcPct val="120000"/>
              </a:lnSpc>
              <a:spcBef>
                <a:spcPts val="0"/>
              </a:spcBef>
              <a:buSzPts val="2800"/>
              <a:buNone/>
            </a:pPr>
            <a:r>
              <a:rPr lang="en-US" sz="1600" dirty="0"/>
              <a:t>The loss of availability or capacity due to outage extensions or later reworks dramatically impacts the annual return. To effectively prepare for and execute an outage - and rein in on unexpected costs and schedule slippage – it is necessary to defined outage management processes based on four pillars: </a:t>
            </a:r>
            <a:endParaRPr lang="en-US" sz="1600" dirty="0" smtClean="0"/>
          </a:p>
          <a:p>
            <a:pPr marL="285750" indent="287338">
              <a:lnSpc>
                <a:spcPct val="120000"/>
              </a:lnSpc>
              <a:spcBef>
                <a:spcPts val="0"/>
              </a:spcBef>
              <a:buSzPts val="2800"/>
            </a:pPr>
            <a:r>
              <a:rPr lang="en-US" sz="1600" dirty="0" smtClean="0"/>
              <a:t>Identify</a:t>
            </a:r>
            <a:r>
              <a:rPr lang="en-US" sz="1600" dirty="0"/>
              <a:t>, </a:t>
            </a:r>
            <a:endParaRPr lang="en-US" sz="1600" dirty="0" smtClean="0"/>
          </a:p>
          <a:p>
            <a:pPr marL="285750" indent="287338">
              <a:lnSpc>
                <a:spcPct val="120000"/>
              </a:lnSpc>
              <a:spcBef>
                <a:spcPts val="0"/>
              </a:spcBef>
              <a:buSzPts val="2800"/>
            </a:pPr>
            <a:r>
              <a:rPr lang="en-US" sz="1600" dirty="0" smtClean="0"/>
              <a:t>Plan</a:t>
            </a:r>
            <a:r>
              <a:rPr lang="en-US" sz="1600" dirty="0"/>
              <a:t>, </a:t>
            </a:r>
            <a:endParaRPr lang="en-US" sz="1600" dirty="0" smtClean="0"/>
          </a:p>
          <a:p>
            <a:pPr marL="285750" indent="287338">
              <a:lnSpc>
                <a:spcPct val="120000"/>
              </a:lnSpc>
              <a:spcBef>
                <a:spcPts val="0"/>
              </a:spcBef>
              <a:buSzPts val="2800"/>
            </a:pPr>
            <a:r>
              <a:rPr lang="en-US" sz="1600" dirty="0" smtClean="0"/>
              <a:t>Execute</a:t>
            </a:r>
            <a:r>
              <a:rPr lang="en-US" sz="1600" dirty="0"/>
              <a:t>, </a:t>
            </a:r>
            <a:endParaRPr lang="en-US" sz="1600" dirty="0" smtClean="0"/>
          </a:p>
          <a:p>
            <a:pPr marL="285750" indent="287338">
              <a:lnSpc>
                <a:spcPct val="120000"/>
              </a:lnSpc>
              <a:spcBef>
                <a:spcPts val="0"/>
              </a:spcBef>
              <a:buSzPts val="2800"/>
            </a:pPr>
            <a:r>
              <a:rPr lang="en-US" sz="1600" dirty="0" smtClean="0"/>
              <a:t>Review</a:t>
            </a:r>
            <a:r>
              <a:rPr lang="en-US" sz="1600" dirty="0"/>
              <a:t>.</a:t>
            </a:r>
          </a:p>
        </p:txBody>
      </p:sp>
    </p:spTree>
    <p:extLst>
      <p:ext uri="{BB962C8B-B14F-4D97-AF65-F5344CB8AC3E}">
        <p14:creationId xmlns:p14="http://schemas.microsoft.com/office/powerpoint/2010/main" val="30715215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956</TotalTime>
  <Words>2024</Words>
  <Application>Microsoft Office PowerPoint</Application>
  <PresentationFormat>Widescreen</PresentationFormat>
  <Paragraphs>110</Paragraphs>
  <Slides>17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Exo 2</vt:lpstr>
      <vt:lpstr>Calibri</vt:lpstr>
      <vt:lpstr>Arial</vt:lpstr>
      <vt:lpstr>Times New Roman</vt:lpstr>
      <vt:lpstr>TimesNewRomanPSMT</vt:lpstr>
      <vt:lpstr>Office Theme</vt:lpstr>
      <vt:lpstr>Modern Hydro Power Plants</vt:lpstr>
      <vt:lpstr>Operating Parameters of Hydropower Plants </vt:lpstr>
      <vt:lpstr>4.6. Digitalization in hydropower </vt:lpstr>
      <vt:lpstr>4.6. Digitalization in hydropower </vt:lpstr>
      <vt:lpstr>4.6. Digitalization in hydropower </vt:lpstr>
      <vt:lpstr>4.6. Digitalization in hydropower 4.6.1. Asset performance management   </vt:lpstr>
      <vt:lpstr>4.6. Digitalization in hydropower 4.6.1. Asset performance management   </vt:lpstr>
      <vt:lpstr>4.6. Digitalization in hydropower 4.6.2. Condition monitoring equipment  </vt:lpstr>
      <vt:lpstr>4.6. Digitalization in hydropower 4.6.3. Outage management  </vt:lpstr>
      <vt:lpstr>4.6. Digitalization in hydropower 4.6.3. Outage management  </vt:lpstr>
      <vt:lpstr>4.6. Digitalization in hydropower 4.6.3. Outage management  </vt:lpstr>
      <vt:lpstr>4.6. Digitalization in hydropower 4.6.3. Outage management  </vt:lpstr>
      <vt:lpstr>4.6. Digitalization in hydropower 4.6.4. SCADA hydropower </vt:lpstr>
      <vt:lpstr>4.6. Digitalization in hydropower 4.6.5.       Internet of Things (IoT) in hydropower</vt:lpstr>
      <vt:lpstr>4.6. Digitalization in hydropower 4.6.5.       Internet of Things (IoT) in hydropower</vt:lpstr>
      <vt:lpstr>4.6. Digitalization in hydropower 4.6.5.       Internet of Things (IoT) in hydropower</vt:lpstr>
      <vt:lpstr>4.6. Digitalization in hydropower 4.6.6. Artificial intelligence and machine learning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СОВРЕМЕНИ ХИДРОЕНЕРГЕТСКИ ПОСТРОЈКИ</dc:title>
  <dc:creator>IKT User 5</dc:creator>
  <cp:lastModifiedBy>Gordana Janevska</cp:lastModifiedBy>
  <cp:revision>96</cp:revision>
  <dcterms:created xsi:type="dcterms:W3CDTF">2022-10-28T13:12:53Z</dcterms:created>
  <dcterms:modified xsi:type="dcterms:W3CDTF">2024-02-10T20:59:34Z</dcterms:modified>
</cp:coreProperties>
</file>