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376" r:id="rId3"/>
    <p:sldId id="391" r:id="rId4"/>
    <p:sldId id="392" r:id="rId5"/>
    <p:sldId id="405" r:id="rId6"/>
    <p:sldId id="393" r:id="rId7"/>
    <p:sldId id="394" r:id="rId8"/>
    <p:sldId id="395" r:id="rId9"/>
    <p:sldId id="398" r:id="rId10"/>
    <p:sldId id="396" r:id="rId11"/>
    <p:sldId id="399" r:id="rId12"/>
    <p:sldId id="400" r:id="rId13"/>
    <p:sldId id="406" r:id="rId14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as Zadravec" initials="TZ" lastIdx="2" clrIdx="0">
    <p:extLst>
      <p:ext uri="{19B8F6BF-5375-455C-9EA6-DF929625EA0E}">
        <p15:presenceInfo xmlns:p15="http://schemas.microsoft.com/office/powerpoint/2012/main" userId="Tomas Zadrav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8E"/>
    <a:srgbClr val="9FF500"/>
    <a:srgbClr val="AEC944"/>
    <a:srgbClr val="006386"/>
    <a:srgbClr val="006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8" autoAdjust="0"/>
    <p:restoredTop sz="94660"/>
  </p:normalViewPr>
  <p:slideViewPr>
    <p:cSldViewPr>
      <p:cViewPr varScale="1">
        <p:scale>
          <a:sx n="74" d="100"/>
          <a:sy n="74" d="100"/>
        </p:scale>
        <p:origin x="77" y="1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0954C-2FB4-4669-BC4E-1EFE8223BD8A}" type="datetimeFigureOut">
              <a:rPr lang="sl-SI" smtClean="0"/>
              <a:t>19. 02. 2025</a:t>
            </a:fld>
            <a:endParaRPr lang="sl-SI" dirty="0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 dirty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seminarske nalo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vrsto dela in naziv predmeta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68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62771"/>
            <a:ext cx="9678930" cy="2153396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  <p:sp>
        <p:nvSpPr>
          <p:cNvPr id="74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67" name="Označba mesta besedila 20">
            <a:extLst>
              <a:ext uri="{FF2B5EF4-FFF2-40B4-BE49-F238E27FC236}">
                <a16:creationId xmlns:a16="http://schemas.microsoft.com/office/drawing/2014/main" id="{57C944DA-2804-4A92-9A39-DF28EAC406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419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989" y="466725"/>
            <a:ext cx="6192011" cy="639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84527" y="6381328"/>
            <a:ext cx="1198212" cy="392904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006A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4DB0AA-41FA-4092-9E0E-E08C71D3280C}" type="slidenum">
              <a:rPr lang="sl-SI" smtClean="0"/>
              <a:pPr>
                <a:defRPr/>
              </a:pPr>
              <a:t>‹#›</a:t>
            </a:fld>
            <a:endParaRPr lang="sl-SI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/>
              <a:t>Naslov strani</a:t>
            </a:r>
            <a:endParaRPr lang="sl-SI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10944000" cy="468000"/>
          </a:xfrm>
          <a:prstGeom prst="rect">
            <a:avLst/>
          </a:prstGeom>
          <a:solidFill>
            <a:srgbClr val="006A8E"/>
          </a:solidFill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sl-SI"/>
              <a:t>Create your future!                  www.um.si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914400" y="1628800"/>
            <a:ext cx="10363200" cy="4608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l-SI"/>
              <a:t>Tekst</a:t>
            </a:r>
            <a:endParaRPr lang="en-US"/>
          </a:p>
          <a:p>
            <a:pPr lvl="1"/>
            <a:r>
              <a:rPr lang="sl-SI"/>
              <a:t>Druga raven</a:t>
            </a:r>
            <a:endParaRPr lang="en-US"/>
          </a:p>
          <a:p>
            <a:pPr lvl="2"/>
            <a:r>
              <a:rPr lang="sl-SI"/>
              <a:t>Tretja raven</a:t>
            </a:r>
            <a:endParaRPr lang="en-US"/>
          </a:p>
          <a:p>
            <a:pPr lvl="3"/>
            <a:r>
              <a:rPr lang="sl-SI"/>
              <a:t>Četrta raven</a:t>
            </a:r>
            <a:endParaRPr lang="en-US"/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7721150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/>
          <a:lstStyle>
            <a:lvl1pPr algn="l">
              <a:defRPr lang="sl-SI"/>
            </a:lvl1pPr>
          </a:lstStyle>
          <a:p>
            <a:pPr marL="0" lvl="0" algn="l"/>
            <a:r>
              <a:rPr lang="sl-SI" dirty="0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98094" y="1062063"/>
            <a:ext cx="11500480" cy="5237553"/>
          </a:xfrm>
        </p:spPr>
        <p:txBody>
          <a:bodyPr/>
          <a:lstStyle>
            <a:lvl1pPr>
              <a:defRPr sz="2400" b="1"/>
            </a:lvl1pPr>
            <a:lvl2pPr>
              <a:defRPr sz="2000"/>
            </a:lvl2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 dirty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 dirty="0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značba mesta besedila 27"/>
          <p:cNvSpPr>
            <a:spLocks noGrp="1"/>
          </p:cNvSpPr>
          <p:nvPr>
            <p:ph type="body" sz="quarter" idx="18"/>
          </p:nvPr>
        </p:nvSpPr>
        <p:spPr>
          <a:xfrm>
            <a:off x="2312427" y="4458598"/>
            <a:ext cx="7661275" cy="338554"/>
          </a:xfrm>
        </p:spPr>
        <p:txBody>
          <a:bodyPr/>
          <a:lstStyle/>
          <a:p>
            <a:r>
              <a:rPr lang="sl-SI" dirty="0">
                <a:solidFill>
                  <a:schemeClr val="bg1">
                    <a:lumMod val="50000"/>
                  </a:schemeClr>
                </a:solidFill>
              </a:rPr>
              <a:t>izr. prof. dr. Filip Kokalj</a:t>
            </a:r>
          </a:p>
        </p:txBody>
      </p:sp>
      <p:sp>
        <p:nvSpPr>
          <p:cNvPr id="25" name="Naslov 24"/>
          <p:cNvSpPr>
            <a:spLocks noGrp="1"/>
          </p:cNvSpPr>
          <p:nvPr>
            <p:ph type="title"/>
          </p:nvPr>
        </p:nvSpPr>
        <p:spPr>
          <a:xfrm>
            <a:off x="2303463" y="1484784"/>
            <a:ext cx="9337153" cy="2736304"/>
          </a:xfrm>
        </p:spPr>
        <p:txBody>
          <a:bodyPr anchor="t"/>
          <a:lstStyle/>
          <a:p>
            <a:r>
              <a:rPr lang="sl-SI" dirty="0"/>
              <a:t>Energija in okolje: </a:t>
            </a:r>
            <a:br>
              <a:rPr lang="sl-SI" dirty="0"/>
            </a:br>
            <a:r>
              <a:rPr lang="sr-Latn-RS" b="1" i="0" dirty="0">
                <a:solidFill>
                  <a:srgbClr val="000000"/>
                </a:solidFill>
                <a:effectLst/>
                <a:latin typeface="FSBrabo"/>
              </a:rPr>
              <a:t> </a:t>
            </a:r>
            <a:r>
              <a:rPr lang="sr-Latn-RS" dirty="0" err="1"/>
              <a:t>IoT</a:t>
            </a:r>
            <a:r>
              <a:rPr lang="sr-Latn-RS" dirty="0"/>
              <a:t> </a:t>
            </a:r>
            <a:r>
              <a:rPr lang="sr-Latn-RS" dirty="0" err="1"/>
              <a:t>Based</a:t>
            </a:r>
            <a:r>
              <a:rPr lang="sr-Latn-RS" dirty="0"/>
              <a:t> Solar </a:t>
            </a:r>
            <a:r>
              <a:rPr lang="sr-Latn-RS" dirty="0" err="1"/>
              <a:t>Power</a:t>
            </a:r>
            <a:r>
              <a:rPr lang="sr-Latn-RS" dirty="0"/>
              <a:t> Monitoring </a:t>
            </a:r>
            <a:r>
              <a:rPr lang="sr-Latn-RS" dirty="0" err="1"/>
              <a:t>System</a:t>
            </a:r>
            <a:endParaRPr lang="sl-SI" sz="3100" dirty="0"/>
          </a:p>
        </p:txBody>
      </p:sp>
      <p:sp>
        <p:nvSpPr>
          <p:cNvPr id="29" name="Označba mesta besedila 28"/>
          <p:cNvSpPr>
            <a:spLocks noGrp="1"/>
          </p:cNvSpPr>
          <p:nvPr>
            <p:ph type="body" sz="quarter" idx="19"/>
          </p:nvPr>
        </p:nvSpPr>
        <p:spPr>
          <a:xfrm>
            <a:off x="2063552" y="6153114"/>
            <a:ext cx="10034134" cy="338554"/>
          </a:xfrm>
        </p:spPr>
        <p:txBody>
          <a:bodyPr/>
          <a:lstStyle/>
          <a:p>
            <a:r>
              <a:rPr lang="sl-SI" dirty="0"/>
              <a:t>Maribor, januar 2024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9B1C98B8-3D7A-DDAD-8B2B-B0CDBC076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8B0568B4-A1F3-3F25-2B78-966CD1D26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381328"/>
            <a:ext cx="1368174" cy="356295"/>
          </a:xfrm>
          <a:prstGeom prst="rect">
            <a:avLst/>
          </a:prstGeom>
        </p:spPr>
      </p:pic>
      <p:sp>
        <p:nvSpPr>
          <p:cNvPr id="6" name="Okvir za tekst 5">
            <a:extLst>
              <a:ext uri="{FF2B5EF4-FFF2-40B4-BE49-F238E27FC236}">
                <a16:creationId xmlns:a16="http://schemas.microsoft.com/office/drawing/2014/main" id="{208D3C54-41DB-07E3-FC75-D5DDE08D2155}"/>
              </a:ext>
            </a:extLst>
          </p:cNvPr>
          <p:cNvSpPr txBox="1"/>
          <p:nvPr/>
        </p:nvSpPr>
        <p:spPr>
          <a:xfrm>
            <a:off x="695400" y="692696"/>
            <a:ext cx="104411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Senzor</a:t>
            </a:r>
            <a:r>
              <a:rPr lang="en-US" sz="2400" dirty="0"/>
              <a:t> </a:t>
            </a:r>
            <a:r>
              <a:rPr lang="en-US" sz="2400" dirty="0" err="1"/>
              <a:t>napetosti</a:t>
            </a:r>
            <a:r>
              <a:rPr lang="en-US" sz="2400" dirty="0"/>
              <a:t> </a:t>
            </a:r>
            <a:r>
              <a:rPr lang="en-US" sz="2400" dirty="0" err="1"/>
              <a:t>Senzor</a:t>
            </a:r>
            <a:r>
              <a:rPr lang="en-US" sz="2400" dirty="0"/>
              <a:t> </a:t>
            </a:r>
            <a:r>
              <a:rPr lang="en-US" sz="2400" dirty="0" err="1"/>
              <a:t>napetosti</a:t>
            </a:r>
            <a:r>
              <a:rPr lang="en-US" sz="2400" dirty="0"/>
              <a:t> je </a:t>
            </a:r>
            <a:r>
              <a:rPr lang="en-US" sz="2400" dirty="0" err="1"/>
              <a:t>naprava</a:t>
            </a:r>
            <a:r>
              <a:rPr lang="en-US" sz="2400" dirty="0"/>
              <a:t>, ki </a:t>
            </a:r>
            <a:r>
              <a:rPr lang="en-US" sz="2400" dirty="0" err="1"/>
              <a:t>lahko</a:t>
            </a:r>
            <a:r>
              <a:rPr lang="en-US" sz="2400" dirty="0"/>
              <a:t> </a:t>
            </a:r>
            <a:r>
              <a:rPr lang="en-US" sz="2400" dirty="0" err="1"/>
              <a:t>zazna</a:t>
            </a:r>
            <a:r>
              <a:rPr lang="en-US" sz="2400" dirty="0"/>
              <a:t>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prepozna</a:t>
            </a:r>
            <a:r>
              <a:rPr lang="en-US" sz="2400" dirty="0"/>
              <a:t> </a:t>
            </a:r>
            <a:r>
              <a:rPr lang="en-US" sz="2400" dirty="0" err="1"/>
              <a:t>vrsto</a:t>
            </a:r>
            <a:r>
              <a:rPr lang="en-US" sz="2400" dirty="0"/>
              <a:t> </a:t>
            </a:r>
            <a:r>
              <a:rPr lang="en-US" sz="2400" dirty="0" err="1"/>
              <a:t>električnih</a:t>
            </a:r>
            <a:r>
              <a:rPr lang="en-US" sz="2400" dirty="0"/>
              <a:t>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optičnih</a:t>
            </a:r>
            <a:r>
              <a:rPr lang="en-US" sz="2400" dirty="0"/>
              <a:t> </a:t>
            </a:r>
            <a:r>
              <a:rPr lang="en-US" sz="2400" dirty="0" err="1"/>
              <a:t>signalov</a:t>
            </a:r>
            <a:r>
              <a:rPr lang="en-US" sz="2400" dirty="0"/>
              <a:t>. Ta </a:t>
            </a:r>
            <a:r>
              <a:rPr lang="en-US" sz="2400" dirty="0" err="1"/>
              <a:t>senzor</a:t>
            </a:r>
            <a:r>
              <a:rPr lang="en-US" sz="2400" dirty="0"/>
              <a:t> se </a:t>
            </a:r>
            <a:r>
              <a:rPr lang="en-US" sz="2400" dirty="0" err="1"/>
              <a:t>uporablja</a:t>
            </a:r>
            <a:r>
              <a:rPr lang="en-US" sz="2400" dirty="0"/>
              <a:t> za </a:t>
            </a:r>
            <a:r>
              <a:rPr lang="en-US" sz="2400" dirty="0" err="1"/>
              <a:t>izračun</a:t>
            </a:r>
            <a:r>
              <a:rPr lang="en-US" sz="2400" dirty="0"/>
              <a:t> </a:t>
            </a:r>
            <a:r>
              <a:rPr lang="en-US" sz="2400" dirty="0" err="1"/>
              <a:t>količine</a:t>
            </a:r>
            <a:r>
              <a:rPr lang="en-US" sz="2400" dirty="0"/>
              <a:t> </a:t>
            </a:r>
            <a:r>
              <a:rPr lang="en-US" sz="2400" dirty="0" err="1"/>
              <a:t>napetosti</a:t>
            </a:r>
            <a:r>
              <a:rPr lang="en-US" sz="2400" dirty="0"/>
              <a:t>, </a:t>
            </a:r>
            <a:r>
              <a:rPr lang="en-US" sz="2400" dirty="0" err="1"/>
              <a:t>pridobljene</a:t>
            </a:r>
            <a:r>
              <a:rPr lang="en-US" sz="2400" dirty="0"/>
              <a:t> v </a:t>
            </a:r>
            <a:r>
              <a:rPr lang="en-US" sz="2400" dirty="0" err="1"/>
              <a:t>predmetu</a:t>
            </a:r>
            <a:r>
              <a:rPr lang="en-US" sz="2400" dirty="0"/>
              <a:t>, in se </a:t>
            </a:r>
            <a:r>
              <a:rPr lang="en-US" sz="2400" dirty="0" err="1"/>
              <a:t>uporablja</a:t>
            </a:r>
            <a:r>
              <a:rPr lang="en-US" sz="2400" dirty="0"/>
              <a:t> </a:t>
            </a:r>
            <a:r>
              <a:rPr lang="en-US" sz="2400" dirty="0" err="1"/>
              <a:t>tudi</a:t>
            </a:r>
            <a:r>
              <a:rPr lang="en-US" sz="2400" dirty="0"/>
              <a:t> za </a:t>
            </a:r>
            <a:r>
              <a:rPr lang="en-US" sz="2400" dirty="0" err="1"/>
              <a:t>njegovo</a:t>
            </a:r>
            <a:r>
              <a:rPr lang="en-US" sz="2400" dirty="0"/>
              <a:t> </a:t>
            </a:r>
            <a:r>
              <a:rPr lang="en-US" sz="2400" dirty="0" err="1"/>
              <a:t>spremljanje</a:t>
            </a:r>
            <a:r>
              <a:rPr lang="en-US" sz="2400" dirty="0"/>
              <a:t>. </a:t>
            </a:r>
            <a:r>
              <a:rPr lang="en-US" sz="2400" dirty="0" err="1"/>
              <a:t>Uporablja</a:t>
            </a:r>
            <a:r>
              <a:rPr lang="en-US" sz="2400" dirty="0"/>
              <a:t> se </a:t>
            </a:r>
            <a:r>
              <a:rPr lang="en-US" sz="2400" dirty="0" err="1"/>
              <a:t>predvsem</a:t>
            </a:r>
            <a:r>
              <a:rPr lang="en-US" sz="2400" dirty="0"/>
              <a:t> za </a:t>
            </a:r>
            <a:r>
              <a:rPr lang="en-US" sz="2400" dirty="0" err="1"/>
              <a:t>zaznavanje</a:t>
            </a:r>
            <a:r>
              <a:rPr lang="en-US" sz="2400" dirty="0"/>
              <a:t> in </a:t>
            </a:r>
            <a:r>
              <a:rPr lang="en-US" sz="2400" dirty="0" err="1"/>
              <a:t>merjenje</a:t>
            </a:r>
            <a:r>
              <a:rPr lang="en-US" sz="2400" dirty="0"/>
              <a:t> AC </a:t>
            </a:r>
            <a:r>
              <a:rPr lang="en-US" sz="2400" dirty="0" err="1"/>
              <a:t>ali</a:t>
            </a:r>
            <a:r>
              <a:rPr lang="en-US" sz="2400" dirty="0"/>
              <a:t> DC ICRAEM 2020 IOP Conf. Series: Materials Science and Engineering 981 (2020) 032037 IOP Publishing </a:t>
            </a:r>
            <a:r>
              <a:rPr lang="en-US" sz="2400" dirty="0" err="1"/>
              <a:t>doi</a:t>
            </a:r>
            <a:r>
              <a:rPr lang="en-US" sz="2400" dirty="0"/>
              <a:t>: 10.1088/1757-899X/981/3/032037 5 </a:t>
            </a:r>
            <a:r>
              <a:rPr lang="en-US" sz="2400" dirty="0" err="1"/>
              <a:t>napetostnih</a:t>
            </a:r>
            <a:r>
              <a:rPr lang="en-US" sz="2400" dirty="0"/>
              <a:t> </a:t>
            </a:r>
            <a:r>
              <a:rPr lang="en-US" sz="2400" dirty="0" err="1"/>
              <a:t>ravni</a:t>
            </a:r>
            <a:r>
              <a:rPr lang="en-US" sz="2400" dirty="0"/>
              <a:t>. Sama </a:t>
            </a:r>
            <a:r>
              <a:rPr lang="en-US" sz="2400" dirty="0" err="1"/>
              <a:t>napetost</a:t>
            </a:r>
            <a:r>
              <a:rPr lang="en-US" sz="2400" dirty="0"/>
              <a:t> je </a:t>
            </a:r>
            <a:r>
              <a:rPr lang="en-US" sz="2400" dirty="0" err="1"/>
              <a:t>podana</a:t>
            </a:r>
            <a:r>
              <a:rPr lang="en-US" sz="2400" dirty="0"/>
              <a:t> </a:t>
            </a:r>
            <a:r>
              <a:rPr lang="en-US" sz="2400" dirty="0" err="1"/>
              <a:t>kot</a:t>
            </a:r>
            <a:r>
              <a:rPr lang="en-US" sz="2400" dirty="0"/>
              <a:t> </a:t>
            </a:r>
            <a:r>
              <a:rPr lang="en-US" sz="2400" dirty="0" err="1"/>
              <a:t>vhod</a:t>
            </a:r>
            <a:r>
              <a:rPr lang="en-US" sz="2400" dirty="0"/>
              <a:t> za ta </a:t>
            </a:r>
            <a:r>
              <a:rPr lang="en-US" sz="2400" dirty="0" err="1"/>
              <a:t>senzor</a:t>
            </a:r>
            <a:r>
              <a:rPr lang="en-US" sz="2400" dirty="0"/>
              <a:t>, </a:t>
            </a:r>
            <a:r>
              <a:rPr lang="en-US" sz="2400" dirty="0" err="1"/>
              <a:t>izhod</a:t>
            </a:r>
            <a:r>
              <a:rPr lang="en-US" sz="2400" dirty="0"/>
              <a:t> pa so </a:t>
            </a:r>
            <a:r>
              <a:rPr lang="en-US" sz="2400" dirty="0" err="1"/>
              <a:t>lahko</a:t>
            </a:r>
            <a:r>
              <a:rPr lang="en-US" sz="2400" dirty="0"/>
              <a:t> </a:t>
            </a:r>
            <a:r>
              <a:rPr lang="en-US" sz="2400" dirty="0" err="1"/>
              <a:t>stikala</a:t>
            </a:r>
            <a:r>
              <a:rPr lang="en-US" sz="2400" dirty="0"/>
              <a:t>, </a:t>
            </a:r>
            <a:r>
              <a:rPr lang="en-US" sz="2400" dirty="0" err="1"/>
              <a:t>analogni</a:t>
            </a:r>
            <a:r>
              <a:rPr lang="en-US" sz="2400" dirty="0"/>
              <a:t> </a:t>
            </a:r>
            <a:r>
              <a:rPr lang="en-US" sz="2400" dirty="0" err="1"/>
              <a:t>napetostni</a:t>
            </a:r>
            <a:r>
              <a:rPr lang="en-US" sz="2400" dirty="0"/>
              <a:t> signal, </a:t>
            </a:r>
            <a:r>
              <a:rPr lang="en-US" sz="2400" dirty="0" err="1"/>
              <a:t>tokovni</a:t>
            </a:r>
            <a:r>
              <a:rPr lang="en-US" sz="2400" dirty="0"/>
              <a:t> signal </a:t>
            </a:r>
            <a:r>
              <a:rPr lang="en-US" sz="2400" dirty="0" err="1"/>
              <a:t>itd</a:t>
            </a:r>
            <a:r>
              <a:rPr lang="en-US" sz="2400" dirty="0"/>
              <a:t>.</a:t>
            </a:r>
            <a:endParaRPr lang="sr-Latn-RS" sz="2400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2BDC923-B1D6-05D6-28F7-85C656359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861048"/>
            <a:ext cx="3699114" cy="184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2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EC60857-B9C4-DD72-477A-C2C351307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00"/>
                </a:solidFill>
              </a:rPr>
              <a:t>LCD (</a:t>
            </a:r>
            <a:r>
              <a:rPr lang="en-US" b="0" dirty="0" err="1">
                <a:solidFill>
                  <a:srgbClr val="000000"/>
                </a:solidFill>
              </a:rPr>
              <a:t>zaslon</a:t>
            </a:r>
            <a:r>
              <a:rPr lang="en-US" b="0" dirty="0">
                <a:solidFill>
                  <a:srgbClr val="000000"/>
                </a:solidFill>
              </a:rPr>
              <a:t> s </a:t>
            </a:r>
            <a:r>
              <a:rPr lang="en-US" b="0" dirty="0" err="1">
                <a:solidFill>
                  <a:srgbClr val="000000"/>
                </a:solidFill>
              </a:rPr>
              <a:t>tekočimi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kristali</a:t>
            </a:r>
            <a:r>
              <a:rPr lang="en-US" b="0" dirty="0">
                <a:solidFill>
                  <a:srgbClr val="000000"/>
                </a:solidFill>
              </a:rPr>
              <a:t>) je </a:t>
            </a:r>
            <a:r>
              <a:rPr lang="en-US" b="0" dirty="0" err="1">
                <a:solidFill>
                  <a:srgbClr val="000000"/>
                </a:solidFill>
              </a:rPr>
              <a:t>elektronski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zaslonski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modul</a:t>
            </a:r>
            <a:r>
              <a:rPr lang="en-US" b="0" dirty="0">
                <a:solidFill>
                  <a:srgbClr val="000000"/>
                </a:solidFill>
              </a:rPr>
              <a:t>, ki se </a:t>
            </a:r>
            <a:r>
              <a:rPr lang="en-US" b="0" dirty="0" err="1">
                <a:solidFill>
                  <a:srgbClr val="000000"/>
                </a:solidFill>
              </a:rPr>
              <a:t>običajno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uporablja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različnih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napravah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vezjih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prikaz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podatkov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Zaslon</a:t>
            </a:r>
            <a:r>
              <a:rPr lang="en-US" b="0" dirty="0">
                <a:solidFill>
                  <a:srgbClr val="000000"/>
                </a:solidFill>
              </a:rPr>
              <a:t> LCD, ki se </a:t>
            </a:r>
            <a:r>
              <a:rPr lang="en-US" b="0" dirty="0" err="1">
                <a:solidFill>
                  <a:srgbClr val="000000"/>
                </a:solidFill>
              </a:rPr>
              <a:t>uporablja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tem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sistemu</a:t>
            </a:r>
            <a:r>
              <a:rPr lang="en-US" b="0" dirty="0">
                <a:solidFill>
                  <a:srgbClr val="000000"/>
                </a:solidFill>
              </a:rPr>
              <a:t>, je </a:t>
            </a:r>
            <a:r>
              <a:rPr lang="en-US" b="0" dirty="0" err="1">
                <a:solidFill>
                  <a:srgbClr val="000000"/>
                </a:solidFill>
              </a:rPr>
              <a:t>prikazan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sliki</a:t>
            </a:r>
            <a:r>
              <a:rPr lang="en-US" b="0" dirty="0">
                <a:solidFill>
                  <a:srgbClr val="000000"/>
                </a:solidFill>
              </a:rPr>
              <a:t> 7. Na </a:t>
            </a:r>
            <a:r>
              <a:rPr lang="en-US" b="0" dirty="0" err="1">
                <a:solidFill>
                  <a:srgbClr val="000000"/>
                </a:solidFill>
              </a:rPr>
              <a:t>splošno</a:t>
            </a:r>
            <a:r>
              <a:rPr lang="en-US" b="0" dirty="0">
                <a:solidFill>
                  <a:srgbClr val="000000"/>
                </a:solidFill>
              </a:rPr>
              <a:t> LCD </a:t>
            </a:r>
            <a:r>
              <a:rPr lang="en-US" b="0" dirty="0" err="1">
                <a:solidFill>
                  <a:srgbClr val="000000"/>
                </a:solidFill>
              </a:rPr>
              <a:t>deluje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tako</a:t>
            </a:r>
            <a:r>
              <a:rPr lang="en-US" b="0" dirty="0">
                <a:solidFill>
                  <a:srgbClr val="000000"/>
                </a:solidFill>
              </a:rPr>
              <a:t>, da </a:t>
            </a:r>
            <a:r>
              <a:rPr lang="en-US" b="0" dirty="0" err="1">
                <a:solidFill>
                  <a:srgbClr val="000000"/>
                </a:solidFill>
              </a:rPr>
              <a:t>blokira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svetlobo</a:t>
            </a:r>
            <a:r>
              <a:rPr lang="en-US" b="0" dirty="0">
                <a:solidFill>
                  <a:srgbClr val="000000"/>
                </a:solidFill>
              </a:rPr>
              <a:t>. V </a:t>
            </a:r>
            <a:r>
              <a:rPr lang="en-US" b="0" dirty="0" err="1">
                <a:solidFill>
                  <a:srgbClr val="000000"/>
                </a:solidFill>
              </a:rPr>
              <a:t>tem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sistemu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uporabljamo</a:t>
            </a:r>
            <a:r>
              <a:rPr lang="en-US" b="0" dirty="0">
                <a:solidFill>
                  <a:srgbClr val="000000"/>
                </a:solidFill>
              </a:rPr>
              <a:t> LCD </a:t>
            </a:r>
            <a:r>
              <a:rPr lang="en-US" b="0" dirty="0" err="1">
                <a:solidFill>
                  <a:srgbClr val="000000"/>
                </a:solidFill>
              </a:rPr>
              <a:t>zaslon</a:t>
            </a:r>
            <a:r>
              <a:rPr lang="en-US" b="0" dirty="0">
                <a:solidFill>
                  <a:srgbClr val="000000"/>
                </a:solidFill>
              </a:rPr>
              <a:t> 16x2. </a:t>
            </a:r>
            <a:r>
              <a:rPr lang="en-US" b="0" dirty="0" err="1">
                <a:solidFill>
                  <a:srgbClr val="000000"/>
                </a:solidFill>
              </a:rPr>
              <a:t>Zaslon</a:t>
            </a:r>
            <a:r>
              <a:rPr lang="en-US" b="0" dirty="0">
                <a:solidFill>
                  <a:srgbClr val="000000"/>
                </a:solidFill>
              </a:rPr>
              <a:t> 16x2 je </a:t>
            </a:r>
            <a:r>
              <a:rPr lang="en-US" b="0" dirty="0" err="1">
                <a:solidFill>
                  <a:srgbClr val="000000"/>
                </a:solidFill>
              </a:rPr>
              <a:t>sestavljen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iz</a:t>
            </a:r>
            <a:r>
              <a:rPr lang="en-US" b="0" dirty="0">
                <a:solidFill>
                  <a:srgbClr val="000000"/>
                </a:solidFill>
              </a:rPr>
              <a:t> 16 </a:t>
            </a:r>
            <a:r>
              <a:rPr lang="en-US" b="0" dirty="0" err="1">
                <a:solidFill>
                  <a:srgbClr val="000000"/>
                </a:solidFill>
              </a:rPr>
              <a:t>znakov</a:t>
            </a:r>
            <a:r>
              <a:rPr lang="en-US" b="0" dirty="0">
                <a:solidFill>
                  <a:srgbClr val="000000"/>
                </a:solidFill>
              </a:rPr>
              <a:t> in 2 </a:t>
            </a:r>
            <a:r>
              <a:rPr lang="en-US" b="0" dirty="0" err="1">
                <a:solidFill>
                  <a:srgbClr val="000000"/>
                </a:solidFill>
              </a:rPr>
              <a:t>vrstic</a:t>
            </a:r>
            <a:r>
              <a:rPr lang="en-US" b="0" dirty="0">
                <a:solidFill>
                  <a:srgbClr val="000000"/>
                </a:solidFill>
              </a:rPr>
              <a:t>. LCD je </a:t>
            </a:r>
            <a:r>
              <a:rPr lang="en-US" b="0" dirty="0" err="1">
                <a:solidFill>
                  <a:srgbClr val="000000"/>
                </a:solidFill>
              </a:rPr>
              <a:t>tvorba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trdne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tekočine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Uporablja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tekoče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kristale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ustvarjanje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vidne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slike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zaslonu</a:t>
            </a:r>
            <a:r>
              <a:rPr lang="en-US" b="0" dirty="0">
                <a:solidFill>
                  <a:srgbClr val="000000"/>
                </a:solidFill>
              </a:rPr>
              <a:t>.</a:t>
            </a:r>
            <a:endParaRPr lang="sr-Latn-RS" dirty="0"/>
          </a:p>
        </p:txBody>
      </p:sp>
      <p:sp>
        <p:nvSpPr>
          <p:cNvPr id="7" name="Okvir za tekst 6">
            <a:extLst>
              <a:ext uri="{FF2B5EF4-FFF2-40B4-BE49-F238E27FC236}">
                <a16:creationId xmlns:a16="http://schemas.microsoft.com/office/drawing/2014/main" id="{113B581B-1AD7-0A10-B7A2-BD4CB8E71210}"/>
              </a:ext>
            </a:extLst>
          </p:cNvPr>
          <p:cNvSpPr txBox="1"/>
          <p:nvPr/>
        </p:nvSpPr>
        <p:spPr>
          <a:xfrm>
            <a:off x="839416" y="373718"/>
            <a:ext cx="6094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1800" b="0" i="0" u="none" strike="noStrike" baseline="0" dirty="0">
                <a:solidFill>
                  <a:srgbClr val="000000"/>
                </a:solidFill>
              </a:rPr>
              <a:t>LCD Display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6F8E415-8881-402E-203D-329A5929A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699710"/>
            <a:ext cx="5483723" cy="20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19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A9529F17-B520-6463-2DC1-769DD8C6B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381328"/>
            <a:ext cx="1368174" cy="35629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1B63FE5-60F6-96AC-F7E9-882E54AE8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1445653"/>
            <a:ext cx="8216721" cy="39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83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igure 3.Remote monitoring for PV grid.">
            <a:extLst>
              <a:ext uri="{FF2B5EF4-FFF2-40B4-BE49-F238E27FC236}">
                <a16:creationId xmlns:a16="http://schemas.microsoft.com/office/drawing/2014/main" id="{48EDF6BE-67E0-6D0C-BE86-9A9EA2AB1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764704"/>
            <a:ext cx="5788868" cy="489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10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23392" y="1556792"/>
            <a:ext cx="10585176" cy="3672408"/>
          </a:xfrm>
        </p:spPr>
        <p:txBody>
          <a:bodyPr/>
          <a:lstStyle/>
          <a:p>
            <a:r>
              <a:rPr lang="en-US" sz="2400" dirty="0" err="1"/>
              <a:t>Sončna</a:t>
            </a:r>
            <a:r>
              <a:rPr lang="en-US" sz="2400" dirty="0"/>
              <a:t> </a:t>
            </a:r>
            <a:r>
              <a:rPr lang="en-US" sz="2400" dirty="0" err="1"/>
              <a:t>energija</a:t>
            </a:r>
            <a:r>
              <a:rPr lang="en-US" sz="2400" dirty="0"/>
              <a:t> je </a:t>
            </a:r>
            <a:r>
              <a:rPr lang="en-US" sz="2400" dirty="0" err="1"/>
              <a:t>postala</a:t>
            </a:r>
            <a:r>
              <a:rPr lang="en-US" sz="2400" dirty="0"/>
              <a:t> </a:t>
            </a:r>
            <a:r>
              <a:rPr lang="en-US" sz="2400" dirty="0" err="1"/>
              <a:t>zelo</a:t>
            </a:r>
            <a:r>
              <a:rPr lang="en-US" sz="2400" dirty="0"/>
              <a:t> </a:t>
            </a:r>
            <a:r>
              <a:rPr lang="en-US" sz="2400" dirty="0" err="1"/>
              <a:t>trendovska</a:t>
            </a:r>
            <a:r>
              <a:rPr lang="en-US" sz="2400" dirty="0"/>
              <a:t>, </a:t>
            </a:r>
            <a:r>
              <a:rPr lang="en-US" sz="2400" dirty="0" err="1"/>
              <a:t>saj</a:t>
            </a:r>
            <a:r>
              <a:rPr lang="en-US" sz="2400" dirty="0"/>
              <a:t> je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voljo</a:t>
            </a:r>
            <a:r>
              <a:rPr lang="en-US" sz="2400" dirty="0"/>
              <a:t> v </a:t>
            </a:r>
            <a:r>
              <a:rPr lang="en-US" sz="2400" dirty="0" err="1"/>
              <a:t>izobilju</a:t>
            </a:r>
            <a:r>
              <a:rPr lang="en-US" sz="2400" dirty="0"/>
              <a:t>, </a:t>
            </a:r>
            <a:r>
              <a:rPr lang="en-US" sz="2400" dirty="0" err="1"/>
              <a:t>proizvodnja</a:t>
            </a:r>
            <a:r>
              <a:rPr lang="en-US" sz="2400" dirty="0"/>
              <a:t> </a:t>
            </a:r>
            <a:r>
              <a:rPr lang="en-US" sz="2400" dirty="0" err="1"/>
              <a:t>sončne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 pa je </a:t>
            </a:r>
            <a:r>
              <a:rPr lang="en-US" sz="2400" dirty="0" err="1"/>
              <a:t>tudi</a:t>
            </a:r>
            <a:r>
              <a:rPr lang="en-US" sz="2400" dirty="0"/>
              <a:t> </a:t>
            </a:r>
            <a:r>
              <a:rPr lang="en-US" sz="2400" dirty="0" err="1"/>
              <a:t>cenejša</a:t>
            </a:r>
            <a:r>
              <a:rPr lang="en-US" sz="2400" dirty="0"/>
              <a:t> v </a:t>
            </a:r>
            <a:r>
              <a:rPr lang="en-US" sz="2400" dirty="0" err="1"/>
              <a:t>tehnologiji</a:t>
            </a:r>
            <a:r>
              <a:rPr lang="en-US" sz="2400" dirty="0"/>
              <a:t> </a:t>
            </a:r>
            <a:r>
              <a:rPr lang="en-US" sz="2400" dirty="0" err="1"/>
              <a:t>pretvorbe</a:t>
            </a:r>
            <a:r>
              <a:rPr lang="en-US" sz="2400" dirty="0"/>
              <a:t>. V </a:t>
            </a:r>
            <a:r>
              <a:rPr lang="en-US" sz="2400" dirty="0" err="1"/>
              <a:t>tej</a:t>
            </a:r>
            <a:r>
              <a:rPr lang="en-US" sz="2400" dirty="0"/>
              <a:t> </a:t>
            </a:r>
            <a:r>
              <a:rPr lang="en-US" sz="2400" dirty="0" err="1"/>
              <a:t>tehnologiji</a:t>
            </a:r>
            <a:r>
              <a:rPr lang="en-US" sz="2400" dirty="0"/>
              <a:t> se </a:t>
            </a:r>
            <a:r>
              <a:rPr lang="en-US" sz="2400" dirty="0" err="1"/>
              <a:t>svetlobna</a:t>
            </a:r>
            <a:r>
              <a:rPr lang="en-US" sz="2400" dirty="0"/>
              <a:t> </a:t>
            </a:r>
            <a:r>
              <a:rPr lang="en-US" sz="2400" dirty="0" err="1"/>
              <a:t>energija</a:t>
            </a:r>
            <a:r>
              <a:rPr lang="en-US" sz="2400" dirty="0"/>
              <a:t> </a:t>
            </a:r>
            <a:r>
              <a:rPr lang="en-US" sz="2400" dirty="0" err="1"/>
              <a:t>pretvori</a:t>
            </a:r>
            <a:r>
              <a:rPr lang="en-US" sz="2400" dirty="0"/>
              <a:t> v </a:t>
            </a:r>
            <a:r>
              <a:rPr lang="en-US" sz="2400" dirty="0" err="1"/>
              <a:t>električno</a:t>
            </a:r>
            <a:r>
              <a:rPr lang="en-US" sz="2400" dirty="0"/>
              <a:t> </a:t>
            </a:r>
            <a:r>
              <a:rPr lang="en-US" sz="2400" dirty="0" err="1"/>
              <a:t>energijo</a:t>
            </a:r>
            <a:r>
              <a:rPr lang="en-US" sz="2400" dirty="0"/>
              <a:t>, ki je </a:t>
            </a:r>
            <a:r>
              <a:rPr lang="en-US" sz="2400" dirty="0" err="1"/>
              <a:t>znana</a:t>
            </a:r>
            <a:r>
              <a:rPr lang="en-US" sz="2400" dirty="0"/>
              <a:t> </a:t>
            </a:r>
            <a:r>
              <a:rPr lang="en-US" sz="2400" dirty="0" err="1"/>
              <a:t>kot</a:t>
            </a:r>
            <a:r>
              <a:rPr lang="en-US" sz="2400" dirty="0"/>
              <a:t> </a:t>
            </a:r>
            <a:r>
              <a:rPr lang="en-US" sz="2400" dirty="0" err="1"/>
              <a:t>fotovoltaični</a:t>
            </a:r>
            <a:r>
              <a:rPr lang="en-US" sz="2400" dirty="0"/>
              <a:t> </a:t>
            </a:r>
            <a:r>
              <a:rPr lang="en-US" sz="2400" dirty="0" err="1"/>
              <a:t>učinek</a:t>
            </a:r>
            <a:r>
              <a:rPr lang="en-US" sz="2400" dirty="0"/>
              <a:t> in se </a:t>
            </a:r>
            <a:r>
              <a:rPr lang="en-US" sz="2400" dirty="0" err="1"/>
              <a:t>imenuje</a:t>
            </a:r>
            <a:r>
              <a:rPr lang="en-US" sz="2400" dirty="0"/>
              <a:t> </a:t>
            </a:r>
            <a:r>
              <a:rPr lang="en-US" sz="2400" dirty="0" err="1"/>
              <a:t>sončna</a:t>
            </a:r>
            <a:r>
              <a:rPr lang="en-US" sz="2400" dirty="0"/>
              <a:t> </a:t>
            </a:r>
            <a:r>
              <a:rPr lang="en-US" sz="2400" dirty="0" err="1"/>
              <a:t>energija</a:t>
            </a:r>
            <a:r>
              <a:rPr lang="en-US" sz="2400" dirty="0"/>
              <a:t>. </a:t>
            </a:r>
          </a:p>
          <a:p>
            <a:r>
              <a:rPr lang="en-US" sz="2400" dirty="0"/>
              <a:t>Z </a:t>
            </a:r>
            <a:r>
              <a:rPr lang="en-US" sz="2400" dirty="0" err="1"/>
              <a:t>uporabo</a:t>
            </a:r>
            <a:r>
              <a:rPr lang="en-US" sz="2400" dirty="0"/>
              <a:t> </a:t>
            </a:r>
            <a:r>
              <a:rPr lang="en-US" sz="2400" dirty="0" err="1"/>
              <a:t>sončne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 se </a:t>
            </a:r>
            <a:r>
              <a:rPr lang="en-US" sz="2400" dirty="0" err="1"/>
              <a:t>bo</a:t>
            </a:r>
            <a:r>
              <a:rPr lang="en-US" sz="2400" dirty="0"/>
              <a:t> </a:t>
            </a:r>
            <a:r>
              <a:rPr lang="en-US" sz="2400" dirty="0" err="1"/>
              <a:t>zmanjšalo</a:t>
            </a:r>
            <a:r>
              <a:rPr lang="en-US" sz="2400" dirty="0"/>
              <a:t> </a:t>
            </a:r>
            <a:r>
              <a:rPr lang="en-US" sz="2400" dirty="0" err="1"/>
              <a:t>onesnaževanje</a:t>
            </a:r>
            <a:r>
              <a:rPr lang="en-US" sz="2400" dirty="0"/>
              <a:t> in s </a:t>
            </a:r>
            <a:r>
              <a:rPr lang="en-US" sz="2400" dirty="0" err="1"/>
              <a:t>spremljanjem</a:t>
            </a:r>
            <a:r>
              <a:rPr lang="en-US" sz="2400" dirty="0"/>
              <a:t> </a:t>
            </a:r>
            <a:r>
              <a:rPr lang="en-US" sz="2400" dirty="0" err="1"/>
              <a:t>energetskega</a:t>
            </a:r>
            <a:r>
              <a:rPr lang="en-US" sz="2400" dirty="0"/>
              <a:t> </a:t>
            </a:r>
            <a:r>
              <a:rPr lang="en-US" sz="2400" dirty="0" err="1"/>
              <a:t>napovedovanja</a:t>
            </a:r>
            <a:r>
              <a:rPr lang="en-US" sz="2400" dirty="0"/>
              <a:t>, </a:t>
            </a:r>
            <a:r>
              <a:rPr lang="en-US" sz="2400" dirty="0" err="1"/>
              <a:t>gospodinjstev</a:t>
            </a:r>
            <a:r>
              <a:rPr lang="en-US" sz="2400" dirty="0"/>
              <a:t> in </a:t>
            </a:r>
            <a:r>
              <a:rPr lang="en-US" sz="2400" dirty="0" err="1"/>
              <a:t>skupnosti</a:t>
            </a:r>
            <a:r>
              <a:rPr lang="en-US" sz="2400" dirty="0"/>
              <a:t> se </a:t>
            </a:r>
            <a:r>
              <a:rPr lang="en-US" sz="2400" dirty="0" err="1"/>
              <a:t>lahko</a:t>
            </a:r>
            <a:r>
              <a:rPr lang="en-US" sz="2400" dirty="0"/>
              <a:t> </a:t>
            </a:r>
            <a:r>
              <a:rPr lang="en-US" sz="2400" dirty="0" err="1"/>
              <a:t>poveča</a:t>
            </a:r>
            <a:r>
              <a:rPr lang="en-US" sz="2400" dirty="0"/>
              <a:t> </a:t>
            </a:r>
            <a:r>
              <a:rPr lang="en-US" sz="2400" dirty="0" err="1"/>
              <a:t>tudi</a:t>
            </a:r>
            <a:r>
              <a:rPr lang="en-US" sz="2400" dirty="0"/>
              <a:t> </a:t>
            </a:r>
            <a:r>
              <a:rPr lang="en-US" sz="2400" dirty="0" err="1"/>
              <a:t>produktivnost</a:t>
            </a:r>
            <a:r>
              <a:rPr lang="en-US" sz="2400" dirty="0"/>
              <a:t>. S </a:t>
            </a:r>
            <a:r>
              <a:rPr lang="en-US" sz="2400" dirty="0" err="1"/>
              <a:t>spremljanjem</a:t>
            </a:r>
            <a:r>
              <a:rPr lang="en-US" sz="2400" dirty="0"/>
              <a:t> </a:t>
            </a:r>
            <a:r>
              <a:rPr lang="en-US" sz="2400" dirty="0" err="1"/>
              <a:t>tega</a:t>
            </a:r>
            <a:r>
              <a:rPr lang="en-US" sz="2400" dirty="0"/>
              <a:t> </a:t>
            </a:r>
            <a:r>
              <a:rPr lang="en-US" sz="2400" dirty="0" err="1"/>
              <a:t>sistema</a:t>
            </a:r>
            <a:r>
              <a:rPr lang="en-US" sz="2400" dirty="0"/>
              <a:t> </a:t>
            </a:r>
            <a:r>
              <a:rPr lang="en-US" sz="2400" dirty="0" err="1"/>
              <a:t>lahko</a:t>
            </a:r>
            <a:r>
              <a:rPr lang="en-US" sz="2400" dirty="0"/>
              <a:t> </a:t>
            </a:r>
            <a:r>
              <a:rPr lang="en-US" sz="2400" dirty="0" err="1"/>
              <a:t>vemo</a:t>
            </a:r>
            <a:r>
              <a:rPr lang="en-US" sz="2400" dirty="0"/>
              <a:t> </a:t>
            </a:r>
            <a:r>
              <a:rPr lang="en-US" sz="2400" dirty="0" err="1"/>
              <a:t>njegovo</a:t>
            </a:r>
            <a:r>
              <a:rPr lang="en-US" sz="2400" dirty="0"/>
              <a:t> </a:t>
            </a:r>
            <a:r>
              <a:rPr lang="en-US" sz="2400" dirty="0" err="1"/>
              <a:t>stanje</a:t>
            </a:r>
            <a:r>
              <a:rPr lang="en-US" sz="2400" dirty="0"/>
              <a:t> in </a:t>
            </a:r>
            <a:r>
              <a:rPr lang="en-US" sz="2400" dirty="0" err="1"/>
              <a:t>tudi</a:t>
            </a:r>
            <a:r>
              <a:rPr lang="en-US" sz="2400" dirty="0"/>
              <a:t> </a:t>
            </a:r>
            <a:r>
              <a:rPr lang="en-US" sz="2400" dirty="0" err="1"/>
              <a:t>pokažemo</a:t>
            </a:r>
            <a:r>
              <a:rPr lang="en-US" sz="2400" dirty="0"/>
              <a:t>, </a:t>
            </a:r>
            <a:r>
              <a:rPr lang="en-US" sz="2400" dirty="0" err="1"/>
              <a:t>kdaj</a:t>
            </a:r>
            <a:r>
              <a:rPr lang="en-US" sz="2400" dirty="0"/>
              <a:t> </a:t>
            </a:r>
            <a:r>
              <a:rPr lang="en-US" sz="2400" dirty="0" err="1"/>
              <a:t>obstaja</a:t>
            </a:r>
            <a:r>
              <a:rPr lang="en-US" sz="2400" dirty="0"/>
              <a:t> </a:t>
            </a:r>
            <a:r>
              <a:rPr lang="en-US" sz="2400" dirty="0" err="1"/>
              <a:t>težava</a:t>
            </a:r>
            <a:r>
              <a:rPr lang="en-US" sz="2400" dirty="0"/>
              <a:t>, ki je </a:t>
            </a:r>
            <a:r>
              <a:rPr lang="en-US" sz="2400" dirty="0" err="1"/>
              <a:t>tako</a:t>
            </a:r>
            <a:r>
              <a:rPr lang="en-US" sz="2400" dirty="0"/>
              <a:t> </a:t>
            </a:r>
            <a:r>
              <a:rPr lang="en-US" sz="2400" dirty="0" err="1"/>
              <a:t>koristna</a:t>
            </a:r>
            <a:r>
              <a:rPr lang="en-US" sz="2400" dirty="0"/>
              <a:t>. </a:t>
            </a:r>
            <a:r>
              <a:rPr lang="en-US" sz="2400" dirty="0" err="1"/>
              <a:t>Predlagani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opisuje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za </a:t>
            </a:r>
            <a:r>
              <a:rPr lang="en-US" sz="2400" dirty="0" err="1"/>
              <a:t>spremljanje</a:t>
            </a:r>
            <a:r>
              <a:rPr lang="en-US" sz="2400" dirty="0"/>
              <a:t> </a:t>
            </a:r>
            <a:r>
              <a:rPr lang="en-US" sz="2400" dirty="0" err="1"/>
              <a:t>sončne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r>
              <a:rPr lang="en-US" sz="2400" dirty="0"/>
              <a:t>, ki </a:t>
            </a:r>
            <a:r>
              <a:rPr lang="en-US" sz="2400" dirty="0" err="1"/>
              <a:t>temelji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IoT. </a:t>
            </a:r>
            <a:r>
              <a:rPr lang="en-US" sz="2400" dirty="0" err="1"/>
              <a:t>omrežja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</a:t>
            </a:r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Uvod</a:t>
            </a:r>
            <a:endParaRPr lang="en-US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888948D-8787-0CFD-6D93-32AFAEC04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3912" y="630932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2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:a16="http://schemas.microsoft.com/office/drawing/2014/main" id="{B4DDFB81-BABA-52CC-9F62-EFD04A7C4D71}"/>
              </a:ext>
            </a:extLst>
          </p:cNvPr>
          <p:cNvSpPr txBox="1"/>
          <p:nvPr/>
        </p:nvSpPr>
        <p:spPr>
          <a:xfrm>
            <a:off x="1271464" y="2060848"/>
            <a:ext cx="1029714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V </a:t>
            </a:r>
            <a:r>
              <a:rPr lang="en-US" sz="2400" dirty="0" err="1"/>
              <a:t>tem</a:t>
            </a:r>
            <a:r>
              <a:rPr lang="en-US" sz="2400" dirty="0"/>
              <a:t> </a:t>
            </a:r>
            <a:r>
              <a:rPr lang="en-US" sz="2400" dirty="0" err="1"/>
              <a:t>sistemu</a:t>
            </a:r>
            <a:r>
              <a:rPr lang="en-US" sz="2400" dirty="0"/>
              <a:t> se </a:t>
            </a:r>
            <a:r>
              <a:rPr lang="en-US" sz="2400" dirty="0" err="1"/>
              <a:t>sončna</a:t>
            </a:r>
            <a:r>
              <a:rPr lang="en-US" sz="2400" dirty="0"/>
              <a:t> </a:t>
            </a:r>
            <a:r>
              <a:rPr lang="en-US" sz="2400" dirty="0" err="1"/>
              <a:t>svetloba</a:t>
            </a:r>
            <a:r>
              <a:rPr lang="en-US" sz="2400" dirty="0"/>
              <a:t> </a:t>
            </a:r>
            <a:r>
              <a:rPr lang="en-US" sz="2400" dirty="0" err="1"/>
              <a:t>pretvori</a:t>
            </a:r>
            <a:r>
              <a:rPr lang="en-US" sz="2400" dirty="0"/>
              <a:t> v </a:t>
            </a:r>
            <a:r>
              <a:rPr lang="en-US" sz="2400" dirty="0" err="1"/>
              <a:t>električno</a:t>
            </a:r>
            <a:r>
              <a:rPr lang="en-US" sz="2400" dirty="0"/>
              <a:t> </a:t>
            </a:r>
            <a:r>
              <a:rPr lang="en-US" sz="2400" dirty="0" err="1"/>
              <a:t>energijo</a:t>
            </a:r>
            <a:r>
              <a:rPr lang="en-US" sz="2400" dirty="0"/>
              <a:t> s </a:t>
            </a:r>
            <a:r>
              <a:rPr lang="en-US" sz="2400" dirty="0" err="1"/>
              <a:t>sončnimi</a:t>
            </a:r>
            <a:r>
              <a:rPr lang="en-US" sz="2400" dirty="0"/>
              <a:t> </a:t>
            </a:r>
            <a:r>
              <a:rPr lang="en-US" sz="2400" dirty="0" err="1"/>
              <a:t>celicami</a:t>
            </a:r>
            <a:r>
              <a:rPr lang="en-US" sz="2400" dirty="0"/>
              <a:t>, ki so </a:t>
            </a:r>
            <a:r>
              <a:rPr lang="en-US" sz="2400" dirty="0" err="1"/>
              <a:t>prisotne</a:t>
            </a:r>
            <a:r>
              <a:rPr lang="en-US" sz="2400" dirty="0"/>
              <a:t> v </a:t>
            </a:r>
            <a:r>
              <a:rPr lang="en-US" sz="2400" dirty="0" err="1"/>
              <a:t>sončnih</a:t>
            </a:r>
            <a:r>
              <a:rPr lang="en-US" sz="2400" dirty="0"/>
              <a:t> </a:t>
            </a:r>
            <a:r>
              <a:rPr lang="en-US" sz="2400" dirty="0" err="1"/>
              <a:t>kolektorjih</a:t>
            </a:r>
            <a:r>
              <a:rPr lang="en-US" sz="2400" dirty="0"/>
              <a:t>. </a:t>
            </a:r>
            <a:r>
              <a:rPr lang="en-US" sz="2400" dirty="0" err="1"/>
              <a:t>Uporabljamo</a:t>
            </a:r>
            <a:r>
              <a:rPr lang="en-US" sz="2400" dirty="0"/>
              <a:t> Arduino. </a:t>
            </a:r>
            <a:r>
              <a:rPr lang="en-US" sz="2400" dirty="0" err="1"/>
              <a:t>Parametri</a:t>
            </a:r>
            <a:r>
              <a:rPr lang="en-US" sz="2400" dirty="0"/>
              <a:t> </a:t>
            </a:r>
            <a:r>
              <a:rPr lang="en-US" sz="2400" dirty="0" err="1"/>
              <a:t>trenutne</a:t>
            </a:r>
            <a:r>
              <a:rPr lang="en-US" sz="2400" dirty="0"/>
              <a:t> </a:t>
            </a:r>
            <a:r>
              <a:rPr lang="en-US" sz="2400" dirty="0" err="1"/>
              <a:t>napetosti</a:t>
            </a:r>
            <a:r>
              <a:rPr lang="en-US" sz="2400" dirty="0"/>
              <a:t> se </a:t>
            </a:r>
            <a:r>
              <a:rPr lang="en-US" sz="2400" dirty="0" err="1"/>
              <a:t>merijo</a:t>
            </a:r>
            <a:r>
              <a:rPr lang="en-US" sz="2400" dirty="0"/>
              <a:t> s </a:t>
            </a:r>
            <a:r>
              <a:rPr lang="en-US" sz="2400" dirty="0" err="1"/>
              <a:t>senzorji</a:t>
            </a:r>
            <a:r>
              <a:rPr lang="en-US" sz="2400" dirty="0"/>
              <a:t>. </a:t>
            </a:r>
            <a:r>
              <a:rPr lang="en-US" sz="2400" dirty="0" err="1"/>
              <a:t>Vrednosti</a:t>
            </a:r>
            <a:r>
              <a:rPr lang="en-US" sz="2400" dirty="0"/>
              <a:t> </a:t>
            </a:r>
            <a:r>
              <a:rPr lang="en-US" sz="2400" dirty="0" err="1"/>
              <a:t>toka</a:t>
            </a:r>
            <a:r>
              <a:rPr lang="en-US" sz="2400" dirty="0"/>
              <a:t> in </a:t>
            </a:r>
            <a:r>
              <a:rPr lang="en-US" sz="2400" dirty="0" err="1"/>
              <a:t>napetosti</a:t>
            </a:r>
            <a:r>
              <a:rPr lang="en-US" sz="2400" dirty="0"/>
              <a:t> so </a:t>
            </a:r>
            <a:r>
              <a:rPr lang="en-US" sz="2400" dirty="0" err="1"/>
              <a:t>prikazane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LCD </a:t>
            </a:r>
            <a:r>
              <a:rPr lang="en-US" sz="2400" dirty="0" err="1"/>
              <a:t>zaslonu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Naprava</a:t>
            </a:r>
            <a:r>
              <a:rPr lang="en-US" sz="2400" dirty="0"/>
              <a:t> IoT je </a:t>
            </a:r>
            <a:r>
              <a:rPr lang="en-US" sz="2400" dirty="0" err="1"/>
              <a:t>povezana</a:t>
            </a:r>
            <a:r>
              <a:rPr lang="en-US" sz="2400" dirty="0"/>
              <a:t> </a:t>
            </a:r>
            <a:r>
              <a:rPr lang="en-US" sz="2400" dirty="0" err="1"/>
              <a:t>tudi</a:t>
            </a:r>
            <a:r>
              <a:rPr lang="en-US" sz="2400" dirty="0"/>
              <a:t> s </a:t>
            </a:r>
            <a:r>
              <a:rPr lang="en-US" sz="2400" dirty="0" err="1"/>
              <a:t>senzorji</a:t>
            </a:r>
            <a:r>
              <a:rPr lang="en-US" sz="2400" dirty="0"/>
              <a:t>, </a:t>
            </a:r>
            <a:r>
              <a:rPr lang="en-US" sz="2400" dirty="0" err="1"/>
              <a:t>preko</a:t>
            </a:r>
            <a:r>
              <a:rPr lang="en-US" sz="2400" dirty="0"/>
              <a:t> </a:t>
            </a:r>
            <a:r>
              <a:rPr lang="en-US" sz="2400" dirty="0" err="1"/>
              <a:t>katerih</a:t>
            </a:r>
            <a:r>
              <a:rPr lang="en-US" sz="2400" dirty="0"/>
              <a:t> so </a:t>
            </a:r>
            <a:r>
              <a:rPr lang="en-US" sz="2400" dirty="0" err="1"/>
              <a:t>parametri</a:t>
            </a:r>
            <a:r>
              <a:rPr lang="en-US" sz="2400" dirty="0"/>
              <a:t> </a:t>
            </a:r>
            <a:r>
              <a:rPr lang="en-US" sz="2400" dirty="0" err="1"/>
              <a:t>prikazani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zaslonu</a:t>
            </a:r>
            <a:r>
              <a:rPr lang="en-US" sz="2400" dirty="0"/>
              <a:t>, ki </a:t>
            </a:r>
            <a:r>
              <a:rPr lang="en-US" sz="2400" dirty="0" err="1"/>
              <a:t>jih</a:t>
            </a:r>
            <a:r>
              <a:rPr lang="en-US" sz="2400" dirty="0"/>
              <a:t> je </a:t>
            </a:r>
            <a:r>
              <a:rPr lang="en-US" sz="2400" dirty="0" err="1"/>
              <a:t>mogoče</a:t>
            </a:r>
            <a:r>
              <a:rPr lang="en-US" sz="2400" dirty="0"/>
              <a:t> </a:t>
            </a:r>
            <a:r>
              <a:rPr lang="en-US" sz="2400" dirty="0" err="1"/>
              <a:t>spremljati</a:t>
            </a:r>
            <a:r>
              <a:rPr lang="en-US" sz="2400" dirty="0"/>
              <a:t> od </a:t>
            </a:r>
            <a:r>
              <a:rPr lang="en-US" sz="2400" dirty="0" err="1"/>
              <a:t>koder</a:t>
            </a:r>
            <a:r>
              <a:rPr lang="en-US" sz="2400" dirty="0"/>
              <a:t> </a:t>
            </a:r>
            <a:r>
              <a:rPr lang="en-US" sz="2400" dirty="0" err="1"/>
              <a:t>koli</a:t>
            </a:r>
            <a:r>
              <a:rPr lang="en-US" sz="2400" dirty="0"/>
              <a:t> z </a:t>
            </a:r>
            <a:r>
              <a:rPr lang="en-US" sz="2400" dirty="0" err="1"/>
              <a:t>uporabo</a:t>
            </a:r>
            <a:r>
              <a:rPr lang="en-US" sz="2400" dirty="0"/>
              <a:t> </a:t>
            </a:r>
            <a:r>
              <a:rPr lang="en-US" sz="2400" dirty="0" err="1"/>
              <a:t>razpoložljivega</a:t>
            </a:r>
            <a:endParaRPr lang="sr-Latn-RS" dirty="0"/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86E93951-ED69-5849-FABE-FB96EEF4B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1944" y="6165304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5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Izziv</a:t>
            </a:r>
            <a:endParaRPr lang="en-US" dirty="0"/>
          </a:p>
        </p:txBody>
      </p:sp>
      <p:sp>
        <p:nvSpPr>
          <p:cNvPr id="4" name="Okvir za tekst 3">
            <a:extLst>
              <a:ext uri="{FF2B5EF4-FFF2-40B4-BE49-F238E27FC236}">
                <a16:creationId xmlns:a16="http://schemas.microsoft.com/office/drawing/2014/main" id="{9334D162-7153-C9BA-08F1-E31F3AC1E9C2}"/>
              </a:ext>
            </a:extLst>
          </p:cNvPr>
          <p:cNvSpPr txBox="1"/>
          <p:nvPr/>
        </p:nvSpPr>
        <p:spPr>
          <a:xfrm>
            <a:off x="1173480" y="2060848"/>
            <a:ext cx="102511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Izgradnja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sončnega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fotovoltaičnega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sistema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je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zadnjih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letih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doživela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hitro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rast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zaradi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napredka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tehnologiji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zmanjšanja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stroškov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PV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panelov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Ker se PV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sistemi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nahajajo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neprehodnih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lokacijah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je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potrebno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stalno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spremljati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zmogljivost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endParaRPr lang="en-US" sz="2400" dirty="0">
              <a:solidFill>
                <a:srgbClr val="000000"/>
              </a:solidFill>
              <a:latin typeface="FSBrabo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Spremljanje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sončne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fotovoltaike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osnovi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IoT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uporablja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modul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GPRS,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poceni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mikrokrmilnik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komponente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opremljene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 PV,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omogočajo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uporabniku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dostop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do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podatkov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produktivnosti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PV od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koder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koli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endParaRPr lang="sr-Latn-RS" sz="2400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68C4FEDF-6756-69DE-95B2-E050AE9A1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9035" y="6401842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7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64B80575-46E6-0482-AC84-287ADB213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692696"/>
            <a:ext cx="5688632" cy="508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69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>
            <a:extLst>
              <a:ext uri="{FF2B5EF4-FFF2-40B4-BE49-F238E27FC236}">
                <a16:creationId xmlns:a16="http://schemas.microsoft.com/office/drawing/2014/main" id="{C540B26A-105B-3494-41F4-04E4BF89F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5960" y="6412891"/>
            <a:ext cx="1368174" cy="356295"/>
          </a:xfrm>
          <a:prstGeom prst="rect">
            <a:avLst/>
          </a:prstGeom>
        </p:spPr>
      </p:pic>
      <p:sp>
        <p:nvSpPr>
          <p:cNvPr id="8" name="Naslov 7">
            <a:extLst>
              <a:ext uri="{FF2B5EF4-FFF2-40B4-BE49-F238E27FC236}">
                <a16:creationId xmlns:a16="http://schemas.microsoft.com/office/drawing/2014/main" id="{040F6BCC-6DD0-92F7-07B5-835BD730F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Hardware</a:t>
            </a:r>
            <a:r>
              <a:rPr lang="sr-Latn-RS" dirty="0"/>
              <a:t> </a:t>
            </a:r>
            <a:r>
              <a:rPr lang="sr-Latn-RS" dirty="0" err="1"/>
              <a:t>description</a:t>
            </a:r>
            <a:endParaRPr lang="sr-Latn-RS" dirty="0"/>
          </a:p>
        </p:txBody>
      </p:sp>
      <p:sp>
        <p:nvSpPr>
          <p:cNvPr id="10" name="Okvir za tekst 9">
            <a:extLst>
              <a:ext uri="{FF2B5EF4-FFF2-40B4-BE49-F238E27FC236}">
                <a16:creationId xmlns:a16="http://schemas.microsoft.com/office/drawing/2014/main" id="{6C223992-9ABB-B923-D08E-DE39CA8937CB}"/>
              </a:ext>
            </a:extLst>
          </p:cNvPr>
          <p:cNvSpPr txBox="1"/>
          <p:nvPr/>
        </p:nvSpPr>
        <p:spPr>
          <a:xfrm>
            <a:off x="695400" y="1268760"/>
            <a:ext cx="1101722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Arduino Uno To je </a:t>
            </a:r>
            <a:r>
              <a:rPr lang="en-US" sz="2400" dirty="0" err="1"/>
              <a:t>plošča</a:t>
            </a:r>
            <a:r>
              <a:rPr lang="en-US" sz="2400" dirty="0"/>
              <a:t> </a:t>
            </a:r>
            <a:r>
              <a:rPr lang="en-US" sz="2400" dirty="0" err="1"/>
              <a:t>mikrokrmilnika</a:t>
            </a:r>
            <a:r>
              <a:rPr lang="en-US" sz="2400" dirty="0"/>
              <a:t>, ki je </a:t>
            </a:r>
            <a:r>
              <a:rPr lang="en-US" sz="2400" dirty="0" err="1"/>
              <a:t>zgrajena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mikročipu</a:t>
            </a:r>
            <a:r>
              <a:rPr lang="en-US" sz="2400" dirty="0"/>
              <a:t> ATmega328P. </a:t>
            </a:r>
            <a:r>
              <a:rPr lang="en-US" sz="2400" dirty="0" err="1"/>
              <a:t>Beseda</a:t>
            </a:r>
            <a:r>
              <a:rPr lang="en-US" sz="2400" dirty="0"/>
              <a:t> Uno </a:t>
            </a:r>
            <a:r>
              <a:rPr lang="en-US" sz="2400" dirty="0" err="1"/>
              <a:t>pomeni</a:t>
            </a:r>
            <a:r>
              <a:rPr lang="en-US" sz="2400" dirty="0"/>
              <a:t> "</a:t>
            </a:r>
            <a:r>
              <a:rPr lang="en-US" sz="2400" dirty="0" err="1"/>
              <a:t>ena</a:t>
            </a:r>
            <a:r>
              <a:rPr lang="en-US" sz="2400" dirty="0"/>
              <a:t>". </a:t>
            </a:r>
            <a:r>
              <a:rPr lang="en-US" sz="2400" dirty="0" err="1"/>
              <a:t>Sestavljen</a:t>
            </a:r>
            <a:r>
              <a:rPr lang="en-US" sz="2400" dirty="0"/>
              <a:t> je </a:t>
            </a:r>
            <a:r>
              <a:rPr lang="en-US" sz="2400" dirty="0" err="1"/>
              <a:t>iz</a:t>
            </a:r>
            <a:r>
              <a:rPr lang="en-US" sz="2400" dirty="0"/>
              <a:t> 14 </a:t>
            </a:r>
            <a:r>
              <a:rPr lang="en-US" sz="2400" dirty="0" err="1"/>
              <a:t>digitalnih</a:t>
            </a:r>
            <a:r>
              <a:rPr lang="en-US" sz="2400" dirty="0"/>
              <a:t> </a:t>
            </a:r>
            <a:r>
              <a:rPr lang="en-US" sz="2400" dirty="0" err="1"/>
              <a:t>vhodnih</a:t>
            </a:r>
            <a:r>
              <a:rPr lang="en-US" sz="2400" dirty="0"/>
              <a:t> / </a:t>
            </a:r>
            <a:r>
              <a:rPr lang="en-US" sz="2400" dirty="0" err="1"/>
              <a:t>izhodnih</a:t>
            </a:r>
            <a:r>
              <a:rPr lang="en-US" sz="2400" dirty="0"/>
              <a:t> </a:t>
            </a:r>
            <a:r>
              <a:rPr lang="en-US" sz="2400" dirty="0" err="1"/>
              <a:t>pinov</a:t>
            </a:r>
            <a:r>
              <a:rPr lang="en-US" sz="2400" dirty="0"/>
              <a:t>, ki </a:t>
            </a:r>
            <a:r>
              <a:rPr lang="en-US" sz="2400" dirty="0" err="1"/>
              <a:t>jih</a:t>
            </a:r>
            <a:r>
              <a:rPr lang="en-US" sz="2400" dirty="0"/>
              <a:t> je </a:t>
            </a:r>
            <a:r>
              <a:rPr lang="en-US" sz="2400" dirty="0" err="1"/>
              <a:t>mogoče</a:t>
            </a:r>
            <a:r>
              <a:rPr lang="en-US" sz="2400" dirty="0"/>
              <a:t> </a:t>
            </a:r>
            <a:r>
              <a:rPr lang="en-US" sz="2400" dirty="0" err="1"/>
              <a:t>povezati</a:t>
            </a:r>
            <a:r>
              <a:rPr lang="en-US" sz="2400" dirty="0"/>
              <a:t> z </a:t>
            </a:r>
            <a:r>
              <a:rPr lang="en-US" sz="2400" dirty="0" err="1"/>
              <a:t>različnimi</a:t>
            </a:r>
            <a:r>
              <a:rPr lang="en-US" sz="2400" dirty="0"/>
              <a:t> </a:t>
            </a:r>
            <a:r>
              <a:rPr lang="en-US" sz="2400" dirty="0" err="1"/>
              <a:t>vrstami</a:t>
            </a:r>
            <a:r>
              <a:rPr lang="en-US" sz="2400" dirty="0"/>
              <a:t> </a:t>
            </a:r>
            <a:r>
              <a:rPr lang="en-US" sz="2400" dirty="0" err="1"/>
              <a:t>drugih</a:t>
            </a:r>
            <a:r>
              <a:rPr lang="en-US" sz="2400" dirty="0"/>
              <a:t> </a:t>
            </a:r>
            <a:r>
              <a:rPr lang="en-US" sz="2400" dirty="0" err="1"/>
              <a:t>vezij</a:t>
            </a:r>
            <a:r>
              <a:rPr lang="en-US" sz="2400" dirty="0"/>
              <a:t>, Arduino Uno pa </a:t>
            </a:r>
            <a:r>
              <a:rPr lang="en-US" sz="2400" dirty="0" err="1"/>
              <a:t>ima</a:t>
            </a:r>
            <a:r>
              <a:rPr lang="en-US" sz="2400" dirty="0"/>
              <a:t> </a:t>
            </a:r>
            <a:r>
              <a:rPr lang="en-US" sz="2400" dirty="0" err="1"/>
              <a:t>tudi</a:t>
            </a:r>
            <a:r>
              <a:rPr lang="en-US" sz="2400" dirty="0"/>
              <a:t> 6 </a:t>
            </a:r>
            <a:r>
              <a:rPr lang="en-US" sz="2400" dirty="0" err="1"/>
              <a:t>analognih</a:t>
            </a:r>
            <a:r>
              <a:rPr lang="en-US" sz="2400" dirty="0"/>
              <a:t> V / I </a:t>
            </a:r>
            <a:r>
              <a:rPr lang="en-US" sz="2400" dirty="0" err="1"/>
              <a:t>pinov</a:t>
            </a:r>
            <a:r>
              <a:rPr lang="en-US" sz="2400" dirty="0"/>
              <a:t>, ki </a:t>
            </a:r>
            <a:r>
              <a:rPr lang="en-US" sz="2400" dirty="0" err="1"/>
              <a:t>jih</a:t>
            </a:r>
            <a:r>
              <a:rPr lang="en-US" sz="2400" dirty="0"/>
              <a:t> </a:t>
            </a:r>
            <a:r>
              <a:rPr lang="en-US" sz="2400" dirty="0" err="1"/>
              <a:t>podpira</a:t>
            </a:r>
            <a:r>
              <a:rPr lang="en-US" sz="2400" dirty="0"/>
              <a:t> Arduino IDE (</a:t>
            </a:r>
            <a:r>
              <a:rPr lang="en-US" sz="2400" dirty="0" err="1"/>
              <a:t>integrirano</a:t>
            </a:r>
            <a:r>
              <a:rPr lang="en-US" sz="2400" dirty="0"/>
              <a:t> </a:t>
            </a:r>
            <a:r>
              <a:rPr lang="en-US" sz="2400" dirty="0" err="1"/>
              <a:t>razvojno</a:t>
            </a:r>
            <a:r>
              <a:rPr lang="en-US" sz="2400" dirty="0"/>
              <a:t> </a:t>
            </a:r>
            <a:r>
              <a:rPr lang="en-US" sz="2400" dirty="0" err="1"/>
              <a:t>okolje</a:t>
            </a:r>
            <a:r>
              <a:rPr lang="en-US" sz="2400" dirty="0"/>
              <a:t>) s </a:t>
            </a:r>
            <a:r>
              <a:rPr lang="en-US" sz="2400" dirty="0" err="1"/>
              <a:t>pomočjo</a:t>
            </a:r>
            <a:r>
              <a:rPr lang="en-US" sz="2400" dirty="0"/>
              <a:t> </a:t>
            </a:r>
            <a:r>
              <a:rPr lang="en-US" sz="2400" dirty="0" err="1"/>
              <a:t>kabla</a:t>
            </a:r>
            <a:r>
              <a:rPr lang="en-US" sz="2400" dirty="0"/>
              <a:t> USB. Poleg </a:t>
            </a:r>
            <a:r>
              <a:rPr lang="en-US" sz="2400" dirty="0" err="1"/>
              <a:t>tega</a:t>
            </a:r>
            <a:r>
              <a:rPr lang="en-US" sz="2400" dirty="0"/>
              <a:t> je Arduino Uno </a:t>
            </a:r>
            <a:r>
              <a:rPr lang="en-US" sz="2400" dirty="0" err="1"/>
              <a:t>sestavljen</a:t>
            </a:r>
            <a:r>
              <a:rPr lang="en-US" sz="2400" dirty="0"/>
              <a:t> </a:t>
            </a:r>
            <a:r>
              <a:rPr lang="en-US" sz="2400" dirty="0" err="1"/>
              <a:t>tudi</a:t>
            </a:r>
            <a:r>
              <a:rPr lang="en-US" sz="2400" dirty="0"/>
              <a:t> </a:t>
            </a:r>
            <a:r>
              <a:rPr lang="en-US" sz="2400" dirty="0" err="1"/>
              <a:t>iz</a:t>
            </a:r>
            <a:r>
              <a:rPr lang="en-US" sz="2400" dirty="0"/>
              <a:t> </a:t>
            </a:r>
            <a:r>
              <a:rPr lang="en-US" sz="2400" dirty="0" err="1"/>
              <a:t>napajalnega</a:t>
            </a:r>
            <a:r>
              <a:rPr lang="en-US" sz="2400" dirty="0"/>
              <a:t> </a:t>
            </a:r>
            <a:r>
              <a:rPr lang="en-US" sz="2400" dirty="0" err="1"/>
              <a:t>priključka</a:t>
            </a:r>
            <a:r>
              <a:rPr lang="en-US" sz="2400" dirty="0"/>
              <a:t>, 16MHz </a:t>
            </a:r>
            <a:r>
              <a:rPr lang="en-US" sz="2400" dirty="0" err="1"/>
              <a:t>kristalnega</a:t>
            </a:r>
            <a:r>
              <a:rPr lang="en-US" sz="2400" dirty="0"/>
              <a:t> </a:t>
            </a:r>
            <a:r>
              <a:rPr lang="en-US" sz="2400" dirty="0" err="1"/>
              <a:t>oscilatorja</a:t>
            </a:r>
            <a:r>
              <a:rPr lang="en-US" sz="2400" dirty="0"/>
              <a:t> in </a:t>
            </a:r>
            <a:r>
              <a:rPr lang="en-US" sz="2400" dirty="0" err="1"/>
              <a:t>gumba</a:t>
            </a:r>
            <a:r>
              <a:rPr lang="en-US" sz="2400" dirty="0"/>
              <a:t> za </a:t>
            </a:r>
            <a:r>
              <a:rPr lang="en-US" sz="2400" dirty="0" err="1"/>
              <a:t>ponastavitev</a:t>
            </a:r>
            <a:r>
              <a:rPr lang="en-US" sz="2400" dirty="0"/>
              <a:t>. </a:t>
            </a:r>
            <a:r>
              <a:rPr lang="en-US" sz="2400" dirty="0" err="1"/>
              <a:t>Deluje</a:t>
            </a:r>
            <a:r>
              <a:rPr lang="en-US" sz="2400" dirty="0"/>
              <a:t> </a:t>
            </a:r>
            <a:r>
              <a:rPr lang="en-US" sz="2400" dirty="0" err="1"/>
              <a:t>pri</a:t>
            </a:r>
            <a:r>
              <a:rPr lang="en-US" sz="2400" dirty="0"/>
              <a:t> </a:t>
            </a:r>
            <a:r>
              <a:rPr lang="en-US" sz="2400" dirty="0" err="1"/>
              <a:t>napetosti</a:t>
            </a:r>
            <a:r>
              <a:rPr lang="en-US" sz="2400" dirty="0"/>
              <a:t> 5V. Ima </a:t>
            </a:r>
            <a:r>
              <a:rPr lang="en-US" sz="2400" dirty="0" err="1"/>
              <a:t>vse</a:t>
            </a:r>
            <a:r>
              <a:rPr lang="en-US" sz="2400" dirty="0"/>
              <a:t> </a:t>
            </a:r>
            <a:r>
              <a:rPr lang="en-US" sz="2400" dirty="0" err="1"/>
              <a:t>funkcije</a:t>
            </a:r>
            <a:r>
              <a:rPr lang="en-US" sz="2400" dirty="0"/>
              <a:t>, </a:t>
            </a:r>
            <a:r>
              <a:rPr lang="en-US" sz="2400" dirty="0" err="1"/>
              <a:t>potrebne</a:t>
            </a:r>
            <a:r>
              <a:rPr lang="en-US" sz="2400" dirty="0"/>
              <a:t> za </a:t>
            </a:r>
            <a:r>
              <a:rPr lang="en-US" sz="2400" dirty="0" err="1"/>
              <a:t>podporo</a:t>
            </a:r>
            <a:r>
              <a:rPr lang="en-US" sz="2400" dirty="0"/>
              <a:t> </a:t>
            </a:r>
            <a:r>
              <a:rPr lang="en-US" sz="2400" dirty="0" err="1"/>
              <a:t>mikrokrmilnika</a:t>
            </a:r>
            <a:endParaRPr lang="sr-Latn-RS" sz="2400" dirty="0"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88D8E96E-04B0-1912-9196-2233F1B41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850121"/>
            <a:ext cx="3369568" cy="256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79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2BE0A93-E87D-A841-43A8-B48B6FBED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268760"/>
            <a:ext cx="11500480" cy="5030856"/>
          </a:xfrm>
        </p:spPr>
        <p:txBody>
          <a:bodyPr/>
          <a:lstStyle/>
          <a:p>
            <a:r>
              <a:rPr lang="en-US" b="0" dirty="0" err="1"/>
              <a:t>Sončni</a:t>
            </a:r>
            <a:r>
              <a:rPr lang="en-US" b="0" dirty="0"/>
              <a:t> </a:t>
            </a:r>
            <a:r>
              <a:rPr lang="en-US" b="0" dirty="0" err="1"/>
              <a:t>paneli</a:t>
            </a:r>
            <a:r>
              <a:rPr lang="en-US" b="0" dirty="0"/>
              <a:t> se </a:t>
            </a:r>
            <a:r>
              <a:rPr lang="en-US" b="0" dirty="0" err="1"/>
              <a:t>imenujejo</a:t>
            </a:r>
            <a:r>
              <a:rPr lang="en-US" b="0" dirty="0"/>
              <a:t> </a:t>
            </a:r>
            <a:r>
              <a:rPr lang="en-US" b="0" dirty="0" err="1"/>
              <a:t>tudi</a:t>
            </a:r>
            <a:r>
              <a:rPr lang="en-US" b="0" dirty="0"/>
              <a:t> PV (</a:t>
            </a:r>
            <a:r>
              <a:rPr lang="en-US" b="0" dirty="0" err="1"/>
              <a:t>fotovoltaični</a:t>
            </a:r>
            <a:r>
              <a:rPr lang="en-US" b="0" dirty="0"/>
              <a:t>) </a:t>
            </a:r>
            <a:r>
              <a:rPr lang="en-US" b="0" dirty="0" err="1"/>
              <a:t>paneli</a:t>
            </a:r>
            <a:r>
              <a:rPr lang="en-US" b="0" dirty="0"/>
              <a:t>, </a:t>
            </a:r>
            <a:r>
              <a:rPr lang="en-US" b="0" dirty="0" err="1"/>
              <a:t>prikazani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sliki</a:t>
            </a:r>
            <a:r>
              <a:rPr lang="en-US" b="0" dirty="0"/>
              <a:t> 3, se </a:t>
            </a:r>
            <a:r>
              <a:rPr lang="en-US" b="0" dirty="0" err="1"/>
              <a:t>uporabljajo</a:t>
            </a:r>
            <a:r>
              <a:rPr lang="en-US" b="0" dirty="0"/>
              <a:t> za </a:t>
            </a:r>
            <a:r>
              <a:rPr lang="en-US" b="0" dirty="0" err="1"/>
              <a:t>pretvorbo</a:t>
            </a:r>
            <a:r>
              <a:rPr lang="en-US" b="0" dirty="0"/>
              <a:t> </a:t>
            </a:r>
            <a:r>
              <a:rPr lang="en-US" b="0" dirty="0" err="1"/>
              <a:t>svetlobne</a:t>
            </a:r>
            <a:r>
              <a:rPr lang="en-US" b="0" dirty="0"/>
              <a:t> </a:t>
            </a:r>
            <a:r>
              <a:rPr lang="en-US" b="0" dirty="0" err="1"/>
              <a:t>energije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sonca</a:t>
            </a:r>
            <a:r>
              <a:rPr lang="en-US" b="0" dirty="0"/>
              <a:t>. </a:t>
            </a:r>
            <a:r>
              <a:rPr lang="en-US" b="0" dirty="0" err="1"/>
              <a:t>Sončni</a:t>
            </a:r>
            <a:r>
              <a:rPr lang="en-US" b="0" dirty="0"/>
              <a:t> </a:t>
            </a:r>
            <a:r>
              <a:rPr lang="en-US" b="0" dirty="0" err="1"/>
              <a:t>kolektorji</a:t>
            </a:r>
            <a:r>
              <a:rPr lang="en-US" b="0" dirty="0"/>
              <a:t> so </a:t>
            </a:r>
            <a:r>
              <a:rPr lang="en-US" b="0" dirty="0" err="1"/>
              <a:t>sestavljeni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številnih</a:t>
            </a:r>
            <a:r>
              <a:rPr lang="en-US" b="0" dirty="0"/>
              <a:t> </a:t>
            </a:r>
            <a:r>
              <a:rPr lang="en-US" b="0" dirty="0" err="1"/>
              <a:t>neodvisnih</a:t>
            </a:r>
            <a:r>
              <a:rPr lang="en-US" b="0" dirty="0"/>
              <a:t> </a:t>
            </a:r>
            <a:r>
              <a:rPr lang="en-US" b="0" dirty="0" err="1"/>
              <a:t>sončnih</a:t>
            </a:r>
            <a:r>
              <a:rPr lang="en-US" b="0" dirty="0"/>
              <a:t> </a:t>
            </a:r>
            <a:r>
              <a:rPr lang="en-US" b="0" dirty="0" err="1"/>
              <a:t>celic</a:t>
            </a:r>
            <a:r>
              <a:rPr lang="en-US" b="0" dirty="0"/>
              <a:t>, ki </a:t>
            </a:r>
            <a:r>
              <a:rPr lang="en-US" b="0" dirty="0" err="1"/>
              <a:t>nastanejo</a:t>
            </a:r>
            <a:r>
              <a:rPr lang="en-US" b="0" dirty="0"/>
              <a:t> z </a:t>
            </a:r>
            <a:r>
              <a:rPr lang="en-US" b="0" dirty="0" err="1"/>
              <a:t>združevanjem</a:t>
            </a:r>
            <a:r>
              <a:rPr lang="en-US" b="0" dirty="0"/>
              <a:t> </a:t>
            </a:r>
            <a:r>
              <a:rPr lang="en-US" b="0" dirty="0" err="1"/>
              <a:t>elementov</a:t>
            </a:r>
            <a:r>
              <a:rPr lang="en-US" b="0" dirty="0"/>
              <a:t>, </a:t>
            </a:r>
            <a:r>
              <a:rPr lang="en-US" b="0" dirty="0" err="1"/>
              <a:t>kot</a:t>
            </a:r>
            <a:r>
              <a:rPr lang="en-US" b="0" dirty="0"/>
              <a:t> so </a:t>
            </a:r>
            <a:r>
              <a:rPr lang="en-US" b="0" dirty="0" err="1"/>
              <a:t>silicij</a:t>
            </a:r>
            <a:r>
              <a:rPr lang="en-US" b="0" dirty="0"/>
              <a:t>, </a:t>
            </a:r>
            <a:r>
              <a:rPr lang="en-US" b="0" dirty="0" err="1"/>
              <a:t>fosfor</a:t>
            </a:r>
            <a:r>
              <a:rPr lang="en-US" b="0" dirty="0"/>
              <a:t> in bor. </a:t>
            </a:r>
            <a:r>
              <a:rPr lang="en-US" b="0" dirty="0" err="1"/>
              <a:t>Te</a:t>
            </a:r>
            <a:r>
              <a:rPr lang="en-US" b="0" dirty="0"/>
              <a:t> </a:t>
            </a:r>
            <a:r>
              <a:rPr lang="en-US" b="0" dirty="0" err="1"/>
              <a:t>plošče</a:t>
            </a:r>
            <a:r>
              <a:rPr lang="en-US" b="0" dirty="0"/>
              <a:t> </a:t>
            </a:r>
            <a:r>
              <a:rPr lang="en-US" b="0" dirty="0" err="1"/>
              <a:t>absorbirajo</a:t>
            </a:r>
            <a:r>
              <a:rPr lang="en-US" b="0" dirty="0"/>
              <a:t> </a:t>
            </a:r>
            <a:r>
              <a:rPr lang="en-US" b="0" dirty="0" err="1"/>
              <a:t>fotone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sončne</a:t>
            </a:r>
            <a:r>
              <a:rPr lang="en-US" b="0" dirty="0"/>
              <a:t> </a:t>
            </a:r>
            <a:r>
              <a:rPr lang="en-US" b="0" dirty="0" err="1"/>
              <a:t>svetlobe</a:t>
            </a:r>
            <a:r>
              <a:rPr lang="en-US" b="0" dirty="0"/>
              <a:t> in </a:t>
            </a:r>
            <a:r>
              <a:rPr lang="en-US" b="0" dirty="0" err="1"/>
              <a:t>sodelujejo</a:t>
            </a:r>
            <a:r>
              <a:rPr lang="en-US" b="0" dirty="0"/>
              <a:t> z </a:t>
            </a:r>
            <a:r>
              <a:rPr lang="en-US" b="0" dirty="0" err="1"/>
              <a:t>elektroni</a:t>
            </a:r>
            <a:r>
              <a:rPr lang="en-US" b="0" dirty="0"/>
              <a:t>, ki so </a:t>
            </a:r>
            <a:r>
              <a:rPr lang="en-US" b="0" dirty="0" err="1"/>
              <a:t>prisotni</a:t>
            </a:r>
            <a:r>
              <a:rPr lang="en-US" b="0" dirty="0"/>
              <a:t> v </a:t>
            </a:r>
            <a:r>
              <a:rPr lang="en-US" b="0" dirty="0" err="1"/>
              <a:t>ploščah</a:t>
            </a:r>
            <a:r>
              <a:rPr lang="en-US" b="0" dirty="0"/>
              <a:t>, in </a:t>
            </a:r>
            <a:r>
              <a:rPr lang="en-US" b="0" dirty="0" err="1"/>
              <a:t>proizvajajo</a:t>
            </a:r>
            <a:r>
              <a:rPr lang="en-US" b="0" dirty="0"/>
              <a:t> </a:t>
            </a:r>
            <a:r>
              <a:rPr lang="en-US" b="0" dirty="0" err="1"/>
              <a:t>električno</a:t>
            </a:r>
            <a:r>
              <a:rPr lang="en-US" b="0" dirty="0"/>
              <a:t> </a:t>
            </a:r>
            <a:r>
              <a:rPr lang="en-US" b="0" dirty="0" err="1"/>
              <a:t>energijo</a:t>
            </a:r>
            <a:r>
              <a:rPr lang="en-US" b="0" dirty="0"/>
              <a:t>, ki jo </a:t>
            </a:r>
            <a:r>
              <a:rPr lang="en-US" b="0" dirty="0" err="1"/>
              <a:t>lahko</a:t>
            </a:r>
            <a:r>
              <a:rPr lang="en-US" b="0" dirty="0"/>
              <a:t> </a:t>
            </a:r>
            <a:r>
              <a:rPr lang="en-US" b="0" dirty="0" err="1"/>
              <a:t>nato</a:t>
            </a:r>
            <a:r>
              <a:rPr lang="en-US" b="0" dirty="0"/>
              <a:t> </a:t>
            </a:r>
            <a:r>
              <a:rPr lang="en-US" b="0" dirty="0" err="1"/>
              <a:t>uporabimo</a:t>
            </a:r>
            <a:r>
              <a:rPr lang="en-US" b="0" dirty="0"/>
              <a:t> za </a:t>
            </a:r>
            <a:r>
              <a:rPr lang="en-US" b="0" dirty="0" err="1"/>
              <a:t>različne</a:t>
            </a:r>
            <a:r>
              <a:rPr lang="en-US" b="0" dirty="0"/>
              <a:t> </a:t>
            </a:r>
            <a:r>
              <a:rPr lang="en-US" b="0" dirty="0" err="1"/>
              <a:t>namene</a:t>
            </a:r>
            <a:r>
              <a:rPr lang="en-US" b="0" dirty="0"/>
              <a:t>.</a:t>
            </a:r>
            <a:endParaRPr lang="sr-Latn-RS" b="0" dirty="0"/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3C3BCDE5-A813-C1DB-80D7-E0C3BC4EE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4032" y="6299616"/>
            <a:ext cx="1368174" cy="35629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D43EFDE-AD31-9678-5C9D-53CC84571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440" y="3429000"/>
            <a:ext cx="4765183" cy="264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19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A9F5F0C-B082-1FE9-C6D0-9EC915D65F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804" y="1273612"/>
            <a:ext cx="11500480" cy="4310776"/>
          </a:xfrm>
        </p:spPr>
        <p:txBody>
          <a:bodyPr/>
          <a:lstStyle/>
          <a:p>
            <a:r>
              <a:rPr lang="en-US" b="0" dirty="0"/>
              <a:t>To je </a:t>
            </a:r>
            <a:r>
              <a:rPr lang="en-US" b="0" dirty="0" err="1"/>
              <a:t>vgrajeno</a:t>
            </a:r>
            <a:r>
              <a:rPr lang="en-US" b="0" dirty="0"/>
              <a:t> </a:t>
            </a:r>
            <a:r>
              <a:rPr lang="en-US" b="0" dirty="0" err="1"/>
              <a:t>vezje</a:t>
            </a:r>
            <a:r>
              <a:rPr lang="en-US" b="0" dirty="0"/>
              <a:t>, </a:t>
            </a:r>
            <a:r>
              <a:rPr lang="en-US" b="0" dirty="0" err="1"/>
              <a:t>prikazano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sliki</a:t>
            </a:r>
            <a:r>
              <a:rPr lang="en-US" b="0" dirty="0"/>
              <a:t> 4; </a:t>
            </a:r>
            <a:r>
              <a:rPr lang="en-US" b="0" dirty="0" err="1"/>
              <a:t>sestavljen</a:t>
            </a:r>
            <a:r>
              <a:rPr lang="en-US" b="0" dirty="0"/>
              <a:t> je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usmerniškega</a:t>
            </a:r>
            <a:r>
              <a:rPr lang="en-US" b="0" dirty="0"/>
              <a:t> </a:t>
            </a:r>
            <a:r>
              <a:rPr lang="en-US" b="0" dirty="0" err="1"/>
              <a:t>vezja</a:t>
            </a:r>
            <a:r>
              <a:rPr lang="en-US" b="0" dirty="0"/>
              <a:t>, ki </a:t>
            </a:r>
            <a:r>
              <a:rPr lang="en-US" b="0" dirty="0" err="1"/>
              <a:t>pretvarja</a:t>
            </a:r>
            <a:r>
              <a:rPr lang="en-US" b="0" dirty="0"/>
              <a:t> </a:t>
            </a:r>
            <a:r>
              <a:rPr lang="en-US" b="0" dirty="0" err="1"/>
              <a:t>napajanje</a:t>
            </a:r>
            <a:r>
              <a:rPr lang="en-US" b="0" dirty="0"/>
              <a:t> </a:t>
            </a:r>
            <a:r>
              <a:rPr lang="en-US" b="0" dirty="0" err="1"/>
              <a:t>izmeničnega</a:t>
            </a:r>
            <a:r>
              <a:rPr lang="en-US" b="0" dirty="0"/>
              <a:t> </a:t>
            </a:r>
            <a:r>
              <a:rPr lang="en-US" b="0" dirty="0" err="1"/>
              <a:t>toka</a:t>
            </a:r>
            <a:r>
              <a:rPr lang="en-US" b="0" dirty="0"/>
              <a:t> (AC) v </a:t>
            </a:r>
            <a:r>
              <a:rPr lang="en-US" b="0" dirty="0" err="1"/>
              <a:t>enosmerni</a:t>
            </a:r>
            <a:r>
              <a:rPr lang="en-US" b="0" dirty="0"/>
              <a:t> </a:t>
            </a:r>
            <a:r>
              <a:rPr lang="en-US" b="0" dirty="0" err="1"/>
              <a:t>tok</a:t>
            </a:r>
            <a:r>
              <a:rPr lang="en-US" b="0" dirty="0"/>
              <a:t> (DC). </a:t>
            </a:r>
            <a:r>
              <a:rPr lang="en-US" b="0" dirty="0" err="1"/>
              <a:t>Zagotavlja</a:t>
            </a:r>
            <a:r>
              <a:rPr lang="en-US" b="0" dirty="0"/>
              <a:t> </a:t>
            </a:r>
            <a:r>
              <a:rPr lang="en-US" b="0" dirty="0" err="1"/>
              <a:t>stabilno</a:t>
            </a:r>
            <a:r>
              <a:rPr lang="en-US" b="0" dirty="0"/>
              <a:t> </a:t>
            </a:r>
            <a:r>
              <a:rPr lang="en-US" b="0" dirty="0" err="1"/>
              <a:t>napetost</a:t>
            </a:r>
            <a:r>
              <a:rPr lang="en-US" b="0" dirty="0"/>
              <a:t> </a:t>
            </a:r>
            <a:r>
              <a:rPr lang="en-US" b="0" dirty="0" err="1"/>
              <a:t>napravi</a:t>
            </a:r>
            <a:r>
              <a:rPr lang="en-US" b="0" dirty="0"/>
              <a:t>, ki </a:t>
            </a:r>
            <a:r>
              <a:rPr lang="en-US" b="0" dirty="0" err="1"/>
              <a:t>deluje</a:t>
            </a:r>
            <a:r>
              <a:rPr lang="en-US" b="0" dirty="0"/>
              <a:t> z </a:t>
            </a:r>
            <a:r>
              <a:rPr lang="en-US" b="0" dirty="0" err="1"/>
              <a:t>določenim</a:t>
            </a:r>
            <a:r>
              <a:rPr lang="en-US" b="0" dirty="0"/>
              <a:t> </a:t>
            </a:r>
            <a:r>
              <a:rPr lang="en-US" b="0" dirty="0" err="1"/>
              <a:t>napajanjem</a:t>
            </a:r>
            <a:r>
              <a:rPr lang="en-US" b="0" dirty="0"/>
              <a:t>. </a:t>
            </a:r>
            <a:r>
              <a:rPr lang="en-US" b="0" dirty="0" err="1"/>
              <a:t>Izhod</a:t>
            </a:r>
            <a:r>
              <a:rPr lang="en-US" b="0" dirty="0"/>
              <a:t>, ki ga </a:t>
            </a:r>
            <a:r>
              <a:rPr lang="en-US" b="0" dirty="0" err="1"/>
              <a:t>pridobimo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reguliranega</a:t>
            </a:r>
            <a:r>
              <a:rPr lang="en-US" b="0" dirty="0"/>
              <a:t> </a:t>
            </a:r>
            <a:r>
              <a:rPr lang="en-US" b="0" dirty="0" err="1"/>
              <a:t>napajanja</a:t>
            </a:r>
            <a:r>
              <a:rPr lang="en-US" b="0" dirty="0"/>
              <a:t>, je </a:t>
            </a:r>
            <a:r>
              <a:rPr lang="en-US" b="0" dirty="0" err="1"/>
              <a:t>vedno</a:t>
            </a:r>
            <a:r>
              <a:rPr lang="en-US" b="0" dirty="0"/>
              <a:t> </a:t>
            </a:r>
            <a:r>
              <a:rPr lang="en-US" b="0" dirty="0" err="1"/>
              <a:t>blizu</a:t>
            </a:r>
            <a:r>
              <a:rPr lang="en-US" b="0" dirty="0"/>
              <a:t> </a:t>
            </a:r>
            <a:r>
              <a:rPr lang="en-US" b="0" dirty="0" err="1"/>
              <a:t>enosmernega</a:t>
            </a:r>
            <a:r>
              <a:rPr lang="en-US" b="0" dirty="0"/>
              <a:t> </a:t>
            </a:r>
            <a:r>
              <a:rPr lang="en-US" b="0" dirty="0" err="1"/>
              <a:t>toka</a:t>
            </a:r>
            <a:r>
              <a:rPr lang="en-US" b="0" dirty="0"/>
              <a:t>, </a:t>
            </a:r>
            <a:r>
              <a:rPr lang="en-US" b="0" dirty="0" err="1"/>
              <a:t>vendar</a:t>
            </a:r>
            <a:r>
              <a:rPr lang="en-US" b="0" dirty="0"/>
              <a:t> je </a:t>
            </a:r>
            <a:r>
              <a:rPr lang="en-US" b="0" dirty="0" err="1"/>
              <a:t>lahko</a:t>
            </a:r>
            <a:r>
              <a:rPr lang="en-US" b="0" dirty="0"/>
              <a:t> </a:t>
            </a:r>
            <a:r>
              <a:rPr lang="en-US" b="0" dirty="0" err="1"/>
              <a:t>izmenični</a:t>
            </a:r>
            <a:r>
              <a:rPr lang="en-US" b="0" dirty="0"/>
              <a:t>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enosmerni</a:t>
            </a:r>
            <a:r>
              <a:rPr lang="en-US" b="0" dirty="0"/>
              <a:t>. </a:t>
            </a:r>
            <a:r>
              <a:rPr lang="en-US" b="0" dirty="0" err="1"/>
              <a:t>Drugo</a:t>
            </a:r>
            <a:r>
              <a:rPr lang="en-US" b="0" dirty="0"/>
              <a:t> </a:t>
            </a:r>
            <a:r>
              <a:rPr lang="en-US" b="0" dirty="0" err="1"/>
              <a:t>ime</a:t>
            </a:r>
            <a:r>
              <a:rPr lang="en-US" b="0" dirty="0"/>
              <a:t> za </a:t>
            </a:r>
            <a:r>
              <a:rPr lang="en-US" b="0" dirty="0" err="1"/>
              <a:t>regulirano</a:t>
            </a:r>
            <a:r>
              <a:rPr lang="en-US" b="0" dirty="0"/>
              <a:t> </a:t>
            </a:r>
            <a:r>
              <a:rPr lang="en-US" b="0" dirty="0" err="1"/>
              <a:t>napajanje</a:t>
            </a:r>
            <a:r>
              <a:rPr lang="en-US" b="0" dirty="0"/>
              <a:t> z </a:t>
            </a:r>
            <a:r>
              <a:rPr lang="en-US" b="0" dirty="0" err="1"/>
              <a:t>enosmernim</a:t>
            </a:r>
            <a:r>
              <a:rPr lang="en-US" b="0" dirty="0"/>
              <a:t> </a:t>
            </a:r>
            <a:r>
              <a:rPr lang="en-US" b="0" dirty="0" err="1"/>
              <a:t>tokom</a:t>
            </a:r>
            <a:r>
              <a:rPr lang="en-US" b="0" dirty="0"/>
              <a:t> je </a:t>
            </a:r>
            <a:r>
              <a:rPr lang="en-US" b="0" dirty="0" err="1"/>
              <a:t>linearno</a:t>
            </a:r>
            <a:r>
              <a:rPr lang="en-US" b="0" dirty="0"/>
              <a:t> </a:t>
            </a:r>
            <a:r>
              <a:rPr lang="en-US" b="0" dirty="0" err="1"/>
              <a:t>napajanje</a:t>
            </a:r>
            <a:r>
              <a:rPr lang="en-US" b="0" dirty="0"/>
              <a:t>. To </a:t>
            </a:r>
            <a:r>
              <a:rPr lang="en-US" b="0" dirty="0" err="1"/>
              <a:t>ima</a:t>
            </a:r>
            <a:r>
              <a:rPr lang="en-US" b="0" dirty="0"/>
              <a:t> </a:t>
            </a:r>
            <a:r>
              <a:rPr lang="en-US" b="0" dirty="0" err="1"/>
              <a:t>različne</a:t>
            </a:r>
            <a:r>
              <a:rPr lang="en-US" b="0" dirty="0"/>
              <a:t> bloke, </a:t>
            </a:r>
            <a:r>
              <a:rPr lang="en-US" b="0" dirty="0" err="1"/>
              <a:t>kot</a:t>
            </a:r>
            <a:r>
              <a:rPr lang="en-US" b="0" dirty="0"/>
              <a:t> so </a:t>
            </a:r>
            <a:r>
              <a:rPr lang="en-US" b="0" dirty="0" err="1"/>
              <a:t>spuščanje</a:t>
            </a:r>
            <a:r>
              <a:rPr lang="en-US" b="0" dirty="0"/>
              <a:t> </a:t>
            </a:r>
            <a:r>
              <a:rPr lang="en-US" b="0" dirty="0" err="1"/>
              <a:t>transformatorja</a:t>
            </a:r>
            <a:r>
              <a:rPr lang="en-US" b="0" dirty="0"/>
              <a:t>, </a:t>
            </a:r>
            <a:r>
              <a:rPr lang="en-US" b="0" dirty="0" err="1"/>
              <a:t>usmernika</a:t>
            </a:r>
            <a:r>
              <a:rPr lang="en-US" b="0" dirty="0"/>
              <a:t>, </a:t>
            </a:r>
            <a:r>
              <a:rPr lang="en-US" b="0" dirty="0" err="1"/>
              <a:t>enosmernega</a:t>
            </a:r>
            <a:r>
              <a:rPr lang="en-US" b="0" dirty="0"/>
              <a:t> filtra in </a:t>
            </a:r>
            <a:r>
              <a:rPr lang="en-US" b="0" dirty="0" err="1"/>
              <a:t>regulatorja</a:t>
            </a:r>
            <a:r>
              <a:rPr lang="en-US" dirty="0"/>
              <a:t>.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</a:t>
            </a:r>
            <a:endParaRPr lang="en-US" b="0" i="0" dirty="0">
              <a:solidFill>
                <a:srgbClr val="000000"/>
              </a:solidFill>
              <a:effectLst/>
              <a:latin typeface="FSBrabo"/>
            </a:endParaRP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30232057-7F17-11D2-F831-623DA3DB7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6329913"/>
            <a:ext cx="1368174" cy="356295"/>
          </a:xfrm>
          <a:prstGeom prst="rect">
            <a:avLst/>
          </a:prstGeom>
        </p:spPr>
      </p:pic>
      <p:sp>
        <p:nvSpPr>
          <p:cNvPr id="6" name="Okvir za tekst 5">
            <a:extLst>
              <a:ext uri="{FF2B5EF4-FFF2-40B4-BE49-F238E27FC236}">
                <a16:creationId xmlns:a16="http://schemas.microsoft.com/office/drawing/2014/main" id="{4659C3F7-D1FC-D93A-E433-4C653D50C940}"/>
              </a:ext>
            </a:extLst>
          </p:cNvPr>
          <p:cNvSpPr txBox="1"/>
          <p:nvPr/>
        </p:nvSpPr>
        <p:spPr>
          <a:xfrm>
            <a:off x="983432" y="515847"/>
            <a:ext cx="60942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Regulirano napajanje</a:t>
            </a:r>
            <a:endParaRPr lang="sr-Latn-RS" sz="3200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9512DC4-2587-902E-1052-DFA3B76BC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2963" y="3826422"/>
            <a:ext cx="1906073" cy="175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4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693E3B8-1F17-CCBC-0D38-5E4133DBB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340768"/>
            <a:ext cx="11500480" cy="4958848"/>
          </a:xfrm>
        </p:spPr>
        <p:txBody>
          <a:bodyPr/>
          <a:lstStyle/>
          <a:p>
            <a:r>
              <a:rPr lang="en-US" b="0" dirty="0">
                <a:solidFill>
                  <a:srgbClr val="000000"/>
                </a:solidFill>
              </a:rPr>
              <a:t>V </a:t>
            </a:r>
            <a:r>
              <a:rPr lang="en-US" b="0" dirty="0" err="1">
                <a:solidFill>
                  <a:srgbClr val="000000"/>
                </a:solidFill>
              </a:rPr>
              <a:t>tem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sistemu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uporabljamo</a:t>
            </a:r>
            <a:r>
              <a:rPr lang="en-US" b="0" dirty="0">
                <a:solidFill>
                  <a:srgbClr val="000000"/>
                </a:solidFill>
              </a:rPr>
              <a:t> WI-FI Module-ESP8266, </a:t>
            </a:r>
            <a:r>
              <a:rPr lang="en-US" b="0" dirty="0" err="1">
                <a:solidFill>
                  <a:srgbClr val="000000"/>
                </a:solidFill>
              </a:rPr>
              <a:t>kar</a:t>
            </a:r>
            <a:r>
              <a:rPr lang="en-US" b="0" dirty="0">
                <a:solidFill>
                  <a:srgbClr val="000000"/>
                </a:solidFill>
              </a:rPr>
              <a:t> je </a:t>
            </a:r>
            <a:r>
              <a:rPr lang="en-US" b="0" dirty="0" err="1">
                <a:solidFill>
                  <a:srgbClr val="000000"/>
                </a:solidFill>
              </a:rPr>
              <a:t>prikazano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sliki</a:t>
            </a:r>
            <a:r>
              <a:rPr lang="en-US" b="0" dirty="0">
                <a:solidFill>
                  <a:srgbClr val="000000"/>
                </a:solidFill>
              </a:rPr>
              <a:t> 5. To je </a:t>
            </a:r>
            <a:r>
              <a:rPr lang="en-US" b="0" dirty="0" err="1">
                <a:solidFill>
                  <a:srgbClr val="000000"/>
                </a:solidFill>
              </a:rPr>
              <a:t>samostojen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mikročip</a:t>
            </a:r>
            <a:r>
              <a:rPr lang="en-US" b="0" dirty="0">
                <a:solidFill>
                  <a:srgbClr val="000000"/>
                </a:solidFill>
              </a:rPr>
              <a:t> SoC, ki je </a:t>
            </a:r>
            <a:r>
              <a:rPr lang="en-US" b="0" dirty="0" err="1">
                <a:solidFill>
                  <a:srgbClr val="000000"/>
                </a:solidFill>
              </a:rPr>
              <a:t>sestavljen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iz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sklada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protokola</a:t>
            </a:r>
            <a:r>
              <a:rPr lang="en-US" b="0" dirty="0">
                <a:solidFill>
                  <a:srgbClr val="000000"/>
                </a:solidFill>
              </a:rPr>
              <a:t> TCP / IP, ki </a:t>
            </a:r>
            <a:r>
              <a:rPr lang="en-US" b="0" dirty="0" err="1">
                <a:solidFill>
                  <a:srgbClr val="000000"/>
                </a:solidFill>
              </a:rPr>
              <a:t>omogoča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dostop</a:t>
            </a:r>
            <a:r>
              <a:rPr lang="en-US" b="0" dirty="0">
                <a:solidFill>
                  <a:srgbClr val="000000"/>
                </a:solidFill>
              </a:rPr>
              <a:t> do </a:t>
            </a:r>
            <a:r>
              <a:rPr lang="en-US" b="0" dirty="0" err="1">
                <a:solidFill>
                  <a:srgbClr val="000000"/>
                </a:solidFill>
              </a:rPr>
              <a:t>katerega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koli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mikrokrmilnika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omrežje</a:t>
            </a:r>
            <a:r>
              <a:rPr lang="en-US" b="0" dirty="0">
                <a:solidFill>
                  <a:srgbClr val="000000"/>
                </a:solidFill>
              </a:rPr>
              <a:t> Wi-Fi. Ima </a:t>
            </a:r>
            <a:r>
              <a:rPr lang="en-US" b="0" dirty="0" err="1">
                <a:solidFill>
                  <a:srgbClr val="000000"/>
                </a:solidFill>
              </a:rPr>
              <a:t>dovolj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zmogljivosti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shranjevanja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vgrajene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obdelave</a:t>
            </a:r>
            <a:r>
              <a:rPr lang="en-US" b="0" dirty="0">
                <a:solidFill>
                  <a:srgbClr val="000000"/>
                </a:solidFill>
              </a:rPr>
              <a:t>, ki mu </a:t>
            </a:r>
            <a:r>
              <a:rPr lang="en-US" b="0" dirty="0" err="1">
                <a:solidFill>
                  <a:srgbClr val="000000"/>
                </a:solidFill>
              </a:rPr>
              <a:t>omogoča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interakcijo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drugimi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senzorji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pripomočki</a:t>
            </a:r>
            <a:r>
              <a:rPr lang="en-US" b="0" dirty="0">
                <a:solidFill>
                  <a:srgbClr val="000000"/>
                </a:solidFill>
              </a:rPr>
              <a:t>. Ta </a:t>
            </a:r>
            <a:r>
              <a:rPr lang="en-US" b="0" dirty="0" err="1">
                <a:solidFill>
                  <a:srgbClr val="000000"/>
                </a:solidFill>
              </a:rPr>
              <a:t>modul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zahteva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zunanji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pretvornik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logične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ravni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saj</a:t>
            </a:r>
            <a:r>
              <a:rPr lang="en-US" b="0" dirty="0">
                <a:solidFill>
                  <a:srgbClr val="000000"/>
                </a:solidFill>
              </a:rPr>
              <a:t> ne more </a:t>
            </a:r>
            <a:r>
              <a:rPr lang="en-US" b="0" dirty="0" err="1">
                <a:solidFill>
                  <a:srgbClr val="000000"/>
                </a:solidFill>
              </a:rPr>
              <a:t>prestavljati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logike</a:t>
            </a:r>
            <a:r>
              <a:rPr lang="en-US" b="0" dirty="0">
                <a:solidFill>
                  <a:srgbClr val="000000"/>
                </a:solidFill>
              </a:rPr>
              <a:t> 5V-3V.</a:t>
            </a:r>
            <a:endParaRPr lang="sr-Latn-RS" dirty="0"/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52D0319C-5974-F887-4A6F-36C0DBA7D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6040" y="6299616"/>
            <a:ext cx="1368174" cy="356295"/>
          </a:xfrm>
          <a:prstGeom prst="rect">
            <a:avLst/>
          </a:prstGeom>
        </p:spPr>
      </p:pic>
      <p:sp>
        <p:nvSpPr>
          <p:cNvPr id="6" name="Okvir za tekst 5">
            <a:extLst>
              <a:ext uri="{FF2B5EF4-FFF2-40B4-BE49-F238E27FC236}">
                <a16:creationId xmlns:a16="http://schemas.microsoft.com/office/drawing/2014/main" id="{F3FA39AB-8790-44A3-6EB8-B59ED5C58C78}"/>
              </a:ext>
            </a:extLst>
          </p:cNvPr>
          <p:cNvSpPr txBox="1"/>
          <p:nvPr/>
        </p:nvSpPr>
        <p:spPr>
          <a:xfrm>
            <a:off x="983432" y="373718"/>
            <a:ext cx="60942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3200" b="0" i="0" u="none" strike="noStrike" baseline="0" dirty="0">
                <a:solidFill>
                  <a:srgbClr val="000000"/>
                </a:solidFill>
              </a:rPr>
              <a:t>WI-FI Module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BB7EB78-3042-EE3A-4345-8E38B115A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295" y="4091952"/>
            <a:ext cx="2504335" cy="159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6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</TotalTime>
  <Words>813</Words>
  <Application>Microsoft Office PowerPoint</Application>
  <PresentationFormat>Široki ekran</PresentationFormat>
  <Paragraphs>22</Paragraphs>
  <Slides>13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Calibri</vt:lpstr>
      <vt:lpstr>FSBrabo</vt:lpstr>
      <vt:lpstr>Times New Roman</vt:lpstr>
      <vt:lpstr>Officeova tema</vt:lpstr>
      <vt:lpstr>Energija in okolje:   IoT Based Solar Power Monitoring System</vt:lpstr>
      <vt:lpstr>Uvod</vt:lpstr>
      <vt:lpstr>PowerPoint prezentacija</vt:lpstr>
      <vt:lpstr>Izziv</vt:lpstr>
      <vt:lpstr>PowerPoint prezentacija</vt:lpstr>
      <vt:lpstr>Hardware description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Vpliv uvajanja zaključkov novih referenčnih dokumentov najboljših razpoložljivih tehnik (BREF/BAT) na zmanjšanje okoljske obremenitve energetske predelave odpadkov</dc:title>
  <dc:creator>Tomas Zadravec</dc:creator>
  <cp:lastModifiedBy>dr Dejan Blagojević</cp:lastModifiedBy>
  <cp:revision>79</cp:revision>
  <dcterms:created xsi:type="dcterms:W3CDTF">2020-09-21T21:54:36Z</dcterms:created>
  <dcterms:modified xsi:type="dcterms:W3CDTF">2025-02-19T12:06:21Z</dcterms:modified>
</cp:coreProperties>
</file>