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4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8"/>
    <p:restoredTop sz="94705"/>
  </p:normalViewPr>
  <p:slideViewPr>
    <p:cSldViewPr snapToGrid="0" snapToObjects="1">
      <p:cViewPr varScale="1">
        <p:scale>
          <a:sx n="80" d="100"/>
          <a:sy n="80" d="100"/>
        </p:scale>
        <p:origin x="9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2CF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31" descr="Chart&#10;&#10;Description automatically generated with low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69631" y="1185975"/>
            <a:ext cx="5867400" cy="409148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1"/>
          <p:cNvSpPr txBox="1">
            <a:spLocks noGrp="1"/>
          </p:cNvSpPr>
          <p:nvPr>
            <p:ph type="ctrTitle"/>
          </p:nvPr>
        </p:nvSpPr>
        <p:spPr>
          <a:xfrm>
            <a:off x="344186" y="1444751"/>
            <a:ext cx="6164495" cy="2065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6000"/>
              <a:buFont typeface="Exo 2"/>
              <a:buNone/>
              <a:defRPr sz="4500" b="1">
                <a:solidFill>
                  <a:srgbClr val="194E24"/>
                </a:solidFill>
                <a:latin typeface="Exo 2"/>
                <a:ea typeface="Exo 2"/>
                <a:cs typeface="Exo 2"/>
                <a:sym typeface="Exo 2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9" name="Google Shape;19;p31"/>
          <p:cNvSpPr txBox="1">
            <a:spLocks noGrp="1"/>
          </p:cNvSpPr>
          <p:nvPr>
            <p:ph type="subTitle" idx="1"/>
          </p:nvPr>
        </p:nvSpPr>
        <p:spPr>
          <a:xfrm>
            <a:off x="344184" y="3509964"/>
            <a:ext cx="10323816" cy="92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>
                <a:latin typeface="Exo 2"/>
                <a:ea typeface="Exo 2"/>
                <a:cs typeface="Exo 2"/>
                <a:sym typeface="Exo 2"/>
              </a:defRPr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20" name="Google Shape;20;p31"/>
          <p:cNvSpPr/>
          <p:nvPr/>
        </p:nvSpPr>
        <p:spPr>
          <a:xfrm>
            <a:off x="0" y="5257800"/>
            <a:ext cx="12192000" cy="160020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" name="Google Shape;21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175" y="414465"/>
            <a:ext cx="2364768" cy="61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1"/>
          <p:cNvSpPr txBox="1"/>
          <p:nvPr/>
        </p:nvSpPr>
        <p:spPr>
          <a:xfrm>
            <a:off x="344185" y="5536231"/>
            <a:ext cx="11522468" cy="48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Exo 2"/>
              <a:buNone/>
            </a:pPr>
            <a:r>
              <a:rPr lang="en-US" sz="1500" b="1" i="0" u="none" strike="noStrike" cap="none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sp>
        <p:nvSpPr>
          <p:cNvPr id="23" name="Google Shape;23;p31"/>
          <p:cNvSpPr txBox="1"/>
          <p:nvPr/>
        </p:nvSpPr>
        <p:spPr>
          <a:xfrm>
            <a:off x="334767" y="6014086"/>
            <a:ext cx="11522468" cy="48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4D32D"/>
              </a:buClr>
              <a:buSzPts val="2000"/>
              <a:buFont typeface="Exo 2"/>
              <a:buNone/>
            </a:pPr>
            <a:r>
              <a:rPr lang="en-US" sz="1500" b="1" i="0" u="none" strike="noStrike" cap="none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pic>
        <p:nvPicPr>
          <p:cNvPr id="24" name="Google Shape;24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36427" y="414465"/>
            <a:ext cx="2778424" cy="583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1" descr="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72743"/>
          <a:stretch/>
        </p:blipFill>
        <p:spPr>
          <a:xfrm>
            <a:off x="481175" y="5734944"/>
            <a:ext cx="623007" cy="571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8928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32" descr="Chart&#10;&#10;Description automatically generated with low confidence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5925416" y="1785670"/>
            <a:ext cx="6066733" cy="4230481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32"/>
          <p:cNvSpPr/>
          <p:nvPr/>
        </p:nvSpPr>
        <p:spPr>
          <a:xfrm>
            <a:off x="0" y="5979560"/>
            <a:ext cx="12192000" cy="87844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2"/>
          <p:cNvSpPr txBox="1">
            <a:spLocks noGrp="1"/>
          </p:cNvSpPr>
          <p:nvPr>
            <p:ph type="title"/>
          </p:nvPr>
        </p:nvSpPr>
        <p:spPr>
          <a:xfrm>
            <a:off x="364734" y="841853"/>
            <a:ext cx="719704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body" idx="1"/>
          </p:nvPr>
        </p:nvSpPr>
        <p:spPr>
          <a:xfrm>
            <a:off x="364734" y="2260315"/>
            <a:ext cx="7197047" cy="3551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32"/>
          <p:cNvSpPr txBox="1">
            <a:spLocks noGrp="1"/>
          </p:cNvSpPr>
          <p:nvPr>
            <p:ph type="sldNum" idx="12"/>
          </p:nvPr>
        </p:nvSpPr>
        <p:spPr>
          <a:xfrm>
            <a:off x="10382033" y="6171420"/>
            <a:ext cx="14238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32" name="Google Shape;32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174" y="392658"/>
            <a:ext cx="1368175" cy="356295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32"/>
          <p:cNvSpPr txBox="1"/>
          <p:nvPr/>
        </p:nvSpPr>
        <p:spPr>
          <a:xfrm>
            <a:off x="2599363" y="6352001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sp>
        <p:nvSpPr>
          <p:cNvPr id="34" name="Google Shape;34;p32"/>
          <p:cNvSpPr txBox="1"/>
          <p:nvPr/>
        </p:nvSpPr>
        <p:spPr>
          <a:xfrm>
            <a:off x="2618200" y="6049150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pic>
        <p:nvPicPr>
          <p:cNvPr id="35" name="Google Shape;3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00991" y="431717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32" descr="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72743"/>
          <a:stretch/>
        </p:blipFill>
        <p:spPr>
          <a:xfrm>
            <a:off x="481175" y="6188672"/>
            <a:ext cx="419309" cy="384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178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4400"/>
              <a:buFont typeface="Exo 2"/>
              <a:buNone/>
              <a:defRPr sz="4400" b="1" i="0" u="none" strike="noStrike" cap="none">
                <a:solidFill>
                  <a:srgbClr val="194E24"/>
                </a:solidFill>
                <a:latin typeface="Exo 2"/>
                <a:ea typeface="Exo 2"/>
                <a:cs typeface="Exo 2"/>
                <a:sym typeface="Exo 2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5BCAD085-E8A6-8845-BD4E-CB4CCA059FC4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13" name="Google Shape;13;p3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14" name="Google Shape;14;p3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8399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CONTEMPORARY PRODUCTION TECHNOLOGIES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en-US" sz="1600" dirty="0"/>
              <a:t>Prof. dr. </a:t>
            </a:r>
            <a:r>
              <a:rPr lang="en-US" sz="1600" dirty="0" err="1"/>
              <a:t>Stojanche</a:t>
            </a:r>
            <a:r>
              <a:rPr lang="en-US" sz="1600" dirty="0"/>
              <a:t> </a:t>
            </a:r>
            <a:r>
              <a:rPr lang="en-US" sz="1600" dirty="0" err="1"/>
              <a:t>Nusev</a:t>
            </a:r>
            <a:endParaRPr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Future Trends in Material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dirty="0"/>
              <a:t>Technological Advancements: Enhancing precision, efficiency, and environmental safety.</a:t>
            </a:r>
          </a:p>
          <a:p>
            <a:r>
              <a:rPr dirty="0"/>
              <a:t>Integration with Automation: Increasing use of automated systems for controlled processing.</a:t>
            </a:r>
          </a:p>
          <a:p>
            <a:r>
              <a:rPr dirty="0"/>
              <a:t>Material Innovations: Adaptations in techniques to handle unique material properties.</a:t>
            </a:r>
          </a:p>
          <a:p>
            <a:r>
              <a:rPr dirty="0"/>
              <a:t>Environmental Regulations: Influence of stricter controls on processing choices.</a:t>
            </a:r>
          </a:p>
          <a:p>
            <a:r>
              <a:rPr dirty="0"/>
              <a:t>Global Industry Applications: Expanding use in emerging markets and sectors.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982557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Summary and 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dirty="0"/>
              <a:t>Critical Role in Manufacturing: Vital roles in modern manufacturing, particularly in high precision sectors.</a:t>
            </a:r>
          </a:p>
          <a:p>
            <a:r>
              <a:rPr dirty="0"/>
              <a:t>Selection Criteria: Influenced by material properties, complexity, environmental considerations, and costs.</a:t>
            </a:r>
          </a:p>
          <a:p>
            <a:r>
              <a:rPr dirty="0"/>
              <a:t>Advancements and Improvements: Continued research and development to overcome limitations.</a:t>
            </a:r>
          </a:p>
          <a:p>
            <a:r>
              <a:rPr dirty="0"/>
              <a:t>Industry Impact: Significant effects on aerospace, automotive, electronics, and medical industries.</a:t>
            </a:r>
          </a:p>
          <a:p>
            <a:r>
              <a:rPr dirty="0"/>
              <a:t>Future Prospects: Expected growth in advanced manufacturing using these technologies.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5630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Introduction to Chemical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dirty="0"/>
              <a:t>Historical Context: Prominent post-WWII, especially in aircraft industry.</a:t>
            </a:r>
          </a:p>
          <a:p>
            <a:r>
              <a:rPr dirty="0"/>
              <a:t>Basic Principle: Controlled removal via chemical dissolution using acids or bases.</a:t>
            </a:r>
          </a:p>
          <a:p>
            <a:r>
              <a:rPr dirty="0"/>
              <a:t>Protection Methods: Surfaces protected by masks or resistant coatings.</a:t>
            </a:r>
          </a:p>
          <a:p>
            <a:r>
              <a:rPr dirty="0"/>
              <a:t>Techniques Used: Material immersed or sprayed depending on precision and part geometry.</a:t>
            </a:r>
          </a:p>
          <a:p>
            <a:r>
              <a:rPr dirty="0"/>
              <a:t>Materials Applicable: Suitable for metals and alloys including aluminum, titanium, and steels.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89882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Chemical Processing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dirty="0"/>
              <a:t>Surface Treatment Goals: To reduce weight without altering mechanical properties.</a:t>
            </a:r>
          </a:p>
          <a:p>
            <a:r>
              <a:rPr dirty="0"/>
              <a:t>Etching and Engraving: Deeper removal for creating profiles or engravings.</a:t>
            </a:r>
          </a:p>
          <a:p>
            <a:r>
              <a:rPr dirty="0"/>
              <a:t>Installation Types: Spraying or immersing in a chemical bath.</a:t>
            </a:r>
          </a:p>
          <a:p>
            <a:r>
              <a:rPr dirty="0"/>
              <a:t>Process Stages: Involves roughing, fine finishing, and rinsing.</a:t>
            </a:r>
          </a:p>
          <a:p>
            <a:r>
              <a:rPr dirty="0"/>
              <a:t>Equipment Example: Conveyor system for continuous processing.</a:t>
            </a:r>
          </a:p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1FDC6C-C797-004E-84C0-6EB69FB43F3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384" y="1841516"/>
            <a:ext cx="4617720" cy="2194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0989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Chemical Agents and Masks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dirty="0"/>
              <a:t>Caustic Agents: Various acids and bases, effectiveness depends on concentration and temperature.</a:t>
            </a:r>
          </a:p>
          <a:p>
            <a:r>
              <a:rPr dirty="0"/>
              <a:t>Masking Techniques: Essential for protecting regions not subjected to etching.</a:t>
            </a:r>
          </a:p>
          <a:p>
            <a:r>
              <a:rPr dirty="0"/>
              <a:t>Mask Types: Cut-scratched, photomasks, and printed masks for different precision needs.</a:t>
            </a:r>
          </a:p>
          <a:p>
            <a:r>
              <a:rPr dirty="0"/>
              <a:t>Application Precision: Varies from ±0.05 mm for printed masks to ±150 µm for cut-scratched.</a:t>
            </a:r>
          </a:p>
          <a:p>
            <a:r>
              <a:rPr dirty="0"/>
              <a:t>Industry Applications: Used in aerospace for weight reduction, pattern etching in electronics.</a:t>
            </a:r>
          </a:p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9306A1-A0E5-5A47-A87F-AFA2F05B401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867" y="2405758"/>
            <a:ext cx="2964180" cy="13792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9682B74-E098-354A-9460-F8A6B1020E40}"/>
              </a:ext>
            </a:extLst>
          </p:cNvPr>
          <p:cNvSpPr/>
          <p:nvPr/>
        </p:nvSpPr>
        <p:spPr>
          <a:xfrm>
            <a:off x="8283867" y="4036076"/>
            <a:ext cx="30796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Etching parts by immersion in a bath</a:t>
            </a:r>
          </a:p>
        </p:txBody>
      </p:sp>
    </p:spTree>
    <p:extLst>
      <p:ext uri="{BB962C8B-B14F-4D97-AF65-F5344CB8AC3E}">
        <p14:creationId xmlns:p14="http://schemas.microsoft.com/office/powerpoint/2010/main" val="2618850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Introduction to Electrochemical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dirty="0"/>
              <a:t>Fundamental Concept: Material removal through anodic dissolution using a current in electrolyte.</a:t>
            </a:r>
          </a:p>
          <a:p>
            <a:r>
              <a:rPr dirty="0"/>
              <a:t>Historical Development: Known but used for machining only recently, reversing electroplating concept.</a:t>
            </a:r>
          </a:p>
          <a:p>
            <a:r>
              <a:rPr dirty="0"/>
              <a:t>Faraday's Laws Application: Material dissolved proportional to the electric current.</a:t>
            </a:r>
          </a:p>
          <a:p>
            <a:r>
              <a:rPr dirty="0"/>
              <a:t>Process Setup: Consists of cathode (tool), anode (workpiece), and electrolyte.</a:t>
            </a:r>
          </a:p>
          <a:p>
            <a:r>
              <a:rPr dirty="0"/>
              <a:t>Electrochemical Reaction Example: Breaking down solutions into ions facilitating metal removal.</a:t>
            </a:r>
          </a:p>
          <a:p>
            <a:endParaRPr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D8996FB-C654-174D-9DF6-474514EA9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8295" y="2610790"/>
            <a:ext cx="5173705" cy="207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868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Electrochemical Processing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dirty="0"/>
              <a:t>Current Density Importance: Determines material removal rate, higher densities enable faster processing.</a:t>
            </a:r>
          </a:p>
          <a:p>
            <a:r>
              <a:rPr dirty="0"/>
              <a:t>Tool Wear and Maintenance: Minimal wear provided electrolyte is non-corrosive.</a:t>
            </a:r>
          </a:p>
          <a:p>
            <a:r>
              <a:rPr dirty="0"/>
              <a:t>Material Form After Removal: Forms metal hydroxides, separated by filtration methods.</a:t>
            </a:r>
          </a:p>
          <a:p>
            <a:r>
              <a:rPr dirty="0"/>
              <a:t>Electrolyte Characteristics: Requires good thermal properties, minimal corrosiveness.</a:t>
            </a:r>
          </a:p>
          <a:p>
            <a:r>
              <a:rPr dirty="0"/>
              <a:t>Installation Components: Includes power source, electrolyte circulation, and control systems.</a:t>
            </a:r>
          </a:p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3F5366-F12B-4647-BC50-867C36EFE6D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785" y="2459509"/>
            <a:ext cx="4387215" cy="2705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0728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Advantages of Electrochemical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dirty="0"/>
              <a:t>Tool Longevity and Cost: Long lifespan and low cost due to minimal wear.</a:t>
            </a:r>
          </a:p>
          <a:p>
            <a:r>
              <a:rPr dirty="0"/>
              <a:t>Surface Finish Quality: High-quality finishes with good manufacturing precision.</a:t>
            </a:r>
          </a:p>
          <a:p>
            <a:r>
              <a:rPr dirty="0"/>
              <a:t>Operational Productivity: High throughput, beneficial for complex and hard-to-machine materials.</a:t>
            </a:r>
          </a:p>
          <a:p>
            <a:r>
              <a:rPr dirty="0"/>
              <a:t>Cost Efficiency: Lower overall operational costs with cost-effective electrolytes.</a:t>
            </a:r>
          </a:p>
          <a:p>
            <a:r>
              <a:rPr dirty="0"/>
              <a:t>Application Diversity: Used for various machining operations across multiple industries.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03058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Challenges and Limitations of Electrochemical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dirty="0"/>
              <a:t>Process Control: Requires maintaining precise working distances and controlled parameters.</a:t>
            </a:r>
          </a:p>
          <a:p>
            <a:r>
              <a:rPr dirty="0"/>
              <a:t>Energy Consumption: Higher electricity use increasing operational costs.</a:t>
            </a:r>
          </a:p>
          <a:p>
            <a:r>
              <a:rPr dirty="0"/>
              <a:t>Hydrogen Release: Management of hydrogen gas released during processing.</a:t>
            </a:r>
          </a:p>
          <a:p>
            <a:r>
              <a:rPr dirty="0"/>
              <a:t>Tooling and Setup: Complex and potentially costly setup and maintenance.</a:t>
            </a:r>
          </a:p>
          <a:p>
            <a:r>
              <a:rPr dirty="0"/>
              <a:t>Further Refinements Needed: Improvements essential for wider industrial adoption.</a:t>
            </a:r>
          </a:p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9A3D49-3FCC-4A47-A275-3074CFD3B47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290" y="2260315"/>
            <a:ext cx="3436620" cy="2362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7932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Comparative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dirty="0"/>
              <a:t>Process Selection: Depends on material type, desired precision, and application requirements.</a:t>
            </a:r>
          </a:p>
          <a:p>
            <a:r>
              <a:rPr dirty="0"/>
              <a:t>Material Compatibility: Chemical for various alloys, electrochemical for hard materials.</a:t>
            </a:r>
          </a:p>
          <a:p>
            <a:r>
              <a:rPr dirty="0"/>
              <a:t>Precision and Complexity: Electrochemical offers higher precision for complex shapes.</a:t>
            </a:r>
          </a:p>
          <a:p>
            <a:r>
              <a:rPr dirty="0"/>
              <a:t>Environmental Impact: Both require careful handling to minimize environmental impact.</a:t>
            </a:r>
          </a:p>
          <a:p>
            <a:r>
              <a:rPr dirty="0"/>
              <a:t>Cost-Effectiveness: Each has economic advantages, suited for different applications.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4678616"/>
      </p:ext>
    </p:extLst>
  </p:cSld>
  <p:clrMapOvr>
    <a:masterClrMapping/>
  </p:clrMapOvr>
</p:sld>
</file>

<file path=ppt/theme/theme1.xml><?xml version="1.0" encoding="utf-8"?>
<a:theme xmlns:a="http://schemas.openxmlformats.org/drawingml/2006/main" name="GREENES_HEP_1_1 do 1_3 (1)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ES_HEP_1_1 do 1_3 (1)" id="{3B9D7543-5B7D-6E4D-8FE5-09426AE154BF}" vid="{0CC1B8A8-EEE2-1E48-A423-62B3E2500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GREENES_HEP_1_1 do 1_3 (1)</Template>
  <TotalTime>186</TotalTime>
  <Words>701</Words>
  <Application>Microsoft Office PowerPoint</Application>
  <PresentationFormat>Widescreen</PresentationFormat>
  <Paragraphs>63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Exo 2</vt:lpstr>
      <vt:lpstr>GREENES_HEP_1_1 do 1_3 (1)</vt:lpstr>
      <vt:lpstr>CONTEMPORARY PRODUCTION TECHNOLOGIES</vt:lpstr>
      <vt:lpstr>Introduction to Chemical Processing</vt:lpstr>
      <vt:lpstr>Chemical Processing Techniques</vt:lpstr>
      <vt:lpstr>Chemical Agents and Masks</vt:lpstr>
      <vt:lpstr>Introduction to Electrochemical Processing</vt:lpstr>
      <vt:lpstr>Electrochemical Processing Techniques</vt:lpstr>
      <vt:lpstr>Advantages of Electrochemical Processing</vt:lpstr>
      <vt:lpstr>Challenges and Limitations of Electrochemical Processing</vt:lpstr>
      <vt:lpstr>Comparative Overview</vt:lpstr>
      <vt:lpstr>Future Trends in Material Processing</vt:lpstr>
      <vt:lpstr>Summary and 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CONTEMPORARY PRODUCTION TECHNOLOGIES</dc:title>
  <dc:subject/>
  <dc:creator>ASUS</dc:creator>
  <cp:keywords/>
  <dc:description>generated using python-pptx</dc:description>
  <cp:lastModifiedBy>ASUS</cp:lastModifiedBy>
  <cp:revision>19</cp:revision>
  <dcterms:created xsi:type="dcterms:W3CDTF">2013-01-27T09:14:16Z</dcterms:created>
  <dcterms:modified xsi:type="dcterms:W3CDTF">2024-09-23T07:35:58Z</dcterms:modified>
  <cp:category/>
</cp:coreProperties>
</file>