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56" r:id="rId2"/>
    <p:sldId id="257" r:id="rId3"/>
    <p:sldId id="258" r:id="rId4"/>
    <p:sldId id="285" r:id="rId5"/>
    <p:sldId id="286"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07" r:id="rId24"/>
    <p:sldId id="308" r:id="rId25"/>
  </p:sldIdLst>
  <p:sldSz cx="12192000" cy="6858000"/>
  <p:notesSz cx="6858000" cy="9144000"/>
  <p:embeddedFontLst>
    <p:embeddedFont>
      <p:font typeface="Exo 2" panose="020B0604020202020204" charset="0"/>
      <p:regular r:id="rId27"/>
      <p:bold r:id="rId28"/>
      <p:italic r:id="rId29"/>
      <p:boldItalic r:id="rId30"/>
    </p:embeddedFont>
    <p:embeddedFont>
      <p:font typeface="Cambria Math" panose="02040503050406030204" pitchFamily="18" charset="0"/>
      <p:regular r:id="rId31"/>
    </p:embeddedFont>
    <p:embeddedFont>
      <p:font typeface="Calibri" panose="020F0502020204030204" pitchFamily="3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1" autoAdjust="0"/>
    <p:restoredTop sz="94660"/>
  </p:normalViewPr>
  <p:slideViewPr>
    <p:cSldViewPr snapToGrid="0">
      <p:cViewPr varScale="1">
        <p:scale>
          <a:sx n="53" d="100"/>
          <a:sy n="53" d="100"/>
        </p:scale>
        <p:origin x="384"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customschemas.google.com/relationships/presentationmetadata" Target="meta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96573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091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40888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6884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1564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6187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1475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7399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5223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030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91870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74825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86200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66164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3196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2611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9494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90957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8253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4363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50956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561544"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3.1.1.	Dam </a:t>
            </a:r>
            <a:endParaRPr sz="2000" dirty="0"/>
          </a:p>
        </p:txBody>
      </p:sp>
      <p:sp>
        <p:nvSpPr>
          <p:cNvPr id="12" name="Google Shape;64;p3"/>
          <p:cNvSpPr txBox="1">
            <a:spLocks noGrp="1"/>
          </p:cNvSpPr>
          <p:nvPr>
            <p:ph type="body" idx="1"/>
          </p:nvPr>
        </p:nvSpPr>
        <p:spPr>
          <a:xfrm>
            <a:off x="738909" y="1707546"/>
            <a:ext cx="10871200" cy="4237011"/>
          </a:xfrm>
          <a:prstGeom prst="rect">
            <a:avLst/>
          </a:prstGeom>
          <a:noFill/>
          <a:ln>
            <a:noFill/>
          </a:ln>
        </p:spPr>
        <p:txBody>
          <a:bodyPr spcFirstLastPara="1" wrap="square" lIns="91425" tIns="45700" rIns="91425" bIns="45700" anchor="t" anchorCtr="0">
            <a:noAutofit/>
          </a:bodyPr>
          <a:lstStyle/>
          <a:p>
            <a:pPr marL="0" indent="0">
              <a:lnSpc>
                <a:spcPct val="120000"/>
              </a:lnSpc>
              <a:spcBef>
                <a:spcPts val="0"/>
              </a:spcBef>
              <a:buSzPts val="2800"/>
              <a:buNone/>
            </a:pPr>
            <a:r>
              <a:rPr lang="en-US" sz="1600" dirty="0">
                <a:solidFill>
                  <a:schemeClr val="accent6">
                    <a:lumMod val="50000"/>
                  </a:schemeClr>
                </a:solidFill>
              </a:rPr>
              <a:t>Devices must be provided to enable the controlled discharge of excess water without causing harm to the areas located upstream and downstream of the </a:t>
            </a:r>
            <a:r>
              <a:rPr lang="en-US" sz="1600" dirty="0" smtClean="0">
                <a:solidFill>
                  <a:schemeClr val="accent6">
                    <a:lumMod val="50000"/>
                  </a:schemeClr>
                </a:solidFill>
              </a:rPr>
              <a:t>dam</a:t>
            </a:r>
            <a:r>
              <a:rPr lang="ru-RU" sz="1600" dirty="0" smtClean="0">
                <a:solidFill>
                  <a:schemeClr val="accent6">
                    <a:lumMod val="50000"/>
                  </a:schemeClr>
                </a:solidFill>
              </a:rPr>
              <a:t>. </a:t>
            </a:r>
            <a:endParaRPr lang="ru-RU" sz="1600" dirty="0">
              <a:solidFill>
                <a:schemeClr val="accent6">
                  <a:lumMod val="50000"/>
                </a:schemeClr>
              </a:solidFill>
            </a:endParaRPr>
          </a:p>
          <a:p>
            <a:pPr marL="0" indent="0">
              <a:lnSpc>
                <a:spcPct val="120000"/>
              </a:lnSpc>
              <a:spcBef>
                <a:spcPts val="0"/>
              </a:spcBef>
              <a:buSzPts val="2800"/>
              <a:buNone/>
            </a:pPr>
            <a:endParaRPr lang="ru-RU" sz="1000" dirty="0">
              <a:solidFill>
                <a:schemeClr val="accent6">
                  <a:lumMod val="50000"/>
                </a:schemeClr>
              </a:solidFill>
            </a:endParaRPr>
          </a:p>
          <a:p>
            <a:pPr marL="0" indent="0">
              <a:lnSpc>
                <a:spcPct val="120000"/>
              </a:lnSpc>
              <a:spcBef>
                <a:spcPts val="0"/>
              </a:spcBef>
              <a:buSzPts val="2800"/>
              <a:buNone/>
            </a:pPr>
            <a:r>
              <a:rPr lang="en-US" sz="1600" dirty="0">
                <a:solidFill>
                  <a:schemeClr val="accent6">
                    <a:lumMod val="50000"/>
                  </a:schemeClr>
                </a:solidFill>
              </a:rPr>
              <a:t>The choice of drainage method for excess water depends on the length of the dam, the type of dam, the possibilities upstream and downstream of the dam, and other </a:t>
            </a:r>
            <a:r>
              <a:rPr lang="en-US" sz="1600" dirty="0" smtClean="0">
                <a:solidFill>
                  <a:schemeClr val="accent6">
                    <a:lumMod val="50000"/>
                  </a:schemeClr>
                </a:solidFill>
              </a:rPr>
              <a:t>factors</a:t>
            </a:r>
            <a:r>
              <a:rPr lang="ru-RU" sz="1600" dirty="0" smtClean="0">
                <a:solidFill>
                  <a:schemeClr val="accent6">
                    <a:lumMod val="50000"/>
                  </a:schemeClr>
                </a:solidFill>
              </a:rPr>
              <a:t>.</a:t>
            </a:r>
            <a:endParaRPr lang="en-US" sz="1600" dirty="0" smtClean="0">
              <a:solidFill>
                <a:schemeClr val="accent6">
                  <a:lumMod val="50000"/>
                </a:schemeClr>
              </a:solidFill>
            </a:endParaRPr>
          </a:p>
          <a:p>
            <a:pPr marL="0" indent="0">
              <a:lnSpc>
                <a:spcPct val="120000"/>
              </a:lnSpc>
              <a:spcBef>
                <a:spcPts val="0"/>
              </a:spcBef>
              <a:buSzPts val="2800"/>
              <a:buNone/>
            </a:pPr>
            <a:endParaRPr lang="ru-RU" sz="1000" dirty="0">
              <a:solidFill>
                <a:schemeClr val="accent6">
                  <a:lumMod val="50000"/>
                </a:schemeClr>
              </a:solidFill>
            </a:endParaRPr>
          </a:p>
          <a:p>
            <a:pPr marL="0" indent="0">
              <a:lnSpc>
                <a:spcPct val="120000"/>
              </a:lnSpc>
              <a:spcBef>
                <a:spcPts val="0"/>
              </a:spcBef>
              <a:buSzPts val="2800"/>
              <a:buNone/>
            </a:pPr>
            <a:r>
              <a:rPr lang="en-US" sz="1600" dirty="0">
                <a:solidFill>
                  <a:schemeClr val="accent6">
                    <a:lumMod val="50000"/>
                  </a:schemeClr>
                </a:solidFill>
              </a:rPr>
              <a:t>For draining excess water and regulating water levels during high floods, the following methods are used</a:t>
            </a:r>
            <a:r>
              <a:rPr lang="ru-RU" sz="1600" dirty="0" smtClean="0">
                <a:solidFill>
                  <a:schemeClr val="accent6">
                    <a:lumMod val="50000"/>
                  </a:schemeClr>
                </a:solidFill>
              </a:rPr>
              <a:t>:</a:t>
            </a:r>
            <a:r>
              <a:rPr lang="en-US" sz="1600" dirty="0" smtClean="0">
                <a:solidFill>
                  <a:schemeClr val="accent6">
                    <a:lumMod val="50000"/>
                  </a:schemeClr>
                </a:solidFill>
              </a:rPr>
              <a:t> </a:t>
            </a:r>
          </a:p>
          <a:p>
            <a:pPr marL="285750" indent="-285750">
              <a:lnSpc>
                <a:spcPct val="120000"/>
              </a:lnSpc>
              <a:spcBef>
                <a:spcPts val="0"/>
              </a:spcBef>
              <a:buSzPts val="2800"/>
            </a:pPr>
            <a:r>
              <a:rPr lang="en-US" sz="1600" i="1" dirty="0" smtClean="0">
                <a:solidFill>
                  <a:schemeClr val="accent6">
                    <a:lumMod val="50000"/>
                  </a:schemeClr>
                </a:solidFill>
              </a:rPr>
              <a:t>Spillways </a:t>
            </a:r>
            <a:r>
              <a:rPr lang="en-US" sz="1600" dirty="0">
                <a:solidFill>
                  <a:schemeClr val="accent6">
                    <a:lumMod val="50000"/>
                  </a:schemeClr>
                </a:solidFill>
              </a:rPr>
              <a:t>(across the entire dam or through a part of the dam)</a:t>
            </a:r>
            <a:r>
              <a:rPr lang="en-US" sz="1600" dirty="0" smtClean="0">
                <a:solidFill>
                  <a:schemeClr val="accent6">
                    <a:lumMod val="50000"/>
                  </a:schemeClr>
                </a:solidFill>
              </a:rPr>
              <a:t>,</a:t>
            </a:r>
          </a:p>
          <a:p>
            <a:pPr marL="285750" indent="-285750">
              <a:lnSpc>
                <a:spcPct val="120000"/>
              </a:lnSpc>
              <a:spcBef>
                <a:spcPts val="0"/>
              </a:spcBef>
              <a:buSzPts val="2800"/>
            </a:pPr>
            <a:r>
              <a:rPr lang="en-US" sz="1600" i="1" dirty="0" smtClean="0">
                <a:solidFill>
                  <a:schemeClr val="accent6">
                    <a:lumMod val="50000"/>
                  </a:schemeClr>
                </a:solidFill>
              </a:rPr>
              <a:t>Outlets </a:t>
            </a:r>
            <a:r>
              <a:rPr lang="en-US" sz="1600" dirty="0">
                <a:solidFill>
                  <a:schemeClr val="accent6">
                    <a:lumMod val="50000"/>
                  </a:schemeClr>
                </a:solidFill>
              </a:rPr>
              <a:t>and</a:t>
            </a:r>
            <a:r>
              <a:rPr lang="en-US" sz="1600" i="1" dirty="0">
                <a:solidFill>
                  <a:schemeClr val="accent6">
                    <a:lumMod val="50000"/>
                  </a:schemeClr>
                </a:solidFill>
              </a:rPr>
              <a:t> flow fields </a:t>
            </a:r>
            <a:r>
              <a:rPr lang="en-US" sz="1600" dirty="0">
                <a:solidFill>
                  <a:schemeClr val="accent6">
                    <a:lumMod val="50000"/>
                  </a:schemeClr>
                </a:solidFill>
              </a:rPr>
              <a:t>within the dam</a:t>
            </a:r>
            <a:r>
              <a:rPr lang="ru-RU" sz="1600" dirty="0" smtClean="0">
                <a:solidFill>
                  <a:schemeClr val="accent6">
                    <a:lumMod val="50000"/>
                  </a:schemeClr>
                </a:solidFill>
              </a:rPr>
              <a:t>,</a:t>
            </a:r>
            <a:r>
              <a:rPr lang="en-US" sz="1600" dirty="0" smtClean="0">
                <a:solidFill>
                  <a:schemeClr val="accent6">
                    <a:lumMod val="50000"/>
                  </a:schemeClr>
                </a:solidFill>
              </a:rPr>
              <a:t> </a:t>
            </a:r>
          </a:p>
          <a:p>
            <a:pPr marL="0" indent="0">
              <a:lnSpc>
                <a:spcPct val="120000"/>
              </a:lnSpc>
              <a:spcBef>
                <a:spcPts val="0"/>
              </a:spcBef>
              <a:buSzPts val="2800"/>
              <a:buNone/>
            </a:pPr>
            <a:r>
              <a:rPr lang="en-US" sz="1600" dirty="0">
                <a:solidFill>
                  <a:schemeClr val="accent6">
                    <a:lumMod val="50000"/>
                  </a:schemeClr>
                </a:solidFill>
              </a:rPr>
              <a:t>equipped with movable </a:t>
            </a:r>
            <a:r>
              <a:rPr lang="en-US" sz="1600" i="1" dirty="0">
                <a:solidFill>
                  <a:schemeClr val="accent6">
                    <a:lumMod val="50000"/>
                  </a:schemeClr>
                </a:solidFill>
              </a:rPr>
              <a:t>barriers</a:t>
            </a:r>
            <a:r>
              <a:rPr lang="en-US" sz="1600" dirty="0">
                <a:solidFill>
                  <a:schemeClr val="accent6">
                    <a:lumMod val="50000"/>
                  </a:schemeClr>
                </a:solidFill>
              </a:rPr>
              <a:t> that open when the water reaches a certain height. Gates are used to control the water flow during dam discharge</a:t>
            </a:r>
            <a:r>
              <a:rPr lang="ru-RU" sz="1600" dirty="0" smtClean="0">
                <a:solidFill>
                  <a:schemeClr val="accent6">
                    <a:lumMod val="50000"/>
                  </a:schemeClr>
                </a:solidFill>
              </a:rPr>
              <a:t>.</a:t>
            </a:r>
            <a:r>
              <a:rPr lang="en-US" sz="1600" dirty="0" smtClean="0">
                <a:solidFill>
                  <a:schemeClr val="accent6">
                    <a:lumMod val="50000"/>
                  </a:schemeClr>
                </a:solidFill>
              </a:rPr>
              <a:t> </a:t>
            </a:r>
          </a:p>
          <a:p>
            <a:pPr marL="0" indent="0">
              <a:lnSpc>
                <a:spcPct val="120000"/>
              </a:lnSpc>
              <a:spcBef>
                <a:spcPts val="0"/>
              </a:spcBef>
              <a:buSzPts val="2800"/>
              <a:buNone/>
            </a:pPr>
            <a:endParaRPr lang="en-US" sz="1000" dirty="0" smtClean="0">
              <a:solidFill>
                <a:schemeClr val="accent6">
                  <a:lumMod val="50000"/>
                </a:schemeClr>
              </a:solidFill>
            </a:endParaRPr>
          </a:p>
          <a:p>
            <a:pPr marL="0" indent="0">
              <a:lnSpc>
                <a:spcPct val="120000"/>
              </a:lnSpc>
              <a:spcBef>
                <a:spcPts val="0"/>
              </a:spcBef>
              <a:buSzPts val="2800"/>
              <a:buNone/>
            </a:pPr>
            <a:r>
              <a:rPr lang="en-US" sz="1600" dirty="0">
                <a:solidFill>
                  <a:schemeClr val="accent6">
                    <a:lumMod val="50000"/>
                  </a:schemeClr>
                </a:solidFill>
              </a:rPr>
              <a:t>The capacity of the water drainage devices (spillway structures, outlets, and water discharge through turbines) should be sufficient to prevent flooding of the observed area, ensuring the safe discharge even during the largest possible </a:t>
            </a:r>
            <a:r>
              <a:rPr lang="en-US" sz="1600" dirty="0" smtClean="0">
                <a:solidFill>
                  <a:schemeClr val="accent6">
                    <a:lumMod val="50000"/>
                  </a:schemeClr>
                </a:solidFill>
              </a:rPr>
              <a:t>inflows</a:t>
            </a:r>
            <a:r>
              <a:rPr lang="ru-RU" sz="1600" dirty="0" smtClean="0">
                <a:solidFill>
                  <a:schemeClr val="accent6">
                    <a:lumMod val="50000"/>
                  </a:schemeClr>
                </a:solidFill>
              </a:rPr>
              <a:t>.</a:t>
            </a:r>
          </a:p>
        </p:txBody>
      </p:sp>
    </p:spTree>
    <p:extLst>
      <p:ext uri="{BB962C8B-B14F-4D97-AF65-F5344CB8AC3E}">
        <p14:creationId xmlns:p14="http://schemas.microsoft.com/office/powerpoint/2010/main" val="15962029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3.1.1.	Dam </a:t>
            </a:r>
            <a:endParaRPr sz="2000" dirty="0"/>
          </a:p>
        </p:txBody>
      </p:sp>
      <p:pic>
        <p:nvPicPr>
          <p:cNvPr id="9" name="Picture 8"/>
          <p:cNvPicPr/>
          <p:nvPr/>
        </p:nvPicPr>
        <p:blipFill>
          <a:blip r:embed="rId5">
            <a:extLst>
              <a:ext uri="{28A0092B-C50C-407E-A947-70E740481C1C}">
                <a14:useLocalDpi xmlns:a14="http://schemas.microsoft.com/office/drawing/2010/main" val="0"/>
              </a:ext>
            </a:extLst>
          </a:blip>
          <a:srcRect/>
          <a:stretch>
            <a:fillRect/>
          </a:stretch>
        </p:blipFill>
        <p:spPr bwMode="auto">
          <a:xfrm>
            <a:off x="261259" y="2151741"/>
            <a:ext cx="6107294" cy="2031453"/>
          </a:xfrm>
          <a:prstGeom prst="rect">
            <a:avLst/>
          </a:prstGeom>
          <a:noFill/>
          <a:ln>
            <a:noFill/>
          </a:ln>
        </p:spPr>
      </p:pic>
      <p:pic>
        <p:nvPicPr>
          <p:cNvPr id="10" name="Picture 9"/>
          <p:cNvPicPr/>
          <p:nvPr/>
        </p:nvPicPr>
        <p:blipFill>
          <a:blip r:embed="rId6"/>
          <a:stretch>
            <a:fillRect/>
          </a:stretch>
        </p:blipFill>
        <p:spPr>
          <a:xfrm>
            <a:off x="5428346" y="3976915"/>
            <a:ext cx="6545943" cy="2044720"/>
          </a:xfrm>
          <a:prstGeom prst="rect">
            <a:avLst/>
          </a:prstGeom>
        </p:spPr>
      </p:pic>
      <p:sp>
        <p:nvSpPr>
          <p:cNvPr id="3" name="Rectangle 2"/>
          <p:cNvSpPr/>
          <p:nvPr/>
        </p:nvSpPr>
        <p:spPr>
          <a:xfrm>
            <a:off x="1419667" y="1842550"/>
            <a:ext cx="3874779" cy="338554"/>
          </a:xfrm>
          <a:prstGeom prst="rect">
            <a:avLst/>
          </a:prstGeom>
        </p:spPr>
        <p:txBody>
          <a:bodyPr wrap="none">
            <a:spAutoFit/>
          </a:bodyPr>
          <a:lstStyle/>
          <a:p>
            <a:r>
              <a:rPr lang="en-US" sz="1600" i="1" dirty="0">
                <a:latin typeface="Times New Roman" panose="02020603050405020304" pitchFamily="18" charset="0"/>
                <a:ea typeface="Calibri" panose="020F0502020204030204" pitchFamily="34" charset="0"/>
              </a:rPr>
              <a:t>Different forms of spillways at massive dams</a:t>
            </a:r>
            <a:endParaRPr lang="en-US" sz="1600" dirty="0"/>
          </a:p>
        </p:txBody>
      </p:sp>
      <p:sp>
        <p:nvSpPr>
          <p:cNvPr id="4" name="Rectangle 3"/>
          <p:cNvSpPr/>
          <p:nvPr/>
        </p:nvSpPr>
        <p:spPr>
          <a:xfrm>
            <a:off x="8367114" y="3587290"/>
            <a:ext cx="1417376" cy="338554"/>
          </a:xfrm>
          <a:prstGeom prst="rect">
            <a:avLst/>
          </a:prstGeom>
          <a:solidFill>
            <a:schemeClr val="bg1"/>
          </a:solidFill>
        </p:spPr>
        <p:txBody>
          <a:bodyPr wrap="none">
            <a:spAutoFit/>
          </a:bodyPr>
          <a:lstStyle/>
          <a:p>
            <a:r>
              <a:rPr lang="en-US" sz="1600" i="1" dirty="0">
                <a:latin typeface="Times New Roman" panose="02020603050405020304" pitchFamily="18" charset="0"/>
                <a:ea typeface="Calibri" panose="020F0502020204030204" pitchFamily="34" charset="0"/>
              </a:rPr>
              <a:t>Segment gates </a:t>
            </a:r>
            <a:endParaRPr lang="en-US" sz="1600" dirty="0"/>
          </a:p>
        </p:txBody>
      </p:sp>
    </p:spTree>
    <p:extLst>
      <p:ext uri="{BB962C8B-B14F-4D97-AF65-F5344CB8AC3E}">
        <p14:creationId xmlns:p14="http://schemas.microsoft.com/office/powerpoint/2010/main" val="5610340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3.1.2.	Intake </a:t>
            </a:r>
            <a:endParaRPr sz="2000" dirty="0"/>
          </a:p>
        </p:txBody>
      </p:sp>
      <p:sp>
        <p:nvSpPr>
          <p:cNvPr id="12" name="Google Shape;64;p3"/>
          <p:cNvSpPr txBox="1">
            <a:spLocks noGrp="1"/>
          </p:cNvSpPr>
          <p:nvPr>
            <p:ph type="body" idx="1"/>
          </p:nvPr>
        </p:nvSpPr>
        <p:spPr>
          <a:xfrm>
            <a:off x="738909" y="1707546"/>
            <a:ext cx="10871200" cy="2399997"/>
          </a:xfrm>
          <a:prstGeom prst="rect">
            <a:avLst/>
          </a:prstGeom>
          <a:noFill/>
          <a:ln>
            <a:noFill/>
          </a:ln>
        </p:spPr>
        <p:txBody>
          <a:bodyPr spcFirstLastPara="1" wrap="square" lIns="91425" tIns="45700" rIns="91425" bIns="45700" anchor="t" anchorCtr="0">
            <a:noAutofit/>
          </a:bodyPr>
          <a:lstStyle/>
          <a:p>
            <a:pPr marL="0" indent="0">
              <a:lnSpc>
                <a:spcPct val="120000"/>
              </a:lnSpc>
              <a:spcBef>
                <a:spcPts val="0"/>
              </a:spcBef>
              <a:buSzPts val="2800"/>
              <a:buNone/>
            </a:pPr>
            <a:r>
              <a:rPr lang="en-US" sz="1600" dirty="0">
                <a:solidFill>
                  <a:schemeClr val="tx1"/>
                </a:solidFill>
              </a:rPr>
              <a:t>In order to carry out its function, the intake is designed to collect water from the watercourse or the dam and direct it into the intake structures of the power plant. There are two types of intakes</a:t>
            </a:r>
            <a:r>
              <a:rPr lang="ru-RU" sz="1600" dirty="0" smtClean="0">
                <a:solidFill>
                  <a:schemeClr val="tx1"/>
                </a:solidFill>
              </a:rPr>
              <a:t>:</a:t>
            </a:r>
            <a:r>
              <a:rPr lang="en-US" sz="1600" dirty="0" smtClean="0">
                <a:solidFill>
                  <a:schemeClr val="tx1"/>
                </a:solidFill>
              </a:rPr>
              <a:t> </a:t>
            </a:r>
          </a:p>
          <a:p>
            <a:pPr marL="285750" indent="-285750">
              <a:lnSpc>
                <a:spcPct val="120000"/>
              </a:lnSpc>
              <a:spcBef>
                <a:spcPts val="0"/>
              </a:spcBef>
              <a:buSzPts val="2800"/>
            </a:pPr>
            <a:r>
              <a:rPr lang="en-US" sz="1600" i="1" dirty="0" smtClean="0">
                <a:solidFill>
                  <a:schemeClr val="tx1"/>
                </a:solidFill>
              </a:rPr>
              <a:t>Surface </a:t>
            </a:r>
            <a:r>
              <a:rPr lang="en-US" sz="1600" i="1" dirty="0">
                <a:solidFill>
                  <a:schemeClr val="tx1"/>
                </a:solidFill>
              </a:rPr>
              <a:t>intake, </a:t>
            </a:r>
            <a:r>
              <a:rPr lang="en-US" sz="1600" dirty="0" smtClean="0">
                <a:solidFill>
                  <a:schemeClr val="tx1"/>
                </a:solidFill>
              </a:rPr>
              <a:t>and</a:t>
            </a:r>
          </a:p>
          <a:p>
            <a:pPr marL="285750" indent="-285750">
              <a:lnSpc>
                <a:spcPct val="120000"/>
              </a:lnSpc>
              <a:spcBef>
                <a:spcPts val="0"/>
              </a:spcBef>
              <a:buSzPts val="2800"/>
            </a:pPr>
            <a:r>
              <a:rPr lang="en-US" sz="1600" i="1" dirty="0" smtClean="0">
                <a:solidFill>
                  <a:schemeClr val="tx1"/>
                </a:solidFill>
              </a:rPr>
              <a:t>Subsurface intake. </a:t>
            </a:r>
            <a:r>
              <a:rPr lang="en-US" sz="1600" dirty="0" smtClean="0">
                <a:solidFill>
                  <a:schemeClr val="tx1"/>
                </a:solidFill>
              </a:rPr>
              <a:t> </a:t>
            </a:r>
          </a:p>
          <a:p>
            <a:pPr marL="0" indent="0">
              <a:lnSpc>
                <a:spcPct val="120000"/>
              </a:lnSpc>
              <a:spcBef>
                <a:spcPts val="0"/>
              </a:spcBef>
              <a:buSzPts val="2800"/>
              <a:buNone/>
            </a:pPr>
            <a:r>
              <a:rPr lang="en-US" sz="1600" dirty="0" smtClean="0">
                <a:solidFill>
                  <a:schemeClr val="accent6">
                    <a:lumMod val="50000"/>
                  </a:schemeClr>
                </a:solidFill>
              </a:rPr>
              <a:t> </a:t>
            </a:r>
            <a:endParaRPr lang="en-US" sz="1000" dirty="0" smtClean="0">
              <a:solidFill>
                <a:schemeClr val="accent6">
                  <a:lumMod val="50000"/>
                </a:schemeClr>
              </a:solidFill>
            </a:endParaRPr>
          </a:p>
          <a:p>
            <a:pPr marL="0" indent="0">
              <a:lnSpc>
                <a:spcPct val="120000"/>
              </a:lnSpc>
              <a:spcBef>
                <a:spcPts val="0"/>
              </a:spcBef>
              <a:buSzPts val="2800"/>
              <a:buNone/>
            </a:pPr>
            <a:r>
              <a:rPr lang="en-US" sz="1600" dirty="0">
                <a:solidFill>
                  <a:schemeClr val="accent6">
                    <a:lumMod val="50000"/>
                  </a:schemeClr>
                </a:solidFill>
              </a:rPr>
              <a:t>The </a:t>
            </a:r>
            <a:r>
              <a:rPr lang="en-US" sz="1600" i="1" dirty="0">
                <a:solidFill>
                  <a:schemeClr val="accent6">
                    <a:lumMod val="50000"/>
                  </a:schemeClr>
                </a:solidFill>
              </a:rPr>
              <a:t>surface </a:t>
            </a:r>
            <a:r>
              <a:rPr lang="en-US" sz="1600" i="1" dirty="0" smtClean="0">
                <a:solidFill>
                  <a:schemeClr val="accent6">
                    <a:lumMod val="50000"/>
                  </a:schemeClr>
                </a:solidFill>
              </a:rPr>
              <a:t>intake </a:t>
            </a:r>
            <a:r>
              <a:rPr lang="en-US" sz="1600" dirty="0">
                <a:solidFill>
                  <a:schemeClr val="accent6">
                    <a:lumMod val="50000"/>
                  </a:schemeClr>
                </a:solidFill>
              </a:rPr>
              <a:t>is employed when the water level behind the dam is low, resulting in a relatively constant water level. The flow of water through the intake is regulated using gates and barriers (locks</a:t>
            </a:r>
            <a:r>
              <a:rPr lang="en-US" sz="1600" dirty="0" smtClean="0">
                <a:solidFill>
                  <a:schemeClr val="accent6">
                    <a:lumMod val="50000"/>
                  </a:schemeClr>
                </a:solidFill>
              </a:rPr>
              <a:t>)</a:t>
            </a:r>
            <a:r>
              <a:rPr lang="ru-RU" sz="1600" dirty="0" smtClean="0">
                <a:solidFill>
                  <a:schemeClr val="accent6">
                    <a:lumMod val="50000"/>
                  </a:schemeClr>
                </a:solidFill>
              </a:rPr>
              <a:t>.</a:t>
            </a:r>
          </a:p>
        </p:txBody>
      </p:sp>
      <p:pic>
        <p:nvPicPr>
          <p:cNvPr id="8" name="Picture 7"/>
          <p:cNvPicPr/>
          <p:nvPr/>
        </p:nvPicPr>
        <p:blipFill>
          <a:blip r:embed="rId5"/>
          <a:stretch>
            <a:fillRect/>
          </a:stretch>
        </p:blipFill>
        <p:spPr>
          <a:xfrm>
            <a:off x="4935713" y="3875314"/>
            <a:ext cx="6225773" cy="2148897"/>
          </a:xfrm>
          <a:prstGeom prst="rect">
            <a:avLst/>
          </a:prstGeom>
        </p:spPr>
      </p:pic>
      <p:sp>
        <p:nvSpPr>
          <p:cNvPr id="2" name="Rectangle 1"/>
          <p:cNvSpPr/>
          <p:nvPr/>
        </p:nvSpPr>
        <p:spPr>
          <a:xfrm>
            <a:off x="2630160" y="5545740"/>
            <a:ext cx="2720617" cy="338554"/>
          </a:xfrm>
          <a:prstGeom prst="rect">
            <a:avLst/>
          </a:prstGeom>
        </p:spPr>
        <p:txBody>
          <a:bodyPr wrap="none">
            <a:spAutoFit/>
          </a:bodyPr>
          <a:lstStyle/>
          <a:p>
            <a:r>
              <a:rPr lang="en-US" sz="1600" i="1" dirty="0">
                <a:latin typeface="Times New Roman" panose="02020603050405020304" pitchFamily="18" charset="0"/>
                <a:ea typeface="Calibri" panose="020F0502020204030204" pitchFamily="34" charset="0"/>
              </a:rPr>
              <a:t>Intake above the water surface</a:t>
            </a:r>
            <a:endParaRPr lang="en-US" sz="1600" dirty="0"/>
          </a:p>
        </p:txBody>
      </p:sp>
    </p:spTree>
    <p:extLst>
      <p:ext uri="{BB962C8B-B14F-4D97-AF65-F5344CB8AC3E}">
        <p14:creationId xmlns:p14="http://schemas.microsoft.com/office/powerpoint/2010/main" val="15390239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3.1.2.	Intake </a:t>
            </a:r>
            <a:endParaRPr sz="2000" dirty="0"/>
          </a:p>
        </p:txBody>
      </p:sp>
      <p:sp>
        <p:nvSpPr>
          <p:cNvPr id="12" name="Google Shape;64;p3"/>
          <p:cNvSpPr txBox="1">
            <a:spLocks noGrp="1"/>
          </p:cNvSpPr>
          <p:nvPr>
            <p:ph type="body" idx="1"/>
          </p:nvPr>
        </p:nvSpPr>
        <p:spPr>
          <a:xfrm>
            <a:off x="738909" y="1707546"/>
            <a:ext cx="10871200" cy="2399997"/>
          </a:xfrm>
          <a:prstGeom prst="rect">
            <a:avLst/>
          </a:prstGeom>
          <a:noFill/>
          <a:ln>
            <a:noFill/>
          </a:ln>
        </p:spPr>
        <p:txBody>
          <a:bodyPr spcFirstLastPara="1" wrap="square" lIns="91425" tIns="45700" rIns="91425" bIns="45700" anchor="t" anchorCtr="0">
            <a:noAutofit/>
          </a:bodyPr>
          <a:lstStyle/>
          <a:p>
            <a:pPr marL="0" indent="0">
              <a:lnSpc>
                <a:spcPct val="120000"/>
              </a:lnSpc>
              <a:spcBef>
                <a:spcPts val="0"/>
              </a:spcBef>
              <a:buSzPts val="2800"/>
              <a:buNone/>
            </a:pPr>
            <a:endParaRPr lang="en-US" sz="1000" dirty="0" smtClean="0">
              <a:solidFill>
                <a:schemeClr val="accent6">
                  <a:lumMod val="50000"/>
                </a:schemeClr>
              </a:solidFill>
            </a:endParaRPr>
          </a:p>
          <a:p>
            <a:pPr marL="0" indent="0">
              <a:lnSpc>
                <a:spcPct val="120000"/>
              </a:lnSpc>
              <a:spcBef>
                <a:spcPts val="0"/>
              </a:spcBef>
              <a:buSzPts val="2800"/>
              <a:buNone/>
            </a:pPr>
            <a:r>
              <a:rPr lang="en-US" sz="1600" dirty="0">
                <a:solidFill>
                  <a:schemeClr val="accent6">
                    <a:lumMod val="50000"/>
                  </a:schemeClr>
                </a:solidFill>
              </a:rPr>
              <a:t>When, due to water accumulation during the rainy season for its use in the dry season, the water level significantly varies throughout the year, the intake should be placed below the water level, specifically at the lowest level to which the water </a:t>
            </a:r>
            <a:r>
              <a:rPr lang="en-US" sz="1600" dirty="0" smtClean="0">
                <a:solidFill>
                  <a:schemeClr val="accent6">
                    <a:lumMod val="50000"/>
                  </a:schemeClr>
                </a:solidFill>
              </a:rPr>
              <a:t>recedes. </a:t>
            </a:r>
            <a:r>
              <a:rPr lang="en-US" sz="1600" dirty="0">
                <a:solidFill>
                  <a:schemeClr val="accent6">
                    <a:lumMod val="50000"/>
                  </a:schemeClr>
                </a:solidFill>
              </a:rPr>
              <a:t>Such an intake is referred to as a </a:t>
            </a:r>
            <a:r>
              <a:rPr lang="en-US" sz="1600" i="1" dirty="0">
                <a:solidFill>
                  <a:schemeClr val="accent6">
                    <a:lumMod val="50000"/>
                  </a:schemeClr>
                </a:solidFill>
              </a:rPr>
              <a:t>subsurface </a:t>
            </a:r>
            <a:r>
              <a:rPr lang="en-US" sz="1600" i="1" dirty="0" smtClean="0">
                <a:solidFill>
                  <a:schemeClr val="accent6">
                    <a:lumMod val="50000"/>
                  </a:schemeClr>
                </a:solidFill>
              </a:rPr>
              <a:t>intake</a:t>
            </a:r>
            <a:r>
              <a:rPr lang="ru-RU" sz="1600" dirty="0" smtClean="0">
                <a:solidFill>
                  <a:schemeClr val="accent6">
                    <a:lumMod val="50000"/>
                  </a:schemeClr>
                </a:solidFill>
              </a:rPr>
              <a:t>.</a:t>
            </a:r>
          </a:p>
        </p:txBody>
      </p:sp>
      <p:pic>
        <p:nvPicPr>
          <p:cNvPr id="10" name="Picture 9"/>
          <p:cNvPicPr/>
          <p:nvPr/>
        </p:nvPicPr>
        <p:blipFill>
          <a:blip r:embed="rId5">
            <a:extLst>
              <a:ext uri="{28A0092B-C50C-407E-A947-70E740481C1C}">
                <a14:useLocalDpi xmlns:a14="http://schemas.microsoft.com/office/drawing/2010/main" val="0"/>
              </a:ext>
            </a:extLst>
          </a:blip>
          <a:srcRect/>
          <a:stretch>
            <a:fillRect/>
          </a:stretch>
        </p:blipFill>
        <p:spPr bwMode="auto">
          <a:xfrm>
            <a:off x="4601025" y="2844798"/>
            <a:ext cx="6404831" cy="3146405"/>
          </a:xfrm>
          <a:prstGeom prst="rect">
            <a:avLst/>
          </a:prstGeom>
          <a:noFill/>
          <a:ln>
            <a:noFill/>
          </a:ln>
        </p:spPr>
      </p:pic>
      <p:sp>
        <p:nvSpPr>
          <p:cNvPr id="3" name="Rectangle 2"/>
          <p:cNvSpPr/>
          <p:nvPr/>
        </p:nvSpPr>
        <p:spPr>
          <a:xfrm>
            <a:off x="3271610" y="5619645"/>
            <a:ext cx="1653017" cy="338554"/>
          </a:xfrm>
          <a:prstGeom prst="rect">
            <a:avLst/>
          </a:prstGeom>
        </p:spPr>
        <p:txBody>
          <a:bodyPr wrap="none">
            <a:spAutoFit/>
          </a:bodyPr>
          <a:lstStyle/>
          <a:p>
            <a:r>
              <a:rPr lang="en-US" sz="1600" i="1" dirty="0">
                <a:latin typeface="Times New Roman" panose="02020603050405020304" pitchFamily="18" charset="0"/>
                <a:ea typeface="Calibri" panose="020F0502020204030204" pitchFamily="34" charset="0"/>
              </a:rPr>
              <a:t>Subsurface intake</a:t>
            </a:r>
            <a:endParaRPr lang="en-US" sz="1600" dirty="0"/>
          </a:p>
        </p:txBody>
      </p:sp>
    </p:spTree>
    <p:extLst>
      <p:ext uri="{BB962C8B-B14F-4D97-AF65-F5344CB8AC3E}">
        <p14:creationId xmlns:p14="http://schemas.microsoft.com/office/powerpoint/2010/main" val="25306451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3.1.3.	Supply works </a:t>
            </a:r>
            <a:endParaRPr sz="2000" dirty="0"/>
          </a:p>
        </p:txBody>
      </p:sp>
      <p:sp>
        <p:nvSpPr>
          <p:cNvPr id="9" name="Google Shape;64;p3"/>
          <p:cNvSpPr txBox="1">
            <a:spLocks noGrp="1"/>
          </p:cNvSpPr>
          <p:nvPr>
            <p:ph type="body" idx="1"/>
          </p:nvPr>
        </p:nvSpPr>
        <p:spPr>
          <a:xfrm>
            <a:off x="398207" y="1707546"/>
            <a:ext cx="11407652" cy="33289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i="1" dirty="0"/>
              <a:t>Supply works </a:t>
            </a:r>
            <a:r>
              <a:rPr lang="en-US" sz="1600" dirty="0"/>
              <a:t>connect a water intake to the penstock inlet of a hydroelectric plant.  Depending on the topography of the terrain where the supply works are installed, available materials, and the operational requirements of the hydroelectric power plant, they can be constructed as</a:t>
            </a:r>
            <a:r>
              <a:rPr lang="ru-RU" sz="1600" dirty="0" smtClean="0"/>
              <a:t>:</a:t>
            </a:r>
            <a:r>
              <a:rPr lang="en-US" sz="1600" dirty="0" smtClean="0"/>
              <a:t> </a:t>
            </a:r>
          </a:p>
          <a:p>
            <a:pPr marL="285750" indent="-285750">
              <a:lnSpc>
                <a:spcPct val="120000"/>
              </a:lnSpc>
              <a:spcBef>
                <a:spcPts val="0"/>
              </a:spcBef>
              <a:buSzPts val="2800"/>
            </a:pPr>
            <a:r>
              <a:rPr lang="en-US" sz="1600" i="1" dirty="0" smtClean="0"/>
              <a:t>Canal</a:t>
            </a:r>
            <a:r>
              <a:rPr lang="ru-RU" sz="1600" i="1" dirty="0" smtClean="0"/>
              <a:t>,</a:t>
            </a:r>
            <a:r>
              <a:rPr lang="en-US" sz="1600" i="1" dirty="0" smtClean="0"/>
              <a:t> </a:t>
            </a:r>
          </a:p>
          <a:p>
            <a:pPr marL="285750" indent="-285750">
              <a:lnSpc>
                <a:spcPct val="120000"/>
              </a:lnSpc>
              <a:spcBef>
                <a:spcPts val="0"/>
              </a:spcBef>
              <a:buSzPts val="2800"/>
            </a:pPr>
            <a:r>
              <a:rPr lang="en-US" sz="1600" i="1" dirty="0" smtClean="0"/>
              <a:t>Tunnel</a:t>
            </a:r>
            <a:r>
              <a:rPr lang="en-US" sz="1600" i="1" dirty="0"/>
              <a:t>, </a:t>
            </a:r>
            <a:r>
              <a:rPr lang="en-US" sz="1600" dirty="0"/>
              <a:t>or</a:t>
            </a:r>
            <a:endParaRPr lang="mk-MK" sz="1600" dirty="0" smtClean="0"/>
          </a:p>
          <a:p>
            <a:pPr marL="285750" indent="-285750">
              <a:lnSpc>
                <a:spcPct val="120000"/>
              </a:lnSpc>
              <a:spcBef>
                <a:spcPts val="0"/>
              </a:spcBef>
              <a:buSzPts val="2800"/>
            </a:pPr>
            <a:r>
              <a:rPr lang="en-US" sz="1600" i="1" dirty="0" smtClean="0"/>
              <a:t>A </a:t>
            </a:r>
            <a:r>
              <a:rPr lang="en-US" sz="1600" i="1" dirty="0"/>
              <a:t>combination of the above two</a:t>
            </a:r>
            <a:r>
              <a:rPr lang="en-US" sz="1600" dirty="0" smtClean="0"/>
              <a:t>.</a:t>
            </a:r>
            <a:endParaRPr lang="ru-RU" sz="1600" dirty="0" smtClean="0"/>
          </a:p>
          <a:p>
            <a:pPr marL="0" indent="0">
              <a:lnSpc>
                <a:spcPct val="120000"/>
              </a:lnSpc>
              <a:spcBef>
                <a:spcPts val="0"/>
              </a:spcBef>
              <a:buSzPts val="2800"/>
              <a:buNone/>
            </a:pPr>
            <a:endParaRPr lang="ru-RU" sz="1600" dirty="0" smtClean="0"/>
          </a:p>
          <a:p>
            <a:pPr marL="0" indent="0">
              <a:lnSpc>
                <a:spcPct val="120000"/>
              </a:lnSpc>
              <a:spcBef>
                <a:spcPts val="0"/>
              </a:spcBef>
              <a:buSzPts val="2800"/>
              <a:buNone/>
            </a:pPr>
            <a:r>
              <a:rPr lang="en-US" sz="1600" dirty="0">
                <a:solidFill>
                  <a:schemeClr val="accent6">
                    <a:lumMod val="50000"/>
                  </a:schemeClr>
                </a:solidFill>
              </a:rPr>
              <a:t>The</a:t>
            </a:r>
            <a:r>
              <a:rPr lang="en-US" sz="1600" i="1" dirty="0">
                <a:solidFill>
                  <a:schemeClr val="accent6">
                    <a:lumMod val="50000"/>
                  </a:schemeClr>
                </a:solidFill>
              </a:rPr>
              <a:t> canal </a:t>
            </a:r>
            <a:r>
              <a:rPr lang="en-US" sz="1600" dirty="0">
                <a:solidFill>
                  <a:schemeClr val="accent6">
                    <a:lumMod val="50000"/>
                  </a:schemeClr>
                </a:solidFill>
              </a:rPr>
              <a:t>can be</a:t>
            </a:r>
            <a:r>
              <a:rPr lang="ru-RU" sz="1600" dirty="0" smtClean="0">
                <a:solidFill>
                  <a:schemeClr val="accent6">
                    <a:lumMod val="50000"/>
                  </a:schemeClr>
                </a:solidFill>
              </a:rPr>
              <a:t>:</a:t>
            </a:r>
            <a:r>
              <a:rPr lang="en-US" sz="1600" dirty="0" smtClean="0">
                <a:solidFill>
                  <a:schemeClr val="accent6">
                    <a:lumMod val="50000"/>
                  </a:schemeClr>
                </a:solidFill>
              </a:rPr>
              <a:t> </a:t>
            </a:r>
          </a:p>
          <a:p>
            <a:pPr marL="285750" indent="-285750">
              <a:lnSpc>
                <a:spcPct val="120000"/>
              </a:lnSpc>
              <a:spcBef>
                <a:spcPts val="0"/>
              </a:spcBef>
              <a:buSzPts val="2800"/>
            </a:pPr>
            <a:r>
              <a:rPr lang="en-US" sz="1600" dirty="0" smtClean="0">
                <a:solidFill>
                  <a:schemeClr val="accent6">
                    <a:lumMod val="50000"/>
                  </a:schemeClr>
                </a:solidFill>
              </a:rPr>
              <a:t>Open </a:t>
            </a:r>
            <a:r>
              <a:rPr lang="en-US" sz="1600" dirty="0">
                <a:solidFill>
                  <a:schemeClr val="accent6">
                    <a:lumMod val="50000"/>
                  </a:schemeClr>
                </a:solidFill>
              </a:rPr>
              <a:t>channel </a:t>
            </a:r>
            <a:r>
              <a:rPr lang="ru-RU" sz="1600" dirty="0" smtClean="0">
                <a:solidFill>
                  <a:schemeClr val="accent6">
                    <a:lumMod val="50000"/>
                  </a:schemeClr>
                </a:solidFill>
              </a:rPr>
              <a:t> </a:t>
            </a:r>
            <a:endParaRPr lang="en-US" sz="1600" dirty="0" smtClean="0">
              <a:solidFill>
                <a:schemeClr val="accent6">
                  <a:lumMod val="50000"/>
                </a:schemeClr>
              </a:solidFill>
            </a:endParaRPr>
          </a:p>
          <a:p>
            <a:pPr marL="285750" indent="-285750">
              <a:lnSpc>
                <a:spcPct val="120000"/>
              </a:lnSpc>
              <a:spcBef>
                <a:spcPts val="0"/>
              </a:spcBef>
              <a:buSzPts val="2800"/>
            </a:pPr>
            <a:r>
              <a:rPr lang="en-US" sz="1600" dirty="0" smtClean="0">
                <a:solidFill>
                  <a:schemeClr val="accent6">
                    <a:lumMod val="50000"/>
                  </a:schemeClr>
                </a:solidFill>
              </a:rPr>
              <a:t>Closed </a:t>
            </a:r>
            <a:r>
              <a:rPr lang="en-US" sz="1600" dirty="0">
                <a:solidFill>
                  <a:schemeClr val="accent6">
                    <a:lumMod val="50000"/>
                  </a:schemeClr>
                </a:solidFill>
              </a:rPr>
              <a:t>conduit </a:t>
            </a:r>
            <a:endParaRPr lang="ru-RU" sz="1600" dirty="0" smtClean="0">
              <a:solidFill>
                <a:schemeClr val="accent6">
                  <a:lumMod val="50000"/>
                </a:schemeClr>
              </a:solidFill>
            </a:endParaRPr>
          </a:p>
        </p:txBody>
      </p:sp>
      <p:pic>
        <p:nvPicPr>
          <p:cNvPr id="10" name="Picture 9"/>
          <p:cNvPicPr/>
          <p:nvPr/>
        </p:nvPicPr>
        <p:blipFill>
          <a:blip r:embed="rId5"/>
          <a:stretch>
            <a:fillRect/>
          </a:stretch>
        </p:blipFill>
        <p:spPr>
          <a:xfrm>
            <a:off x="5542820" y="3747159"/>
            <a:ext cx="6211244" cy="2156960"/>
          </a:xfrm>
          <a:prstGeom prst="rect">
            <a:avLst/>
          </a:prstGeom>
        </p:spPr>
      </p:pic>
      <p:sp>
        <p:nvSpPr>
          <p:cNvPr id="3" name="Rectangle 2"/>
          <p:cNvSpPr/>
          <p:nvPr/>
        </p:nvSpPr>
        <p:spPr>
          <a:xfrm>
            <a:off x="6510786" y="3308011"/>
            <a:ext cx="4519186" cy="338554"/>
          </a:xfrm>
          <a:prstGeom prst="rect">
            <a:avLst/>
          </a:prstGeom>
          <a:solidFill>
            <a:schemeClr val="bg1"/>
          </a:solidFill>
        </p:spPr>
        <p:txBody>
          <a:bodyPr wrap="none">
            <a:spAutoFit/>
          </a:bodyPr>
          <a:lstStyle/>
          <a:p>
            <a:r>
              <a:rPr lang="en-US" sz="1600" i="1" dirty="0">
                <a:latin typeface="Times New Roman" panose="02020603050405020304" pitchFamily="18" charset="0"/>
                <a:ea typeface="Calibri" panose="020F0502020204030204" pitchFamily="34" charset="0"/>
              </a:rPr>
              <a:t>Water conveyance: a) open canal, b) closed conduit </a:t>
            </a:r>
            <a:endParaRPr lang="en-US" sz="1600" dirty="0"/>
          </a:p>
        </p:txBody>
      </p:sp>
    </p:spTree>
    <p:extLst>
      <p:ext uri="{BB962C8B-B14F-4D97-AF65-F5344CB8AC3E}">
        <p14:creationId xmlns:p14="http://schemas.microsoft.com/office/powerpoint/2010/main" val="34998998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3.1.3.	Supply works </a:t>
            </a:r>
            <a:endParaRPr sz="2000" dirty="0"/>
          </a:p>
        </p:txBody>
      </p:sp>
      <p:sp>
        <p:nvSpPr>
          <p:cNvPr id="9" name="Google Shape;64;p3"/>
          <p:cNvSpPr txBox="1">
            <a:spLocks noGrp="1"/>
          </p:cNvSpPr>
          <p:nvPr>
            <p:ph type="body" idx="1"/>
          </p:nvPr>
        </p:nvSpPr>
        <p:spPr>
          <a:xfrm>
            <a:off x="398207" y="1707546"/>
            <a:ext cx="11407652" cy="3328911"/>
          </a:xfrm>
          <a:prstGeom prst="rect">
            <a:avLst/>
          </a:prstGeom>
          <a:noFill/>
          <a:ln>
            <a:noFill/>
          </a:ln>
        </p:spPr>
        <p:txBody>
          <a:bodyPr spcFirstLastPara="1" wrap="square" lIns="91425" tIns="45700" rIns="91425" bIns="45700" anchor="t" anchorCtr="0">
            <a:normAutofit/>
          </a:bodyPr>
          <a:lstStyle/>
          <a:p>
            <a:pPr marL="0" indent="0">
              <a:lnSpc>
                <a:spcPct val="120000"/>
              </a:lnSpc>
              <a:spcBef>
                <a:spcPts val="0"/>
              </a:spcBef>
              <a:buSzPts val="2800"/>
              <a:buNone/>
            </a:pPr>
            <a:r>
              <a:rPr lang="en-US" sz="1600" dirty="0">
                <a:solidFill>
                  <a:schemeClr val="accent6">
                    <a:lumMod val="50000"/>
                  </a:schemeClr>
                </a:solidFill>
              </a:rPr>
              <a:t>The </a:t>
            </a:r>
            <a:r>
              <a:rPr lang="en-US" sz="1600" i="1" dirty="0">
                <a:solidFill>
                  <a:schemeClr val="accent6">
                    <a:lumMod val="50000"/>
                  </a:schemeClr>
                </a:solidFill>
              </a:rPr>
              <a:t>tunnel</a:t>
            </a:r>
            <a:r>
              <a:rPr lang="en-US" sz="1600" dirty="0">
                <a:solidFill>
                  <a:schemeClr val="accent6">
                    <a:lumMod val="50000"/>
                  </a:schemeClr>
                </a:solidFill>
              </a:rPr>
              <a:t> can be constructed as</a:t>
            </a:r>
            <a:r>
              <a:rPr lang="ru-RU" sz="1600" dirty="0" smtClean="0">
                <a:solidFill>
                  <a:schemeClr val="accent6">
                    <a:lumMod val="50000"/>
                  </a:schemeClr>
                </a:solidFill>
              </a:rPr>
              <a:t>:</a:t>
            </a:r>
            <a:r>
              <a:rPr lang="en-US" sz="1600" dirty="0" smtClean="0">
                <a:solidFill>
                  <a:schemeClr val="accent6">
                    <a:lumMod val="50000"/>
                  </a:schemeClr>
                </a:solidFill>
              </a:rPr>
              <a:t> </a:t>
            </a:r>
          </a:p>
          <a:p>
            <a:pPr marL="285750" indent="-285750">
              <a:lnSpc>
                <a:spcPct val="120000"/>
              </a:lnSpc>
              <a:spcBef>
                <a:spcPts val="0"/>
              </a:spcBef>
              <a:buSzPts val="2800"/>
            </a:pPr>
            <a:r>
              <a:rPr lang="en-US" sz="1600" i="1" dirty="0" smtClean="0">
                <a:solidFill>
                  <a:schemeClr val="accent6">
                    <a:lumMod val="50000"/>
                  </a:schemeClr>
                </a:solidFill>
              </a:rPr>
              <a:t>Gravity </a:t>
            </a:r>
            <a:r>
              <a:rPr lang="en-US" sz="1600" i="1" dirty="0">
                <a:solidFill>
                  <a:schemeClr val="accent6">
                    <a:lumMod val="50000"/>
                  </a:schemeClr>
                </a:solidFill>
              </a:rPr>
              <a:t>tunnel</a:t>
            </a:r>
            <a:r>
              <a:rPr lang="en-US" sz="1600" dirty="0">
                <a:solidFill>
                  <a:schemeClr val="accent6">
                    <a:lumMod val="50000"/>
                  </a:schemeClr>
                </a:solidFill>
              </a:rPr>
              <a:t>, </a:t>
            </a:r>
            <a:r>
              <a:rPr lang="ru-RU" sz="1600" dirty="0" smtClean="0">
                <a:solidFill>
                  <a:schemeClr val="accent6">
                    <a:lumMod val="50000"/>
                  </a:schemeClr>
                </a:solidFill>
              </a:rPr>
              <a:t> </a:t>
            </a:r>
            <a:endParaRPr lang="en-US" sz="1600" dirty="0" smtClean="0">
              <a:solidFill>
                <a:schemeClr val="accent6">
                  <a:lumMod val="50000"/>
                </a:schemeClr>
              </a:solidFill>
            </a:endParaRPr>
          </a:p>
          <a:p>
            <a:pPr marL="285750" indent="-285750">
              <a:lnSpc>
                <a:spcPct val="120000"/>
              </a:lnSpc>
              <a:spcBef>
                <a:spcPts val="0"/>
              </a:spcBef>
              <a:buSzPts val="2800"/>
            </a:pPr>
            <a:r>
              <a:rPr lang="en-US" sz="1600" i="1" dirty="0" smtClean="0">
                <a:solidFill>
                  <a:schemeClr val="accent6">
                    <a:lumMod val="50000"/>
                  </a:schemeClr>
                </a:solidFill>
              </a:rPr>
              <a:t>Pressure conduit</a:t>
            </a:r>
            <a:r>
              <a:rPr lang="en-US" sz="1600" dirty="0" smtClean="0">
                <a:solidFill>
                  <a:schemeClr val="accent6">
                    <a:lumMod val="50000"/>
                  </a:schemeClr>
                </a:solidFill>
              </a:rPr>
              <a:t>.  </a:t>
            </a:r>
          </a:p>
          <a:p>
            <a:pPr marL="0" indent="0">
              <a:lnSpc>
                <a:spcPct val="120000"/>
              </a:lnSpc>
              <a:spcBef>
                <a:spcPts val="0"/>
              </a:spcBef>
              <a:buSzPts val="2800"/>
              <a:buNone/>
            </a:pPr>
            <a:endParaRPr lang="en-US" sz="1000" dirty="0">
              <a:solidFill>
                <a:schemeClr val="accent6">
                  <a:lumMod val="50000"/>
                </a:schemeClr>
              </a:solidFill>
            </a:endParaRPr>
          </a:p>
          <a:p>
            <a:pPr marL="0" indent="0">
              <a:lnSpc>
                <a:spcPct val="120000"/>
              </a:lnSpc>
              <a:spcBef>
                <a:spcPts val="0"/>
              </a:spcBef>
              <a:buSzPts val="2800"/>
              <a:buNone/>
            </a:pPr>
            <a:r>
              <a:rPr lang="en-US" sz="1600" dirty="0">
                <a:solidFill>
                  <a:schemeClr val="accent6">
                    <a:lumMod val="50000"/>
                  </a:schemeClr>
                </a:solidFill>
              </a:rPr>
              <a:t>In </a:t>
            </a:r>
            <a:r>
              <a:rPr lang="en-US" sz="1600" i="1" dirty="0">
                <a:solidFill>
                  <a:schemeClr val="accent6">
                    <a:lumMod val="50000"/>
                  </a:schemeClr>
                </a:solidFill>
              </a:rPr>
              <a:t>gravity tunnels</a:t>
            </a:r>
            <a:r>
              <a:rPr lang="en-US" sz="1600" dirty="0">
                <a:solidFill>
                  <a:schemeClr val="accent6">
                    <a:lumMod val="50000"/>
                  </a:schemeClr>
                </a:solidFill>
              </a:rPr>
              <a:t>, water flows freely and does not fill the entire tunnel. Therefore, to change the water flow rate, it requires adjusting the opening of </a:t>
            </a:r>
            <a:r>
              <a:rPr lang="en-US" sz="1600" dirty="0" smtClean="0">
                <a:solidFill>
                  <a:schemeClr val="accent6">
                    <a:lumMod val="50000"/>
                  </a:schemeClr>
                </a:solidFill>
              </a:rPr>
              <a:t>the </a:t>
            </a:r>
            <a:r>
              <a:rPr lang="en-US" sz="1600" dirty="0">
                <a:solidFill>
                  <a:schemeClr val="accent6">
                    <a:lumMod val="50000"/>
                  </a:schemeClr>
                </a:solidFill>
              </a:rPr>
              <a:t>gate at the </a:t>
            </a:r>
            <a:r>
              <a:rPr lang="en-US" sz="1600" dirty="0" smtClean="0">
                <a:solidFill>
                  <a:schemeClr val="accent6">
                    <a:lumMod val="50000"/>
                  </a:schemeClr>
                </a:solidFill>
              </a:rPr>
              <a:t>intake. </a:t>
            </a:r>
          </a:p>
          <a:p>
            <a:pPr marL="0" indent="0">
              <a:lnSpc>
                <a:spcPct val="120000"/>
              </a:lnSpc>
              <a:spcBef>
                <a:spcPts val="0"/>
              </a:spcBef>
              <a:buSzPts val="2800"/>
              <a:buNone/>
            </a:pPr>
            <a:r>
              <a:rPr lang="en-US" sz="1600" dirty="0">
                <a:solidFill>
                  <a:schemeClr val="accent6">
                    <a:lumMod val="50000"/>
                  </a:schemeClr>
                </a:solidFill>
              </a:rPr>
              <a:t>In </a:t>
            </a:r>
            <a:r>
              <a:rPr lang="en-US" sz="1600" i="1" dirty="0">
                <a:solidFill>
                  <a:schemeClr val="accent6">
                    <a:lumMod val="50000"/>
                  </a:schemeClr>
                </a:solidFill>
              </a:rPr>
              <a:t>tunnels under pressure</a:t>
            </a:r>
            <a:r>
              <a:rPr lang="en-US" sz="1600" dirty="0">
                <a:solidFill>
                  <a:schemeClr val="accent6">
                    <a:lumMod val="50000"/>
                  </a:schemeClr>
                </a:solidFill>
              </a:rPr>
              <a:t>, the water fills the entire cross-section of the pipe, and the water level at the entrance of the tunnel should always be higher than the highest water level inside the tunnel. To change the amount of water supplied to the power plant, no action is required at the intake.</a:t>
            </a:r>
            <a:endParaRPr lang="ru-RU" sz="1600" dirty="0" smtClean="0">
              <a:solidFill>
                <a:schemeClr val="accent6">
                  <a:lumMod val="50000"/>
                </a:schemeClr>
              </a:solidFill>
            </a:endParaRPr>
          </a:p>
        </p:txBody>
      </p:sp>
      <p:pic>
        <p:nvPicPr>
          <p:cNvPr id="11" name="Picture 10"/>
          <p:cNvPicPr/>
          <p:nvPr/>
        </p:nvPicPr>
        <p:blipFill>
          <a:blip r:embed="rId5"/>
          <a:stretch>
            <a:fillRect/>
          </a:stretch>
        </p:blipFill>
        <p:spPr>
          <a:xfrm>
            <a:off x="1045029" y="4571998"/>
            <a:ext cx="3875314" cy="1539959"/>
          </a:xfrm>
          <a:prstGeom prst="rect">
            <a:avLst/>
          </a:prstGeom>
        </p:spPr>
      </p:pic>
      <p:pic>
        <p:nvPicPr>
          <p:cNvPr id="12" name="Picture 11"/>
          <p:cNvPicPr/>
          <p:nvPr/>
        </p:nvPicPr>
        <p:blipFill>
          <a:blip r:embed="rId6">
            <a:extLst>
              <a:ext uri="{28A0092B-C50C-407E-A947-70E740481C1C}">
                <a14:useLocalDpi xmlns:a14="http://schemas.microsoft.com/office/drawing/2010/main" val="0"/>
              </a:ext>
            </a:extLst>
          </a:blip>
          <a:srcRect/>
          <a:stretch>
            <a:fillRect/>
          </a:stretch>
        </p:blipFill>
        <p:spPr bwMode="auto">
          <a:xfrm>
            <a:off x="6284683" y="4397829"/>
            <a:ext cx="5235525" cy="1669886"/>
          </a:xfrm>
          <a:prstGeom prst="rect">
            <a:avLst/>
          </a:prstGeom>
          <a:noFill/>
          <a:ln>
            <a:noFill/>
          </a:ln>
        </p:spPr>
      </p:pic>
      <p:sp>
        <p:nvSpPr>
          <p:cNvPr id="2" name="Rectangle 1"/>
          <p:cNvSpPr/>
          <p:nvPr/>
        </p:nvSpPr>
        <p:spPr>
          <a:xfrm>
            <a:off x="1367700" y="4281540"/>
            <a:ext cx="3199915" cy="338554"/>
          </a:xfrm>
          <a:prstGeom prst="rect">
            <a:avLst/>
          </a:prstGeom>
        </p:spPr>
        <p:txBody>
          <a:bodyPr wrap="none">
            <a:spAutoFit/>
          </a:bodyPr>
          <a:lstStyle/>
          <a:p>
            <a:r>
              <a:rPr lang="en-US" sz="1600" i="1" dirty="0">
                <a:latin typeface="Times New Roman" panose="02020603050405020304" pitchFamily="18" charset="0"/>
                <a:ea typeface="Calibri" panose="020F0502020204030204" pitchFamily="34" charset="0"/>
              </a:rPr>
              <a:t>Gravity tunnel for water conveyance</a:t>
            </a:r>
            <a:endParaRPr lang="en-US" sz="1600" dirty="0"/>
          </a:p>
        </p:txBody>
      </p:sp>
      <p:sp>
        <p:nvSpPr>
          <p:cNvPr id="4" name="Rectangle 3"/>
          <p:cNvSpPr/>
          <p:nvPr/>
        </p:nvSpPr>
        <p:spPr>
          <a:xfrm>
            <a:off x="7228038" y="4090052"/>
            <a:ext cx="3594254" cy="338554"/>
          </a:xfrm>
          <a:prstGeom prst="rect">
            <a:avLst/>
          </a:prstGeom>
          <a:solidFill>
            <a:schemeClr val="bg1"/>
          </a:solidFill>
        </p:spPr>
        <p:txBody>
          <a:bodyPr wrap="none">
            <a:spAutoFit/>
          </a:bodyPr>
          <a:lstStyle/>
          <a:p>
            <a:r>
              <a:rPr lang="mk-MK" sz="1600" i="1" dirty="0">
                <a:latin typeface="Times New Roman" panose="02020603050405020304" pitchFamily="18" charset="0"/>
                <a:ea typeface="Calibri" panose="020F0502020204030204" pitchFamily="34" charset="0"/>
              </a:rPr>
              <a:t>Pressurized tunnel for water conveyance </a:t>
            </a:r>
            <a:endParaRPr lang="en-US" sz="1600" dirty="0"/>
          </a:p>
        </p:txBody>
      </p:sp>
    </p:spTree>
    <p:extLst>
      <p:ext uri="{BB962C8B-B14F-4D97-AF65-F5344CB8AC3E}">
        <p14:creationId xmlns:p14="http://schemas.microsoft.com/office/powerpoint/2010/main" val="37095145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3.1.4.	Surge chambers (water chambers) </a:t>
            </a:r>
            <a:endParaRPr sz="2000" dirty="0"/>
          </a:p>
        </p:txBody>
      </p:sp>
      <p:sp>
        <p:nvSpPr>
          <p:cNvPr id="13" name="Google Shape;64;p3"/>
          <p:cNvSpPr txBox="1">
            <a:spLocks noGrp="1"/>
          </p:cNvSpPr>
          <p:nvPr>
            <p:ph type="body" idx="1"/>
          </p:nvPr>
        </p:nvSpPr>
        <p:spPr>
          <a:xfrm>
            <a:off x="398207" y="1707546"/>
            <a:ext cx="11407652" cy="4237011"/>
          </a:xfrm>
          <a:prstGeom prst="rect">
            <a:avLst/>
          </a:prstGeom>
          <a:noFill/>
          <a:ln>
            <a:noFill/>
          </a:ln>
        </p:spPr>
        <p:txBody>
          <a:bodyPr spcFirstLastPara="1" wrap="square" lIns="91425" tIns="45700" rIns="91425" bIns="45700" anchor="t" anchorCtr="0">
            <a:normAutofit/>
          </a:bodyPr>
          <a:lstStyle/>
          <a:p>
            <a:pPr marL="0" indent="0">
              <a:lnSpc>
                <a:spcPct val="120000"/>
              </a:lnSpc>
              <a:spcBef>
                <a:spcPts val="0"/>
              </a:spcBef>
              <a:buSzPts val="2800"/>
              <a:buNone/>
            </a:pPr>
            <a:r>
              <a:rPr lang="en-US" sz="1600" dirty="0">
                <a:solidFill>
                  <a:schemeClr val="accent6">
                    <a:lumMod val="50000"/>
                  </a:schemeClr>
                </a:solidFill>
              </a:rPr>
              <a:t>The surge chamber, or the water chamber, is an expansion chamber located at the end of the water conveyance line, just before the penstock. The function of the water chamber depends on the type of water conveyance</a:t>
            </a:r>
            <a:r>
              <a:rPr lang="ru-RU" sz="1600" i="1" dirty="0" smtClean="0">
                <a:solidFill>
                  <a:schemeClr val="accent6">
                    <a:lumMod val="50000"/>
                  </a:schemeClr>
                </a:solidFill>
              </a:rPr>
              <a:t>.</a:t>
            </a:r>
            <a:endParaRPr lang="en-US" sz="1600" dirty="0" smtClean="0">
              <a:solidFill>
                <a:schemeClr val="accent6">
                  <a:lumMod val="50000"/>
                </a:schemeClr>
              </a:solidFill>
            </a:endParaRPr>
          </a:p>
          <a:p>
            <a:pPr marL="0" indent="0">
              <a:lnSpc>
                <a:spcPct val="120000"/>
              </a:lnSpc>
              <a:spcBef>
                <a:spcPts val="0"/>
              </a:spcBef>
              <a:buSzPts val="2800"/>
              <a:buNone/>
            </a:pPr>
            <a:r>
              <a:rPr lang="en-US" sz="1400" dirty="0">
                <a:solidFill>
                  <a:schemeClr val="accent6">
                    <a:lumMod val="50000"/>
                  </a:schemeClr>
                </a:solidFill>
              </a:rPr>
              <a:t>When the water conveyance is gravity-fed, a surge chamber with sufficient volume is needed to serve as a </a:t>
            </a:r>
            <a:r>
              <a:rPr lang="en-US" sz="1400" i="1" dirty="0">
                <a:solidFill>
                  <a:schemeClr val="accent6">
                    <a:lumMod val="50000"/>
                  </a:schemeClr>
                </a:solidFill>
              </a:rPr>
              <a:t>water reservoir</a:t>
            </a:r>
            <a:r>
              <a:rPr lang="en-US" sz="1400" dirty="0">
                <a:solidFill>
                  <a:schemeClr val="accent6">
                    <a:lumMod val="50000"/>
                  </a:schemeClr>
                </a:solidFill>
              </a:rPr>
              <a:t>, ensuring an adequate water supply for the turbines in case of unexpected load changes. Its dimensions should be such that it provides enough water to prevent the entry of air into the penstock along with the water.</a:t>
            </a:r>
            <a:endParaRPr lang="en-US" sz="1400" dirty="0" smtClean="0">
              <a:solidFill>
                <a:schemeClr val="accent6">
                  <a:lumMod val="50000"/>
                </a:schemeClr>
              </a:solidFill>
            </a:endParaRPr>
          </a:p>
          <a:p>
            <a:pPr marL="0" indent="0">
              <a:lnSpc>
                <a:spcPct val="120000"/>
              </a:lnSpc>
              <a:spcBef>
                <a:spcPts val="0"/>
              </a:spcBef>
              <a:buSzPts val="2800"/>
              <a:buNone/>
            </a:pPr>
            <a:r>
              <a:rPr lang="en-US" sz="1400" dirty="0">
                <a:solidFill>
                  <a:schemeClr val="accent6">
                    <a:lumMod val="50000"/>
                  </a:schemeClr>
                </a:solidFill>
              </a:rPr>
              <a:t>If the hydroelectric power plant has a pressure conduit for water conveyance, the expansion at the end of that conduit must be designed as a water chamber with specific dimensions. This allows the pressure in the conduit not to exceed the allowable limit after load changes (to avoid water hammer in the pipes or the pressure tunnel) and ensures that the water level does not drop below the highest level at the entrance of the penstock. In this case, the water chamber functions as a </a:t>
            </a:r>
            <a:r>
              <a:rPr lang="en-US" sz="1400" i="1" dirty="0">
                <a:solidFill>
                  <a:schemeClr val="accent6">
                    <a:lumMod val="50000"/>
                  </a:schemeClr>
                </a:solidFill>
              </a:rPr>
              <a:t>valve</a:t>
            </a:r>
            <a:r>
              <a:rPr lang="ru-RU" sz="1400" dirty="0" smtClean="0">
                <a:solidFill>
                  <a:schemeClr val="accent6">
                    <a:lumMod val="50000"/>
                  </a:schemeClr>
                </a:solidFill>
              </a:rPr>
              <a:t>.</a:t>
            </a:r>
            <a:r>
              <a:rPr lang="en-US" sz="1400" dirty="0" smtClean="0">
                <a:solidFill>
                  <a:schemeClr val="accent6">
                    <a:lumMod val="50000"/>
                  </a:schemeClr>
                </a:solidFill>
              </a:rPr>
              <a:t> </a:t>
            </a:r>
          </a:p>
          <a:p>
            <a:pPr marL="0" indent="0">
              <a:lnSpc>
                <a:spcPct val="120000"/>
              </a:lnSpc>
              <a:spcBef>
                <a:spcPts val="0"/>
              </a:spcBef>
              <a:buSzPts val="2800"/>
              <a:buNone/>
            </a:pPr>
            <a:endParaRPr lang="ru-RU" sz="1400" dirty="0" smtClean="0">
              <a:solidFill>
                <a:schemeClr val="accent6">
                  <a:lumMod val="50000"/>
                </a:schemeClr>
              </a:solidFill>
            </a:endParaRPr>
          </a:p>
        </p:txBody>
      </p:sp>
      <p:pic>
        <p:nvPicPr>
          <p:cNvPr id="16" name="Picture 15"/>
          <p:cNvPicPr/>
          <p:nvPr/>
        </p:nvPicPr>
        <p:blipFill>
          <a:blip r:embed="rId5"/>
          <a:stretch>
            <a:fillRect/>
          </a:stretch>
        </p:blipFill>
        <p:spPr>
          <a:xfrm>
            <a:off x="7427180" y="3900373"/>
            <a:ext cx="3448050" cy="2162175"/>
          </a:xfrm>
          <a:prstGeom prst="rect">
            <a:avLst/>
          </a:prstGeom>
        </p:spPr>
      </p:pic>
      <p:sp>
        <p:nvSpPr>
          <p:cNvPr id="8" name="Rectangle 7"/>
          <p:cNvSpPr/>
          <p:nvPr/>
        </p:nvSpPr>
        <p:spPr>
          <a:xfrm>
            <a:off x="3541485" y="5670002"/>
            <a:ext cx="4540512" cy="338554"/>
          </a:xfrm>
          <a:prstGeom prst="rect">
            <a:avLst/>
          </a:prstGeom>
        </p:spPr>
        <p:txBody>
          <a:bodyPr wrap="square">
            <a:spAutoFit/>
          </a:bodyPr>
          <a:lstStyle/>
          <a:p>
            <a:r>
              <a:rPr lang="en-US" sz="1600" i="1" dirty="0">
                <a:latin typeface="Times New Roman" panose="02020603050405020304" pitchFamily="18" charset="0"/>
                <a:ea typeface="Calibri" panose="020F0502020204030204" pitchFamily="34" charset="0"/>
              </a:rPr>
              <a:t>Longitudinal sections of a type of water chamber</a:t>
            </a:r>
            <a:endParaRPr lang="en-US" sz="1600" dirty="0"/>
          </a:p>
        </p:txBody>
      </p:sp>
    </p:spTree>
    <p:extLst>
      <p:ext uri="{BB962C8B-B14F-4D97-AF65-F5344CB8AC3E}">
        <p14:creationId xmlns:p14="http://schemas.microsoft.com/office/powerpoint/2010/main" val="23982090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3.1.4.	Surge chambers (water chambers) </a:t>
            </a:r>
            <a:endParaRPr sz="2000" dirty="0"/>
          </a:p>
        </p:txBody>
      </p:sp>
      <p:sp>
        <p:nvSpPr>
          <p:cNvPr id="3" name="Rectangle 2"/>
          <p:cNvSpPr/>
          <p:nvPr/>
        </p:nvSpPr>
        <p:spPr>
          <a:xfrm>
            <a:off x="667657" y="1777480"/>
            <a:ext cx="10721926" cy="658642"/>
          </a:xfrm>
          <a:prstGeom prst="rect">
            <a:avLst/>
          </a:prstGeom>
        </p:spPr>
        <p:txBody>
          <a:bodyPr wrap="square">
            <a:spAutoFit/>
          </a:bodyPr>
          <a:lstStyle/>
          <a:p>
            <a:pPr indent="457200"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The water chamber, in fact, is a chamber with a suitable form designed to receive the water surge that occurs in the full accumulation basin in the event of a sudden interruption of the supply and during load changes in the generating units.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607534" y="2452040"/>
            <a:ext cx="10842172" cy="941796"/>
          </a:xfrm>
          <a:prstGeom prst="rect">
            <a:avLst/>
          </a:prstGeom>
        </p:spPr>
        <p:txBody>
          <a:bodyPr wrap="square">
            <a:spAutoFit/>
          </a:bodyPr>
          <a:lstStyle/>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The water chamber resolves the phenomenon of water hammer, which is not the subject of discussion here, but still needs to be mentioned. It involves converting the kinetic energy of the water mass during operating maneuvers into potential energy in accordance with the relationship: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 name="Rectangle 4"/>
              <p:cNvSpPr/>
              <p:nvPr/>
            </p:nvSpPr>
            <p:spPr>
              <a:xfrm>
                <a:off x="3165038" y="3383390"/>
                <a:ext cx="2259465" cy="6296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𝐿</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𝑐</m:t>
                          </m:r>
                        </m:sub>
                      </m:sSub>
                      <m:r>
                        <a:rPr lang="en-US" sz="1600">
                          <a:latin typeface="Cambria Math" panose="02040503050406030204" pitchFamily="18" charset="0"/>
                        </a:rPr>
                        <m:t>∙</m:t>
                      </m:r>
                      <m:f>
                        <m:fPr>
                          <m:ctrlPr>
                            <a:rPr lang="en-US" sz="1600" i="1">
                              <a:latin typeface="Cambria Math" panose="02040503050406030204" pitchFamily="18" charset="0"/>
                            </a:rPr>
                          </m:ctrlPr>
                        </m:fPr>
                        <m:num>
                          <m:r>
                            <m:rPr>
                              <m:sty m:val="p"/>
                            </m:rPr>
                            <a:rPr lang="en-US" sz="1600">
                              <a:latin typeface="Cambria Math" panose="02040503050406030204" pitchFamily="18" charset="0"/>
                            </a:rPr>
                            <m:t>Δ</m:t>
                          </m:r>
                          <m:sSup>
                            <m:sSupPr>
                              <m:ctrlPr>
                                <a:rPr lang="en-US" sz="1600" i="1">
                                  <a:latin typeface="Cambria Math" panose="02040503050406030204" pitchFamily="18" charset="0"/>
                                </a:rPr>
                              </m:ctrlPr>
                            </m:sSupPr>
                            <m:e>
                              <m:r>
                                <a:rPr lang="en-US" sz="1600" i="1">
                                  <a:latin typeface="Cambria Math" panose="02040503050406030204" pitchFamily="18" charset="0"/>
                                </a:rPr>
                                <m:t>𝑣</m:t>
                              </m:r>
                            </m:e>
                            <m:sup>
                              <m:r>
                                <a:rPr lang="en-US" sz="1600">
                                  <a:latin typeface="Cambria Math" panose="02040503050406030204" pitchFamily="18" charset="0"/>
                                </a:rPr>
                                <m:t>2</m:t>
                              </m:r>
                            </m:sup>
                          </m:sSup>
                        </m:num>
                        <m:den>
                          <m:r>
                            <a:rPr lang="en-US" sz="1600">
                              <a:latin typeface="Cambria Math" panose="02040503050406030204" pitchFamily="18" charset="0"/>
                            </a:rPr>
                            <m:t>2</m:t>
                          </m:r>
                          <m:r>
                            <a:rPr lang="en-US" sz="1600" i="1">
                              <a:latin typeface="Cambria Math" panose="02040503050406030204" pitchFamily="18" charset="0"/>
                            </a:rPr>
                            <m:t>𝑔</m:t>
                          </m:r>
                        </m:den>
                      </m:f>
                      <m:r>
                        <a:rPr lang="en-US" sz="1600">
                          <a:latin typeface="Cambria Math" panose="02040503050406030204" pitchFamily="18" charset="0"/>
                        </a:rPr>
                        <m:t>=</m:t>
                      </m:r>
                      <m:r>
                        <a:rPr lang="en-US" sz="1600" i="1">
                          <a:latin typeface="Cambria Math" panose="02040503050406030204" pitchFamily="18" charset="0"/>
                        </a:rPr>
                        <m:t>𝑍</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𝑣</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𝑍</m:t>
                          </m:r>
                        </m:num>
                        <m:den>
                          <m:r>
                            <a:rPr lang="en-US" sz="1600">
                              <a:latin typeface="Cambria Math" panose="02040503050406030204" pitchFamily="18" charset="0"/>
                            </a:rPr>
                            <m:t>2</m:t>
                          </m:r>
                        </m:den>
                      </m:f>
                    </m:oMath>
                  </m:oMathPara>
                </a14:m>
                <a:endParaRPr lang="en-US" sz="1600" dirty="0"/>
              </a:p>
            </p:txBody>
          </p:sp>
        </mc:Choice>
        <mc:Fallback xmlns="">
          <p:sp>
            <p:nvSpPr>
              <p:cNvPr id="5" name="Rectangle 4"/>
              <p:cNvSpPr>
                <a:spLocks noRot="1" noChangeAspect="1" noMove="1" noResize="1" noEditPoints="1" noAdjustHandles="1" noChangeArrowheads="1" noChangeShapeType="1" noTextEdit="1"/>
              </p:cNvSpPr>
              <p:nvPr/>
            </p:nvSpPr>
            <p:spPr>
              <a:xfrm>
                <a:off x="3165038" y="3383390"/>
                <a:ext cx="2259465" cy="629660"/>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1756228" y="3991075"/>
                <a:ext cx="9405258" cy="2021066"/>
              </a:xfrm>
              <a:prstGeom prst="rect">
                <a:avLst/>
              </a:prstGeom>
            </p:spPr>
            <p:txBody>
              <a:bodyPr wrap="square">
                <a:spAutoFit/>
              </a:bodyPr>
              <a:lstStyle/>
              <a:p>
                <a:pPr indent="457200" algn="just">
                  <a:lnSpc>
                    <a:spcPct val="115000"/>
                  </a:lnSpc>
                  <a:spcAft>
                    <a:spcPts val="1000"/>
                  </a:spcAft>
                </a:pPr>
                <a:r>
                  <a:rPr lang="en-US" sz="1600" dirty="0">
                    <a:latin typeface="Cambria Math" panose="02040503050406030204" pitchFamily="18" charset="0"/>
                    <a:ea typeface="Calibri" panose="020F0502020204030204" pitchFamily="34" charset="0"/>
                    <a:cs typeface="Cambria Math" panose="02040503050406030204" pitchFamily="18" charset="0"/>
                  </a:rPr>
                  <a:t>𝐿</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Cambria Math" panose="02040503050406030204" pitchFamily="18" charset="0"/>
                    <a:ea typeface="Calibri" panose="020F0502020204030204" pitchFamily="34" charset="0"/>
                    <a:cs typeface="Cambria Math" panose="02040503050406030204" pitchFamily="18" charset="0"/>
                  </a:rPr>
                  <a:t>m</a:t>
                </a:r>
                <a:r>
                  <a:rPr lang="en-US" sz="1600" dirty="0">
                    <a:latin typeface="Times New Roman" panose="02020603050405020304" pitchFamily="18" charset="0"/>
                    <a:ea typeface="Calibri" panose="020F0502020204030204" pitchFamily="34" charset="0"/>
                    <a:cs typeface="Times New Roman" panose="02020603050405020304" pitchFamily="18" charset="0"/>
                  </a:rPr>
                  <a:t>] − length of the penstock,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14:m>
                  <m:oMath xmlns:m="http://schemas.openxmlformats.org/officeDocument/2006/math">
                    <m:sSub>
                      <m:sSubPr>
                        <m:ctrlPr>
                          <a:rPr lang="en-US" sz="1600" i="1">
                            <a:latin typeface="Cambria Math" panose="02040503050406030204" pitchFamily="18" charset="0"/>
                            <a:ea typeface="Calibri" panose="020F0502020204030204" pitchFamily="34" charset="0"/>
                            <a:cs typeface="Times New Roman" panose="020206030504050203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𝐴</m:t>
                        </m:r>
                      </m:e>
                      <m:sub>
                        <m:r>
                          <a:rPr lang="en-US" sz="1600" i="1">
                            <a:latin typeface="Cambria Math" panose="02040503050406030204" pitchFamily="18" charset="0"/>
                            <a:ea typeface="Calibri" panose="020F0502020204030204" pitchFamily="34" charset="0"/>
                            <a:cs typeface="Times New Roman" panose="02020603050405020304" pitchFamily="18" charset="0"/>
                          </a:rPr>
                          <m:t>𝑐</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Cambria Math" panose="02040503050406030204" pitchFamily="18" charset="0"/>
                    <a:ea typeface="Calibri" panose="020F0502020204030204" pitchFamily="34" charset="0"/>
                    <a:cs typeface="Cambria Math" panose="02040503050406030204" pitchFamily="18" charset="0"/>
                  </a:rPr>
                  <a:t>m</a:t>
                </a:r>
                <a:r>
                  <a:rPr lang="en-US" sz="1600" baseline="30000" dirty="0">
                    <a:latin typeface="Times New Roman" panose="02020603050405020304" pitchFamily="18" charset="0"/>
                    <a:ea typeface="Calibri" panose="020F0502020204030204" pitchFamily="34" charset="0"/>
                    <a:cs typeface="Times New Roman" panose="02020603050405020304" pitchFamily="18" charset="0"/>
                  </a:rPr>
                  <a:t>2</a:t>
                </a:r>
                <a:r>
                  <a:rPr lang="en-US" sz="1600" dirty="0">
                    <a:latin typeface="Times New Roman" panose="02020603050405020304" pitchFamily="18" charset="0"/>
                    <a:ea typeface="Calibri" panose="020F0502020204030204" pitchFamily="34" charset="0"/>
                    <a:cs typeface="Times New Roman" panose="02020603050405020304" pitchFamily="18" charset="0"/>
                  </a:rPr>
                  <a:t>] − c</a:t>
                </a:r>
                <a:r>
                  <a:rPr lang="en-US" sz="1600" dirty="0">
                    <a:latin typeface="TimesNewRomanPSMT"/>
                    <a:ea typeface="Calibri" panose="020F0502020204030204" pitchFamily="34" charset="0"/>
                    <a:cs typeface="Times New Roman" panose="02020603050405020304" pitchFamily="18" charset="0"/>
                  </a:rPr>
                  <a:t>ross-sectional area of the conduit</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a:t>
                </a:r>
                <a:r>
                  <a:rPr lang="en-US" sz="1600" dirty="0">
                    <a:latin typeface="Cambria Math" panose="02040503050406030204" pitchFamily="18" charset="0"/>
                    <a:ea typeface="Calibri" panose="020F0502020204030204" pitchFamily="34" charset="0"/>
                    <a:cs typeface="Cambria Math" panose="02040503050406030204" pitchFamily="18" charset="0"/>
                  </a:rPr>
                  <a:t>𝑣</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TimesNewRomanPSMT"/>
                    <a:ea typeface="Calibri" panose="020F0502020204030204" pitchFamily="34" charset="0"/>
                    <a:cs typeface="Times New Roman" panose="02020603050405020304" pitchFamily="18" charset="0"/>
                  </a:rPr>
                  <a:t>m/s</a:t>
                </a:r>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en-US" sz="1600" dirty="0">
                    <a:latin typeface="TimesNewRomanPSMT"/>
                    <a:ea typeface="Calibri" panose="020F0502020204030204" pitchFamily="34" charset="0"/>
                    <a:cs typeface="Times New Roman" panose="02020603050405020304" pitchFamily="18" charset="0"/>
                  </a:rPr>
                  <a:t>change in water velocity within the conduit</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14:m>
                  <m:oMath xmlns:m="http://schemas.openxmlformats.org/officeDocument/2006/math">
                    <m:sSub>
                      <m:sSubPr>
                        <m:ctrlPr>
                          <a:rPr lang="en-US" sz="1600" i="1">
                            <a:latin typeface="Cambria Math" panose="02040503050406030204" pitchFamily="18" charset="0"/>
                            <a:ea typeface="Calibri" panose="020F0502020204030204" pitchFamily="34" charset="0"/>
                            <a:cs typeface="Times New Roman" panose="020206030504050203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𝐴</m:t>
                        </m:r>
                      </m:e>
                      <m:sub>
                        <m:r>
                          <a:rPr lang="en-US" sz="1600" i="1">
                            <a:latin typeface="Cambria Math" panose="02040503050406030204" pitchFamily="18" charset="0"/>
                            <a:ea typeface="Calibri" panose="020F0502020204030204" pitchFamily="34" charset="0"/>
                            <a:cs typeface="Times New Roman" panose="02020603050405020304" pitchFamily="18" charset="0"/>
                          </a:rPr>
                          <m:t>𝑣</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Cambria Math" panose="02040503050406030204" pitchFamily="18" charset="0"/>
                    <a:ea typeface="Calibri" panose="020F0502020204030204" pitchFamily="34" charset="0"/>
                    <a:cs typeface="Cambria Math" panose="02040503050406030204" pitchFamily="18" charset="0"/>
                  </a:rPr>
                  <a:t>m</a:t>
                </a:r>
                <a:r>
                  <a:rPr lang="en-US" sz="1600" baseline="30000" dirty="0">
                    <a:latin typeface="Times New Roman" panose="02020603050405020304" pitchFamily="18" charset="0"/>
                    <a:ea typeface="Calibri" panose="020F0502020204030204" pitchFamily="34" charset="0"/>
                    <a:cs typeface="Times New Roman" panose="02020603050405020304" pitchFamily="18" charset="0"/>
                  </a:rPr>
                  <a:t>2</a:t>
                </a:r>
                <a:r>
                  <a:rPr lang="en-US" sz="1600" dirty="0">
                    <a:latin typeface="Times New Roman" panose="02020603050405020304" pitchFamily="18" charset="0"/>
                    <a:ea typeface="Calibri" panose="020F0502020204030204" pitchFamily="34" charset="0"/>
                    <a:cs typeface="Times New Roman" panose="02020603050405020304" pitchFamily="18" charset="0"/>
                  </a:rPr>
                  <a:t>] − cross-sectional area of the water chamber,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Cambria Math" panose="02040503050406030204" pitchFamily="18" charset="0"/>
                    <a:ea typeface="Calibri" panose="020F0502020204030204" pitchFamily="34" charset="0"/>
                    <a:cs typeface="Cambria Math" panose="02040503050406030204" pitchFamily="18" charset="0"/>
                  </a:rPr>
                  <a:t>𝑍</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Cambria Math" panose="02040503050406030204" pitchFamily="18" charset="0"/>
                    <a:ea typeface="Calibri" panose="020F0502020204030204" pitchFamily="34" charset="0"/>
                    <a:cs typeface="Cambria Math" panose="02040503050406030204" pitchFamily="18" charset="0"/>
                  </a:rPr>
                  <a:t>m</a:t>
                </a:r>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en-US" sz="1600" dirty="0">
                    <a:latin typeface="TimesNewRomanPSMT"/>
                    <a:ea typeface="Calibri" panose="020F0502020204030204" pitchFamily="34" charset="0"/>
                    <a:cs typeface="Times New Roman" panose="02020603050405020304" pitchFamily="18" charset="0"/>
                  </a:rPr>
                  <a:t>change in water level within the water chamber during the process</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9" name="Rectangle 8"/>
              <p:cNvSpPr>
                <a:spLocks noRot="1" noChangeAspect="1" noMove="1" noResize="1" noEditPoints="1" noAdjustHandles="1" noChangeArrowheads="1" noChangeShapeType="1" noTextEdit="1"/>
              </p:cNvSpPr>
              <p:nvPr/>
            </p:nvSpPr>
            <p:spPr>
              <a:xfrm>
                <a:off x="1756228" y="3991075"/>
                <a:ext cx="9405258" cy="2021066"/>
              </a:xfrm>
              <a:prstGeom prst="rect">
                <a:avLst/>
              </a:prstGeom>
              <a:blipFill>
                <a:blip r:embed="rId6"/>
                <a:stretch>
                  <a:fillRect t="-302" b="-2115"/>
                </a:stretch>
              </a:blipFill>
            </p:spPr>
            <p:txBody>
              <a:bodyPr/>
              <a:lstStyle/>
              <a:p>
                <a:r>
                  <a:rPr lang="en-US">
                    <a:noFill/>
                  </a:rPr>
                  <a:t> </a:t>
                </a:r>
              </a:p>
            </p:txBody>
          </p:sp>
        </mc:Fallback>
      </mc:AlternateContent>
    </p:spTree>
    <p:extLst>
      <p:ext uri="{BB962C8B-B14F-4D97-AF65-F5344CB8AC3E}">
        <p14:creationId xmlns:p14="http://schemas.microsoft.com/office/powerpoint/2010/main" val="20591054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3.1.4.	Surge chambers (water chambers) </a:t>
            </a:r>
            <a:endParaRPr sz="2000" dirty="0"/>
          </a:p>
        </p:txBody>
      </p:sp>
      <p:sp>
        <p:nvSpPr>
          <p:cNvPr id="2" name="Rectangle 1"/>
          <p:cNvSpPr/>
          <p:nvPr/>
        </p:nvSpPr>
        <p:spPr>
          <a:xfrm>
            <a:off x="899886" y="1864557"/>
            <a:ext cx="9795008" cy="1829732"/>
          </a:xfrm>
          <a:prstGeom prst="rect">
            <a:avLst/>
          </a:prstGeom>
        </p:spPr>
        <p:txBody>
          <a:bodyPr wrap="square">
            <a:spAutoFit/>
          </a:bodyPr>
          <a:lstStyle/>
          <a:p>
            <a:pPr indent="457200" algn="just">
              <a:lnSpc>
                <a:spcPct val="115000"/>
              </a:lnSpc>
            </a:pPr>
            <a:r>
              <a:rPr lang="en-US" sz="1600" dirty="0">
                <a:latin typeface="TimesNewRomanPSMT"/>
                <a:ea typeface="Calibri" panose="020F0502020204030204" pitchFamily="34" charset="0"/>
                <a:cs typeface="Times New Roman" panose="02020603050405020304" pitchFamily="18" charset="0"/>
              </a:rPr>
              <a:t>The essential data for calculating water hammer includes: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Bef>
                <a:spcPts val="300"/>
              </a:spcBef>
              <a:buFont typeface="Symbol" panose="05050102010706020507" pitchFamily="18" charset="2"/>
              <a:buChar char=""/>
            </a:pPr>
            <a:r>
              <a:rPr lang="en-US" sz="1600" dirty="0">
                <a:latin typeface="TimesNewRomanPSMT"/>
                <a:ea typeface="Calibri" panose="020F0502020204030204" pitchFamily="34" charset="0"/>
                <a:cs typeface="Times New Roman" panose="02020603050405020304" pitchFamily="18" charset="0"/>
              </a:rPr>
              <a:t>The model of the entire plant from the inlet to the outlet of the water mass,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mk-MK" sz="1600" dirty="0">
                <a:latin typeface="TimesNewRomanPSMT"/>
                <a:ea typeface="Calibri" panose="020F0502020204030204" pitchFamily="34" charset="0"/>
                <a:cs typeface="Times New Roman" panose="02020603050405020304" pitchFamily="18" charset="0"/>
              </a:rPr>
              <a:t>Inertia masses </a:t>
            </a:r>
            <a:r>
              <a:rPr lang="en-US" sz="1600" dirty="0">
                <a:latin typeface="Cambria Math" panose="02040503050406030204" pitchFamily="18" charset="0"/>
                <a:ea typeface="Calibri" panose="020F0502020204030204" pitchFamily="34" charset="0"/>
                <a:cs typeface="Cambria Math" panose="02040503050406030204" pitchFamily="18" charset="0"/>
              </a:rPr>
              <a:t>𝐺</a:t>
            </a:r>
            <a:r>
              <a:rPr lang="en-US" sz="1600" dirty="0">
                <a:latin typeface="CambriaMath"/>
                <a:ea typeface="Calibri" panose="020F0502020204030204" pitchFamily="34" charset="0"/>
                <a:cs typeface="Times New Roman" panose="02020603050405020304" pitchFamily="18" charset="0"/>
              </a:rPr>
              <a:t> ∙ </a:t>
            </a:r>
            <a:r>
              <a:rPr lang="en-US" sz="1600" dirty="0">
                <a:latin typeface="Cambria Math" panose="02040503050406030204" pitchFamily="18" charset="0"/>
                <a:ea typeface="Calibri" panose="020F0502020204030204" pitchFamily="34" charset="0"/>
                <a:cs typeface="Cambria Math" panose="02040503050406030204" pitchFamily="18" charset="0"/>
              </a:rPr>
              <a:t>𝐷</a:t>
            </a:r>
            <a:r>
              <a:rPr lang="mk-MK" sz="1600" baseline="30000" dirty="0">
                <a:latin typeface="Cambria Math" panose="02040503050406030204" pitchFamily="18" charset="0"/>
                <a:ea typeface="Calibri" panose="020F0502020204030204" pitchFamily="34" charset="0"/>
                <a:cs typeface="Cambria Math" panose="02040503050406030204" pitchFamily="18" charset="0"/>
              </a:rPr>
              <a:t>2</a:t>
            </a:r>
            <a:r>
              <a:rPr lang="mk-MK" sz="1600" dirty="0">
                <a:latin typeface="CambriaMath"/>
                <a:ea typeface="Calibri" panose="020F0502020204030204" pitchFamily="34" charset="0"/>
                <a:cs typeface="Times New Roman" panose="02020603050405020304" pitchFamily="18" charset="0"/>
              </a:rPr>
              <a:t> </a:t>
            </a:r>
            <a:r>
              <a:rPr lang="en-US" sz="1600" dirty="0">
                <a:latin typeface="TimesNewRomanPSMT"/>
                <a:ea typeface="Calibri" panose="020F0502020204030204" pitchFamily="34" charset="0"/>
                <a:cs typeface="Times New Roman" panose="02020603050405020304" pitchFamily="18" charset="0"/>
              </a:rPr>
              <a:t>of rotating parts (hydraulic machine and electric generator),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mk-MK" sz="1600" dirty="0">
                <a:latin typeface="TimesNewRomanPSMT"/>
                <a:ea typeface="Calibri" panose="020F0502020204030204" pitchFamily="34" charset="0"/>
                <a:cs typeface="Times New Roman" panose="02020603050405020304" pitchFamily="18" charset="0"/>
              </a:rPr>
              <a:t>Relevant data of the </a:t>
            </a:r>
            <a:r>
              <a:rPr lang="en-US" sz="1600" dirty="0">
                <a:latin typeface="TimesNewRomanPSMT"/>
                <a:ea typeface="Calibri" panose="020F0502020204030204" pitchFamily="34" charset="0"/>
                <a:cs typeface="Times New Roman" panose="02020603050405020304" pitchFamily="18" charset="0"/>
              </a:rPr>
              <a:t>penstock</a:t>
            </a:r>
            <a:r>
              <a:rPr lang="mk-MK" sz="1600" dirty="0">
                <a:latin typeface="TimesNewRomanPSMT"/>
                <a:ea typeface="Calibri" panose="020F0502020204030204" pitchFamily="34" charset="0"/>
                <a:cs typeface="Times New Roman" panose="02020603050405020304" pitchFamily="18" charset="0"/>
              </a:rPr>
              <a:t>,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mk-MK" sz="1600" dirty="0">
                <a:latin typeface="TimesNewRomanPSMT"/>
                <a:ea typeface="Calibri" panose="020F0502020204030204" pitchFamily="34" charset="0"/>
                <a:cs typeface="Times New Roman" panose="02020603050405020304" pitchFamily="18" charset="0"/>
              </a:rPr>
              <a:t>Technical specifications of the hydraulic turbine</a:t>
            </a:r>
            <a:r>
              <a:rPr lang="en-US" sz="1600" dirty="0">
                <a:latin typeface="TimesNewRomanPSMT"/>
                <a:ea typeface="Calibri" panose="020F0502020204030204" pitchFamily="34" charset="0"/>
                <a:cs typeface="Times New Roman" panose="02020603050405020304" pitchFamily="18" charset="0"/>
              </a:rPr>
              <a:t>,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mk-MK" sz="1600" dirty="0">
                <a:latin typeface="TimesNewRomanPSMT"/>
                <a:ea typeface="Calibri" panose="020F0502020204030204" pitchFamily="34" charset="0"/>
                <a:cs typeface="Times New Roman" panose="02020603050405020304" pitchFamily="18" charset="0"/>
              </a:rPr>
              <a:t>The closure law of the water inlet apparatus (distributor)</a:t>
            </a:r>
            <a:r>
              <a:rPr lang="en-US" sz="1600" dirty="0">
                <a:latin typeface="TimesNewRomanPSMT"/>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p:cNvSpPr/>
          <p:nvPr/>
        </p:nvSpPr>
        <p:spPr>
          <a:xfrm>
            <a:off x="696687" y="3795887"/>
            <a:ext cx="10692896" cy="658642"/>
          </a:xfrm>
          <a:prstGeom prst="rect">
            <a:avLst/>
          </a:prstGeom>
        </p:spPr>
        <p:txBody>
          <a:bodyPr wrap="square">
            <a:spAutoFit/>
          </a:bodyPr>
          <a:lstStyle/>
          <a:p>
            <a:pPr indent="457200" algn="just">
              <a:lnSpc>
                <a:spcPct val="115000"/>
              </a:lnSpc>
              <a:spcAft>
                <a:spcPts val="1000"/>
              </a:spcAft>
            </a:pPr>
            <a:r>
              <a:rPr lang="en-US" sz="1600" dirty="0">
                <a:latin typeface="TimesNewRomanPSMT"/>
                <a:ea typeface="Calibri" panose="020F0502020204030204" pitchFamily="34" charset="0"/>
                <a:cs typeface="Times New Roman" panose="02020603050405020304" pitchFamily="18" charset="0"/>
              </a:rPr>
              <a:t>The design conditions for the water chamber are complex and depend on the type and role of the power plant in the power system. The primary principle is to provide dimensions that enable all possible operational maneuvers.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10"/>
          <p:cNvSpPr/>
          <p:nvPr/>
        </p:nvSpPr>
        <p:spPr>
          <a:xfrm>
            <a:off x="696687" y="4556127"/>
            <a:ext cx="10813142" cy="941796"/>
          </a:xfrm>
          <a:prstGeom prst="rect">
            <a:avLst/>
          </a:prstGeom>
        </p:spPr>
        <p:txBody>
          <a:bodyPr wrap="square">
            <a:spAutoFit/>
          </a:bodyPr>
          <a:lstStyle/>
          <a:p>
            <a:pPr indent="457200" algn="just">
              <a:lnSpc>
                <a:spcPct val="115000"/>
              </a:lnSpc>
              <a:spcAft>
                <a:spcPts val="1000"/>
              </a:spcAft>
            </a:pPr>
            <a:r>
              <a:rPr lang="en-US" sz="1600" dirty="0">
                <a:latin typeface="TimesNewRomanPSMT"/>
                <a:ea typeface="Calibri" panose="020F0502020204030204" pitchFamily="34" charset="0"/>
                <a:cs typeface="Times New Roman" panose="02020603050405020304" pitchFamily="18" charset="0"/>
              </a:rPr>
              <a:t>In certain cases, for long tailrace tunnels (in power plants with an underground powerhouse), it is necessary to incorporate a bottom water chamber located behind the turbine diffuser, serving a similar function to the upper water chamber.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169059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3.1.5.	Penstock </a:t>
            </a:r>
            <a:endParaRPr sz="2000" dirty="0"/>
          </a:p>
        </p:txBody>
      </p:sp>
      <p:sp>
        <p:nvSpPr>
          <p:cNvPr id="13" name="Google Shape;64;p3"/>
          <p:cNvSpPr txBox="1">
            <a:spLocks noGrp="1"/>
          </p:cNvSpPr>
          <p:nvPr>
            <p:ph type="body" idx="1"/>
          </p:nvPr>
        </p:nvSpPr>
        <p:spPr>
          <a:xfrm>
            <a:off x="398207" y="1707546"/>
            <a:ext cx="11407652" cy="4237011"/>
          </a:xfrm>
          <a:prstGeom prst="rect">
            <a:avLst/>
          </a:prstGeom>
          <a:noFill/>
          <a:ln>
            <a:noFill/>
          </a:ln>
        </p:spPr>
        <p:txBody>
          <a:bodyPr spcFirstLastPara="1" wrap="square" lIns="91425" tIns="45700" rIns="91425" bIns="45700" anchor="t" anchorCtr="0">
            <a:normAutofit/>
          </a:bodyPr>
          <a:lstStyle/>
          <a:p>
            <a:pPr marL="0" indent="0">
              <a:lnSpc>
                <a:spcPct val="120000"/>
              </a:lnSpc>
              <a:spcBef>
                <a:spcPts val="0"/>
              </a:spcBef>
              <a:buSzPts val="2800"/>
              <a:buNone/>
            </a:pPr>
            <a:r>
              <a:rPr lang="en-US" sz="1600" dirty="0">
                <a:solidFill>
                  <a:schemeClr val="accent6">
                    <a:lumMod val="50000"/>
                  </a:schemeClr>
                </a:solidFill>
              </a:rPr>
              <a:t>Penstocks are used to convey water from the surge chamber or water chamber to the turbines. Typically, they are made of steel and special alloys, and for smaller heads, they can be made of concrete or reinforced concrete. Depending on their location, penstocks can be installed on the </a:t>
            </a:r>
            <a:r>
              <a:rPr lang="en-US" sz="1600" b="1" dirty="0">
                <a:solidFill>
                  <a:schemeClr val="accent6">
                    <a:lumMod val="50000"/>
                  </a:schemeClr>
                </a:solidFill>
              </a:rPr>
              <a:t>surface of the terrain </a:t>
            </a:r>
            <a:r>
              <a:rPr lang="en-US" sz="1600" dirty="0">
                <a:solidFill>
                  <a:schemeClr val="accent6">
                    <a:lumMod val="50000"/>
                  </a:schemeClr>
                </a:solidFill>
              </a:rPr>
              <a:t>or placed inside a </a:t>
            </a:r>
            <a:r>
              <a:rPr lang="en-US" sz="1600" b="1" dirty="0">
                <a:solidFill>
                  <a:schemeClr val="accent6">
                    <a:lumMod val="50000"/>
                  </a:schemeClr>
                </a:solidFill>
              </a:rPr>
              <a:t>tunnel</a:t>
            </a:r>
            <a:r>
              <a:rPr lang="en-US" sz="1600" dirty="0">
                <a:solidFill>
                  <a:schemeClr val="accent6">
                    <a:lumMod val="50000"/>
                  </a:schemeClr>
                </a:solidFill>
              </a:rPr>
              <a:t>.</a:t>
            </a:r>
            <a:r>
              <a:rPr lang="en-US" sz="1400" dirty="0" smtClean="0">
                <a:solidFill>
                  <a:schemeClr val="accent6">
                    <a:lumMod val="50000"/>
                  </a:schemeClr>
                </a:solidFill>
              </a:rPr>
              <a:t> </a:t>
            </a:r>
          </a:p>
          <a:p>
            <a:pPr marL="0" indent="0">
              <a:lnSpc>
                <a:spcPct val="120000"/>
              </a:lnSpc>
              <a:spcBef>
                <a:spcPts val="0"/>
              </a:spcBef>
              <a:buSzPts val="2800"/>
              <a:buNone/>
            </a:pPr>
            <a:r>
              <a:rPr lang="en-US" sz="1400" dirty="0">
                <a:solidFill>
                  <a:schemeClr val="accent6">
                    <a:lumMod val="50000"/>
                  </a:schemeClr>
                </a:solidFill>
              </a:rPr>
              <a:t>The penstock ends with a diverging conduit through which water from the penstock is directed to each of the turbines. Since pressures and velocities are very high in the diverging conduit, it must be dimensioned for the appropriate conditions.</a:t>
            </a:r>
          </a:p>
          <a:p>
            <a:pPr marL="0" indent="0">
              <a:lnSpc>
                <a:spcPct val="120000"/>
              </a:lnSpc>
              <a:spcBef>
                <a:spcPts val="0"/>
              </a:spcBef>
              <a:buSzPts val="2800"/>
              <a:buNone/>
            </a:pPr>
            <a:endParaRPr lang="ru-RU" sz="1400" dirty="0" smtClean="0">
              <a:solidFill>
                <a:schemeClr val="accent6">
                  <a:lumMod val="50000"/>
                </a:schemeClr>
              </a:solidFill>
            </a:endParaRPr>
          </a:p>
        </p:txBody>
      </p:sp>
      <p:pic>
        <p:nvPicPr>
          <p:cNvPr id="10" name="Picture 9"/>
          <p:cNvPicPr/>
          <p:nvPr/>
        </p:nvPicPr>
        <p:blipFill>
          <a:blip r:embed="rId5"/>
          <a:stretch>
            <a:fillRect/>
          </a:stretch>
        </p:blipFill>
        <p:spPr>
          <a:xfrm>
            <a:off x="4804229" y="3323771"/>
            <a:ext cx="6585354" cy="2645728"/>
          </a:xfrm>
          <a:prstGeom prst="rect">
            <a:avLst/>
          </a:prstGeom>
        </p:spPr>
      </p:pic>
      <p:sp>
        <p:nvSpPr>
          <p:cNvPr id="2" name="Rectangle 1"/>
          <p:cNvSpPr/>
          <p:nvPr/>
        </p:nvSpPr>
        <p:spPr>
          <a:xfrm>
            <a:off x="3060256" y="5298100"/>
            <a:ext cx="3253459" cy="584775"/>
          </a:xfrm>
          <a:prstGeom prst="rect">
            <a:avLst/>
          </a:prstGeom>
        </p:spPr>
        <p:txBody>
          <a:bodyPr wrap="square">
            <a:spAutoFit/>
          </a:bodyPr>
          <a:lstStyle/>
          <a:p>
            <a:r>
              <a:rPr lang="en-US" sz="1600" i="1" dirty="0">
                <a:latin typeface="Times New Roman" panose="02020603050405020304" pitchFamily="18" charset="0"/>
                <a:ea typeface="Calibri" panose="020F0502020204030204" pitchFamily="34" charset="0"/>
              </a:rPr>
              <a:t>Sketch and picture of a penstock installed on the surface of the terrain</a:t>
            </a:r>
            <a:endParaRPr lang="en-US" sz="1600" dirty="0"/>
          </a:p>
        </p:txBody>
      </p:sp>
    </p:spTree>
    <p:extLst>
      <p:ext uri="{BB962C8B-B14F-4D97-AF65-F5344CB8AC3E}">
        <p14:creationId xmlns:p14="http://schemas.microsoft.com/office/powerpoint/2010/main" val="3080892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57" name="Google Shape;57;p2"/>
          <p:cNvSpPr txBox="1">
            <a:spLocks noGrp="1"/>
          </p:cNvSpPr>
          <p:nvPr>
            <p:ph type="body" idx="1"/>
          </p:nvPr>
        </p:nvSpPr>
        <p:spPr>
          <a:xfrm>
            <a:off x="519366" y="1741166"/>
            <a:ext cx="11271745" cy="4244579"/>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b="1" dirty="0">
                <a:solidFill>
                  <a:schemeClr val="accent6">
                    <a:lumMod val="50000"/>
                  </a:schemeClr>
                </a:solidFill>
              </a:rPr>
              <a:t>Main components of hydroelectric power plants and their </a:t>
            </a:r>
            <a:r>
              <a:rPr lang="en-US" sz="1800" b="1" dirty="0" smtClean="0">
                <a:solidFill>
                  <a:schemeClr val="accent6">
                    <a:lumMod val="50000"/>
                  </a:schemeClr>
                </a:solidFill>
              </a:rPr>
              <a:t>functions  </a:t>
            </a:r>
            <a:r>
              <a:rPr lang="ru-RU" sz="1800" b="1" dirty="0" smtClean="0"/>
              <a:t> </a:t>
            </a:r>
          </a:p>
          <a:p>
            <a:pPr marL="685800" lvl="1" indent="-228600">
              <a:buSzPts val="2800"/>
            </a:pPr>
            <a:r>
              <a:rPr lang="en-US" sz="1600" b="1" dirty="0"/>
              <a:t>Dam</a:t>
            </a:r>
            <a:r>
              <a:rPr lang="ru-RU" sz="1600" b="1" dirty="0" smtClean="0"/>
              <a:t> </a:t>
            </a:r>
          </a:p>
          <a:p>
            <a:pPr marL="685800" lvl="1" indent="-228600">
              <a:buSzPts val="2800"/>
            </a:pPr>
            <a:r>
              <a:rPr lang="en-US" sz="1600" b="1" dirty="0" smtClean="0"/>
              <a:t>Intake </a:t>
            </a:r>
          </a:p>
          <a:p>
            <a:pPr marL="685800" lvl="1" indent="-228600">
              <a:buSzPts val="2800"/>
            </a:pPr>
            <a:r>
              <a:rPr lang="en-US" sz="1600" b="1" dirty="0"/>
              <a:t>Supply </a:t>
            </a:r>
            <a:r>
              <a:rPr lang="en-US" sz="1600" b="1" dirty="0" smtClean="0"/>
              <a:t>works </a:t>
            </a:r>
          </a:p>
          <a:p>
            <a:pPr marL="685800" lvl="1" indent="-228600">
              <a:buSzPts val="2800"/>
            </a:pPr>
            <a:r>
              <a:rPr lang="en-US" sz="1600" b="1" dirty="0"/>
              <a:t>Surge chambers (water chambers</a:t>
            </a:r>
            <a:r>
              <a:rPr lang="en-US" sz="1600" b="1" dirty="0" smtClean="0"/>
              <a:t>) </a:t>
            </a:r>
          </a:p>
          <a:p>
            <a:pPr marL="685800" lvl="1" indent="-228600">
              <a:buSzPts val="2800"/>
            </a:pPr>
            <a:r>
              <a:rPr lang="en-US" sz="1600" b="1" dirty="0" smtClean="0"/>
              <a:t>Penstock </a:t>
            </a:r>
          </a:p>
          <a:p>
            <a:pPr marL="685800" lvl="1" indent="-228600">
              <a:buSzPts val="2800"/>
            </a:pPr>
            <a:r>
              <a:rPr lang="en-US" sz="1600" b="1" dirty="0"/>
              <a:t>Powerhouse</a:t>
            </a:r>
            <a:r>
              <a:rPr lang="ru-RU" sz="1600" b="1" dirty="0" smtClean="0"/>
              <a:t> </a:t>
            </a:r>
            <a:r>
              <a:rPr lang="en-US" sz="1600" b="1" dirty="0" smtClean="0"/>
              <a:t> </a:t>
            </a:r>
            <a:endParaRPr lang="ru-RU" sz="1600" b="1" dirty="0" smtClean="0"/>
          </a:p>
          <a:p>
            <a:pPr marL="685800" lvl="1" indent="-228600">
              <a:buSzPts val="2800"/>
            </a:pPr>
            <a:r>
              <a:rPr lang="en-US" sz="1600" b="1" dirty="0" smtClean="0"/>
              <a:t>Generators </a:t>
            </a:r>
            <a:r>
              <a:rPr lang="ru-RU" sz="1600" b="1" dirty="0" smtClean="0"/>
              <a:t> </a:t>
            </a:r>
          </a:p>
          <a:p>
            <a:pPr marL="685800" lvl="1" indent="-228600">
              <a:buSzPts val="2800"/>
            </a:pPr>
            <a:r>
              <a:rPr lang="en-US" sz="1600" b="1" dirty="0"/>
              <a:t>Water Discharge Systems – </a:t>
            </a:r>
            <a:r>
              <a:rPr lang="en-US" sz="1600" b="1" dirty="0" smtClean="0"/>
              <a:t>tailrace  </a:t>
            </a:r>
            <a:r>
              <a:rPr lang="ru-RU" sz="1600" b="1" dirty="0" smtClean="0"/>
              <a:t> </a:t>
            </a:r>
          </a:p>
          <a:p>
            <a:pPr marL="457200" lvl="1" indent="0">
              <a:buSzPts val="2800"/>
              <a:buNone/>
            </a:pPr>
            <a:endParaRPr lang="mk-MK" sz="1400" dirty="0" smtClean="0"/>
          </a:p>
          <a:p>
            <a:pPr marL="228600" lvl="0" indent="-228600">
              <a:buSzPts val="2800"/>
            </a:pPr>
            <a:r>
              <a:rPr lang="en-US" sz="1800" dirty="0" smtClean="0"/>
              <a:t> </a:t>
            </a:r>
            <a:r>
              <a:rPr lang="en-US" sz="1800" dirty="0" err="1"/>
              <a:t>Hydromechanical</a:t>
            </a:r>
            <a:r>
              <a:rPr lang="en-US" sz="1800" dirty="0"/>
              <a:t> </a:t>
            </a:r>
            <a:r>
              <a:rPr lang="en-US" sz="1800" dirty="0" smtClean="0"/>
              <a:t>Equipment </a:t>
            </a:r>
            <a:r>
              <a:rPr lang="ru-RU" sz="1800" dirty="0" smtClean="0"/>
              <a:t> </a:t>
            </a:r>
          </a:p>
          <a:p>
            <a:pPr marL="685800" lvl="1" indent="-228600">
              <a:buSzPts val="2800"/>
            </a:pPr>
            <a:r>
              <a:rPr lang="en-US" sz="1600" dirty="0"/>
              <a:t>Trash racks (Gratings</a:t>
            </a:r>
            <a:r>
              <a:rPr lang="en-US" sz="1600" dirty="0" smtClean="0"/>
              <a:t>) </a:t>
            </a:r>
            <a:r>
              <a:rPr lang="ru-RU" sz="1600" dirty="0" smtClean="0"/>
              <a:t> </a:t>
            </a:r>
          </a:p>
          <a:p>
            <a:pPr marL="685800" lvl="1" indent="-228600">
              <a:buSzPts val="2800"/>
            </a:pPr>
            <a:r>
              <a:rPr lang="en-US" sz="1600" dirty="0"/>
              <a:t>Gate </a:t>
            </a:r>
            <a:r>
              <a:rPr lang="en-US" sz="1600" dirty="0" smtClean="0"/>
              <a:t>Mechanisms  </a:t>
            </a:r>
            <a:r>
              <a:rPr lang="ru-RU" sz="1600" dirty="0" smtClean="0"/>
              <a:t> </a:t>
            </a:r>
          </a:p>
          <a:p>
            <a:pPr marL="685800" lvl="1" indent="-228600">
              <a:buSzPts val="2800"/>
            </a:pPr>
            <a:r>
              <a:rPr lang="en-US" sz="1600" dirty="0"/>
              <a:t>Equipment for Inlet Structure (Water Intake</a:t>
            </a:r>
            <a:r>
              <a:rPr lang="en-US" sz="1600" dirty="0" smtClean="0"/>
              <a:t>) </a:t>
            </a:r>
            <a:r>
              <a:rPr lang="ru-RU" sz="1600" dirty="0" smtClean="0"/>
              <a:t> </a:t>
            </a:r>
          </a:p>
          <a:p>
            <a:pPr marL="685800" lvl="1" indent="-228600">
              <a:buSzPts val="2800"/>
            </a:pPr>
            <a:r>
              <a:rPr lang="en-US" sz="1600" dirty="0"/>
              <a:t>Dam and Barrier </a:t>
            </a:r>
            <a:r>
              <a:rPr lang="en-US" sz="1600" dirty="0" smtClean="0"/>
              <a:t>Equipment </a:t>
            </a:r>
          </a:p>
          <a:p>
            <a:pPr marL="685800" lvl="1" indent="-228600">
              <a:buSzPts val="2800"/>
            </a:pPr>
            <a:r>
              <a:rPr lang="en-US" sz="1600" dirty="0"/>
              <a:t>Water Chamber </a:t>
            </a:r>
            <a:r>
              <a:rPr lang="en-US" sz="1600" dirty="0" smtClean="0"/>
              <a:t>Equipment </a:t>
            </a:r>
            <a:r>
              <a:rPr lang="ru-RU" sz="1600" dirty="0" smtClean="0"/>
              <a:t> </a:t>
            </a:r>
          </a:p>
          <a:p>
            <a:pPr marL="685800" lvl="1" indent="-228600">
              <a:buSzPts val="2800"/>
            </a:pPr>
            <a:r>
              <a:rPr lang="en-US" sz="1600" dirty="0"/>
              <a:t>Equipment for the Gate </a:t>
            </a:r>
            <a:r>
              <a:rPr lang="en-US" sz="1600" dirty="0" smtClean="0"/>
              <a:t>Chamber </a:t>
            </a:r>
            <a:r>
              <a:rPr lang="ru-RU" sz="1600" dirty="0" smtClean="0"/>
              <a:t> </a:t>
            </a:r>
          </a:p>
          <a:p>
            <a:pPr marL="685800" lvl="1" indent="-228600">
              <a:buSzPts val="2800"/>
            </a:pPr>
            <a:r>
              <a:rPr lang="en-US" sz="1600" dirty="0"/>
              <a:t>Guidelines for Equipment Selection and Sizing and Weight </a:t>
            </a:r>
            <a:r>
              <a:rPr lang="en-US" sz="1600" dirty="0" smtClean="0"/>
              <a:t>Estimation </a:t>
            </a:r>
            <a:r>
              <a:rPr lang="ru-RU" sz="1600" dirty="0" smtClean="0"/>
              <a:t> </a:t>
            </a:r>
          </a:p>
          <a:p>
            <a:pPr marL="457200" lvl="1" indent="0">
              <a:buSzPts val="2800"/>
              <a:buNone/>
            </a:pPr>
            <a:endParaRPr lang="ru-RU" sz="1400" dirty="0" smtClean="0"/>
          </a:p>
          <a:p>
            <a:pPr marL="228600" lvl="0" indent="-228600">
              <a:buSzPts val="2800"/>
            </a:pPr>
            <a:r>
              <a:rPr lang="en-US" sz="1800" dirty="0" smtClean="0"/>
              <a:t>Penstocks </a:t>
            </a:r>
            <a:r>
              <a:rPr lang="ru-RU" sz="1800" dirty="0" smtClean="0"/>
              <a:t> </a:t>
            </a:r>
          </a:p>
          <a:p>
            <a:pPr marL="685800" lvl="1" indent="-228600">
              <a:buSzPts val="2800"/>
            </a:pPr>
            <a:r>
              <a:rPr lang="en-US" sz="1600" dirty="0"/>
              <a:t>Types of </a:t>
            </a:r>
            <a:r>
              <a:rPr lang="en-US" sz="1600" dirty="0" smtClean="0"/>
              <a:t>Penstocks </a:t>
            </a:r>
          </a:p>
          <a:p>
            <a:pPr marL="685800" lvl="1" indent="-228600">
              <a:buSzPts val="2800"/>
            </a:pPr>
            <a:r>
              <a:rPr lang="ru-RU" sz="1600" dirty="0" smtClean="0"/>
              <a:t> </a:t>
            </a:r>
            <a:r>
              <a:rPr lang="en-US" sz="1600" dirty="0"/>
              <a:t>The economical (optimal) diameter of the </a:t>
            </a:r>
            <a:r>
              <a:rPr lang="en-US" sz="1600" dirty="0" smtClean="0"/>
              <a:t>penstock </a:t>
            </a:r>
          </a:p>
          <a:p>
            <a:pPr marL="685800" lvl="1" indent="-228600">
              <a:buSzPts val="2800"/>
            </a:pPr>
            <a:r>
              <a:rPr lang="en-US" sz="1600" dirty="0"/>
              <a:t>Hydraulic Ratios and Sizing </a:t>
            </a:r>
            <a:r>
              <a:rPr lang="en-US" sz="1600" dirty="0" smtClean="0"/>
              <a:t>Laws </a:t>
            </a:r>
            <a:endParaRPr lang="ru-RU" sz="1600" dirty="0" smtClean="0"/>
          </a:p>
          <a:p>
            <a:pPr marL="685800" lvl="1" indent="-228600">
              <a:buSzPts val="2800"/>
            </a:pPr>
            <a:r>
              <a:rPr lang="en-US" sz="1600" dirty="0"/>
              <a:t>Guidelines for Dimensioning and Estimation of </a:t>
            </a:r>
            <a:r>
              <a:rPr lang="en-US" sz="1600" dirty="0" smtClean="0"/>
              <a:t>Weight </a:t>
            </a:r>
            <a:r>
              <a:rPr lang="ru-RU" dirty="0" smtClean="0"/>
              <a:t> </a:t>
            </a:r>
            <a:endParaRPr lang="ru-RU" sz="1600" dirty="0" smtClean="0"/>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3.1.6.	Powerhouse </a:t>
            </a:r>
            <a:endParaRPr sz="2000" dirty="0"/>
          </a:p>
        </p:txBody>
      </p:sp>
      <p:sp>
        <p:nvSpPr>
          <p:cNvPr id="13" name="Google Shape;64;p3"/>
          <p:cNvSpPr txBox="1">
            <a:spLocks noGrp="1"/>
          </p:cNvSpPr>
          <p:nvPr>
            <p:ph type="body" idx="1"/>
          </p:nvPr>
        </p:nvSpPr>
        <p:spPr>
          <a:xfrm>
            <a:off x="398207" y="1707546"/>
            <a:ext cx="11407652" cy="4237011"/>
          </a:xfrm>
          <a:prstGeom prst="rect">
            <a:avLst/>
          </a:prstGeom>
          <a:noFill/>
          <a:ln>
            <a:noFill/>
          </a:ln>
        </p:spPr>
        <p:txBody>
          <a:bodyPr spcFirstLastPara="1" wrap="square" lIns="91425" tIns="45700" rIns="91425" bIns="45700" anchor="t" anchorCtr="0">
            <a:normAutofit/>
          </a:bodyPr>
          <a:lstStyle/>
          <a:p>
            <a:pPr marL="0" indent="0">
              <a:lnSpc>
                <a:spcPct val="120000"/>
              </a:lnSpc>
              <a:spcBef>
                <a:spcPts val="0"/>
              </a:spcBef>
              <a:buSzPts val="2800"/>
              <a:buNone/>
            </a:pPr>
            <a:r>
              <a:rPr lang="en-US" sz="1600" dirty="0">
                <a:solidFill>
                  <a:schemeClr val="accent6">
                    <a:lumMod val="50000"/>
                  </a:schemeClr>
                </a:solidFill>
              </a:rPr>
              <a:t>The powerhouse serves to accommodate the turbines, generators, control panel, and other auxiliary equipment and machinery for operation, assembly, repairs, and maintenance, as well as to house the </a:t>
            </a:r>
            <a:r>
              <a:rPr lang="en-US" sz="1600" dirty="0" smtClean="0">
                <a:solidFill>
                  <a:schemeClr val="accent6">
                    <a:lumMod val="50000"/>
                  </a:schemeClr>
                </a:solidFill>
              </a:rPr>
              <a:t>personnel. </a:t>
            </a:r>
            <a:endParaRPr lang="en-US" sz="1400" dirty="0" smtClean="0">
              <a:solidFill>
                <a:schemeClr val="accent6">
                  <a:lumMod val="50000"/>
                </a:schemeClr>
              </a:solidFill>
            </a:endParaRPr>
          </a:p>
          <a:p>
            <a:pPr marL="0" indent="0">
              <a:lnSpc>
                <a:spcPct val="120000"/>
              </a:lnSpc>
              <a:spcBef>
                <a:spcPts val="0"/>
              </a:spcBef>
              <a:buSzPts val="2800"/>
              <a:buNone/>
            </a:pPr>
            <a:r>
              <a:rPr lang="en-US" sz="1400" dirty="0">
                <a:solidFill>
                  <a:schemeClr val="accent6">
                    <a:lumMod val="50000"/>
                  </a:schemeClr>
                </a:solidFill>
              </a:rPr>
              <a:t>The type of powerhouse is primarily dictated by topographical and economic reasons. In terms of the location of the powerhouse, there are two main types:</a:t>
            </a:r>
          </a:p>
          <a:p>
            <a:pPr marL="285750" indent="-285750">
              <a:lnSpc>
                <a:spcPct val="120000"/>
              </a:lnSpc>
              <a:spcBef>
                <a:spcPts val="0"/>
              </a:spcBef>
              <a:buSzPts val="2800"/>
            </a:pPr>
            <a:r>
              <a:rPr lang="en-US" sz="1400" dirty="0" smtClean="0">
                <a:solidFill>
                  <a:schemeClr val="accent6">
                    <a:lumMod val="50000"/>
                  </a:schemeClr>
                </a:solidFill>
              </a:rPr>
              <a:t>Open-air </a:t>
            </a:r>
            <a:r>
              <a:rPr lang="en-US" sz="1400" dirty="0">
                <a:solidFill>
                  <a:schemeClr val="accent6">
                    <a:lumMod val="50000"/>
                  </a:schemeClr>
                </a:solidFill>
              </a:rPr>
              <a:t>powerhouses, </a:t>
            </a:r>
            <a:r>
              <a:rPr lang="en-US" sz="1400" dirty="0" smtClean="0">
                <a:solidFill>
                  <a:schemeClr val="accent6">
                    <a:lumMod val="50000"/>
                  </a:schemeClr>
                </a:solidFill>
              </a:rPr>
              <a:t> </a:t>
            </a:r>
          </a:p>
          <a:p>
            <a:pPr marL="285750" indent="-285750">
              <a:lnSpc>
                <a:spcPct val="120000"/>
              </a:lnSpc>
              <a:spcBef>
                <a:spcPts val="0"/>
              </a:spcBef>
              <a:buSzPts val="2800"/>
            </a:pPr>
            <a:r>
              <a:rPr lang="en-US" sz="1400" dirty="0" smtClean="0">
                <a:solidFill>
                  <a:schemeClr val="accent6">
                    <a:lumMod val="50000"/>
                  </a:schemeClr>
                </a:solidFill>
              </a:rPr>
              <a:t>Underground </a:t>
            </a:r>
            <a:r>
              <a:rPr lang="en-US" sz="1400" dirty="0">
                <a:solidFill>
                  <a:schemeClr val="accent6">
                    <a:lumMod val="50000"/>
                  </a:schemeClr>
                </a:solidFill>
              </a:rPr>
              <a:t>powerhouses.</a:t>
            </a:r>
          </a:p>
          <a:p>
            <a:pPr marL="0" indent="0">
              <a:lnSpc>
                <a:spcPct val="120000"/>
              </a:lnSpc>
              <a:spcBef>
                <a:spcPts val="0"/>
              </a:spcBef>
              <a:buSzPts val="2800"/>
              <a:buNone/>
            </a:pPr>
            <a:endParaRPr lang="ru-RU" sz="1400" dirty="0" smtClean="0">
              <a:solidFill>
                <a:schemeClr val="accent6">
                  <a:lumMod val="50000"/>
                </a:schemeClr>
              </a:solidFill>
            </a:endParaRPr>
          </a:p>
        </p:txBody>
      </p:sp>
      <p:pic>
        <p:nvPicPr>
          <p:cNvPr id="11" name="Picture 10"/>
          <p:cNvPicPr/>
          <p:nvPr/>
        </p:nvPicPr>
        <p:blipFill>
          <a:blip r:embed="rId5"/>
          <a:stretch>
            <a:fillRect/>
          </a:stretch>
        </p:blipFill>
        <p:spPr>
          <a:xfrm>
            <a:off x="3701137" y="3410857"/>
            <a:ext cx="8127999" cy="2581750"/>
          </a:xfrm>
          <a:prstGeom prst="rect">
            <a:avLst/>
          </a:prstGeom>
        </p:spPr>
      </p:pic>
      <p:sp>
        <p:nvSpPr>
          <p:cNvPr id="3" name="Rectangle 2"/>
          <p:cNvSpPr/>
          <p:nvPr/>
        </p:nvSpPr>
        <p:spPr>
          <a:xfrm>
            <a:off x="1109407" y="5086803"/>
            <a:ext cx="2707850" cy="658642"/>
          </a:xfrm>
          <a:prstGeom prst="rect">
            <a:avLst/>
          </a:prstGeom>
        </p:spPr>
        <p:txBody>
          <a:bodyPr wrap="square">
            <a:spAutoFit/>
          </a:bodyPr>
          <a:lstStyle/>
          <a:p>
            <a:pPr algn="ctr">
              <a:lnSpc>
                <a:spcPct val="115000"/>
              </a:lnSpc>
              <a:spcAft>
                <a:spcPts val="1000"/>
              </a:spcAft>
            </a:pPr>
            <a:r>
              <a:rPr lang="en-US" sz="1600" i="1" dirty="0">
                <a:latin typeface="Times New Roman" panose="02020603050405020304" pitchFamily="18" charset="0"/>
                <a:ea typeface="Calibri" panose="020F0502020204030204" pitchFamily="34" charset="0"/>
                <a:cs typeface="Times New Roman" panose="02020603050405020304" pitchFamily="18" charset="0"/>
              </a:rPr>
              <a:t>Interior of the powerhouse in a hydroelectric power plant</a:t>
            </a: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858732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3.1.7.	Generators </a:t>
            </a:r>
            <a:endParaRPr sz="2000" dirty="0"/>
          </a:p>
        </p:txBody>
      </p:sp>
      <mc:AlternateContent xmlns:mc="http://schemas.openxmlformats.org/markup-compatibility/2006">
        <mc:Choice xmlns:a14="http://schemas.microsoft.com/office/drawing/2010/main" Requires="a14">
          <p:sp>
            <p:nvSpPr>
              <p:cNvPr id="13" name="Google Shape;64;p3"/>
              <p:cNvSpPr txBox="1">
                <a:spLocks noGrp="1"/>
              </p:cNvSpPr>
              <p:nvPr>
                <p:ph type="body" idx="1"/>
              </p:nvPr>
            </p:nvSpPr>
            <p:spPr>
              <a:xfrm>
                <a:off x="725713" y="1707546"/>
                <a:ext cx="10856687" cy="4237011"/>
              </a:xfrm>
              <a:prstGeom prst="rect">
                <a:avLst/>
              </a:prstGeom>
              <a:noFill/>
              <a:ln>
                <a:noFill/>
              </a:ln>
            </p:spPr>
            <p:txBody>
              <a:bodyPr spcFirstLastPara="1" wrap="square" lIns="91425" tIns="45700" rIns="91425" bIns="45700" anchor="t" anchorCtr="0">
                <a:normAutofit/>
              </a:bodyPr>
              <a:lstStyle/>
              <a:p>
                <a:pPr marL="0" indent="0">
                  <a:lnSpc>
                    <a:spcPct val="120000"/>
                  </a:lnSpc>
                  <a:spcBef>
                    <a:spcPts val="0"/>
                  </a:spcBef>
                  <a:buSzPts val="2800"/>
                  <a:buNone/>
                </a:pPr>
                <a:r>
                  <a:rPr lang="en-US" sz="1600" dirty="0">
                    <a:solidFill>
                      <a:schemeClr val="tx1"/>
                    </a:solidFill>
                  </a:rPr>
                  <a:t>Synchronous generators or alternators are rotating electrical machines that convert mechanical energy from their shaft into electrical energy. </a:t>
                </a:r>
                <a:endParaRPr lang="en-US" sz="1600" dirty="0" smtClean="0">
                  <a:solidFill>
                    <a:schemeClr val="tx1"/>
                  </a:solidFill>
                </a:endParaRPr>
              </a:p>
              <a:p>
                <a:pPr marL="0" indent="0">
                  <a:lnSpc>
                    <a:spcPct val="120000"/>
                  </a:lnSpc>
                  <a:spcBef>
                    <a:spcPts val="0"/>
                  </a:spcBef>
                  <a:buSzPts val="2800"/>
                  <a:buNone/>
                </a:pPr>
                <a:r>
                  <a:rPr lang="en-US" sz="1600" dirty="0">
                    <a:solidFill>
                      <a:schemeClr val="tx1"/>
                    </a:solidFill>
                  </a:rPr>
                  <a:t>In power plants, three-phase synchronous generators are commonly used with a frequency of 50Hz (in Europe) or 60Hz (in the USA and Canada</a:t>
                </a:r>
                <a:r>
                  <a:rPr lang="en-US" sz="1600" dirty="0" smtClean="0">
                    <a:solidFill>
                      <a:schemeClr val="tx1"/>
                    </a:solidFill>
                  </a:rPr>
                  <a:t>). </a:t>
                </a:r>
                <a:endParaRPr lang="en-US" sz="1600" dirty="0">
                  <a:solidFill>
                    <a:schemeClr val="tx1"/>
                  </a:solidFill>
                </a:endParaRPr>
              </a:p>
              <a:p>
                <a:pPr marL="0" indent="0">
                  <a:lnSpc>
                    <a:spcPct val="120000"/>
                  </a:lnSpc>
                  <a:spcBef>
                    <a:spcPts val="0"/>
                  </a:spcBef>
                  <a:buSzPts val="2800"/>
                  <a:buNone/>
                </a:pPr>
                <a:r>
                  <a:rPr lang="en-US" sz="1600" dirty="0">
                    <a:solidFill>
                      <a:schemeClr val="tx1"/>
                    </a:solidFill>
                  </a:rPr>
                  <a:t>The essential nominal data required for the analysis of the generator are as follows</a:t>
                </a:r>
                <a:r>
                  <a:rPr lang="en-US" sz="1400" dirty="0" smtClean="0">
                    <a:solidFill>
                      <a:schemeClr val="tx1"/>
                    </a:solidFill>
                  </a:rPr>
                  <a:t>:</a:t>
                </a:r>
              </a:p>
              <a:p>
                <a:pPr marL="285750" indent="-285750">
                  <a:lnSpc>
                    <a:spcPct val="120000"/>
                  </a:lnSpc>
                  <a:spcBef>
                    <a:spcPts val="0"/>
                  </a:spcBef>
                  <a:buSzPts val="2800"/>
                </a:pPr>
                <a:r>
                  <a:rPr lang="en-US" sz="1600" dirty="0"/>
                  <a:t>Rated (</a:t>
                </a:r>
                <a:r>
                  <a:rPr lang="mk-MK" sz="1600" dirty="0"/>
                  <a:t>nominal</a:t>
                </a:r>
                <a:r>
                  <a:rPr lang="en-US" sz="1600" dirty="0"/>
                  <a:t>) voltage </a:t>
                </a:r>
                <a14:m>
                  <m:oMath xmlns:m="http://schemas.openxmlformats.org/officeDocument/2006/math">
                    <m:sSub>
                      <m:sSubPr>
                        <m:ctrlPr>
                          <a:rPr lang="en-US" sz="1600" i="1"/>
                        </m:ctrlPr>
                      </m:sSubPr>
                      <m:e>
                        <m:r>
                          <a:rPr lang="en-US" sz="1600" i="1"/>
                          <m:t>𝑈</m:t>
                        </m:r>
                      </m:e>
                      <m:sub>
                        <m:r>
                          <a:rPr lang="en-US" sz="1600" i="1"/>
                          <m:t>𝑛</m:t>
                        </m:r>
                      </m:sub>
                    </m:sSub>
                  </m:oMath>
                </a14:m>
                <a:r>
                  <a:rPr lang="en-US" sz="1600" dirty="0"/>
                  <a:t> </a:t>
                </a:r>
                <a:r>
                  <a:rPr lang="en-US" sz="1600" dirty="0">
                    <a:solidFill>
                      <a:schemeClr val="tx1"/>
                    </a:solidFill>
                  </a:rPr>
                  <a:t>, </a:t>
                </a:r>
                <a:r>
                  <a:rPr lang="en-US" sz="1600" dirty="0" smtClean="0">
                    <a:solidFill>
                      <a:schemeClr val="tx1"/>
                    </a:solidFill>
                  </a:rPr>
                  <a:t> </a:t>
                </a:r>
                <a:endParaRPr lang="en-US" sz="1600" dirty="0" smtClean="0">
                  <a:solidFill>
                    <a:schemeClr val="tx1"/>
                  </a:solidFill>
                </a:endParaRPr>
              </a:p>
              <a:p>
                <a:pPr marL="285750" indent="-285750">
                  <a:lnSpc>
                    <a:spcPct val="120000"/>
                  </a:lnSpc>
                  <a:spcBef>
                    <a:spcPts val="0"/>
                  </a:spcBef>
                  <a:buSzPts val="2800"/>
                </a:pPr>
                <a:r>
                  <a:rPr lang="mk-MK" sz="1600" dirty="0"/>
                  <a:t>Rated </a:t>
                </a:r>
                <a:r>
                  <a:rPr lang="en-US" sz="1600" dirty="0"/>
                  <a:t> (</a:t>
                </a:r>
                <a:r>
                  <a:rPr lang="mk-MK" sz="1600" dirty="0"/>
                  <a:t>nominal</a:t>
                </a:r>
                <a:r>
                  <a:rPr lang="en-US" sz="1600" dirty="0"/>
                  <a:t>) </a:t>
                </a:r>
                <a:r>
                  <a:rPr lang="mk-MK" sz="1600" dirty="0"/>
                  <a:t>power </a:t>
                </a:r>
                <a14:m>
                  <m:oMath xmlns:m="http://schemas.openxmlformats.org/officeDocument/2006/math">
                    <m:sSub>
                      <m:sSubPr>
                        <m:ctrlPr>
                          <a:rPr lang="en-US" sz="1600" i="1"/>
                        </m:ctrlPr>
                      </m:sSubPr>
                      <m:e>
                        <m:r>
                          <a:rPr lang="en-US" sz="1600" i="1"/>
                          <m:t>𝑃</m:t>
                        </m:r>
                      </m:e>
                      <m:sub>
                        <m:r>
                          <a:rPr lang="en-US" sz="1600" i="1"/>
                          <m:t>𝑛</m:t>
                        </m:r>
                      </m:sub>
                    </m:sSub>
                  </m:oMath>
                </a14:m>
                <a:r>
                  <a:rPr lang="en-US" sz="1600" dirty="0"/>
                  <a:t> </a:t>
                </a:r>
                <a:r>
                  <a:rPr lang="en-US" sz="1600" dirty="0" smtClean="0"/>
                  <a:t>,</a:t>
                </a:r>
              </a:p>
              <a:p>
                <a:pPr marL="285750" indent="-285750">
                  <a:lnSpc>
                    <a:spcPct val="120000"/>
                  </a:lnSpc>
                  <a:spcBef>
                    <a:spcPts val="0"/>
                  </a:spcBef>
                  <a:buSzPts val="2800"/>
                </a:pPr>
                <a:r>
                  <a:rPr lang="mk-MK" sz="1600" dirty="0"/>
                  <a:t>Rated</a:t>
                </a:r>
                <a:r>
                  <a:rPr lang="en-US" sz="1600" dirty="0"/>
                  <a:t> (</a:t>
                </a:r>
                <a:r>
                  <a:rPr lang="mk-MK" sz="1600" dirty="0"/>
                  <a:t>nominal</a:t>
                </a:r>
                <a:r>
                  <a:rPr lang="en-US" sz="1600" dirty="0"/>
                  <a:t>)</a:t>
                </a:r>
                <a:r>
                  <a:rPr lang="mk-MK" sz="1600" dirty="0"/>
                  <a:t> power factor cos </a:t>
                </a:r>
                <a14:m>
                  <m:oMath xmlns:m="http://schemas.openxmlformats.org/officeDocument/2006/math">
                    <m:sSub>
                      <m:sSubPr>
                        <m:ctrlPr>
                          <a:rPr lang="en-US" sz="1600" i="1"/>
                        </m:ctrlPr>
                      </m:sSubPr>
                      <m:e>
                        <m:r>
                          <a:rPr lang="en-US" sz="1600" i="1"/>
                          <m:t>𝜑</m:t>
                        </m:r>
                      </m:e>
                      <m:sub>
                        <m:r>
                          <a:rPr lang="en-US" sz="1600" i="1"/>
                          <m:t>𝑛</m:t>
                        </m:r>
                      </m:sub>
                    </m:sSub>
                  </m:oMath>
                </a14:m>
                <a:r>
                  <a:rPr lang="en-US" sz="1600" dirty="0"/>
                  <a:t> </a:t>
                </a:r>
                <a:r>
                  <a:rPr lang="mk-MK" sz="1600" dirty="0"/>
                  <a:t>,</a:t>
                </a:r>
                <a:endParaRPr lang="en-US" sz="1600" dirty="0" smtClean="0">
                  <a:solidFill>
                    <a:schemeClr val="tx1"/>
                  </a:solidFill>
                </a:endParaRPr>
              </a:p>
              <a:p>
                <a:pPr marL="285750" indent="-285750">
                  <a:lnSpc>
                    <a:spcPct val="120000"/>
                  </a:lnSpc>
                  <a:spcBef>
                    <a:spcPts val="0"/>
                  </a:spcBef>
                  <a:buSzPts val="2800"/>
                </a:pPr>
                <a:r>
                  <a:rPr lang="mk-MK" sz="1600" dirty="0"/>
                  <a:t>Number of revolutions (rotational speed) of the </a:t>
                </a:r>
                <a:r>
                  <a:rPr lang="mk-MK" sz="1600" dirty="0" smtClean="0"/>
                  <a:t>rotor </a:t>
                </a:r>
                <a:r>
                  <a:rPr lang="mk-MK" sz="1600" i="1" dirty="0"/>
                  <a:t>n</a:t>
                </a:r>
                <a:r>
                  <a:rPr lang="mk-MK" sz="1600" dirty="0" smtClean="0"/>
                  <a:t>.</a:t>
                </a:r>
                <a:r>
                  <a:rPr lang="en-US" sz="1600" dirty="0" smtClean="0"/>
                  <a:t> </a:t>
                </a:r>
              </a:p>
              <a:p>
                <a:pPr marL="0" indent="0">
                  <a:lnSpc>
                    <a:spcPct val="120000"/>
                  </a:lnSpc>
                  <a:spcBef>
                    <a:spcPts val="0"/>
                  </a:spcBef>
                  <a:buSzPts val="2800"/>
                  <a:buNone/>
                </a:pPr>
                <a:endParaRPr lang="en-US" sz="1600" dirty="0">
                  <a:solidFill>
                    <a:schemeClr val="accent6">
                      <a:lumMod val="50000"/>
                    </a:schemeClr>
                  </a:solidFill>
                </a:endParaRPr>
              </a:p>
              <a:p>
                <a:pPr marL="0" indent="0">
                  <a:lnSpc>
                    <a:spcPct val="120000"/>
                  </a:lnSpc>
                  <a:spcBef>
                    <a:spcPts val="0"/>
                  </a:spcBef>
                  <a:buSzPts val="2800"/>
                  <a:buNone/>
                </a:pPr>
                <a:r>
                  <a:rPr lang="en-US" sz="1400" dirty="0">
                    <a:solidFill>
                      <a:schemeClr val="accent6">
                        <a:lumMod val="50000"/>
                      </a:schemeClr>
                    </a:solidFill>
                  </a:rPr>
                  <a:t>In addition to these parameters, in some cases, specific requirements need to be specified, such as the synchronous reactance size, voltage regulation range, torque, number of phases, stator winding connections, etc., depending on the network requirements for the generator.</a:t>
                </a:r>
                <a:endParaRPr lang="ru-RU" sz="1400" dirty="0" smtClean="0">
                  <a:solidFill>
                    <a:schemeClr val="accent6">
                      <a:lumMod val="50000"/>
                    </a:schemeClr>
                  </a:solidFill>
                </a:endParaRPr>
              </a:p>
            </p:txBody>
          </p:sp>
        </mc:Choice>
        <mc:Fallback>
          <p:sp>
            <p:nvSpPr>
              <p:cNvPr id="13" name="Google Shape;64;p3"/>
              <p:cNvSpPr txBox="1">
                <a:spLocks noGrp="1" noRot="1" noChangeAspect="1" noMove="1" noResize="1" noEditPoints="1" noAdjustHandles="1" noChangeArrowheads="1" noChangeShapeType="1" noTextEdit="1"/>
              </p:cNvSpPr>
              <p:nvPr>
                <p:ph type="body" idx="1"/>
              </p:nvPr>
            </p:nvSpPr>
            <p:spPr>
              <a:xfrm>
                <a:off x="725713" y="1707546"/>
                <a:ext cx="10856687" cy="4237011"/>
              </a:xfrm>
              <a:prstGeom prst="rect">
                <a:avLst/>
              </a:prstGeom>
              <a:blipFill>
                <a:blip r:embed="rId5"/>
                <a:stretch>
                  <a:fillRect l="-1011"/>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10023034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3.1.7.	Generators </a:t>
            </a:r>
            <a:endParaRPr sz="2000" dirty="0"/>
          </a:p>
        </p:txBody>
      </p:sp>
      <p:sp>
        <p:nvSpPr>
          <p:cNvPr id="13" name="Google Shape;64;p3"/>
          <p:cNvSpPr txBox="1">
            <a:spLocks noGrp="1"/>
          </p:cNvSpPr>
          <p:nvPr>
            <p:ph type="body" idx="1"/>
          </p:nvPr>
        </p:nvSpPr>
        <p:spPr>
          <a:xfrm>
            <a:off x="725713" y="1707546"/>
            <a:ext cx="10856687" cy="4237011"/>
          </a:xfrm>
          <a:prstGeom prst="rect">
            <a:avLst/>
          </a:prstGeom>
          <a:noFill/>
          <a:ln>
            <a:noFill/>
          </a:ln>
        </p:spPr>
        <p:txBody>
          <a:bodyPr spcFirstLastPara="1" wrap="square" lIns="91425" tIns="45700" rIns="91425" bIns="45700" anchor="t" anchorCtr="0">
            <a:normAutofit/>
          </a:bodyPr>
          <a:lstStyle/>
          <a:p>
            <a:pPr marL="0" indent="0">
              <a:lnSpc>
                <a:spcPct val="120000"/>
              </a:lnSpc>
              <a:spcBef>
                <a:spcPts val="0"/>
              </a:spcBef>
              <a:buSzPts val="2800"/>
              <a:buNone/>
            </a:pPr>
            <a:r>
              <a:rPr lang="en-US" sz="1600" dirty="0">
                <a:solidFill>
                  <a:schemeClr val="tx1"/>
                </a:solidFill>
              </a:rPr>
              <a:t>Structurally, synchronous generators consist of two main parts</a:t>
            </a:r>
            <a:r>
              <a:rPr lang="en-US" sz="1400" dirty="0" smtClean="0">
                <a:solidFill>
                  <a:schemeClr val="tx1"/>
                </a:solidFill>
              </a:rPr>
              <a:t>:</a:t>
            </a:r>
          </a:p>
          <a:p>
            <a:pPr marL="285750" indent="-285750">
              <a:lnSpc>
                <a:spcPct val="120000"/>
              </a:lnSpc>
              <a:spcBef>
                <a:spcPts val="0"/>
              </a:spcBef>
              <a:buSzPts val="2800"/>
            </a:pPr>
            <a:r>
              <a:rPr lang="en-US" sz="1600" i="1" dirty="0" smtClean="0"/>
              <a:t>Stator</a:t>
            </a:r>
            <a:r>
              <a:rPr lang="en-US" sz="1600" dirty="0" smtClean="0"/>
              <a:t> </a:t>
            </a:r>
            <a:r>
              <a:rPr lang="en-US" sz="1600" dirty="0"/>
              <a:t>- a stationary part with slots that accommodate a three-phase winding</a:t>
            </a:r>
            <a:r>
              <a:rPr lang="en-US" sz="1600" dirty="0" smtClean="0"/>
              <a:t>, </a:t>
            </a:r>
          </a:p>
          <a:p>
            <a:pPr marL="285750" indent="-285750">
              <a:lnSpc>
                <a:spcPct val="120000"/>
              </a:lnSpc>
              <a:spcBef>
                <a:spcPts val="0"/>
              </a:spcBef>
              <a:buSzPts val="2800"/>
            </a:pPr>
            <a:r>
              <a:rPr lang="en-US" sz="1600" i="1" dirty="0" smtClean="0"/>
              <a:t>Rotor</a:t>
            </a:r>
            <a:r>
              <a:rPr lang="en-US" sz="1600" dirty="0" smtClean="0"/>
              <a:t> </a:t>
            </a:r>
            <a:r>
              <a:rPr lang="en-US" sz="1600" dirty="0"/>
              <a:t>- a rotating assembly with electromagnets to which a direct current is supplied through contact rings on the rotor shaft and brushes that make contact with them</a:t>
            </a:r>
            <a:r>
              <a:rPr lang="mk-MK" sz="1600" dirty="0" smtClean="0"/>
              <a:t>.</a:t>
            </a:r>
            <a:r>
              <a:rPr lang="en-US" sz="1600" dirty="0" smtClean="0"/>
              <a:t> </a:t>
            </a:r>
          </a:p>
          <a:p>
            <a:pPr marL="0" indent="0">
              <a:lnSpc>
                <a:spcPct val="120000"/>
              </a:lnSpc>
              <a:spcBef>
                <a:spcPts val="0"/>
              </a:spcBef>
              <a:buSzPts val="2800"/>
              <a:buNone/>
            </a:pPr>
            <a:r>
              <a:rPr lang="en-US" sz="1600" dirty="0" smtClean="0">
                <a:solidFill>
                  <a:schemeClr val="tx1"/>
                </a:solidFill>
              </a:rPr>
              <a:t>In </a:t>
            </a:r>
            <a:r>
              <a:rPr lang="en-US" sz="1600" dirty="0">
                <a:solidFill>
                  <a:schemeClr val="tx1"/>
                </a:solidFill>
              </a:rPr>
              <a:t>practice, two main types of synchronous generators are used</a:t>
            </a:r>
            <a:r>
              <a:rPr lang="en-US" sz="1400" dirty="0" smtClean="0">
                <a:solidFill>
                  <a:schemeClr val="tx1"/>
                </a:solidFill>
              </a:rPr>
              <a:t>:</a:t>
            </a:r>
            <a:endParaRPr lang="en-US" sz="1400" dirty="0">
              <a:solidFill>
                <a:schemeClr val="tx1"/>
              </a:solidFill>
            </a:endParaRPr>
          </a:p>
          <a:p>
            <a:pPr marL="285750" indent="-285750">
              <a:lnSpc>
                <a:spcPct val="120000"/>
              </a:lnSpc>
              <a:spcBef>
                <a:spcPts val="0"/>
              </a:spcBef>
              <a:buSzPts val="2800"/>
            </a:pPr>
            <a:r>
              <a:rPr lang="en-US" sz="1600" dirty="0" smtClean="0"/>
              <a:t>Synchronous </a:t>
            </a:r>
            <a:r>
              <a:rPr lang="en-US" sz="1600" dirty="0"/>
              <a:t>generator with salient poles or hydro generator, and</a:t>
            </a:r>
            <a:r>
              <a:rPr lang="en-US" sz="1600" dirty="0" smtClean="0"/>
              <a:t> </a:t>
            </a:r>
            <a:endParaRPr lang="en-US" sz="1600" dirty="0"/>
          </a:p>
          <a:p>
            <a:pPr marL="285750" indent="-285750">
              <a:lnSpc>
                <a:spcPct val="120000"/>
              </a:lnSpc>
              <a:spcBef>
                <a:spcPts val="0"/>
              </a:spcBef>
              <a:buSzPts val="2800"/>
            </a:pPr>
            <a:r>
              <a:rPr lang="en-US" sz="1600" dirty="0" smtClean="0"/>
              <a:t>Synchronous </a:t>
            </a:r>
            <a:r>
              <a:rPr lang="en-US" sz="1600" dirty="0"/>
              <a:t>generator with a cylindrical rotor or turbo generator</a:t>
            </a:r>
            <a:r>
              <a:rPr lang="mk-MK" sz="1600" dirty="0" smtClean="0"/>
              <a:t>.</a:t>
            </a:r>
            <a:r>
              <a:rPr lang="en-US" sz="1600" dirty="0" smtClean="0"/>
              <a:t> </a:t>
            </a:r>
            <a:endParaRPr lang="en-US" sz="1600" dirty="0"/>
          </a:p>
          <a:p>
            <a:pPr marL="0" indent="0">
              <a:lnSpc>
                <a:spcPct val="120000"/>
              </a:lnSpc>
              <a:spcBef>
                <a:spcPts val="0"/>
              </a:spcBef>
              <a:buSzPts val="2800"/>
              <a:buNone/>
            </a:pPr>
            <a:endParaRPr lang="en-US" sz="1600" dirty="0">
              <a:solidFill>
                <a:schemeClr val="accent6">
                  <a:lumMod val="50000"/>
                </a:schemeClr>
              </a:solidFill>
            </a:endParaRPr>
          </a:p>
          <a:p>
            <a:pPr marL="0" indent="0">
              <a:lnSpc>
                <a:spcPct val="120000"/>
              </a:lnSpc>
              <a:spcBef>
                <a:spcPts val="0"/>
              </a:spcBef>
              <a:buSzPts val="2800"/>
              <a:buNone/>
            </a:pPr>
            <a:endParaRPr lang="en-US" sz="1600" dirty="0">
              <a:solidFill>
                <a:schemeClr val="accent6">
                  <a:lumMod val="50000"/>
                </a:schemeClr>
              </a:solidFill>
            </a:endParaRPr>
          </a:p>
        </p:txBody>
      </p:sp>
      <p:pic>
        <p:nvPicPr>
          <p:cNvPr id="8" name="Picture 7"/>
          <p:cNvPicPr/>
          <p:nvPr/>
        </p:nvPicPr>
        <p:blipFill>
          <a:blip r:embed="rId5"/>
          <a:stretch>
            <a:fillRect/>
          </a:stretch>
        </p:blipFill>
        <p:spPr>
          <a:xfrm>
            <a:off x="8200571" y="3570513"/>
            <a:ext cx="3605288" cy="2463449"/>
          </a:xfrm>
          <a:prstGeom prst="rect">
            <a:avLst/>
          </a:prstGeom>
        </p:spPr>
      </p:pic>
      <p:sp>
        <p:nvSpPr>
          <p:cNvPr id="2" name="Rectangle 1"/>
          <p:cNvSpPr/>
          <p:nvPr/>
        </p:nvSpPr>
        <p:spPr>
          <a:xfrm>
            <a:off x="8109494" y="3279168"/>
            <a:ext cx="3584636"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Installation of the rotor on the hydro generator</a:t>
            </a:r>
            <a:endParaRPr lang="en-US" dirty="0"/>
          </a:p>
        </p:txBody>
      </p:sp>
      <p:pic>
        <p:nvPicPr>
          <p:cNvPr id="10" name="Picture 9"/>
          <p:cNvPicPr/>
          <p:nvPr/>
        </p:nvPicPr>
        <p:blipFill>
          <a:blip r:embed="rId6"/>
          <a:stretch>
            <a:fillRect/>
          </a:stretch>
        </p:blipFill>
        <p:spPr>
          <a:xfrm>
            <a:off x="5434844" y="3802743"/>
            <a:ext cx="2542268" cy="2324072"/>
          </a:xfrm>
          <a:prstGeom prst="rect">
            <a:avLst/>
          </a:prstGeom>
        </p:spPr>
      </p:pic>
      <p:sp>
        <p:nvSpPr>
          <p:cNvPr id="3" name="Rectangle 2"/>
          <p:cNvSpPr/>
          <p:nvPr/>
        </p:nvSpPr>
        <p:spPr>
          <a:xfrm>
            <a:off x="3117369" y="5205893"/>
            <a:ext cx="2425451" cy="738664"/>
          </a:xfrm>
          <a:prstGeom prst="rect">
            <a:avLst/>
          </a:prstGeom>
        </p:spPr>
        <p:txBody>
          <a:bodyPr wrap="square">
            <a:spAutoFit/>
          </a:bodyPr>
          <a:lstStyle/>
          <a:p>
            <a:r>
              <a:rPr lang="en-US" i="1" dirty="0">
                <a:latin typeface="Times New Roman" panose="02020603050405020304" pitchFamily="18" charset="0"/>
                <a:ea typeface="Calibri" panose="020F0502020204030204" pitchFamily="34" charset="0"/>
              </a:rPr>
              <a:t>AC synchronous electric hydro generator with four pairs of poles on the rotor</a:t>
            </a:r>
            <a:endParaRPr lang="en-US" dirty="0"/>
          </a:p>
        </p:txBody>
      </p:sp>
    </p:spTree>
    <p:extLst>
      <p:ext uri="{BB962C8B-B14F-4D97-AF65-F5344CB8AC3E}">
        <p14:creationId xmlns:p14="http://schemas.microsoft.com/office/powerpoint/2010/main" val="13143806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3.1.7.	Generators </a:t>
            </a:r>
            <a:endParaRPr sz="2000" dirty="0"/>
          </a:p>
        </p:txBody>
      </p:sp>
      <p:sp>
        <p:nvSpPr>
          <p:cNvPr id="5" name="Rectangle 4"/>
          <p:cNvSpPr/>
          <p:nvPr/>
        </p:nvSpPr>
        <p:spPr>
          <a:xfrm>
            <a:off x="667657" y="1850512"/>
            <a:ext cx="10721926" cy="941796"/>
          </a:xfrm>
          <a:prstGeom prst="rect">
            <a:avLst/>
          </a:prstGeom>
        </p:spPr>
        <p:txBody>
          <a:bodyPr wrap="square">
            <a:spAutoFit/>
          </a:bodyPr>
          <a:lstStyle/>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Due to the electrical, mechanical, and thermal stresses to which the insulation of the synchronous generator is exposed during operation, various defects can occur in its operation. In addition to defects, there are hazardous operating conditions that can arise during generator operation, which may lead to defects if not prevented.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p:cNvSpPr/>
          <p:nvPr/>
        </p:nvSpPr>
        <p:spPr>
          <a:xfrm>
            <a:off x="667657" y="2757369"/>
            <a:ext cx="10721926" cy="1353191"/>
          </a:xfrm>
          <a:prstGeom prst="rect">
            <a:avLst/>
          </a:prstGeom>
        </p:spPr>
        <p:txBody>
          <a:bodyPr wrap="square">
            <a:spAutoFit/>
          </a:bodyPr>
          <a:lstStyle/>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Considering the significant value of the generator in terms of its procurement cost and the potential damages incurred in the event of a failure to produce electrical energy, it is necessary to ensure protection that will:</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prevent damage to the generator,</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Font typeface="Symbol" panose="05050102010706020507" pitchFamily="18" charset="2"/>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or limit the damage in the event of an unavoidable defect.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10"/>
          <p:cNvSpPr/>
          <p:nvPr/>
        </p:nvSpPr>
        <p:spPr>
          <a:xfrm>
            <a:off x="667657" y="4157119"/>
            <a:ext cx="10721925" cy="1070037"/>
          </a:xfrm>
          <a:prstGeom prst="rect">
            <a:avLst/>
          </a:prstGeom>
        </p:spPr>
        <p:txBody>
          <a:bodyPr wrap="square">
            <a:spAutoFit/>
          </a:bodyPr>
          <a:lstStyle/>
          <a:p>
            <a:pPr indent="457200"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The protection devices for the generator can be divided into:</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600" dirty="0">
                <a:latin typeface="Times New Roman" panose="02020603050405020304" pitchFamily="18" charset="0"/>
                <a:ea typeface="Calibri" panose="020F0502020204030204" pitchFamily="34" charset="0"/>
                <a:cs typeface="Times New Roman" panose="02020603050405020304" pitchFamily="18" charset="0"/>
              </a:rPr>
              <a:t>Devices that act after a defect occurs in the protected generator, and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Font typeface="Symbol" panose="05050102010706020507" pitchFamily="18" charset="2"/>
              <a:buChar char=""/>
            </a:pPr>
            <a:r>
              <a:rPr lang="en-US" sz="1600" dirty="0">
                <a:latin typeface="Times New Roman" panose="02020603050405020304" pitchFamily="18" charset="0"/>
                <a:ea typeface="Calibri" panose="020F0502020204030204" pitchFamily="34" charset="0"/>
                <a:cs typeface="Times New Roman" panose="02020603050405020304" pitchFamily="18" charset="0"/>
              </a:rPr>
              <a:t>Devices intended to protect the generator from external factors causing defects.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Rectangle 11"/>
          <p:cNvSpPr/>
          <p:nvPr/>
        </p:nvSpPr>
        <p:spPr>
          <a:xfrm>
            <a:off x="667657" y="5274032"/>
            <a:ext cx="10721925" cy="658642"/>
          </a:xfrm>
          <a:prstGeom prst="rect">
            <a:avLst/>
          </a:prstGeom>
        </p:spPr>
        <p:txBody>
          <a:bodyPr wrap="square">
            <a:spAutoFit/>
          </a:bodyPr>
          <a:lstStyle/>
          <a:p>
            <a:pPr indent="457200"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When deciding on the type and degree of protection, it is advisable to assess the probability of defects occurring in the generator.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426590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24</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3.1.8.	Water Discharge Systems – tailrace </a:t>
            </a:r>
            <a:endParaRPr sz="2000" dirty="0"/>
          </a:p>
        </p:txBody>
      </p:sp>
      <p:sp>
        <p:nvSpPr>
          <p:cNvPr id="13" name="Google Shape;64;p3"/>
          <p:cNvSpPr txBox="1">
            <a:spLocks noGrp="1"/>
          </p:cNvSpPr>
          <p:nvPr>
            <p:ph type="body" idx="1"/>
          </p:nvPr>
        </p:nvSpPr>
        <p:spPr>
          <a:xfrm>
            <a:off x="398207" y="1707546"/>
            <a:ext cx="11407652" cy="4237011"/>
          </a:xfrm>
          <a:prstGeom prst="rect">
            <a:avLst/>
          </a:prstGeom>
          <a:noFill/>
          <a:ln>
            <a:noFill/>
          </a:ln>
        </p:spPr>
        <p:txBody>
          <a:bodyPr spcFirstLastPara="1" wrap="square" lIns="91425" tIns="45700" rIns="91425" bIns="45700" anchor="t" anchorCtr="0">
            <a:normAutofit/>
          </a:bodyPr>
          <a:lstStyle/>
          <a:p>
            <a:pPr marL="0" indent="0">
              <a:lnSpc>
                <a:spcPct val="120000"/>
              </a:lnSpc>
              <a:spcBef>
                <a:spcPts val="0"/>
              </a:spcBef>
              <a:buSzPts val="2800"/>
              <a:buNone/>
            </a:pPr>
            <a:r>
              <a:rPr lang="en-US" sz="1600" dirty="0">
                <a:solidFill>
                  <a:schemeClr val="tx1"/>
                </a:solidFill>
              </a:rPr>
              <a:t>The water discharge at hydro power </a:t>
            </a:r>
            <a:r>
              <a:rPr lang="en-US" sz="1600" dirty="0" smtClean="0">
                <a:solidFill>
                  <a:schemeClr val="tx1"/>
                </a:solidFill>
              </a:rPr>
              <a:t>plants </a:t>
            </a:r>
            <a:r>
              <a:rPr lang="en-US" sz="1600" dirty="0">
                <a:solidFill>
                  <a:schemeClr val="tx1"/>
                </a:solidFill>
              </a:rPr>
              <a:t>is carried out through </a:t>
            </a:r>
            <a:r>
              <a:rPr lang="en-US" sz="1600" dirty="0" smtClean="0">
                <a:solidFill>
                  <a:schemeClr val="tx1"/>
                </a:solidFill>
              </a:rPr>
              <a:t>either:</a:t>
            </a:r>
            <a:endParaRPr lang="en-US" sz="1600" dirty="0" smtClean="0">
              <a:solidFill>
                <a:schemeClr val="tx1"/>
              </a:solidFill>
            </a:endParaRPr>
          </a:p>
          <a:p>
            <a:pPr marL="285750" indent="-285750">
              <a:lnSpc>
                <a:spcPct val="120000"/>
              </a:lnSpc>
              <a:spcBef>
                <a:spcPts val="0"/>
              </a:spcBef>
              <a:buSzPts val="2800"/>
            </a:pPr>
            <a:r>
              <a:rPr lang="en-US" sz="1600" dirty="0">
                <a:solidFill>
                  <a:schemeClr val="tx1"/>
                </a:solidFill>
              </a:rPr>
              <a:t>a tunnel </a:t>
            </a:r>
            <a:r>
              <a:rPr lang="en-US" sz="1600" dirty="0" smtClean="0">
                <a:solidFill>
                  <a:schemeClr val="tx1"/>
                </a:solidFill>
              </a:rPr>
              <a:t>or   </a:t>
            </a:r>
            <a:endParaRPr lang="en-US" sz="1600" dirty="0" smtClean="0">
              <a:solidFill>
                <a:schemeClr val="tx1"/>
              </a:solidFill>
            </a:endParaRPr>
          </a:p>
          <a:p>
            <a:pPr marL="285750" indent="-285750">
              <a:lnSpc>
                <a:spcPct val="120000"/>
              </a:lnSpc>
              <a:spcBef>
                <a:spcPts val="0"/>
              </a:spcBef>
              <a:buSzPts val="2800"/>
            </a:pPr>
            <a:r>
              <a:rPr lang="en-US" sz="1600" dirty="0">
                <a:solidFill>
                  <a:schemeClr val="tx1"/>
                </a:solidFill>
              </a:rPr>
              <a:t>a canal</a:t>
            </a:r>
            <a:r>
              <a:rPr lang="en-US" sz="1600" dirty="0" smtClean="0">
                <a:solidFill>
                  <a:schemeClr val="tx1"/>
                </a:solidFill>
              </a:rPr>
              <a:t>. </a:t>
            </a:r>
          </a:p>
          <a:p>
            <a:pPr marL="0" indent="0">
              <a:lnSpc>
                <a:spcPct val="120000"/>
              </a:lnSpc>
              <a:spcBef>
                <a:spcPts val="0"/>
              </a:spcBef>
              <a:buSzPts val="2800"/>
              <a:buNone/>
            </a:pPr>
            <a:endParaRPr lang="en-US" sz="800" dirty="0">
              <a:solidFill>
                <a:schemeClr val="accent6">
                  <a:lumMod val="50000"/>
                </a:schemeClr>
              </a:solidFill>
            </a:endParaRPr>
          </a:p>
          <a:p>
            <a:pPr marL="0" indent="0">
              <a:lnSpc>
                <a:spcPct val="120000"/>
              </a:lnSpc>
              <a:spcBef>
                <a:spcPts val="0"/>
              </a:spcBef>
              <a:buSzPts val="2800"/>
              <a:buNone/>
            </a:pPr>
            <a:r>
              <a:rPr lang="en-US" sz="1400" dirty="0">
                <a:solidFill>
                  <a:schemeClr val="accent6">
                    <a:lumMod val="50000"/>
                  </a:schemeClr>
                </a:solidFill>
              </a:rPr>
              <a:t>The design and construction of the water discharge canal are similar to the water intake canal. Its main purpose is to carry the water that has already transferred its energy to the turbine and return it back to the river or waterway, or in some cases, it can also serve as a supply channel to direct the water towards the intake of the next hydro power plant.</a:t>
            </a:r>
            <a:endParaRPr lang="ru-RU" sz="1400" dirty="0" smtClean="0">
              <a:solidFill>
                <a:schemeClr val="accent6">
                  <a:lumMod val="50000"/>
                </a:schemeClr>
              </a:solidFill>
            </a:endParaRPr>
          </a:p>
        </p:txBody>
      </p:sp>
      <p:pic>
        <p:nvPicPr>
          <p:cNvPr id="10" name="Picture 9"/>
          <p:cNvPicPr/>
          <p:nvPr/>
        </p:nvPicPr>
        <p:blipFill>
          <a:blip r:embed="rId5"/>
          <a:stretch>
            <a:fillRect/>
          </a:stretch>
        </p:blipFill>
        <p:spPr>
          <a:xfrm>
            <a:off x="7188695" y="3498034"/>
            <a:ext cx="3905250" cy="2581275"/>
          </a:xfrm>
          <a:prstGeom prst="rect">
            <a:avLst/>
          </a:prstGeom>
        </p:spPr>
      </p:pic>
      <p:sp>
        <p:nvSpPr>
          <p:cNvPr id="2" name="Rectangle 1"/>
          <p:cNvSpPr/>
          <p:nvPr/>
        </p:nvSpPr>
        <p:spPr>
          <a:xfrm>
            <a:off x="4263013" y="5550268"/>
            <a:ext cx="3201517" cy="307777"/>
          </a:xfrm>
          <a:prstGeom prst="rect">
            <a:avLst/>
          </a:prstGeom>
          <a:solidFill>
            <a:schemeClr val="bg1"/>
          </a:solidFill>
        </p:spPr>
        <p:txBody>
          <a:bodyPr wrap="none">
            <a:spAutoFit/>
          </a:bodyPr>
          <a:lstStyle/>
          <a:p>
            <a:r>
              <a:rPr lang="en-US" i="1" dirty="0">
                <a:latin typeface="Times New Roman" panose="02020603050405020304" pitchFamily="18" charset="0"/>
                <a:ea typeface="Calibri" panose="020F0502020204030204" pitchFamily="34" charset="0"/>
              </a:rPr>
              <a:t>Water discharge at the hydro power plant</a:t>
            </a:r>
            <a:endParaRPr lang="en-US" dirty="0"/>
          </a:p>
        </p:txBody>
      </p:sp>
    </p:spTree>
    <p:extLst>
      <p:ext uri="{BB962C8B-B14F-4D97-AF65-F5344CB8AC3E}">
        <p14:creationId xmlns:p14="http://schemas.microsoft.com/office/powerpoint/2010/main" val="28436494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3.1.	Main components of hydroelectric power plants and their functions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703007" y="1551813"/>
            <a:ext cx="10991376" cy="4421611"/>
          </a:xfrm>
          <a:prstGeom prst="rect">
            <a:avLst/>
          </a:prstGeom>
          <a:noFill/>
          <a:ln>
            <a:noFill/>
          </a:ln>
        </p:spPr>
        <p:txBody>
          <a:bodyPr spcFirstLastPara="1" wrap="square" lIns="91425" tIns="45700" rIns="91425" bIns="45700" anchor="t" anchorCtr="0">
            <a:normAutofit fontScale="92500" lnSpcReduction="10000"/>
          </a:bodyPr>
          <a:lstStyle/>
          <a:p>
            <a:pPr marL="0" lvl="0" indent="0">
              <a:lnSpc>
                <a:spcPct val="120000"/>
              </a:lnSpc>
              <a:spcBef>
                <a:spcPts val="0"/>
              </a:spcBef>
              <a:buSzPts val="2800"/>
              <a:buNone/>
            </a:pPr>
            <a:r>
              <a:rPr lang="en-US" sz="1600" dirty="0"/>
              <a:t>When constructing a hydroelectric power plant, it is necessary to take into consideration that the operational performance of the plant depends on numerous parameters, such as</a:t>
            </a:r>
            <a:r>
              <a:rPr lang="ru-RU" sz="1600" dirty="0" smtClean="0"/>
              <a:t>:</a:t>
            </a:r>
            <a:r>
              <a:rPr lang="en-US" sz="1600" dirty="0" smtClean="0"/>
              <a:t> </a:t>
            </a:r>
          </a:p>
          <a:p>
            <a:pPr marL="285750" indent="-285750">
              <a:lnSpc>
                <a:spcPct val="120000"/>
              </a:lnSpc>
              <a:spcBef>
                <a:spcPts val="0"/>
              </a:spcBef>
              <a:buSzPts val="2800"/>
            </a:pPr>
            <a:r>
              <a:rPr lang="en-US" sz="1600" dirty="0" smtClean="0"/>
              <a:t>Hydrological</a:t>
            </a:r>
            <a:r>
              <a:rPr lang="mk-MK" sz="1600" dirty="0" smtClean="0"/>
              <a:t>,</a:t>
            </a:r>
            <a:endParaRPr lang="en-US" sz="1600" dirty="0" smtClean="0"/>
          </a:p>
          <a:p>
            <a:pPr marL="285750" indent="-285750">
              <a:lnSpc>
                <a:spcPct val="120000"/>
              </a:lnSpc>
              <a:spcBef>
                <a:spcPts val="0"/>
              </a:spcBef>
              <a:buSzPts val="2800"/>
            </a:pPr>
            <a:r>
              <a:rPr lang="en-US" sz="1600" dirty="0" smtClean="0"/>
              <a:t>Meteorological</a:t>
            </a:r>
            <a:r>
              <a:rPr lang="mk-MK" sz="1600" dirty="0" smtClean="0"/>
              <a:t>,</a:t>
            </a:r>
            <a:endParaRPr lang="en-US" sz="1600" dirty="0" smtClean="0"/>
          </a:p>
          <a:p>
            <a:pPr marL="285750" indent="-285750">
              <a:lnSpc>
                <a:spcPct val="120000"/>
              </a:lnSpc>
              <a:spcBef>
                <a:spcPts val="0"/>
              </a:spcBef>
              <a:buSzPts val="2800"/>
            </a:pPr>
            <a:r>
              <a:rPr lang="en-US" sz="1600" dirty="0" smtClean="0"/>
              <a:t>Topographical</a:t>
            </a:r>
            <a:r>
              <a:rPr lang="en-US" sz="1600" dirty="0"/>
              <a:t>, and  </a:t>
            </a:r>
            <a:endParaRPr lang="en-US" sz="1600" dirty="0" smtClean="0"/>
          </a:p>
          <a:p>
            <a:pPr marL="285750" indent="-285750">
              <a:lnSpc>
                <a:spcPct val="120000"/>
              </a:lnSpc>
              <a:spcBef>
                <a:spcPts val="0"/>
              </a:spcBef>
              <a:buSzPts val="2800"/>
            </a:pPr>
            <a:r>
              <a:rPr lang="en-US" sz="1600" dirty="0" smtClean="0"/>
              <a:t>Geological </a:t>
            </a:r>
            <a:r>
              <a:rPr lang="en-US" sz="1600" dirty="0"/>
              <a:t>conditions prevailing in the watercourse</a:t>
            </a:r>
            <a:r>
              <a:rPr lang="ru-RU" sz="1600" dirty="0" smtClean="0"/>
              <a:t>,</a:t>
            </a:r>
            <a:endParaRPr lang="en-US" sz="1600" dirty="0" smtClean="0"/>
          </a:p>
          <a:p>
            <a:pPr marL="0" lvl="0" indent="0">
              <a:lnSpc>
                <a:spcPct val="120000"/>
              </a:lnSpc>
              <a:spcBef>
                <a:spcPts val="0"/>
              </a:spcBef>
              <a:buSzPts val="2800"/>
              <a:buNone/>
            </a:pPr>
            <a:r>
              <a:rPr lang="en-US" sz="1600" dirty="0">
                <a:solidFill>
                  <a:schemeClr val="accent6">
                    <a:lumMod val="50000"/>
                  </a:schemeClr>
                </a:solidFill>
              </a:rPr>
              <a:t>as well as the operational requirements imposed on the facility, specifically the optimal utilization of </a:t>
            </a:r>
            <a:r>
              <a:rPr lang="en-US" sz="1600" dirty="0" err="1">
                <a:solidFill>
                  <a:schemeClr val="accent6">
                    <a:lumMod val="50000"/>
                  </a:schemeClr>
                </a:solidFill>
              </a:rPr>
              <a:t>hydroenergy</a:t>
            </a:r>
            <a:r>
              <a:rPr lang="en-US" sz="1600" dirty="0">
                <a:solidFill>
                  <a:schemeClr val="accent6">
                    <a:lumMod val="50000"/>
                  </a:schemeClr>
                </a:solidFill>
              </a:rPr>
              <a:t> from the entire watercourse and the existing load diagram</a:t>
            </a:r>
            <a:r>
              <a:rPr lang="ru-RU" sz="1600" dirty="0" smtClean="0">
                <a:solidFill>
                  <a:schemeClr val="accent6">
                    <a:lumMod val="50000"/>
                  </a:schemeClr>
                </a:solidFill>
              </a:rPr>
              <a:t>.</a:t>
            </a:r>
          </a:p>
          <a:p>
            <a:pPr marL="0" lvl="0" indent="0">
              <a:lnSpc>
                <a:spcPct val="120000"/>
              </a:lnSpc>
              <a:spcBef>
                <a:spcPts val="0"/>
              </a:spcBef>
              <a:buSzPts val="2800"/>
              <a:buNone/>
            </a:pPr>
            <a:endParaRPr lang="ru-RU" sz="1600" dirty="0" smtClean="0"/>
          </a:p>
          <a:p>
            <a:pPr marL="0" lvl="0" indent="0">
              <a:lnSpc>
                <a:spcPct val="120000"/>
              </a:lnSpc>
              <a:spcBef>
                <a:spcPts val="0"/>
              </a:spcBef>
              <a:buSzPts val="2800"/>
              <a:buNone/>
            </a:pPr>
            <a:r>
              <a:rPr lang="en-US" sz="1600" dirty="0" smtClean="0"/>
              <a:t>The </a:t>
            </a:r>
            <a:r>
              <a:rPr lang="en-US" sz="1600" dirty="0"/>
              <a:t>choice of the type of hydroelectric power plant depends on a series of factors that influence the rational and economic construction of the plant. Therefore, it is impossible to provide strict rules for selecting the type of plant. Meeting all the necessary conditions requires specific and most favorable solutions for each particular </a:t>
            </a:r>
            <a:r>
              <a:rPr lang="en-US" sz="1600" dirty="0" smtClean="0"/>
              <a:t>case</a:t>
            </a:r>
            <a:r>
              <a:rPr lang="ru-RU" sz="1600" dirty="0" smtClean="0"/>
              <a:t>.</a:t>
            </a:r>
            <a:endParaRPr lang="ru-RU" sz="1600" dirty="0"/>
          </a:p>
          <a:p>
            <a:pPr marL="0" lvl="0" indent="0">
              <a:lnSpc>
                <a:spcPct val="120000"/>
              </a:lnSpc>
              <a:spcBef>
                <a:spcPts val="0"/>
              </a:spcBef>
              <a:buSzPts val="2800"/>
              <a:buNone/>
            </a:pPr>
            <a:endParaRPr lang="ru-RU" sz="1600" dirty="0" smtClean="0"/>
          </a:p>
          <a:p>
            <a:pPr marL="0" lvl="0" indent="0">
              <a:lnSpc>
                <a:spcPct val="120000"/>
              </a:lnSpc>
              <a:spcBef>
                <a:spcPts val="0"/>
              </a:spcBef>
              <a:buSzPts val="2800"/>
              <a:buNone/>
            </a:pPr>
            <a:r>
              <a:rPr lang="en-US" sz="1600" dirty="0"/>
              <a:t>the composition of the hydroelectric power plant includes all the objects and components used for water collection, conveyance, and drainage, for converting mechanical energy into electrical energy, for transformation and distribution of electrical energy, </a:t>
            </a:r>
            <a:r>
              <a:rPr lang="en-US" sz="1600" dirty="0" smtClean="0"/>
              <a:t>etc.</a:t>
            </a:r>
            <a:r>
              <a:rPr lang="en-US" sz="1600" dirty="0"/>
              <a:t> </a:t>
            </a:r>
            <a:endParaRPr lang="ru-RU" sz="16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0910" y="6178660"/>
            <a:ext cx="558673" cy="536694"/>
          </a:xfrm>
          <a:prstGeom prst="rect">
            <a:avLst/>
          </a:prstGeom>
          <a:noFill/>
          <a:ln>
            <a:noFill/>
          </a:ln>
        </p:spPr>
      </p:pic>
      <p:sp>
        <p:nvSpPr>
          <p:cNvPr id="8"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0"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3.1.	Main components of hydroelectric power plants and their functions </a:t>
            </a:r>
            <a:endParaRPr sz="2000" dirty="0"/>
          </a:p>
        </p:txBody>
      </p:sp>
      <p:sp>
        <p:nvSpPr>
          <p:cNvPr id="12" name="Google Shape;64;p3"/>
          <p:cNvSpPr txBox="1">
            <a:spLocks noGrp="1"/>
          </p:cNvSpPr>
          <p:nvPr>
            <p:ph type="body" idx="1"/>
          </p:nvPr>
        </p:nvSpPr>
        <p:spPr>
          <a:xfrm>
            <a:off x="659464" y="1551813"/>
            <a:ext cx="11198707" cy="4421611"/>
          </a:xfrm>
          <a:prstGeom prst="rect">
            <a:avLst/>
          </a:prstGeom>
          <a:noFill/>
          <a:ln>
            <a:noFill/>
          </a:ln>
        </p:spPr>
        <p:txBody>
          <a:bodyPr spcFirstLastPara="1" wrap="square" lIns="91425" tIns="45700" rIns="91425" bIns="45700" anchor="t" anchorCtr="0">
            <a:normAutofit lnSpcReduction="10000"/>
          </a:bodyPr>
          <a:lstStyle/>
          <a:p>
            <a:pPr marL="0" lvl="0" indent="0">
              <a:lnSpc>
                <a:spcPct val="120000"/>
              </a:lnSpc>
              <a:spcBef>
                <a:spcPts val="0"/>
              </a:spcBef>
              <a:buSzPts val="2800"/>
              <a:buNone/>
            </a:pPr>
            <a:r>
              <a:rPr lang="en-US" sz="1600" dirty="0"/>
              <a:t>Despite the existence of various approaches to this question, in the professional literature, the following </a:t>
            </a:r>
            <a:r>
              <a:rPr lang="en-US" sz="1600" i="1" dirty="0"/>
              <a:t>main</a:t>
            </a:r>
            <a:r>
              <a:rPr lang="en-US" sz="1600" dirty="0"/>
              <a:t> (</a:t>
            </a:r>
            <a:r>
              <a:rPr lang="en-US" sz="1600" i="1" dirty="0"/>
              <a:t>basic</a:t>
            </a:r>
            <a:r>
              <a:rPr lang="en-US" sz="1600" dirty="0"/>
              <a:t>) </a:t>
            </a:r>
            <a:r>
              <a:rPr lang="en-US" sz="1600" i="1" dirty="0"/>
              <a:t>components of hydroelectric power plants </a:t>
            </a:r>
            <a:r>
              <a:rPr lang="en-US" sz="1600" dirty="0"/>
              <a:t>are most commonly analyzed</a:t>
            </a:r>
            <a:r>
              <a:rPr lang="ru-RU" sz="1600" dirty="0" smtClean="0"/>
              <a:t>:</a:t>
            </a:r>
            <a:r>
              <a:rPr lang="en-US" sz="1600" dirty="0" smtClean="0"/>
              <a:t> </a:t>
            </a:r>
          </a:p>
          <a:p>
            <a:pPr marL="285750" indent="-285750">
              <a:lnSpc>
                <a:spcPct val="120000"/>
              </a:lnSpc>
              <a:spcBef>
                <a:spcPts val="0"/>
              </a:spcBef>
              <a:buSzPts val="2800"/>
            </a:pPr>
            <a:r>
              <a:rPr lang="en-US" sz="1600" dirty="0" smtClean="0"/>
              <a:t>Dam</a:t>
            </a:r>
            <a:r>
              <a:rPr lang="mk-MK" sz="1600" dirty="0" smtClean="0"/>
              <a:t>, </a:t>
            </a:r>
          </a:p>
          <a:p>
            <a:pPr marL="285750" indent="-285750">
              <a:lnSpc>
                <a:spcPct val="120000"/>
              </a:lnSpc>
              <a:spcBef>
                <a:spcPts val="0"/>
              </a:spcBef>
              <a:buSzPts val="2800"/>
            </a:pPr>
            <a:r>
              <a:rPr lang="en-US" sz="1600" dirty="0" smtClean="0"/>
              <a:t>Reservoir (accumulation)</a:t>
            </a:r>
            <a:r>
              <a:rPr lang="mk-MK" sz="1600" dirty="0" smtClean="0"/>
              <a:t>,</a:t>
            </a:r>
          </a:p>
          <a:p>
            <a:pPr marL="285750" indent="-285750">
              <a:lnSpc>
                <a:spcPct val="120000"/>
              </a:lnSpc>
              <a:spcBef>
                <a:spcPts val="0"/>
              </a:spcBef>
              <a:buSzPts val="2800"/>
            </a:pPr>
            <a:r>
              <a:rPr lang="en-US" sz="1600" dirty="0" smtClean="0"/>
              <a:t>Water </a:t>
            </a:r>
            <a:r>
              <a:rPr lang="en-US" sz="1600" dirty="0"/>
              <a:t>intake (inlet structures)</a:t>
            </a:r>
            <a:r>
              <a:rPr lang="ru-RU" sz="1600" dirty="0" smtClean="0"/>
              <a:t>,</a:t>
            </a:r>
          </a:p>
          <a:p>
            <a:pPr marL="285750" indent="-285750">
              <a:lnSpc>
                <a:spcPct val="120000"/>
              </a:lnSpc>
              <a:spcBef>
                <a:spcPts val="0"/>
              </a:spcBef>
              <a:buSzPts val="2800"/>
            </a:pPr>
            <a:r>
              <a:rPr lang="en-US" sz="1600" dirty="0" smtClean="0"/>
              <a:t>Headrace </a:t>
            </a:r>
            <a:r>
              <a:rPr lang="en-US" sz="1600" dirty="0"/>
              <a:t>or water chamber</a:t>
            </a:r>
            <a:r>
              <a:rPr lang="mk-MK" sz="1600" dirty="0" smtClean="0"/>
              <a:t>,</a:t>
            </a:r>
          </a:p>
          <a:p>
            <a:pPr marL="285750" indent="-285750">
              <a:lnSpc>
                <a:spcPct val="120000"/>
              </a:lnSpc>
              <a:spcBef>
                <a:spcPts val="0"/>
              </a:spcBef>
              <a:buSzPts val="2800"/>
            </a:pPr>
            <a:r>
              <a:rPr lang="en-US" sz="1600" dirty="0" smtClean="0"/>
              <a:t>Pressure </a:t>
            </a:r>
            <a:r>
              <a:rPr lang="en-US" sz="1600" dirty="0"/>
              <a:t>pipeline</a:t>
            </a:r>
            <a:r>
              <a:rPr lang="mk-MK" sz="1600" dirty="0" smtClean="0"/>
              <a:t>, </a:t>
            </a:r>
          </a:p>
          <a:p>
            <a:pPr marL="285750" indent="-285750">
              <a:lnSpc>
                <a:spcPct val="120000"/>
              </a:lnSpc>
              <a:spcBef>
                <a:spcPts val="0"/>
              </a:spcBef>
              <a:buSzPts val="2800"/>
            </a:pPr>
            <a:r>
              <a:rPr lang="en-US" sz="1600" dirty="0" smtClean="0"/>
              <a:t>Powerhouse</a:t>
            </a:r>
            <a:r>
              <a:rPr lang="mk-MK" sz="1600" dirty="0" smtClean="0"/>
              <a:t>,</a:t>
            </a:r>
          </a:p>
          <a:p>
            <a:pPr marL="285750" indent="-285750">
              <a:lnSpc>
                <a:spcPct val="120000"/>
              </a:lnSpc>
              <a:spcBef>
                <a:spcPts val="0"/>
              </a:spcBef>
              <a:buSzPts val="2800"/>
            </a:pPr>
            <a:r>
              <a:rPr lang="en-US" sz="1600" dirty="0" smtClean="0"/>
              <a:t>Water </a:t>
            </a:r>
            <a:r>
              <a:rPr lang="en-US" sz="1600" dirty="0"/>
              <a:t>turbine</a:t>
            </a:r>
            <a:r>
              <a:rPr lang="mk-MK" sz="1600" dirty="0" smtClean="0"/>
              <a:t>,</a:t>
            </a:r>
          </a:p>
          <a:p>
            <a:pPr marL="285750" indent="-285750">
              <a:lnSpc>
                <a:spcPct val="120000"/>
              </a:lnSpc>
              <a:spcBef>
                <a:spcPts val="0"/>
              </a:spcBef>
              <a:buSzPts val="2800"/>
            </a:pPr>
            <a:r>
              <a:rPr lang="en-US" sz="1600" dirty="0" smtClean="0"/>
              <a:t>Generator</a:t>
            </a:r>
            <a:r>
              <a:rPr lang="mk-MK" sz="1600" dirty="0" smtClean="0"/>
              <a:t>,</a:t>
            </a:r>
          </a:p>
          <a:p>
            <a:pPr marL="285750" indent="-285750">
              <a:lnSpc>
                <a:spcPct val="120000"/>
              </a:lnSpc>
              <a:spcBef>
                <a:spcPts val="0"/>
              </a:spcBef>
              <a:buSzPts val="2800"/>
            </a:pPr>
            <a:r>
              <a:rPr lang="en-US" sz="1600" dirty="0" smtClean="0"/>
              <a:t>Tailrace </a:t>
            </a:r>
            <a:r>
              <a:rPr lang="en-US" sz="1600" dirty="0"/>
              <a:t>structures</a:t>
            </a:r>
            <a:r>
              <a:rPr lang="mk-MK" sz="1600" dirty="0" smtClean="0"/>
              <a:t>, </a:t>
            </a:r>
          </a:p>
          <a:p>
            <a:pPr marL="285750" indent="-285750">
              <a:lnSpc>
                <a:spcPct val="120000"/>
              </a:lnSpc>
              <a:spcBef>
                <a:spcPts val="0"/>
              </a:spcBef>
              <a:buSzPts val="2800"/>
            </a:pPr>
            <a:r>
              <a:rPr lang="en-US" sz="1600" dirty="0" err="1" smtClean="0"/>
              <a:t>Hydromechanical</a:t>
            </a:r>
            <a:r>
              <a:rPr lang="en-US" sz="1600" dirty="0" smtClean="0"/>
              <a:t> </a:t>
            </a:r>
            <a:r>
              <a:rPr lang="en-US" sz="1600" dirty="0"/>
              <a:t>equipment</a:t>
            </a:r>
            <a:r>
              <a:rPr lang="mk-MK" sz="1600" dirty="0" smtClean="0"/>
              <a:t>,</a:t>
            </a:r>
            <a:r>
              <a:rPr lang="en-US" sz="1600" dirty="0" smtClean="0"/>
              <a:t>  </a:t>
            </a:r>
          </a:p>
          <a:p>
            <a:pPr marL="285750" indent="-285750">
              <a:lnSpc>
                <a:spcPct val="120000"/>
              </a:lnSpc>
              <a:spcBef>
                <a:spcPts val="0"/>
              </a:spcBef>
              <a:buSzPts val="2800"/>
            </a:pPr>
            <a:r>
              <a:rPr lang="en-US" sz="1600" dirty="0" smtClean="0"/>
              <a:t>Switchyard</a:t>
            </a:r>
            <a:r>
              <a:rPr lang="ru-RU" sz="1600" dirty="0" smtClean="0"/>
              <a:t>,</a:t>
            </a:r>
            <a:endParaRPr lang="en-US" sz="1600" dirty="0" smtClean="0"/>
          </a:p>
          <a:p>
            <a:pPr marL="0" lvl="0" indent="0">
              <a:lnSpc>
                <a:spcPct val="120000"/>
              </a:lnSpc>
              <a:spcBef>
                <a:spcPts val="0"/>
              </a:spcBef>
              <a:buSzPts val="2800"/>
              <a:buNone/>
            </a:pPr>
            <a:r>
              <a:rPr lang="en-US" sz="1600" dirty="0">
                <a:solidFill>
                  <a:schemeClr val="accent6">
                    <a:lumMod val="50000"/>
                  </a:schemeClr>
                </a:solidFill>
              </a:rPr>
              <a:t>In certain hydroelectric power plants, some of the mentioned components may be entirely absent, and in some cases, the same component may appear multiple </a:t>
            </a:r>
            <a:r>
              <a:rPr lang="en-US" sz="1600" dirty="0" smtClean="0">
                <a:solidFill>
                  <a:schemeClr val="accent6">
                    <a:lumMod val="50000"/>
                  </a:schemeClr>
                </a:solidFill>
              </a:rPr>
              <a:t>times</a:t>
            </a:r>
            <a:r>
              <a:rPr lang="ru-RU" sz="1600" dirty="0" smtClean="0">
                <a:solidFill>
                  <a:schemeClr val="accent6">
                    <a:lumMod val="50000"/>
                  </a:schemeClr>
                </a:solidFill>
              </a:rPr>
              <a:t>. </a:t>
            </a:r>
            <a:endParaRPr lang="ru-RU" sz="1600" dirty="0" smtClean="0"/>
          </a:p>
        </p:txBody>
      </p:sp>
    </p:spTree>
    <p:extLst>
      <p:ext uri="{BB962C8B-B14F-4D97-AF65-F5344CB8AC3E}">
        <p14:creationId xmlns:p14="http://schemas.microsoft.com/office/powerpoint/2010/main" val="21397617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3.1.1.	Dam </a:t>
            </a:r>
            <a:endParaRPr sz="2000" dirty="0"/>
          </a:p>
        </p:txBody>
      </p:sp>
      <p:sp>
        <p:nvSpPr>
          <p:cNvPr id="16" name="Google Shape;64;p3"/>
          <p:cNvSpPr txBox="1">
            <a:spLocks noGrp="1"/>
          </p:cNvSpPr>
          <p:nvPr>
            <p:ph type="body" idx="1"/>
          </p:nvPr>
        </p:nvSpPr>
        <p:spPr>
          <a:xfrm>
            <a:off x="557862" y="1707546"/>
            <a:ext cx="11300307" cy="4237011"/>
          </a:xfrm>
          <a:prstGeom prst="rect">
            <a:avLst/>
          </a:prstGeom>
          <a:noFill/>
          <a:ln>
            <a:noFill/>
          </a:ln>
        </p:spPr>
        <p:txBody>
          <a:bodyPr spcFirstLastPara="1" wrap="square" lIns="91425" tIns="45700" rIns="91425" bIns="45700" anchor="t" anchorCtr="0">
            <a:normAutofit lnSpcReduction="10000"/>
          </a:bodyPr>
          <a:lstStyle/>
          <a:p>
            <a:pPr marL="0" lvl="0" indent="0">
              <a:lnSpc>
                <a:spcPct val="120000"/>
              </a:lnSpc>
              <a:spcBef>
                <a:spcPts val="0"/>
              </a:spcBef>
              <a:buSzPts val="2800"/>
              <a:buNone/>
            </a:pPr>
            <a:r>
              <a:rPr lang="en-US" sz="1600" dirty="0"/>
              <a:t>Dams (barriers, structures) are constructions that serve multiple purposes</a:t>
            </a:r>
            <a:r>
              <a:rPr lang="ru-RU" sz="1600" dirty="0" smtClean="0"/>
              <a:t>:</a:t>
            </a:r>
            <a:r>
              <a:rPr lang="en-US" sz="1600" dirty="0" smtClean="0"/>
              <a:t> </a:t>
            </a:r>
          </a:p>
          <a:p>
            <a:pPr marL="285750" indent="-285750">
              <a:lnSpc>
                <a:spcPct val="120000"/>
              </a:lnSpc>
              <a:spcBef>
                <a:spcPts val="0"/>
              </a:spcBef>
              <a:buSzPts val="2800"/>
            </a:pPr>
            <a:r>
              <a:rPr lang="en-US" sz="1600" dirty="0" smtClean="0"/>
              <a:t>To </a:t>
            </a:r>
            <a:r>
              <a:rPr lang="en-US" sz="1600" dirty="0"/>
              <a:t>redirect the water from its natural flow to the intake of the hydropower plant</a:t>
            </a:r>
            <a:r>
              <a:rPr lang="mk-MK" sz="1600" dirty="0" smtClean="0"/>
              <a:t>, </a:t>
            </a:r>
          </a:p>
          <a:p>
            <a:pPr marL="285750" indent="-285750">
              <a:lnSpc>
                <a:spcPct val="120000"/>
              </a:lnSpc>
              <a:spcBef>
                <a:spcPts val="0"/>
              </a:spcBef>
              <a:buSzPts val="2800"/>
            </a:pPr>
            <a:r>
              <a:rPr lang="en-US" sz="1600" dirty="0" smtClean="0"/>
              <a:t>To </a:t>
            </a:r>
            <a:r>
              <a:rPr lang="en-US" sz="1600" dirty="0"/>
              <a:t>raise the water level to achieve a greater </a:t>
            </a:r>
            <a:r>
              <a:rPr lang="en-US" sz="1600" dirty="0" smtClean="0"/>
              <a:t>drop,</a:t>
            </a:r>
            <a:r>
              <a:rPr lang="ru-RU" sz="1600" dirty="0" smtClean="0"/>
              <a:t> </a:t>
            </a:r>
            <a:endParaRPr lang="mk-MK" sz="1600" dirty="0" smtClean="0"/>
          </a:p>
          <a:p>
            <a:pPr marL="285750" indent="-285750">
              <a:lnSpc>
                <a:spcPct val="120000"/>
              </a:lnSpc>
              <a:spcBef>
                <a:spcPts val="0"/>
              </a:spcBef>
              <a:buSzPts val="2800"/>
            </a:pPr>
            <a:r>
              <a:rPr lang="en-US" sz="1600" dirty="0" smtClean="0"/>
              <a:t>To </a:t>
            </a:r>
            <a:r>
              <a:rPr lang="en-US" sz="1600" dirty="0"/>
              <a:t>accumulate water for later use</a:t>
            </a:r>
            <a:r>
              <a:rPr lang="en-US" sz="1600" dirty="0" smtClean="0"/>
              <a:t>.</a:t>
            </a:r>
            <a:endParaRPr lang="ru-RU" sz="1600" dirty="0" smtClean="0"/>
          </a:p>
          <a:p>
            <a:pPr marL="0" lvl="0" indent="0">
              <a:lnSpc>
                <a:spcPct val="120000"/>
              </a:lnSpc>
              <a:spcBef>
                <a:spcPts val="0"/>
              </a:spcBef>
              <a:buSzPts val="2800"/>
              <a:buNone/>
            </a:pPr>
            <a:endParaRPr lang="ru-RU" sz="1600" dirty="0" smtClean="0">
              <a:solidFill>
                <a:schemeClr val="accent6">
                  <a:lumMod val="50000"/>
                </a:schemeClr>
              </a:solidFill>
            </a:endParaRPr>
          </a:p>
          <a:p>
            <a:pPr marL="0" lvl="0" indent="0">
              <a:lnSpc>
                <a:spcPct val="120000"/>
              </a:lnSpc>
              <a:spcBef>
                <a:spcPts val="0"/>
              </a:spcBef>
              <a:buSzPts val="2800"/>
              <a:buNone/>
            </a:pPr>
            <a:r>
              <a:rPr lang="en-US" sz="1600" dirty="0">
                <a:solidFill>
                  <a:schemeClr val="accent6">
                    <a:lumMod val="50000"/>
                  </a:schemeClr>
                </a:solidFill>
              </a:rPr>
              <a:t>According to accepted criteria, dams are divided based on their size into</a:t>
            </a:r>
            <a:r>
              <a:rPr lang="ru-RU" sz="1600" dirty="0" smtClean="0">
                <a:solidFill>
                  <a:schemeClr val="accent6">
                    <a:lumMod val="50000"/>
                  </a:schemeClr>
                </a:solidFill>
              </a:rPr>
              <a:t>: </a:t>
            </a:r>
          </a:p>
          <a:p>
            <a:pPr marL="285750" indent="-285750">
              <a:lnSpc>
                <a:spcPct val="120000"/>
              </a:lnSpc>
              <a:spcBef>
                <a:spcPts val="0"/>
              </a:spcBef>
              <a:buSzPts val="2800"/>
            </a:pPr>
            <a:r>
              <a:rPr lang="en-US" sz="1600" dirty="0" smtClean="0">
                <a:solidFill>
                  <a:schemeClr val="accent6">
                    <a:lumMod val="50000"/>
                  </a:schemeClr>
                </a:solidFill>
              </a:rPr>
              <a:t>Large </a:t>
            </a:r>
            <a:r>
              <a:rPr lang="en-US" sz="1600" dirty="0">
                <a:solidFill>
                  <a:schemeClr val="accent6">
                    <a:lumMod val="50000"/>
                  </a:schemeClr>
                </a:solidFill>
              </a:rPr>
              <a:t>dams, and</a:t>
            </a:r>
            <a:r>
              <a:rPr lang="ru-RU" sz="1600" dirty="0" smtClean="0">
                <a:solidFill>
                  <a:schemeClr val="accent6">
                    <a:lumMod val="50000"/>
                  </a:schemeClr>
                </a:solidFill>
              </a:rPr>
              <a:t> </a:t>
            </a:r>
          </a:p>
          <a:p>
            <a:pPr marL="285750" indent="-285750">
              <a:lnSpc>
                <a:spcPct val="120000"/>
              </a:lnSpc>
              <a:spcBef>
                <a:spcPts val="0"/>
              </a:spcBef>
              <a:buSzPts val="2800"/>
            </a:pPr>
            <a:r>
              <a:rPr lang="en-US" sz="1600" dirty="0" smtClean="0">
                <a:solidFill>
                  <a:schemeClr val="accent6">
                    <a:lumMod val="50000"/>
                  </a:schemeClr>
                </a:solidFill>
              </a:rPr>
              <a:t>Small </a:t>
            </a:r>
            <a:r>
              <a:rPr lang="en-US" sz="1600" dirty="0">
                <a:solidFill>
                  <a:schemeClr val="accent6">
                    <a:lumMod val="50000"/>
                  </a:schemeClr>
                </a:solidFill>
              </a:rPr>
              <a:t>dams</a:t>
            </a:r>
            <a:r>
              <a:rPr lang="ru-RU" sz="1600" dirty="0" smtClean="0">
                <a:solidFill>
                  <a:schemeClr val="accent6">
                    <a:lumMod val="50000"/>
                  </a:schemeClr>
                </a:solidFill>
              </a:rPr>
              <a:t>. </a:t>
            </a:r>
          </a:p>
          <a:p>
            <a:pPr marL="0" indent="0">
              <a:lnSpc>
                <a:spcPct val="120000"/>
              </a:lnSpc>
              <a:spcBef>
                <a:spcPts val="0"/>
              </a:spcBef>
              <a:buSzPts val="2800"/>
              <a:buNone/>
            </a:pPr>
            <a:endParaRPr lang="ru-RU" sz="1600" dirty="0" smtClean="0"/>
          </a:p>
          <a:p>
            <a:pPr marL="0" indent="0">
              <a:lnSpc>
                <a:spcPct val="120000"/>
              </a:lnSpc>
              <a:spcBef>
                <a:spcPts val="0"/>
              </a:spcBef>
              <a:buSzPts val="2800"/>
              <a:buNone/>
            </a:pPr>
            <a:r>
              <a:rPr lang="en-US" sz="1400" i="1" dirty="0">
                <a:solidFill>
                  <a:schemeClr val="accent6">
                    <a:lumMod val="50000"/>
                  </a:schemeClr>
                </a:solidFill>
              </a:rPr>
              <a:t>Large dams </a:t>
            </a:r>
            <a:r>
              <a:rPr lang="en-US" sz="1400" dirty="0">
                <a:solidFill>
                  <a:schemeClr val="accent6">
                    <a:lumMod val="50000"/>
                  </a:schemeClr>
                </a:solidFill>
              </a:rPr>
              <a:t>include all dams with a height from the foundation to the crest greater than 15 m, as well as dams higher than 10 m with a crest length greater than 500 m, dams with a volume of the core greater than 100,000 m3, or if the dam needs to allow a water flow greater than 2,000 m3/s. High dams are mainly used for the needs of the power industry</a:t>
            </a:r>
            <a:r>
              <a:rPr lang="ru-RU" sz="1400" dirty="0" smtClean="0">
                <a:solidFill>
                  <a:schemeClr val="accent6">
                    <a:lumMod val="50000"/>
                  </a:schemeClr>
                </a:solidFill>
              </a:rPr>
              <a:t>. </a:t>
            </a:r>
          </a:p>
          <a:p>
            <a:pPr marL="0" indent="0">
              <a:lnSpc>
                <a:spcPct val="120000"/>
              </a:lnSpc>
              <a:spcBef>
                <a:spcPts val="0"/>
              </a:spcBef>
              <a:buSzPts val="2800"/>
              <a:buNone/>
            </a:pPr>
            <a:r>
              <a:rPr lang="en-US" sz="1400" dirty="0">
                <a:solidFill>
                  <a:schemeClr val="accent6">
                    <a:lumMod val="50000"/>
                  </a:schemeClr>
                </a:solidFill>
              </a:rPr>
              <a:t>All other dams are considered </a:t>
            </a:r>
            <a:r>
              <a:rPr lang="en-US" sz="1400" i="1" dirty="0">
                <a:solidFill>
                  <a:schemeClr val="accent6">
                    <a:lumMod val="50000"/>
                  </a:schemeClr>
                </a:solidFill>
              </a:rPr>
              <a:t>small dams</a:t>
            </a:r>
            <a:r>
              <a:rPr lang="en-US" sz="1400" dirty="0">
                <a:solidFill>
                  <a:schemeClr val="accent6">
                    <a:lumMod val="50000"/>
                  </a:schemeClr>
                </a:solidFill>
              </a:rPr>
              <a:t>. A low dam, which does not significantly change the water level, is also called a weir. Small dams are used for the needs of the power industry but also for other purposes, such as agriculture, creating water reservoirs, tourism, etc</a:t>
            </a:r>
            <a:r>
              <a:rPr lang="en-US" sz="1400" dirty="0" smtClean="0">
                <a:solidFill>
                  <a:schemeClr val="accent6">
                    <a:lumMod val="50000"/>
                  </a:schemeClr>
                </a:solidFill>
              </a:rPr>
              <a:t>.</a:t>
            </a:r>
            <a:r>
              <a:rPr lang="ru-RU" sz="1400" dirty="0" smtClean="0">
                <a:solidFill>
                  <a:schemeClr val="accent6">
                    <a:lumMod val="50000"/>
                  </a:schemeClr>
                </a:solidFill>
              </a:rPr>
              <a:t> </a:t>
            </a:r>
          </a:p>
        </p:txBody>
      </p:sp>
    </p:spTree>
    <p:extLst>
      <p:ext uri="{BB962C8B-B14F-4D97-AF65-F5344CB8AC3E}">
        <p14:creationId xmlns:p14="http://schemas.microsoft.com/office/powerpoint/2010/main" val="28157322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3.1.1.	Dam </a:t>
            </a:r>
            <a:endParaRPr sz="2000" dirty="0"/>
          </a:p>
        </p:txBody>
      </p:sp>
      <p:sp>
        <p:nvSpPr>
          <p:cNvPr id="9" name="Google Shape;64;p3"/>
          <p:cNvSpPr txBox="1">
            <a:spLocks noGrp="1"/>
          </p:cNvSpPr>
          <p:nvPr>
            <p:ph type="body" idx="1"/>
          </p:nvPr>
        </p:nvSpPr>
        <p:spPr>
          <a:xfrm>
            <a:off x="499805" y="1707546"/>
            <a:ext cx="11407652" cy="4237011"/>
          </a:xfrm>
          <a:prstGeom prst="rect">
            <a:avLst/>
          </a:prstGeom>
          <a:noFill/>
          <a:ln>
            <a:noFill/>
          </a:ln>
        </p:spPr>
        <p:txBody>
          <a:bodyPr spcFirstLastPara="1" wrap="square" lIns="91425" tIns="45700" rIns="91425" bIns="45700" anchor="t" anchorCtr="0">
            <a:normAutofit lnSpcReduction="10000"/>
          </a:bodyPr>
          <a:lstStyle/>
          <a:p>
            <a:pPr marL="0" lvl="0" indent="0">
              <a:lnSpc>
                <a:spcPct val="120000"/>
              </a:lnSpc>
              <a:spcBef>
                <a:spcPts val="0"/>
              </a:spcBef>
              <a:buSzPts val="2800"/>
              <a:buNone/>
            </a:pPr>
            <a:r>
              <a:rPr lang="en-US" sz="1600" dirty="0">
                <a:solidFill>
                  <a:schemeClr val="accent6">
                    <a:lumMod val="50000"/>
                  </a:schemeClr>
                </a:solidFill>
              </a:rPr>
              <a:t>With regard to the material they are constructed from, dams can be</a:t>
            </a:r>
            <a:r>
              <a:rPr lang="ru-RU" sz="1600" dirty="0" smtClean="0">
                <a:solidFill>
                  <a:schemeClr val="accent6">
                    <a:lumMod val="50000"/>
                  </a:schemeClr>
                </a:solidFill>
              </a:rPr>
              <a:t>: </a:t>
            </a:r>
          </a:p>
          <a:p>
            <a:pPr marL="285750" indent="-285750">
              <a:lnSpc>
                <a:spcPct val="120000"/>
              </a:lnSpc>
              <a:spcBef>
                <a:spcPts val="0"/>
              </a:spcBef>
              <a:buSzPts val="2800"/>
            </a:pPr>
            <a:r>
              <a:rPr lang="en-US" sz="1600" dirty="0" smtClean="0">
                <a:solidFill>
                  <a:schemeClr val="accent6">
                    <a:lumMod val="50000"/>
                  </a:schemeClr>
                </a:solidFill>
              </a:rPr>
              <a:t>Massive </a:t>
            </a:r>
            <a:r>
              <a:rPr lang="en-US" sz="1600" dirty="0">
                <a:solidFill>
                  <a:schemeClr val="accent6">
                    <a:lumMod val="50000"/>
                  </a:schemeClr>
                </a:solidFill>
              </a:rPr>
              <a:t>dams (constructed from materials like stone, concrete, concrete blocks, reinforced materials, etc.), or</a:t>
            </a:r>
            <a:r>
              <a:rPr lang="ru-RU" sz="1600" dirty="0" smtClean="0">
                <a:solidFill>
                  <a:schemeClr val="accent6">
                    <a:lumMod val="50000"/>
                  </a:schemeClr>
                </a:solidFill>
              </a:rPr>
              <a:t> </a:t>
            </a:r>
          </a:p>
          <a:p>
            <a:pPr marL="285750" indent="-285750">
              <a:lnSpc>
                <a:spcPct val="120000"/>
              </a:lnSpc>
              <a:spcBef>
                <a:spcPts val="0"/>
              </a:spcBef>
              <a:buSzPts val="2800"/>
            </a:pPr>
            <a:r>
              <a:rPr lang="en-US" sz="1600" dirty="0" smtClean="0">
                <a:solidFill>
                  <a:schemeClr val="accent6">
                    <a:lumMod val="50000"/>
                  </a:schemeClr>
                </a:solidFill>
              </a:rPr>
              <a:t>Embankment </a:t>
            </a:r>
            <a:r>
              <a:rPr lang="en-US" sz="1600" dirty="0">
                <a:solidFill>
                  <a:schemeClr val="accent6">
                    <a:lumMod val="50000"/>
                  </a:schemeClr>
                </a:solidFill>
              </a:rPr>
              <a:t>dams (made of soil, sand, gravel, and rocks</a:t>
            </a:r>
            <a:r>
              <a:rPr lang="en-US" sz="1600" dirty="0" smtClean="0">
                <a:solidFill>
                  <a:schemeClr val="accent6">
                    <a:lumMod val="50000"/>
                  </a:schemeClr>
                </a:solidFill>
              </a:rPr>
              <a:t>...)</a:t>
            </a:r>
            <a:r>
              <a:rPr lang="ru-RU" sz="1600" dirty="0" smtClean="0">
                <a:solidFill>
                  <a:schemeClr val="accent6">
                    <a:lumMod val="50000"/>
                  </a:schemeClr>
                </a:solidFill>
              </a:rPr>
              <a:t>. </a:t>
            </a:r>
          </a:p>
          <a:p>
            <a:pPr marL="0" indent="0">
              <a:lnSpc>
                <a:spcPct val="120000"/>
              </a:lnSpc>
              <a:spcBef>
                <a:spcPts val="0"/>
              </a:spcBef>
              <a:buSzPts val="2800"/>
              <a:buNone/>
            </a:pPr>
            <a:endParaRPr lang="ru-RU" sz="1600" dirty="0" smtClean="0"/>
          </a:p>
          <a:p>
            <a:pPr marL="0" indent="0">
              <a:lnSpc>
                <a:spcPct val="120000"/>
              </a:lnSpc>
              <a:spcBef>
                <a:spcPts val="0"/>
              </a:spcBef>
              <a:buSzPts val="2800"/>
              <a:buNone/>
            </a:pPr>
            <a:r>
              <a:rPr lang="en-US" sz="1400" dirty="0">
                <a:solidFill>
                  <a:schemeClr val="accent6">
                    <a:lumMod val="50000"/>
                  </a:schemeClr>
                </a:solidFill>
              </a:rPr>
              <a:t>In the case of massive dams, there is an upstream part (raised above the riverbed) called </a:t>
            </a:r>
            <a:r>
              <a:rPr lang="en-US" sz="1400" i="1" dirty="0">
                <a:solidFill>
                  <a:schemeClr val="accent6">
                    <a:lumMod val="50000"/>
                  </a:schemeClr>
                </a:solidFill>
              </a:rPr>
              <a:t>the body of the dam</a:t>
            </a:r>
            <a:r>
              <a:rPr lang="en-US" sz="1400" dirty="0">
                <a:solidFill>
                  <a:schemeClr val="accent6">
                    <a:lumMod val="50000"/>
                  </a:schemeClr>
                </a:solidFill>
              </a:rPr>
              <a:t>, which resists the pressure of the water, and a downstream part, usually in the form of a slab placed on the riverbed, called the spillway</a:t>
            </a:r>
            <a:r>
              <a:rPr lang="ru-RU" sz="1400" dirty="0" smtClean="0">
                <a:solidFill>
                  <a:schemeClr val="accent6">
                    <a:lumMod val="50000"/>
                  </a:schemeClr>
                </a:solidFill>
              </a:rPr>
              <a:t>. </a:t>
            </a:r>
          </a:p>
          <a:p>
            <a:pPr marL="0" indent="0">
              <a:lnSpc>
                <a:spcPct val="120000"/>
              </a:lnSpc>
              <a:spcBef>
                <a:spcPts val="0"/>
              </a:spcBef>
              <a:buSzPts val="2800"/>
              <a:buNone/>
            </a:pPr>
            <a:r>
              <a:rPr lang="en-US" sz="1400" dirty="0">
                <a:solidFill>
                  <a:schemeClr val="accent6">
                    <a:lumMod val="50000"/>
                  </a:schemeClr>
                </a:solidFill>
              </a:rPr>
              <a:t>The choice of dam type depends primarily on the geological composition of the terrain, the materials available for construction, and the economic viability of the construction</a:t>
            </a:r>
            <a:r>
              <a:rPr lang="ru-RU" sz="1400" dirty="0" smtClean="0">
                <a:solidFill>
                  <a:schemeClr val="accent6">
                    <a:lumMod val="50000"/>
                  </a:schemeClr>
                </a:solidFill>
              </a:rPr>
              <a:t>. </a:t>
            </a:r>
          </a:p>
          <a:p>
            <a:pPr marL="0" indent="0">
              <a:lnSpc>
                <a:spcPct val="120000"/>
              </a:lnSpc>
              <a:spcBef>
                <a:spcPts val="0"/>
              </a:spcBef>
              <a:buSzPts val="2800"/>
              <a:buNone/>
            </a:pPr>
            <a:endParaRPr lang="ru-RU" sz="1400" dirty="0">
              <a:solidFill>
                <a:schemeClr val="accent6">
                  <a:lumMod val="50000"/>
                </a:schemeClr>
              </a:solidFill>
            </a:endParaRPr>
          </a:p>
          <a:p>
            <a:pPr marL="0" indent="0">
              <a:lnSpc>
                <a:spcPct val="120000"/>
              </a:lnSpc>
              <a:spcBef>
                <a:spcPts val="0"/>
              </a:spcBef>
              <a:buSzPts val="2800"/>
              <a:buNone/>
            </a:pPr>
            <a:r>
              <a:rPr lang="en-US" sz="1400" dirty="0">
                <a:solidFill>
                  <a:schemeClr val="accent6">
                    <a:lumMod val="50000"/>
                  </a:schemeClr>
                </a:solidFill>
              </a:rPr>
              <a:t>On every dam, </a:t>
            </a:r>
            <a:r>
              <a:rPr lang="en-US" sz="1400" i="1" dirty="0">
                <a:solidFill>
                  <a:schemeClr val="accent6">
                    <a:lumMod val="50000"/>
                  </a:schemeClr>
                </a:solidFill>
              </a:rPr>
              <a:t>external</a:t>
            </a:r>
            <a:r>
              <a:rPr lang="en-US" sz="1400" dirty="0">
                <a:solidFill>
                  <a:schemeClr val="accent6">
                    <a:lumMod val="50000"/>
                  </a:schemeClr>
                </a:solidFill>
              </a:rPr>
              <a:t> and </a:t>
            </a:r>
            <a:r>
              <a:rPr lang="en-US" sz="1400" i="1" dirty="0">
                <a:solidFill>
                  <a:schemeClr val="accent6">
                    <a:lumMod val="50000"/>
                  </a:schemeClr>
                </a:solidFill>
              </a:rPr>
              <a:t>internal forces</a:t>
            </a:r>
            <a:r>
              <a:rPr lang="en-US" sz="1400" dirty="0">
                <a:solidFill>
                  <a:schemeClr val="accent6">
                    <a:lumMod val="50000"/>
                  </a:schemeClr>
                </a:solidFill>
              </a:rPr>
              <a:t> act. </a:t>
            </a:r>
            <a:r>
              <a:rPr lang="en-US" sz="1400" i="1" dirty="0">
                <a:solidFill>
                  <a:schemeClr val="accent6">
                    <a:lumMod val="50000"/>
                  </a:schemeClr>
                </a:solidFill>
              </a:rPr>
              <a:t>External forces </a:t>
            </a:r>
            <a:r>
              <a:rPr lang="en-US" sz="1400" dirty="0">
                <a:solidFill>
                  <a:schemeClr val="accent6">
                    <a:lumMod val="50000"/>
                  </a:schemeClr>
                </a:solidFill>
              </a:rPr>
              <a:t>include the pressure of the water on the upstream side, the pressure of the water at the joint between the foundation and the soil, ice pressure (if ice occurs), pressure from the surrounding soil, and pressure from sediment deposition. </a:t>
            </a:r>
            <a:r>
              <a:rPr lang="en-US" sz="1400" i="1" dirty="0">
                <a:solidFill>
                  <a:schemeClr val="accent6">
                    <a:lumMod val="50000"/>
                  </a:schemeClr>
                </a:solidFill>
              </a:rPr>
              <a:t>Internal forces </a:t>
            </a:r>
            <a:r>
              <a:rPr lang="en-US" sz="1400" dirty="0">
                <a:solidFill>
                  <a:schemeClr val="accent6">
                    <a:lumMod val="50000"/>
                  </a:schemeClr>
                </a:solidFill>
              </a:rPr>
              <a:t>consist of the dam's self-weight, forces arising due to temperature changes in the concrete, forces due to shrinkage of concrete...</a:t>
            </a:r>
            <a:r>
              <a:rPr lang="ru-RU" sz="1400" dirty="0" smtClean="0">
                <a:solidFill>
                  <a:schemeClr val="accent6">
                    <a:lumMod val="50000"/>
                  </a:schemeClr>
                </a:solidFill>
              </a:rPr>
              <a:t> </a:t>
            </a:r>
          </a:p>
          <a:p>
            <a:pPr marL="0" indent="0">
              <a:lnSpc>
                <a:spcPct val="120000"/>
              </a:lnSpc>
              <a:spcBef>
                <a:spcPts val="0"/>
              </a:spcBef>
              <a:buSzPts val="2800"/>
              <a:buNone/>
            </a:pPr>
            <a:endParaRPr lang="ru-RU" sz="1400" dirty="0">
              <a:solidFill>
                <a:schemeClr val="accent6">
                  <a:lumMod val="50000"/>
                </a:schemeClr>
              </a:solidFill>
            </a:endParaRPr>
          </a:p>
          <a:p>
            <a:pPr marL="0" indent="0">
              <a:lnSpc>
                <a:spcPct val="120000"/>
              </a:lnSpc>
              <a:spcBef>
                <a:spcPts val="0"/>
              </a:spcBef>
              <a:buSzPts val="2800"/>
              <a:buNone/>
            </a:pPr>
            <a:r>
              <a:rPr lang="en-US" sz="1400" dirty="0">
                <a:solidFill>
                  <a:schemeClr val="accent6">
                    <a:lumMod val="50000"/>
                  </a:schemeClr>
                </a:solidFill>
              </a:rPr>
              <a:t>Large dams, either massive or embankment, are mostly used for the needs of the power industry. Today, massive dams are almost exclusively constructed of concrete. In the case of concrete dams, waterproofing is achieved by selecting the type/brand of concrete</a:t>
            </a:r>
            <a:r>
              <a:rPr lang="ru-RU" sz="1400" dirty="0" smtClean="0">
                <a:solidFill>
                  <a:schemeClr val="accent6">
                    <a:lumMod val="50000"/>
                  </a:schemeClr>
                </a:solidFill>
              </a:rPr>
              <a:t>.</a:t>
            </a:r>
          </a:p>
        </p:txBody>
      </p:sp>
    </p:spTree>
    <p:extLst>
      <p:ext uri="{BB962C8B-B14F-4D97-AF65-F5344CB8AC3E}">
        <p14:creationId xmlns:p14="http://schemas.microsoft.com/office/powerpoint/2010/main" val="27715628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3.1.1.	Dam </a:t>
            </a:r>
            <a:endParaRPr sz="2000" dirty="0"/>
          </a:p>
        </p:txBody>
      </p:sp>
      <p:sp>
        <p:nvSpPr>
          <p:cNvPr id="10" name="Google Shape;64;p3"/>
          <p:cNvSpPr txBox="1">
            <a:spLocks noGrp="1"/>
          </p:cNvSpPr>
          <p:nvPr>
            <p:ph type="body" idx="1"/>
          </p:nvPr>
        </p:nvSpPr>
        <p:spPr>
          <a:xfrm>
            <a:off x="398207" y="1707546"/>
            <a:ext cx="4867476" cy="217077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solidFill>
                  <a:schemeClr val="accent6">
                    <a:lumMod val="50000"/>
                  </a:schemeClr>
                </a:solidFill>
              </a:rPr>
              <a:t>Massive concrete dams are divided into several types</a:t>
            </a:r>
            <a:r>
              <a:rPr lang="ru-RU" sz="1600" dirty="0" smtClean="0">
                <a:solidFill>
                  <a:schemeClr val="accent6">
                    <a:lumMod val="50000"/>
                  </a:schemeClr>
                </a:solidFill>
              </a:rPr>
              <a:t>: </a:t>
            </a:r>
          </a:p>
          <a:p>
            <a:pPr marL="285750" indent="-285750">
              <a:lnSpc>
                <a:spcPct val="120000"/>
              </a:lnSpc>
              <a:spcBef>
                <a:spcPts val="0"/>
              </a:spcBef>
              <a:buSzPts val="2800"/>
            </a:pPr>
            <a:r>
              <a:rPr lang="en-US" sz="1600" dirty="0" smtClean="0">
                <a:solidFill>
                  <a:schemeClr val="accent6">
                    <a:lumMod val="50000"/>
                  </a:schemeClr>
                </a:solidFill>
              </a:rPr>
              <a:t>Gravity </a:t>
            </a:r>
            <a:r>
              <a:rPr lang="en-US" sz="1600" dirty="0">
                <a:solidFill>
                  <a:schemeClr val="accent6">
                    <a:lumMod val="50000"/>
                  </a:schemeClr>
                </a:solidFill>
              </a:rPr>
              <a:t>dams</a:t>
            </a:r>
            <a:r>
              <a:rPr lang="ru-RU" sz="1600" dirty="0" smtClean="0">
                <a:solidFill>
                  <a:schemeClr val="accent6">
                    <a:lumMod val="50000"/>
                  </a:schemeClr>
                </a:solidFill>
              </a:rPr>
              <a:t>, </a:t>
            </a:r>
            <a:endParaRPr lang="en-US" sz="1600" dirty="0" smtClean="0">
              <a:solidFill>
                <a:schemeClr val="accent6">
                  <a:lumMod val="50000"/>
                </a:schemeClr>
              </a:solidFill>
            </a:endParaRPr>
          </a:p>
          <a:p>
            <a:pPr marL="285750" indent="-285750">
              <a:lnSpc>
                <a:spcPct val="120000"/>
              </a:lnSpc>
              <a:spcBef>
                <a:spcPts val="0"/>
              </a:spcBef>
              <a:buSzPts val="2800"/>
            </a:pPr>
            <a:r>
              <a:rPr lang="en-US" sz="1600" dirty="0" smtClean="0">
                <a:solidFill>
                  <a:schemeClr val="accent6">
                    <a:lumMod val="50000"/>
                  </a:schemeClr>
                </a:solidFill>
              </a:rPr>
              <a:t>Arch </a:t>
            </a:r>
            <a:r>
              <a:rPr lang="en-US" sz="1600" dirty="0">
                <a:solidFill>
                  <a:schemeClr val="accent6">
                    <a:lumMod val="50000"/>
                  </a:schemeClr>
                </a:solidFill>
              </a:rPr>
              <a:t>dams</a:t>
            </a:r>
            <a:r>
              <a:rPr lang="ru-RU" sz="1600" dirty="0" smtClean="0">
                <a:solidFill>
                  <a:schemeClr val="accent6">
                    <a:lumMod val="50000"/>
                  </a:schemeClr>
                </a:solidFill>
              </a:rPr>
              <a:t>, </a:t>
            </a:r>
            <a:endParaRPr lang="en-US" sz="1600" dirty="0" smtClean="0">
              <a:solidFill>
                <a:schemeClr val="accent6">
                  <a:lumMod val="50000"/>
                </a:schemeClr>
              </a:solidFill>
            </a:endParaRPr>
          </a:p>
          <a:p>
            <a:pPr marL="285750" indent="-285750">
              <a:lnSpc>
                <a:spcPct val="120000"/>
              </a:lnSpc>
              <a:spcBef>
                <a:spcPts val="0"/>
              </a:spcBef>
              <a:buSzPts val="2800"/>
            </a:pPr>
            <a:r>
              <a:rPr lang="en-US" sz="1600" dirty="0" smtClean="0">
                <a:solidFill>
                  <a:schemeClr val="accent6">
                    <a:lumMod val="50000"/>
                  </a:schemeClr>
                </a:solidFill>
              </a:rPr>
              <a:t>Arch-gravity </a:t>
            </a:r>
            <a:r>
              <a:rPr lang="en-US" sz="1600" dirty="0">
                <a:solidFill>
                  <a:schemeClr val="accent6">
                    <a:lumMod val="50000"/>
                  </a:schemeClr>
                </a:solidFill>
              </a:rPr>
              <a:t>dams</a:t>
            </a:r>
            <a:r>
              <a:rPr lang="ru-RU" sz="1600" dirty="0" smtClean="0">
                <a:solidFill>
                  <a:schemeClr val="accent6">
                    <a:lumMod val="50000"/>
                  </a:schemeClr>
                </a:solidFill>
              </a:rPr>
              <a:t>,</a:t>
            </a:r>
            <a:endParaRPr lang="en-US" sz="1600" dirty="0" smtClean="0">
              <a:solidFill>
                <a:schemeClr val="accent6">
                  <a:lumMod val="50000"/>
                </a:schemeClr>
              </a:solidFill>
            </a:endParaRPr>
          </a:p>
          <a:p>
            <a:pPr marL="285750" indent="-285750">
              <a:lnSpc>
                <a:spcPct val="120000"/>
              </a:lnSpc>
              <a:spcBef>
                <a:spcPts val="0"/>
              </a:spcBef>
              <a:buSzPts val="2800"/>
            </a:pPr>
            <a:r>
              <a:rPr lang="en-US" sz="1600" dirty="0" smtClean="0">
                <a:solidFill>
                  <a:schemeClr val="accent6">
                    <a:lumMod val="50000"/>
                  </a:schemeClr>
                </a:solidFill>
              </a:rPr>
              <a:t>Buttress </a:t>
            </a:r>
            <a:r>
              <a:rPr lang="en-US" sz="1600" dirty="0">
                <a:solidFill>
                  <a:schemeClr val="accent6">
                    <a:lumMod val="50000"/>
                  </a:schemeClr>
                </a:solidFill>
              </a:rPr>
              <a:t>dams</a:t>
            </a:r>
            <a:endParaRPr lang="ru-RU" sz="1600" dirty="0" smtClean="0">
              <a:solidFill>
                <a:schemeClr val="accent6">
                  <a:lumMod val="50000"/>
                </a:schemeClr>
              </a:solidFill>
            </a:endParaRPr>
          </a:p>
          <a:p>
            <a:pPr marL="285750" indent="-285750">
              <a:lnSpc>
                <a:spcPct val="120000"/>
              </a:lnSpc>
              <a:spcBef>
                <a:spcPts val="0"/>
              </a:spcBef>
              <a:buSzPts val="2800"/>
            </a:pPr>
            <a:r>
              <a:rPr lang="en-US" sz="1600" dirty="0" smtClean="0">
                <a:solidFill>
                  <a:schemeClr val="accent6">
                    <a:lumMod val="50000"/>
                  </a:schemeClr>
                </a:solidFill>
              </a:rPr>
              <a:t>And </a:t>
            </a:r>
            <a:r>
              <a:rPr lang="en-US" sz="1600" dirty="0">
                <a:solidFill>
                  <a:schemeClr val="accent6">
                    <a:lumMod val="50000"/>
                  </a:schemeClr>
                </a:solidFill>
              </a:rPr>
              <a:t>their combinations</a:t>
            </a:r>
            <a:r>
              <a:rPr lang="ru-RU" sz="1600" dirty="0" smtClean="0">
                <a:solidFill>
                  <a:schemeClr val="accent6">
                    <a:lumMod val="50000"/>
                  </a:schemeClr>
                </a:solidFill>
              </a:rPr>
              <a:t>. </a:t>
            </a:r>
          </a:p>
          <a:p>
            <a:pPr marL="0" indent="0">
              <a:lnSpc>
                <a:spcPct val="120000"/>
              </a:lnSpc>
              <a:spcBef>
                <a:spcPts val="0"/>
              </a:spcBef>
              <a:buSzPts val="2800"/>
              <a:buNone/>
            </a:pPr>
            <a:endParaRPr lang="ru-RU" sz="1600" dirty="0" smtClean="0"/>
          </a:p>
        </p:txBody>
      </p:sp>
      <p:pic>
        <p:nvPicPr>
          <p:cNvPr id="11" name="Picture 10"/>
          <p:cNvPicPr/>
          <p:nvPr/>
        </p:nvPicPr>
        <p:blipFill>
          <a:blip r:embed="rId5">
            <a:extLst>
              <a:ext uri="{28A0092B-C50C-407E-A947-70E740481C1C}">
                <a14:useLocalDpi xmlns:a14="http://schemas.microsoft.com/office/drawing/2010/main" val="0"/>
              </a:ext>
            </a:extLst>
          </a:blip>
          <a:srcRect/>
          <a:stretch>
            <a:fillRect/>
          </a:stretch>
        </p:blipFill>
        <p:spPr bwMode="auto">
          <a:xfrm>
            <a:off x="3439886" y="2554515"/>
            <a:ext cx="8365973" cy="3290148"/>
          </a:xfrm>
          <a:prstGeom prst="rect">
            <a:avLst/>
          </a:prstGeom>
          <a:noFill/>
          <a:ln>
            <a:noFill/>
          </a:ln>
        </p:spPr>
      </p:pic>
      <p:sp>
        <p:nvSpPr>
          <p:cNvPr id="3" name="Rectangle 2"/>
          <p:cNvSpPr/>
          <p:nvPr/>
        </p:nvSpPr>
        <p:spPr>
          <a:xfrm>
            <a:off x="7078492" y="2127561"/>
            <a:ext cx="1217000" cy="338554"/>
          </a:xfrm>
          <a:prstGeom prst="rect">
            <a:avLst/>
          </a:prstGeom>
          <a:solidFill>
            <a:schemeClr val="bg1"/>
          </a:solidFill>
        </p:spPr>
        <p:txBody>
          <a:bodyPr wrap="none">
            <a:spAutoFit/>
          </a:bodyPr>
          <a:lstStyle/>
          <a:p>
            <a:r>
              <a:rPr lang="en-US" sz="1600" i="1" dirty="0">
                <a:latin typeface="Times New Roman" panose="02020603050405020304" pitchFamily="18" charset="0"/>
                <a:ea typeface="Calibri" panose="020F0502020204030204" pitchFamily="34" charset="0"/>
              </a:rPr>
              <a:t>Gravity dam</a:t>
            </a:r>
            <a:endParaRPr lang="en-US" sz="1600" dirty="0"/>
          </a:p>
        </p:txBody>
      </p:sp>
    </p:spTree>
    <p:extLst>
      <p:ext uri="{BB962C8B-B14F-4D97-AF65-F5344CB8AC3E}">
        <p14:creationId xmlns:p14="http://schemas.microsoft.com/office/powerpoint/2010/main" val="5190460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3.1.1.	Dam </a:t>
            </a:r>
            <a:endParaRPr sz="2000" dirty="0"/>
          </a:p>
        </p:txBody>
      </p:sp>
      <p:pic>
        <p:nvPicPr>
          <p:cNvPr id="12" name="Picture 11"/>
          <p:cNvPicPr/>
          <p:nvPr/>
        </p:nvPicPr>
        <p:blipFill>
          <a:blip r:embed="rId5">
            <a:extLst>
              <a:ext uri="{28A0092B-C50C-407E-A947-70E740481C1C}">
                <a14:useLocalDpi xmlns:a14="http://schemas.microsoft.com/office/drawing/2010/main" val="0"/>
              </a:ext>
            </a:extLst>
          </a:blip>
          <a:srcRect/>
          <a:stretch>
            <a:fillRect/>
          </a:stretch>
        </p:blipFill>
        <p:spPr bwMode="auto">
          <a:xfrm>
            <a:off x="272919" y="2133600"/>
            <a:ext cx="6722972" cy="3949330"/>
          </a:xfrm>
          <a:prstGeom prst="rect">
            <a:avLst/>
          </a:prstGeom>
          <a:noFill/>
          <a:ln>
            <a:noFill/>
          </a:ln>
        </p:spPr>
      </p:pic>
      <p:sp>
        <p:nvSpPr>
          <p:cNvPr id="4" name="Rectangle 3"/>
          <p:cNvSpPr/>
          <p:nvPr/>
        </p:nvSpPr>
        <p:spPr>
          <a:xfrm>
            <a:off x="2363650" y="1734685"/>
            <a:ext cx="1039067" cy="338554"/>
          </a:xfrm>
          <a:prstGeom prst="rect">
            <a:avLst/>
          </a:prstGeom>
        </p:spPr>
        <p:txBody>
          <a:bodyPr wrap="none">
            <a:spAutoFit/>
          </a:bodyPr>
          <a:lstStyle/>
          <a:p>
            <a:r>
              <a:rPr lang="en-US" sz="1600" i="1" dirty="0">
                <a:latin typeface="Times New Roman" panose="02020603050405020304" pitchFamily="18" charset="0"/>
                <a:ea typeface="Calibri" panose="020F0502020204030204" pitchFamily="34" charset="0"/>
              </a:rPr>
              <a:t>Arch dam </a:t>
            </a:r>
            <a:endParaRPr lang="en-US" sz="1600" dirty="0"/>
          </a:p>
        </p:txBody>
      </p:sp>
      <p:pic>
        <p:nvPicPr>
          <p:cNvPr id="13" name="Picture 12"/>
          <p:cNvPicPr/>
          <p:nvPr/>
        </p:nvPicPr>
        <p:blipFill>
          <a:blip r:embed="rId6">
            <a:extLst>
              <a:ext uri="{28A0092B-C50C-407E-A947-70E740481C1C}">
                <a14:useLocalDpi xmlns:a14="http://schemas.microsoft.com/office/drawing/2010/main" val="0"/>
              </a:ext>
            </a:extLst>
          </a:blip>
          <a:srcRect/>
          <a:stretch>
            <a:fillRect/>
          </a:stretch>
        </p:blipFill>
        <p:spPr bwMode="auto">
          <a:xfrm>
            <a:off x="7304661" y="2073239"/>
            <a:ext cx="4721083" cy="4027656"/>
          </a:xfrm>
          <a:prstGeom prst="rect">
            <a:avLst/>
          </a:prstGeom>
          <a:noFill/>
          <a:ln>
            <a:noFill/>
          </a:ln>
        </p:spPr>
      </p:pic>
      <p:sp>
        <p:nvSpPr>
          <p:cNvPr id="5" name="Rectangle 4"/>
          <p:cNvSpPr/>
          <p:nvPr/>
        </p:nvSpPr>
        <p:spPr>
          <a:xfrm>
            <a:off x="8145042" y="1734685"/>
            <a:ext cx="2725426" cy="338554"/>
          </a:xfrm>
          <a:prstGeom prst="rect">
            <a:avLst/>
          </a:prstGeom>
        </p:spPr>
        <p:txBody>
          <a:bodyPr wrap="none">
            <a:spAutoFit/>
          </a:bodyPr>
          <a:lstStyle/>
          <a:p>
            <a:r>
              <a:rPr lang="en-US" sz="1600" i="1" dirty="0">
                <a:latin typeface="Times New Roman" panose="02020603050405020304" pitchFamily="18" charset="0"/>
                <a:ea typeface="Calibri" panose="020F0502020204030204" pitchFamily="34" charset="0"/>
              </a:rPr>
              <a:t>Sketch of an arch-gravity dam </a:t>
            </a:r>
            <a:endParaRPr lang="en-US" sz="1600" dirty="0"/>
          </a:p>
        </p:txBody>
      </p:sp>
    </p:spTree>
    <p:extLst>
      <p:ext uri="{BB962C8B-B14F-4D97-AF65-F5344CB8AC3E}">
        <p14:creationId xmlns:p14="http://schemas.microsoft.com/office/powerpoint/2010/main" val="10546793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56;p2"/>
          <p:cNvSpPr txBox="1">
            <a:spLocks/>
          </p:cNvSpPr>
          <p:nvPr/>
        </p:nvSpPr>
        <p:spPr>
          <a:xfrm>
            <a:off x="2159876" y="146824"/>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15" name="Google Shape;63;p3"/>
          <p:cNvSpPr txBox="1">
            <a:spLocks noGrp="1"/>
          </p:cNvSpPr>
          <p:nvPr>
            <p:ph type="title"/>
          </p:nvPr>
        </p:nvSpPr>
        <p:spPr>
          <a:xfrm>
            <a:off x="534171" y="120748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3.1.	Main components of hydroelectric power plants and their functions </a:t>
            </a:r>
            <a:br>
              <a:rPr lang="en-US" sz="2000" dirty="0"/>
            </a:br>
            <a:r>
              <a:rPr lang="en-US" sz="2000" dirty="0"/>
              <a:t>3.1.1.	Dam </a:t>
            </a:r>
            <a:endParaRPr sz="2000" dirty="0"/>
          </a:p>
        </p:txBody>
      </p:sp>
      <p:pic>
        <p:nvPicPr>
          <p:cNvPr id="11" name="Picture 10"/>
          <p:cNvPicPr/>
          <p:nvPr/>
        </p:nvPicPr>
        <p:blipFill>
          <a:blip r:embed="rId5">
            <a:extLst>
              <a:ext uri="{28A0092B-C50C-407E-A947-70E740481C1C}">
                <a14:useLocalDpi xmlns:a14="http://schemas.microsoft.com/office/drawing/2010/main" val="0"/>
              </a:ext>
            </a:extLst>
          </a:blip>
          <a:srcRect/>
          <a:stretch>
            <a:fillRect/>
          </a:stretch>
        </p:blipFill>
        <p:spPr bwMode="auto">
          <a:xfrm>
            <a:off x="374517" y="2859313"/>
            <a:ext cx="4342631" cy="2452915"/>
          </a:xfrm>
          <a:prstGeom prst="rect">
            <a:avLst/>
          </a:prstGeom>
          <a:noFill/>
          <a:ln>
            <a:noFill/>
          </a:ln>
        </p:spPr>
      </p:pic>
      <p:sp>
        <p:nvSpPr>
          <p:cNvPr id="2" name="Rectangle 1"/>
          <p:cNvSpPr/>
          <p:nvPr/>
        </p:nvSpPr>
        <p:spPr>
          <a:xfrm>
            <a:off x="1229559" y="2445321"/>
            <a:ext cx="2343911" cy="338554"/>
          </a:xfrm>
          <a:prstGeom prst="rect">
            <a:avLst/>
          </a:prstGeom>
        </p:spPr>
        <p:txBody>
          <a:bodyPr wrap="none">
            <a:spAutoFit/>
          </a:bodyPr>
          <a:lstStyle/>
          <a:p>
            <a:r>
              <a:rPr lang="en-US" sz="1600" i="1" dirty="0">
                <a:latin typeface="Times New Roman" panose="02020603050405020304" pitchFamily="18" charset="0"/>
                <a:ea typeface="Calibri" panose="020F0502020204030204" pitchFamily="34" charset="0"/>
              </a:rPr>
              <a:t>Sketch of the buttress dam</a:t>
            </a:r>
            <a:endParaRPr lang="en-US" sz="1600" dirty="0"/>
          </a:p>
        </p:txBody>
      </p:sp>
      <p:pic>
        <p:nvPicPr>
          <p:cNvPr id="3" name="Picture 2"/>
          <p:cNvPicPr>
            <a:picLocks noChangeAspect="1"/>
          </p:cNvPicPr>
          <p:nvPr/>
        </p:nvPicPr>
        <p:blipFill>
          <a:blip r:embed="rId6"/>
          <a:stretch>
            <a:fillRect/>
          </a:stretch>
        </p:blipFill>
        <p:spPr>
          <a:xfrm>
            <a:off x="4980781" y="1663467"/>
            <a:ext cx="3821310" cy="2206170"/>
          </a:xfrm>
          <a:prstGeom prst="rect">
            <a:avLst/>
          </a:prstGeom>
        </p:spPr>
      </p:pic>
      <p:pic>
        <p:nvPicPr>
          <p:cNvPr id="8" name="Picture 7"/>
          <p:cNvPicPr>
            <a:picLocks noChangeAspect="1"/>
          </p:cNvPicPr>
          <p:nvPr/>
        </p:nvPicPr>
        <p:blipFill>
          <a:blip r:embed="rId7"/>
          <a:stretch>
            <a:fillRect/>
          </a:stretch>
        </p:blipFill>
        <p:spPr>
          <a:xfrm>
            <a:off x="7668181" y="3511962"/>
            <a:ext cx="3721402" cy="2570968"/>
          </a:xfrm>
          <a:prstGeom prst="rect">
            <a:avLst/>
          </a:prstGeom>
        </p:spPr>
      </p:pic>
      <p:sp>
        <p:nvSpPr>
          <p:cNvPr id="9" name="Rectangle 8"/>
          <p:cNvSpPr/>
          <p:nvPr/>
        </p:nvSpPr>
        <p:spPr>
          <a:xfrm>
            <a:off x="8981077" y="2825380"/>
            <a:ext cx="1659429" cy="338554"/>
          </a:xfrm>
          <a:prstGeom prst="rect">
            <a:avLst/>
          </a:prstGeom>
        </p:spPr>
        <p:txBody>
          <a:bodyPr wrap="none">
            <a:spAutoFit/>
          </a:bodyPr>
          <a:lstStyle/>
          <a:p>
            <a:r>
              <a:rPr lang="mk-MK" sz="1600" i="1" dirty="0">
                <a:latin typeface="Times New Roman" panose="02020603050405020304" pitchFamily="18" charset="0"/>
                <a:ea typeface="Calibri" panose="020F0502020204030204" pitchFamily="34" charset="0"/>
              </a:rPr>
              <a:t>Embankment dam</a:t>
            </a:r>
            <a:endParaRPr lang="en-US" sz="1600" dirty="0"/>
          </a:p>
        </p:txBody>
      </p:sp>
    </p:spTree>
    <p:extLst>
      <p:ext uri="{BB962C8B-B14F-4D97-AF65-F5344CB8AC3E}">
        <p14:creationId xmlns:p14="http://schemas.microsoft.com/office/powerpoint/2010/main" val="36396977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478</TotalTime>
  <Words>3000</Words>
  <Application>Microsoft Office PowerPoint</Application>
  <PresentationFormat>Widescreen</PresentationFormat>
  <Paragraphs>246</Paragraphs>
  <Slides>24</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Exo 2</vt:lpstr>
      <vt:lpstr>Cambria Math</vt:lpstr>
      <vt:lpstr>Arial</vt:lpstr>
      <vt:lpstr>Times New Roman</vt:lpstr>
      <vt:lpstr>TimesNewRomanPSMT</vt:lpstr>
      <vt:lpstr>Symbol</vt:lpstr>
      <vt:lpstr>CambriaMath</vt:lpstr>
      <vt:lpstr>Calibri</vt:lpstr>
      <vt:lpstr>Office Theme</vt:lpstr>
      <vt:lpstr>Modern Hydro Power Plants</vt:lpstr>
      <vt:lpstr>Components of a hydroelectric power plant and Methods of hydraulic and structural calculation of elements in modern hydroenergy facilities</vt:lpstr>
      <vt:lpstr>3.1. Main components of hydroelectric power plants and their functions </vt:lpstr>
      <vt:lpstr>3.1. Main components of hydroelectric power plants and their functions </vt:lpstr>
      <vt:lpstr>3.1. Main components of hydroelectric power plants and their functions  3.1.1. Dam </vt:lpstr>
      <vt:lpstr>3.1. Main components of hydroelectric power plants and their functions  3.1.1. Dam </vt:lpstr>
      <vt:lpstr>3.1. Main components of hydroelectric power plants and their functions  3.1.1. Dam </vt:lpstr>
      <vt:lpstr>3.1. Main components of hydroelectric power plants and their functions  3.1.1. Dam </vt:lpstr>
      <vt:lpstr>3.1. Main components of hydroelectric power plants and their functions  3.1.1. Dam </vt:lpstr>
      <vt:lpstr>3.1. Main components of hydroelectric power plants and their functions  3.1.1. Dam </vt:lpstr>
      <vt:lpstr>3.1. Main components of hydroelectric power plants and their functions  3.1.1. Dam </vt:lpstr>
      <vt:lpstr>3.1. Main components of hydroelectric power plants and their functions  3.1.2. Intake </vt:lpstr>
      <vt:lpstr>3.1. Main components of hydroelectric power plants and their functions  3.1.2. Intake </vt:lpstr>
      <vt:lpstr>3.1. Main components of hydroelectric power plants and their functions  3.1.3. Supply works </vt:lpstr>
      <vt:lpstr>3.1. Main components of hydroelectric power plants and their functions  3.1.3. Supply works </vt:lpstr>
      <vt:lpstr>3.1. Main components of hydroelectric power plants and their functions  3.1.4. Surge chambers (water chambers) </vt:lpstr>
      <vt:lpstr>3.1. Main components of hydroelectric power plants and their functions  3.1.4. Surge chambers (water chambers) </vt:lpstr>
      <vt:lpstr>3.1. Main components of hydroelectric power plants and their functions  3.1.4. Surge chambers (water chambers) </vt:lpstr>
      <vt:lpstr>3.1. Main components of hydroelectric power plants and their functions  3.1.5. Penstock </vt:lpstr>
      <vt:lpstr>3.1. Main components of hydroelectric power plants and their functions  3.1.6. Powerhouse </vt:lpstr>
      <vt:lpstr>3.1. Main components of hydroelectric power plants and their functions  3.1.7. Generators </vt:lpstr>
      <vt:lpstr>3.1. Main components of hydroelectric power plants and their functions  3.1.7. Generators </vt:lpstr>
      <vt:lpstr>3.1. Main components of hydroelectric power plants and their functions  3.1.7. Generators </vt:lpstr>
      <vt:lpstr>3.1. Main components of hydroelectric power plants and their functions  3.1.8. Water Discharge Systems – tailrace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52</cp:revision>
  <dcterms:created xsi:type="dcterms:W3CDTF">2022-10-28T13:12:53Z</dcterms:created>
  <dcterms:modified xsi:type="dcterms:W3CDTF">2024-02-04T11:30:06Z</dcterms:modified>
</cp:coreProperties>
</file>