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74" r:id="rId5"/>
    <p:sldId id="262" r:id="rId6"/>
    <p:sldId id="261" r:id="rId7"/>
    <p:sldId id="275" r:id="rId8"/>
    <p:sldId id="276" r:id="rId9"/>
    <p:sldId id="296" r:id="rId10"/>
    <p:sldId id="263" r:id="rId11"/>
    <p:sldId id="264" r:id="rId12"/>
    <p:sldId id="277" r:id="rId13"/>
    <p:sldId id="278" r:id="rId14"/>
    <p:sldId id="279" r:id="rId15"/>
    <p:sldId id="280" r:id="rId16"/>
    <p:sldId id="281" r:id="rId17"/>
    <p:sldId id="282" r:id="rId18"/>
    <p:sldId id="283" r:id="rId19"/>
    <p:sldId id="284" r:id="rId20"/>
    <p:sldId id="285" r:id="rId21"/>
    <p:sldId id="286" r:id="rId22"/>
    <p:sldId id="287" r:id="rId23"/>
    <p:sldId id="288" r:id="rId24"/>
    <p:sldId id="289" r:id="rId25"/>
    <p:sldId id="290" r:id="rId26"/>
    <p:sldId id="291" r:id="rId27"/>
    <p:sldId id="292" r:id="rId28"/>
    <p:sldId id="293" r:id="rId29"/>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4E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962" autoAdjust="0"/>
    <p:restoredTop sz="95927" autoAdjust="0"/>
  </p:normalViewPr>
  <p:slideViewPr>
    <p:cSldViewPr>
      <p:cViewPr varScale="1">
        <p:scale>
          <a:sx n="80" d="100"/>
          <a:sy n="80" d="100"/>
        </p:scale>
        <p:origin x="1061" y="86"/>
      </p:cViewPr>
      <p:guideLst>
        <p:guide orient="horz" pos="2160"/>
        <p:guide pos="3840"/>
      </p:guideLst>
    </p:cSldViewPr>
  </p:slideViewPr>
  <p:outlineViewPr>
    <p:cViewPr>
      <p:scale>
        <a:sx n="33" d="100"/>
        <a:sy n="33" d="100"/>
      </p:scale>
      <p:origin x="0" y="-3224"/>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5"/>
        <p:cNvGrpSpPr/>
        <p:nvPr/>
      </p:nvGrpSpPr>
      <p:grpSpPr>
        <a:xfrm>
          <a:off x="0" y="0"/>
          <a:ext cx="0" cy="0"/>
          <a:chOff x="0" y="0"/>
          <a:chExt cx="0" cy="0"/>
        </a:xfrm>
      </p:grpSpPr>
      <p:sp>
        <p:nvSpPr>
          <p:cNvPr id="16" name="Google Shape;16;p31"/>
          <p:cNvSpPr/>
          <p:nvPr/>
        </p:nvSpPr>
        <p:spPr>
          <a:xfrm>
            <a:off x="0" y="0"/>
            <a:ext cx="12192000" cy="6858000"/>
          </a:xfrm>
          <a:prstGeom prst="rect">
            <a:avLst/>
          </a:prstGeom>
          <a:solidFill>
            <a:srgbClr val="F5F2CF"/>
          </a:solid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endParaRPr sz="1350" b="0" i="0" u="none" strike="noStrike" cap="none">
              <a:solidFill>
                <a:schemeClr val="lt1"/>
              </a:solidFill>
              <a:latin typeface="Calibri"/>
              <a:ea typeface="Calibri"/>
              <a:cs typeface="Calibri"/>
              <a:sym typeface="Calibri"/>
            </a:endParaRPr>
          </a:p>
        </p:txBody>
      </p:sp>
      <p:pic>
        <p:nvPicPr>
          <p:cNvPr id="17" name="Google Shape;17;p31" descr="Chart&#10;&#10;Description automatically generated with low confidence"/>
          <p:cNvPicPr preferRelativeResize="0"/>
          <p:nvPr/>
        </p:nvPicPr>
        <p:blipFill rotWithShape="1">
          <a:blip r:embed="rId2">
            <a:alphaModFix/>
          </a:blip>
          <a:srcRect/>
          <a:stretch/>
        </p:blipFill>
        <p:spPr>
          <a:xfrm>
            <a:off x="6169631" y="1185975"/>
            <a:ext cx="5867400" cy="4091481"/>
          </a:xfrm>
          <a:prstGeom prst="rect">
            <a:avLst/>
          </a:prstGeom>
          <a:noFill/>
          <a:ln>
            <a:noFill/>
          </a:ln>
        </p:spPr>
      </p:pic>
      <p:sp>
        <p:nvSpPr>
          <p:cNvPr id="18" name="Google Shape;18;p31"/>
          <p:cNvSpPr txBox="1">
            <a:spLocks noGrp="1"/>
          </p:cNvSpPr>
          <p:nvPr>
            <p:ph type="ctrTitle"/>
          </p:nvPr>
        </p:nvSpPr>
        <p:spPr>
          <a:xfrm>
            <a:off x="344186" y="1444751"/>
            <a:ext cx="6164495" cy="2065213"/>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194E24"/>
              </a:buClr>
              <a:buSzPts val="6000"/>
              <a:buFont typeface="Exo 2"/>
              <a:buNone/>
              <a:defRPr sz="4500" b="1">
                <a:solidFill>
                  <a:srgbClr val="194E24"/>
                </a:solidFill>
                <a:latin typeface="Exo 2"/>
                <a:ea typeface="Exo 2"/>
                <a:cs typeface="Exo 2"/>
                <a:sym typeface="Exo 2"/>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19" name="Google Shape;19;p31"/>
          <p:cNvSpPr txBox="1">
            <a:spLocks noGrp="1"/>
          </p:cNvSpPr>
          <p:nvPr>
            <p:ph type="subTitle" idx="1"/>
          </p:nvPr>
        </p:nvSpPr>
        <p:spPr>
          <a:xfrm>
            <a:off x="344184" y="3509964"/>
            <a:ext cx="10323816" cy="923337"/>
          </a:xfrm>
          <a:prstGeom prst="rect">
            <a:avLst/>
          </a:prstGeom>
          <a:noFill/>
          <a:ln>
            <a:noFill/>
          </a:ln>
        </p:spPr>
        <p:txBody>
          <a:bodyPr spcFirstLastPara="1" wrap="square" lIns="91425" tIns="45700" rIns="91425" bIns="45700" anchor="t" anchorCtr="0">
            <a:normAutofit/>
          </a:bodyPr>
          <a:lstStyle>
            <a:lvl1pPr lvl="0" algn="l">
              <a:lnSpc>
                <a:spcPct val="90000"/>
              </a:lnSpc>
              <a:spcBef>
                <a:spcPts val="750"/>
              </a:spcBef>
              <a:spcAft>
                <a:spcPts val="0"/>
              </a:spcAft>
              <a:buClr>
                <a:schemeClr val="dk1"/>
              </a:buClr>
              <a:buSzPts val="2400"/>
              <a:buNone/>
              <a:defRPr sz="1800">
                <a:latin typeface="Exo 2"/>
                <a:ea typeface="Exo 2"/>
                <a:cs typeface="Exo 2"/>
                <a:sym typeface="Exo 2"/>
              </a:defRPr>
            </a:lvl1pPr>
            <a:lvl2pPr lvl="1" algn="ctr">
              <a:lnSpc>
                <a:spcPct val="90000"/>
              </a:lnSpc>
              <a:spcBef>
                <a:spcPts val="375"/>
              </a:spcBef>
              <a:spcAft>
                <a:spcPts val="0"/>
              </a:spcAft>
              <a:buClr>
                <a:schemeClr val="dk1"/>
              </a:buClr>
              <a:buSzPts val="2000"/>
              <a:buNone/>
              <a:defRPr sz="1500"/>
            </a:lvl2pPr>
            <a:lvl3pPr lvl="2" algn="ctr">
              <a:lnSpc>
                <a:spcPct val="90000"/>
              </a:lnSpc>
              <a:spcBef>
                <a:spcPts val="375"/>
              </a:spcBef>
              <a:spcAft>
                <a:spcPts val="0"/>
              </a:spcAft>
              <a:buClr>
                <a:schemeClr val="dk1"/>
              </a:buClr>
              <a:buSzPts val="1800"/>
              <a:buNone/>
              <a:defRPr sz="1350"/>
            </a:lvl3pPr>
            <a:lvl4pPr lvl="3" algn="ctr">
              <a:lnSpc>
                <a:spcPct val="90000"/>
              </a:lnSpc>
              <a:spcBef>
                <a:spcPts val="375"/>
              </a:spcBef>
              <a:spcAft>
                <a:spcPts val="0"/>
              </a:spcAft>
              <a:buClr>
                <a:schemeClr val="dk1"/>
              </a:buClr>
              <a:buSzPts val="1600"/>
              <a:buNone/>
              <a:defRPr sz="1200"/>
            </a:lvl4pPr>
            <a:lvl5pPr lvl="4" algn="ctr">
              <a:lnSpc>
                <a:spcPct val="90000"/>
              </a:lnSpc>
              <a:spcBef>
                <a:spcPts val="375"/>
              </a:spcBef>
              <a:spcAft>
                <a:spcPts val="0"/>
              </a:spcAft>
              <a:buClr>
                <a:schemeClr val="dk1"/>
              </a:buClr>
              <a:buSzPts val="1600"/>
              <a:buNone/>
              <a:defRPr sz="1200"/>
            </a:lvl5pPr>
            <a:lvl6pPr lvl="5" algn="ctr">
              <a:lnSpc>
                <a:spcPct val="90000"/>
              </a:lnSpc>
              <a:spcBef>
                <a:spcPts val="375"/>
              </a:spcBef>
              <a:spcAft>
                <a:spcPts val="0"/>
              </a:spcAft>
              <a:buClr>
                <a:schemeClr val="dk1"/>
              </a:buClr>
              <a:buSzPts val="1600"/>
              <a:buNone/>
              <a:defRPr sz="1200"/>
            </a:lvl6pPr>
            <a:lvl7pPr lvl="6" algn="ctr">
              <a:lnSpc>
                <a:spcPct val="90000"/>
              </a:lnSpc>
              <a:spcBef>
                <a:spcPts val="375"/>
              </a:spcBef>
              <a:spcAft>
                <a:spcPts val="0"/>
              </a:spcAft>
              <a:buClr>
                <a:schemeClr val="dk1"/>
              </a:buClr>
              <a:buSzPts val="1600"/>
              <a:buNone/>
              <a:defRPr sz="1200"/>
            </a:lvl7pPr>
            <a:lvl8pPr lvl="7" algn="ctr">
              <a:lnSpc>
                <a:spcPct val="90000"/>
              </a:lnSpc>
              <a:spcBef>
                <a:spcPts val="375"/>
              </a:spcBef>
              <a:spcAft>
                <a:spcPts val="0"/>
              </a:spcAft>
              <a:buClr>
                <a:schemeClr val="dk1"/>
              </a:buClr>
              <a:buSzPts val="1600"/>
              <a:buNone/>
              <a:defRPr sz="1200"/>
            </a:lvl8pPr>
            <a:lvl9pPr lvl="8" algn="ctr">
              <a:lnSpc>
                <a:spcPct val="90000"/>
              </a:lnSpc>
              <a:spcBef>
                <a:spcPts val="375"/>
              </a:spcBef>
              <a:spcAft>
                <a:spcPts val="0"/>
              </a:spcAft>
              <a:buClr>
                <a:schemeClr val="dk1"/>
              </a:buClr>
              <a:buSzPts val="1600"/>
              <a:buNone/>
              <a:defRPr sz="1200"/>
            </a:lvl9pPr>
          </a:lstStyle>
          <a:p>
            <a:r>
              <a:rPr lang="en-US"/>
              <a:t>Click to edit Master subtitle style</a:t>
            </a:r>
            <a:endParaRPr/>
          </a:p>
        </p:txBody>
      </p:sp>
      <p:sp>
        <p:nvSpPr>
          <p:cNvPr id="20" name="Google Shape;20;p31"/>
          <p:cNvSpPr/>
          <p:nvPr/>
        </p:nvSpPr>
        <p:spPr>
          <a:xfrm>
            <a:off x="0" y="5257800"/>
            <a:ext cx="12192000" cy="1600200"/>
          </a:xfrm>
          <a:prstGeom prst="rect">
            <a:avLst/>
          </a:prstGeom>
          <a:solidFill>
            <a:srgbClr val="194E24"/>
          </a:solid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endParaRPr sz="1350" b="0" i="0" u="none" strike="noStrike" cap="none">
              <a:solidFill>
                <a:schemeClr val="lt1"/>
              </a:solidFill>
              <a:latin typeface="Calibri"/>
              <a:ea typeface="Calibri"/>
              <a:cs typeface="Calibri"/>
              <a:sym typeface="Calibri"/>
            </a:endParaRPr>
          </a:p>
        </p:txBody>
      </p:sp>
      <p:pic>
        <p:nvPicPr>
          <p:cNvPr id="21" name="Google Shape;21;p31"/>
          <p:cNvPicPr preferRelativeResize="0"/>
          <p:nvPr/>
        </p:nvPicPr>
        <p:blipFill rotWithShape="1">
          <a:blip r:embed="rId3">
            <a:alphaModFix/>
          </a:blip>
          <a:srcRect/>
          <a:stretch/>
        </p:blipFill>
        <p:spPr>
          <a:xfrm>
            <a:off x="481175" y="414465"/>
            <a:ext cx="2364768" cy="615825"/>
          </a:xfrm>
          <a:prstGeom prst="rect">
            <a:avLst/>
          </a:prstGeom>
          <a:noFill/>
          <a:ln>
            <a:noFill/>
          </a:ln>
        </p:spPr>
      </p:pic>
      <p:sp>
        <p:nvSpPr>
          <p:cNvPr id="22" name="Google Shape;22;p31"/>
          <p:cNvSpPr txBox="1"/>
          <p:nvPr/>
        </p:nvSpPr>
        <p:spPr>
          <a:xfrm>
            <a:off x="344185" y="5536231"/>
            <a:ext cx="11522468" cy="484426"/>
          </a:xfrm>
          <a:prstGeom prst="rect">
            <a:avLst/>
          </a:prstGeom>
          <a:noFill/>
          <a:ln>
            <a:noFill/>
          </a:ln>
        </p:spPr>
        <p:txBody>
          <a:bodyPr spcFirstLastPara="1" wrap="square" lIns="68569" tIns="34275" rIns="68569" bIns="34275" anchor="t" anchorCtr="0">
            <a:normAutofit/>
          </a:bodyPr>
          <a:lstStyle/>
          <a:p>
            <a:pPr marL="0" marR="0" lvl="0" indent="0" algn="ctr" rtl="0">
              <a:lnSpc>
                <a:spcPct val="90000"/>
              </a:lnSpc>
              <a:spcBef>
                <a:spcPts val="0"/>
              </a:spcBef>
              <a:spcAft>
                <a:spcPts val="0"/>
              </a:spcAft>
              <a:buClr>
                <a:schemeClr val="lt1"/>
              </a:buClr>
              <a:buSzPts val="2000"/>
              <a:buFont typeface="Exo 2"/>
              <a:buNone/>
            </a:pPr>
            <a:r>
              <a:rPr lang="en-US" sz="1500" b="1" i="0" u="none" strike="noStrike" cap="none">
                <a:solidFill>
                  <a:schemeClr val="lt1"/>
                </a:solidFill>
                <a:latin typeface="Exo 2"/>
                <a:ea typeface="Exo 2"/>
                <a:cs typeface="Exo 2"/>
                <a:sym typeface="Exo 2"/>
              </a:rPr>
              <a:t>Development of green energy competences for energy stability</a:t>
            </a:r>
            <a:endParaRPr sz="1350"/>
          </a:p>
        </p:txBody>
      </p:sp>
      <p:sp>
        <p:nvSpPr>
          <p:cNvPr id="23" name="Google Shape;23;p31"/>
          <p:cNvSpPr txBox="1"/>
          <p:nvPr/>
        </p:nvSpPr>
        <p:spPr>
          <a:xfrm>
            <a:off x="334767" y="6014086"/>
            <a:ext cx="11522468" cy="484426"/>
          </a:xfrm>
          <a:prstGeom prst="rect">
            <a:avLst/>
          </a:prstGeom>
          <a:noFill/>
          <a:ln>
            <a:noFill/>
          </a:ln>
        </p:spPr>
        <p:txBody>
          <a:bodyPr spcFirstLastPara="1" wrap="square" lIns="68569" tIns="34275" rIns="68569" bIns="34275" anchor="t" anchorCtr="0">
            <a:normAutofit/>
          </a:bodyPr>
          <a:lstStyle/>
          <a:p>
            <a:pPr marL="0" marR="0" lvl="0" indent="0" algn="ctr" rtl="0">
              <a:lnSpc>
                <a:spcPct val="90000"/>
              </a:lnSpc>
              <a:spcBef>
                <a:spcPts val="0"/>
              </a:spcBef>
              <a:spcAft>
                <a:spcPts val="0"/>
              </a:spcAft>
              <a:buClr>
                <a:srgbClr val="C4D32D"/>
              </a:buClr>
              <a:buSzPts val="2000"/>
              <a:buFont typeface="Exo 2"/>
              <a:buNone/>
            </a:pPr>
            <a:r>
              <a:rPr lang="en-US" sz="1500" b="1" i="0" u="none" strike="noStrike" cap="none">
                <a:solidFill>
                  <a:srgbClr val="C4D32D"/>
                </a:solidFill>
                <a:latin typeface="Exo 2"/>
                <a:ea typeface="Exo 2"/>
                <a:cs typeface="Exo 2"/>
                <a:sym typeface="Exo 2"/>
              </a:rPr>
              <a:t>2022-1-RS01-KA220-HED-000088182</a:t>
            </a:r>
            <a:endParaRPr sz="1350"/>
          </a:p>
        </p:txBody>
      </p:sp>
      <p:pic>
        <p:nvPicPr>
          <p:cNvPr id="24" name="Google Shape;24;p31"/>
          <p:cNvPicPr preferRelativeResize="0"/>
          <p:nvPr/>
        </p:nvPicPr>
        <p:blipFill rotWithShape="1">
          <a:blip r:embed="rId4">
            <a:alphaModFix/>
          </a:blip>
          <a:srcRect/>
          <a:stretch/>
        </p:blipFill>
        <p:spPr>
          <a:xfrm>
            <a:off x="8936427" y="414465"/>
            <a:ext cx="2778424" cy="583559"/>
          </a:xfrm>
          <a:prstGeom prst="rect">
            <a:avLst/>
          </a:prstGeom>
          <a:noFill/>
          <a:ln>
            <a:noFill/>
          </a:ln>
        </p:spPr>
      </p:pic>
      <p:pic>
        <p:nvPicPr>
          <p:cNvPr id="25" name="Google Shape;25;p31" descr="Text&#10;&#10;Description automatically generated"/>
          <p:cNvPicPr preferRelativeResize="0"/>
          <p:nvPr/>
        </p:nvPicPr>
        <p:blipFill rotWithShape="1">
          <a:blip r:embed="rId5">
            <a:alphaModFix/>
          </a:blip>
          <a:srcRect r="72743"/>
          <a:stretch/>
        </p:blipFill>
        <p:spPr>
          <a:xfrm>
            <a:off x="481175" y="5734944"/>
            <a:ext cx="623007" cy="571429"/>
          </a:xfrm>
          <a:prstGeom prst="rect">
            <a:avLst/>
          </a:prstGeom>
          <a:noFill/>
          <a:ln>
            <a:noFill/>
          </a:ln>
        </p:spPr>
      </p:pic>
    </p:spTree>
    <p:extLst>
      <p:ext uri="{BB962C8B-B14F-4D97-AF65-F5344CB8AC3E}">
        <p14:creationId xmlns:p14="http://schemas.microsoft.com/office/powerpoint/2010/main" val="11605424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6"/>
        <p:cNvGrpSpPr/>
        <p:nvPr/>
      </p:nvGrpSpPr>
      <p:grpSpPr>
        <a:xfrm>
          <a:off x="0" y="0"/>
          <a:ext cx="0" cy="0"/>
          <a:chOff x="0" y="0"/>
          <a:chExt cx="0" cy="0"/>
        </a:xfrm>
      </p:grpSpPr>
      <p:pic>
        <p:nvPicPr>
          <p:cNvPr id="27" name="Google Shape;27;p32" descr="Chart&#10;&#10;Description automatically generated with low confidence"/>
          <p:cNvPicPr preferRelativeResize="0"/>
          <p:nvPr/>
        </p:nvPicPr>
        <p:blipFill rotWithShape="1">
          <a:blip r:embed="rId2">
            <a:alphaModFix amt="20000"/>
          </a:blip>
          <a:srcRect/>
          <a:stretch/>
        </p:blipFill>
        <p:spPr>
          <a:xfrm>
            <a:off x="5925416" y="1785670"/>
            <a:ext cx="6066733" cy="4230481"/>
          </a:xfrm>
          <a:prstGeom prst="rect">
            <a:avLst/>
          </a:prstGeom>
          <a:noFill/>
          <a:ln>
            <a:noFill/>
          </a:ln>
        </p:spPr>
      </p:pic>
      <p:sp>
        <p:nvSpPr>
          <p:cNvPr id="28" name="Google Shape;28;p32"/>
          <p:cNvSpPr/>
          <p:nvPr/>
        </p:nvSpPr>
        <p:spPr>
          <a:xfrm>
            <a:off x="0" y="5979560"/>
            <a:ext cx="12192000" cy="878440"/>
          </a:xfrm>
          <a:prstGeom prst="rect">
            <a:avLst/>
          </a:prstGeom>
          <a:solidFill>
            <a:srgbClr val="194E24"/>
          </a:solid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endParaRPr sz="1350" b="0" i="0" u="none" strike="noStrike" cap="none">
              <a:solidFill>
                <a:schemeClr val="lt1"/>
              </a:solidFill>
              <a:latin typeface="Calibri"/>
              <a:ea typeface="Calibri"/>
              <a:cs typeface="Calibri"/>
              <a:sym typeface="Calibri"/>
            </a:endParaRPr>
          </a:p>
        </p:txBody>
      </p:sp>
      <p:sp>
        <p:nvSpPr>
          <p:cNvPr id="29" name="Google Shape;29;p32"/>
          <p:cNvSpPr txBox="1">
            <a:spLocks noGrp="1"/>
          </p:cNvSpPr>
          <p:nvPr>
            <p:ph type="title"/>
          </p:nvPr>
        </p:nvSpPr>
        <p:spPr>
          <a:xfrm>
            <a:off x="364734" y="841853"/>
            <a:ext cx="7197047"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30" name="Google Shape;30;p32"/>
          <p:cNvSpPr txBox="1">
            <a:spLocks noGrp="1"/>
          </p:cNvSpPr>
          <p:nvPr>
            <p:ph type="body" idx="1"/>
          </p:nvPr>
        </p:nvSpPr>
        <p:spPr>
          <a:xfrm>
            <a:off x="364734" y="2260315"/>
            <a:ext cx="7197047" cy="3551522"/>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pPr lvl="0"/>
            <a:r>
              <a:rPr lang="en-US"/>
              <a:t>Click to edit Master text styles</a:t>
            </a:r>
          </a:p>
        </p:txBody>
      </p:sp>
      <p:sp>
        <p:nvSpPr>
          <p:cNvPr id="31" name="Google Shape;31;p32"/>
          <p:cNvSpPr txBox="1">
            <a:spLocks noGrp="1"/>
          </p:cNvSpPr>
          <p:nvPr>
            <p:ph type="sldNum" idx="12"/>
          </p:nvPr>
        </p:nvSpPr>
        <p:spPr>
          <a:xfrm>
            <a:off x="10382033" y="6171420"/>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b="0" i="0" u="none" strike="noStrike" cap="none">
                <a:solidFill>
                  <a:schemeClr val="lt1"/>
                </a:solidFill>
                <a:latin typeface="Calibri"/>
                <a:ea typeface="Calibri"/>
                <a:cs typeface="Calibri"/>
                <a:sym typeface="Calibri"/>
              </a:defRPr>
            </a:lvl1pPr>
            <a:lvl2pPr marL="0" lvl="1" indent="0" algn="r">
              <a:spcBef>
                <a:spcPts val="0"/>
              </a:spcBef>
              <a:buNone/>
              <a:defRPr sz="900" b="0" i="0" u="none" strike="noStrike" cap="none">
                <a:solidFill>
                  <a:schemeClr val="lt1"/>
                </a:solidFill>
                <a:latin typeface="Calibri"/>
                <a:ea typeface="Calibri"/>
                <a:cs typeface="Calibri"/>
                <a:sym typeface="Calibri"/>
              </a:defRPr>
            </a:lvl2pPr>
            <a:lvl3pPr marL="0" lvl="2" indent="0" algn="r">
              <a:spcBef>
                <a:spcPts val="0"/>
              </a:spcBef>
              <a:buNone/>
              <a:defRPr sz="900" b="0" i="0" u="none" strike="noStrike" cap="none">
                <a:solidFill>
                  <a:schemeClr val="lt1"/>
                </a:solidFill>
                <a:latin typeface="Calibri"/>
                <a:ea typeface="Calibri"/>
                <a:cs typeface="Calibri"/>
                <a:sym typeface="Calibri"/>
              </a:defRPr>
            </a:lvl3pPr>
            <a:lvl4pPr marL="0" lvl="3" indent="0" algn="r">
              <a:spcBef>
                <a:spcPts val="0"/>
              </a:spcBef>
              <a:buNone/>
              <a:defRPr sz="900" b="0" i="0" u="none" strike="noStrike" cap="none">
                <a:solidFill>
                  <a:schemeClr val="lt1"/>
                </a:solidFill>
                <a:latin typeface="Calibri"/>
                <a:ea typeface="Calibri"/>
                <a:cs typeface="Calibri"/>
                <a:sym typeface="Calibri"/>
              </a:defRPr>
            </a:lvl4pPr>
            <a:lvl5pPr marL="0" lvl="4" indent="0" algn="r">
              <a:spcBef>
                <a:spcPts val="0"/>
              </a:spcBef>
              <a:buNone/>
              <a:defRPr sz="900" b="0" i="0" u="none" strike="noStrike" cap="none">
                <a:solidFill>
                  <a:schemeClr val="lt1"/>
                </a:solidFill>
                <a:latin typeface="Calibri"/>
                <a:ea typeface="Calibri"/>
                <a:cs typeface="Calibri"/>
                <a:sym typeface="Calibri"/>
              </a:defRPr>
            </a:lvl5pPr>
            <a:lvl6pPr marL="0" lvl="5" indent="0" algn="r">
              <a:spcBef>
                <a:spcPts val="0"/>
              </a:spcBef>
              <a:buNone/>
              <a:defRPr sz="900" b="0" i="0" u="none" strike="noStrike" cap="none">
                <a:solidFill>
                  <a:schemeClr val="lt1"/>
                </a:solidFill>
                <a:latin typeface="Calibri"/>
                <a:ea typeface="Calibri"/>
                <a:cs typeface="Calibri"/>
                <a:sym typeface="Calibri"/>
              </a:defRPr>
            </a:lvl6pPr>
            <a:lvl7pPr marL="0" lvl="6" indent="0" algn="r">
              <a:spcBef>
                <a:spcPts val="0"/>
              </a:spcBef>
              <a:buNone/>
              <a:defRPr sz="900" b="0" i="0" u="none" strike="noStrike" cap="none">
                <a:solidFill>
                  <a:schemeClr val="lt1"/>
                </a:solidFill>
                <a:latin typeface="Calibri"/>
                <a:ea typeface="Calibri"/>
                <a:cs typeface="Calibri"/>
                <a:sym typeface="Calibri"/>
              </a:defRPr>
            </a:lvl7pPr>
            <a:lvl8pPr marL="0" lvl="7" indent="0" algn="r">
              <a:spcBef>
                <a:spcPts val="0"/>
              </a:spcBef>
              <a:buNone/>
              <a:defRPr sz="900" b="0" i="0" u="none" strike="noStrike" cap="none">
                <a:solidFill>
                  <a:schemeClr val="lt1"/>
                </a:solidFill>
                <a:latin typeface="Calibri"/>
                <a:ea typeface="Calibri"/>
                <a:cs typeface="Calibri"/>
                <a:sym typeface="Calibri"/>
              </a:defRPr>
            </a:lvl8pPr>
            <a:lvl9pPr marL="0" lvl="8" indent="0" algn="r">
              <a:spcBef>
                <a:spcPts val="0"/>
              </a:spcBef>
              <a:buNone/>
              <a:defRPr sz="900" b="0" i="0" u="none" strike="noStrike" cap="none">
                <a:solidFill>
                  <a:schemeClr val="lt1"/>
                </a:solidFill>
                <a:latin typeface="Calibri"/>
                <a:ea typeface="Calibri"/>
                <a:cs typeface="Calibri"/>
                <a:sym typeface="Calibri"/>
              </a:defRPr>
            </a:lvl9pPr>
          </a:lstStyle>
          <a:p>
            <a:fld id="{B2DABCE9-3951-448D-BF56-939E0807E015}" type="slidenum">
              <a:rPr lang="en-US" smtClean="0"/>
              <a:t>‹#›</a:t>
            </a:fld>
            <a:endParaRPr lang="en-US"/>
          </a:p>
        </p:txBody>
      </p:sp>
      <p:pic>
        <p:nvPicPr>
          <p:cNvPr id="32" name="Google Shape;32;p32"/>
          <p:cNvPicPr preferRelativeResize="0"/>
          <p:nvPr/>
        </p:nvPicPr>
        <p:blipFill rotWithShape="1">
          <a:blip r:embed="rId3">
            <a:alphaModFix/>
          </a:blip>
          <a:srcRect/>
          <a:stretch/>
        </p:blipFill>
        <p:spPr>
          <a:xfrm>
            <a:off x="481174" y="392658"/>
            <a:ext cx="1368175" cy="356295"/>
          </a:xfrm>
          <a:prstGeom prst="rect">
            <a:avLst/>
          </a:prstGeom>
          <a:noFill/>
          <a:ln>
            <a:noFill/>
          </a:ln>
        </p:spPr>
      </p:pic>
      <p:sp>
        <p:nvSpPr>
          <p:cNvPr id="33" name="Google Shape;33;p32"/>
          <p:cNvSpPr txBox="1"/>
          <p:nvPr/>
        </p:nvSpPr>
        <p:spPr>
          <a:xfrm>
            <a:off x="2599363" y="6352001"/>
            <a:ext cx="6955603" cy="365125"/>
          </a:xfrm>
          <a:prstGeom prst="rect">
            <a:avLst/>
          </a:prstGeom>
          <a:no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r>
              <a:rPr lang="en-US" sz="1050" b="1" i="0" u="none" strike="noStrike" cap="none">
                <a:solidFill>
                  <a:srgbClr val="C4D32D"/>
                </a:solidFill>
                <a:latin typeface="Exo 2"/>
                <a:ea typeface="Exo 2"/>
                <a:cs typeface="Exo 2"/>
                <a:sym typeface="Exo 2"/>
              </a:rPr>
              <a:t>2022-1-RS01-KA220-HED-000088182</a:t>
            </a:r>
            <a:endParaRPr sz="1350"/>
          </a:p>
        </p:txBody>
      </p:sp>
      <p:sp>
        <p:nvSpPr>
          <p:cNvPr id="34" name="Google Shape;34;p32"/>
          <p:cNvSpPr txBox="1"/>
          <p:nvPr/>
        </p:nvSpPr>
        <p:spPr>
          <a:xfrm>
            <a:off x="2618200" y="6049150"/>
            <a:ext cx="6955603" cy="365125"/>
          </a:xfrm>
          <a:prstGeom prst="rect">
            <a:avLst/>
          </a:prstGeom>
          <a:no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r>
              <a:rPr lang="en-US" sz="1200" b="1" i="0" u="none" strike="noStrike" cap="none">
                <a:solidFill>
                  <a:schemeClr val="lt1"/>
                </a:solidFill>
                <a:latin typeface="Exo 2"/>
                <a:ea typeface="Exo 2"/>
                <a:cs typeface="Exo 2"/>
                <a:sym typeface="Exo 2"/>
              </a:rPr>
              <a:t>Development of green energy competences for energy stability</a:t>
            </a:r>
            <a:endParaRPr sz="1350"/>
          </a:p>
        </p:txBody>
      </p:sp>
      <p:pic>
        <p:nvPicPr>
          <p:cNvPr id="35" name="Google Shape;35;p32"/>
          <p:cNvPicPr preferRelativeResize="0"/>
          <p:nvPr/>
        </p:nvPicPr>
        <p:blipFill rotWithShape="1">
          <a:blip r:embed="rId4">
            <a:alphaModFix/>
          </a:blip>
          <a:srcRect/>
          <a:stretch/>
        </p:blipFill>
        <p:spPr>
          <a:xfrm>
            <a:off x="9900991" y="431717"/>
            <a:ext cx="1831112" cy="384593"/>
          </a:xfrm>
          <a:prstGeom prst="rect">
            <a:avLst/>
          </a:prstGeom>
          <a:noFill/>
          <a:ln>
            <a:noFill/>
          </a:ln>
        </p:spPr>
      </p:pic>
      <p:pic>
        <p:nvPicPr>
          <p:cNvPr id="36" name="Google Shape;36;p32" descr="Text&#10;&#10;Description automatically generated"/>
          <p:cNvPicPr preferRelativeResize="0"/>
          <p:nvPr/>
        </p:nvPicPr>
        <p:blipFill rotWithShape="1">
          <a:blip r:embed="rId5">
            <a:alphaModFix/>
          </a:blip>
          <a:srcRect r="72743"/>
          <a:stretch/>
        </p:blipFill>
        <p:spPr>
          <a:xfrm>
            <a:off x="481175" y="6188672"/>
            <a:ext cx="419309" cy="384593"/>
          </a:xfrm>
          <a:prstGeom prst="rect">
            <a:avLst/>
          </a:prstGeom>
          <a:noFill/>
          <a:ln>
            <a:noFill/>
          </a:ln>
        </p:spPr>
      </p:pic>
    </p:spTree>
    <p:extLst>
      <p:ext uri="{BB962C8B-B14F-4D97-AF65-F5344CB8AC3E}">
        <p14:creationId xmlns:p14="http://schemas.microsoft.com/office/powerpoint/2010/main" val="35885290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37"/>
        <p:cNvGrpSpPr/>
        <p:nvPr/>
      </p:nvGrpSpPr>
      <p:grpSpPr>
        <a:xfrm>
          <a:off x="0" y="0"/>
          <a:ext cx="0" cy="0"/>
          <a:chOff x="0" y="0"/>
          <a:chExt cx="0" cy="0"/>
        </a:xfrm>
      </p:grpSpPr>
      <p:sp>
        <p:nvSpPr>
          <p:cNvPr id="38" name="Google Shape;38;p33"/>
          <p:cNvSpPr txBox="1">
            <a:spLocks noGrp="1"/>
          </p:cNvSpPr>
          <p:nvPr>
            <p:ph type="title"/>
          </p:nvPr>
        </p:nvSpPr>
        <p:spPr>
          <a:xfrm>
            <a:off x="344184" y="832598"/>
            <a:ext cx="1136664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94E2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39" name="Google Shape;39;p33"/>
          <p:cNvSpPr/>
          <p:nvPr/>
        </p:nvSpPr>
        <p:spPr>
          <a:xfrm>
            <a:off x="0" y="5979560"/>
            <a:ext cx="12192000" cy="878440"/>
          </a:xfrm>
          <a:prstGeom prst="rect">
            <a:avLst/>
          </a:prstGeom>
          <a:solidFill>
            <a:srgbClr val="194E24"/>
          </a:solid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sp>
        <p:nvSpPr>
          <p:cNvPr id="40" name="Google Shape;40;p33"/>
          <p:cNvSpPr txBox="1">
            <a:spLocks noGrp="1"/>
          </p:cNvSpPr>
          <p:nvPr>
            <p:ph type="sldNum" idx="12"/>
          </p:nvPr>
        </p:nvSpPr>
        <p:spPr>
          <a:xfrm>
            <a:off x="10382033" y="6171420"/>
            <a:ext cx="142382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a:solidFill>
                  <a:schemeClr val="lt1"/>
                </a:solidFill>
                <a:latin typeface="Calibri"/>
                <a:ea typeface="Calibri"/>
                <a:cs typeface="Calibri"/>
                <a:sym typeface="Calibri"/>
              </a:defRPr>
            </a:lvl1pPr>
            <a:lvl2pPr marL="0" lvl="1" indent="0" algn="r">
              <a:spcBef>
                <a:spcPts val="0"/>
              </a:spcBef>
              <a:buNone/>
              <a:defRPr sz="900">
                <a:solidFill>
                  <a:schemeClr val="lt1"/>
                </a:solidFill>
                <a:latin typeface="Calibri"/>
                <a:ea typeface="Calibri"/>
                <a:cs typeface="Calibri"/>
                <a:sym typeface="Calibri"/>
              </a:defRPr>
            </a:lvl2pPr>
            <a:lvl3pPr marL="0" lvl="2" indent="0" algn="r">
              <a:spcBef>
                <a:spcPts val="0"/>
              </a:spcBef>
              <a:buNone/>
              <a:defRPr sz="900">
                <a:solidFill>
                  <a:schemeClr val="lt1"/>
                </a:solidFill>
                <a:latin typeface="Calibri"/>
                <a:ea typeface="Calibri"/>
                <a:cs typeface="Calibri"/>
                <a:sym typeface="Calibri"/>
              </a:defRPr>
            </a:lvl3pPr>
            <a:lvl4pPr marL="0" lvl="3" indent="0" algn="r">
              <a:spcBef>
                <a:spcPts val="0"/>
              </a:spcBef>
              <a:buNone/>
              <a:defRPr sz="900">
                <a:solidFill>
                  <a:schemeClr val="lt1"/>
                </a:solidFill>
                <a:latin typeface="Calibri"/>
                <a:ea typeface="Calibri"/>
                <a:cs typeface="Calibri"/>
                <a:sym typeface="Calibri"/>
              </a:defRPr>
            </a:lvl4pPr>
            <a:lvl5pPr marL="0" lvl="4" indent="0" algn="r">
              <a:spcBef>
                <a:spcPts val="0"/>
              </a:spcBef>
              <a:buNone/>
              <a:defRPr sz="900">
                <a:solidFill>
                  <a:schemeClr val="lt1"/>
                </a:solidFill>
                <a:latin typeface="Calibri"/>
                <a:ea typeface="Calibri"/>
                <a:cs typeface="Calibri"/>
                <a:sym typeface="Calibri"/>
              </a:defRPr>
            </a:lvl5pPr>
            <a:lvl6pPr marL="0" lvl="5" indent="0" algn="r">
              <a:spcBef>
                <a:spcPts val="0"/>
              </a:spcBef>
              <a:buNone/>
              <a:defRPr sz="900">
                <a:solidFill>
                  <a:schemeClr val="lt1"/>
                </a:solidFill>
                <a:latin typeface="Calibri"/>
                <a:ea typeface="Calibri"/>
                <a:cs typeface="Calibri"/>
                <a:sym typeface="Calibri"/>
              </a:defRPr>
            </a:lvl6pPr>
            <a:lvl7pPr marL="0" lvl="6" indent="0" algn="r">
              <a:spcBef>
                <a:spcPts val="0"/>
              </a:spcBef>
              <a:buNone/>
              <a:defRPr sz="900">
                <a:solidFill>
                  <a:schemeClr val="lt1"/>
                </a:solidFill>
                <a:latin typeface="Calibri"/>
                <a:ea typeface="Calibri"/>
                <a:cs typeface="Calibri"/>
                <a:sym typeface="Calibri"/>
              </a:defRPr>
            </a:lvl7pPr>
            <a:lvl8pPr marL="0" lvl="7" indent="0" algn="r">
              <a:spcBef>
                <a:spcPts val="0"/>
              </a:spcBef>
              <a:buNone/>
              <a:defRPr sz="900">
                <a:solidFill>
                  <a:schemeClr val="lt1"/>
                </a:solidFill>
                <a:latin typeface="Calibri"/>
                <a:ea typeface="Calibri"/>
                <a:cs typeface="Calibri"/>
                <a:sym typeface="Calibri"/>
              </a:defRPr>
            </a:lvl8pPr>
            <a:lvl9pPr marL="0" lvl="8" indent="0" algn="r">
              <a:spcBef>
                <a:spcPts val="0"/>
              </a:spcBef>
              <a:buNone/>
              <a:defRPr sz="900">
                <a:solidFill>
                  <a:schemeClr val="lt1"/>
                </a:solidFill>
                <a:latin typeface="Calibri"/>
                <a:ea typeface="Calibri"/>
                <a:cs typeface="Calibri"/>
                <a:sym typeface="Calibri"/>
              </a:defRPr>
            </a:lvl9pPr>
          </a:lstStyle>
          <a:p>
            <a:fld id="{B2DABCE9-3951-448D-BF56-939E0807E015}" type="slidenum">
              <a:rPr lang="en-US" smtClean="0"/>
              <a:t>‹#›</a:t>
            </a:fld>
            <a:endParaRPr lang="en-US"/>
          </a:p>
        </p:txBody>
      </p:sp>
      <p:pic>
        <p:nvPicPr>
          <p:cNvPr id="41" name="Google Shape;41;p33"/>
          <p:cNvPicPr preferRelativeResize="0"/>
          <p:nvPr/>
        </p:nvPicPr>
        <p:blipFill rotWithShape="1">
          <a:blip r:embed="rId2">
            <a:alphaModFix/>
          </a:blip>
          <a:srcRect/>
          <a:stretch/>
        </p:blipFill>
        <p:spPr>
          <a:xfrm>
            <a:off x="481174" y="392658"/>
            <a:ext cx="1368175" cy="356295"/>
          </a:xfrm>
          <a:prstGeom prst="rect">
            <a:avLst/>
          </a:prstGeom>
          <a:noFill/>
          <a:ln>
            <a:noFill/>
          </a:ln>
        </p:spPr>
      </p:pic>
      <p:sp>
        <p:nvSpPr>
          <p:cNvPr id="42" name="Google Shape;42;p33"/>
          <p:cNvSpPr txBox="1"/>
          <p:nvPr/>
        </p:nvSpPr>
        <p:spPr>
          <a:xfrm>
            <a:off x="2599363" y="6352001"/>
            <a:ext cx="6955603" cy="365125"/>
          </a:xfrm>
          <a:prstGeom prst="rect">
            <a:avLst/>
          </a:prstGeom>
          <a:no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r>
              <a:rPr lang="en-US" sz="1050" b="1">
                <a:solidFill>
                  <a:srgbClr val="C4D32D"/>
                </a:solidFill>
                <a:latin typeface="Exo 2"/>
                <a:ea typeface="Exo 2"/>
                <a:cs typeface="Exo 2"/>
                <a:sym typeface="Exo 2"/>
              </a:rPr>
              <a:t>2022-1-RS01-KA220-HED-000088182</a:t>
            </a:r>
            <a:endParaRPr sz="1350"/>
          </a:p>
        </p:txBody>
      </p:sp>
      <p:sp>
        <p:nvSpPr>
          <p:cNvPr id="43" name="Google Shape;43;p33"/>
          <p:cNvSpPr txBox="1"/>
          <p:nvPr/>
        </p:nvSpPr>
        <p:spPr>
          <a:xfrm>
            <a:off x="2618200" y="6049150"/>
            <a:ext cx="6955603" cy="365125"/>
          </a:xfrm>
          <a:prstGeom prst="rect">
            <a:avLst/>
          </a:prstGeom>
          <a:noFill/>
          <a:ln>
            <a:noFill/>
          </a:ln>
        </p:spPr>
        <p:txBody>
          <a:bodyPr spcFirstLastPara="1" wrap="square" lIns="68569" tIns="34275" rIns="68569" bIns="34275" anchor="ctr" anchorCtr="0">
            <a:noAutofit/>
          </a:bodyPr>
          <a:lstStyle/>
          <a:p>
            <a:pPr marL="0" marR="0" lvl="0" indent="0" algn="ctr" rtl="0">
              <a:spcBef>
                <a:spcPts val="0"/>
              </a:spcBef>
              <a:spcAft>
                <a:spcPts val="0"/>
              </a:spcAft>
              <a:buNone/>
            </a:pPr>
            <a:r>
              <a:rPr lang="en-US" sz="1200" b="1">
                <a:solidFill>
                  <a:schemeClr val="lt1"/>
                </a:solidFill>
                <a:latin typeface="Exo 2"/>
                <a:ea typeface="Exo 2"/>
                <a:cs typeface="Exo 2"/>
                <a:sym typeface="Exo 2"/>
              </a:rPr>
              <a:t>Development of green energy competences for energy stability</a:t>
            </a:r>
            <a:endParaRPr sz="1350"/>
          </a:p>
        </p:txBody>
      </p:sp>
      <p:pic>
        <p:nvPicPr>
          <p:cNvPr id="44" name="Google Shape;44;p33"/>
          <p:cNvPicPr preferRelativeResize="0"/>
          <p:nvPr/>
        </p:nvPicPr>
        <p:blipFill rotWithShape="1">
          <a:blip r:embed="rId3">
            <a:alphaModFix/>
          </a:blip>
          <a:srcRect/>
          <a:stretch/>
        </p:blipFill>
        <p:spPr>
          <a:xfrm>
            <a:off x="9900991" y="431717"/>
            <a:ext cx="1831112" cy="384593"/>
          </a:xfrm>
          <a:prstGeom prst="rect">
            <a:avLst/>
          </a:prstGeom>
          <a:noFill/>
          <a:ln>
            <a:noFill/>
          </a:ln>
        </p:spPr>
      </p:pic>
      <p:pic>
        <p:nvPicPr>
          <p:cNvPr id="45" name="Google Shape;45;p33" descr="Text&#10;&#10;Description automatically generated"/>
          <p:cNvPicPr preferRelativeResize="0"/>
          <p:nvPr/>
        </p:nvPicPr>
        <p:blipFill rotWithShape="1">
          <a:blip r:embed="rId4">
            <a:alphaModFix/>
          </a:blip>
          <a:srcRect r="72743"/>
          <a:stretch/>
        </p:blipFill>
        <p:spPr>
          <a:xfrm>
            <a:off x="481175" y="6188672"/>
            <a:ext cx="419309" cy="384593"/>
          </a:xfrm>
          <a:prstGeom prst="rect">
            <a:avLst/>
          </a:prstGeom>
          <a:noFill/>
          <a:ln>
            <a:noFill/>
          </a:ln>
        </p:spPr>
      </p:pic>
    </p:spTree>
    <p:extLst>
      <p:ext uri="{BB962C8B-B14F-4D97-AF65-F5344CB8AC3E}">
        <p14:creationId xmlns:p14="http://schemas.microsoft.com/office/powerpoint/2010/main" val="325177665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7"/>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194E24"/>
              </a:buClr>
              <a:buSzPts val="4400"/>
              <a:buFont typeface="Exo 2"/>
              <a:buNone/>
              <a:defRPr sz="4400" b="1" i="0" u="none" strike="noStrike" cap="none">
                <a:solidFill>
                  <a:srgbClr val="194E24"/>
                </a:solidFill>
                <a:latin typeface="Exo 2"/>
                <a:ea typeface="Exo 2"/>
                <a:cs typeface="Exo 2"/>
                <a:sym typeface="Exo 2"/>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Exo 2"/>
                <a:ea typeface="Exo 2"/>
                <a:cs typeface="Exo 2"/>
                <a:sym typeface="Exo 2"/>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Exo 2"/>
                <a:ea typeface="Exo 2"/>
                <a:cs typeface="Exo 2"/>
                <a:sym typeface="Exo 2"/>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Exo 2"/>
                <a:ea typeface="Exo 2"/>
                <a:cs typeface="Exo 2"/>
                <a:sym typeface="Exo 2"/>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Exo 2"/>
                <a:ea typeface="Exo 2"/>
                <a:cs typeface="Exo 2"/>
                <a:sym typeface="Exo 2"/>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0"/>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9pPr>
          </a:lstStyle>
          <a:p>
            <a:fld id="{9A3C630A-60D0-4674-B661-93DADD3CC635}" type="datetimeFigureOut">
              <a:rPr lang="en-US" smtClean="0"/>
              <a:t>9/26/2024</a:t>
            </a:fld>
            <a:endParaRPr lang="en-US"/>
          </a:p>
        </p:txBody>
      </p:sp>
      <p:sp>
        <p:nvSpPr>
          <p:cNvPr id="13" name="Google Shape;13;p30"/>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9pPr>
          </a:lstStyle>
          <a:p>
            <a:endParaRPr lang="en-US"/>
          </a:p>
        </p:txBody>
      </p:sp>
      <p:sp>
        <p:nvSpPr>
          <p:cNvPr id="14" name="Google Shape;14;p30"/>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fld id="{B2DABCE9-3951-448D-BF56-939E0807E015}" type="slidenum">
              <a:rPr lang="en-US" smtClean="0"/>
              <a:t>‹#›</a:t>
            </a:fld>
            <a:endParaRPr lang="en-US"/>
          </a:p>
        </p:txBody>
      </p:sp>
    </p:spTree>
    <p:extLst>
      <p:ext uri="{BB962C8B-B14F-4D97-AF65-F5344CB8AC3E}">
        <p14:creationId xmlns:p14="http://schemas.microsoft.com/office/powerpoint/2010/main" val="3434272390"/>
      </p:ext>
    </p:extLst>
  </p:cSld>
  <p:clrMap bg1="lt1" tx1="dk1" bg2="dk2" tx2="lt2" accent1="accent1" accent2="accent2" accent3="accent3" accent4="accent4" accent5="accent5" accent6="accent6" hlink="hlink" folHlink="folHlink"/>
  <p:sldLayoutIdLst>
    <p:sldLayoutId id="2147483685" r:id="rId1"/>
    <p:sldLayoutId id="2147483686" r:id="rId2"/>
    <p:sldLayoutId id="2147483687" r:id="rId3"/>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35400B-5908-1645-8E8E-F9F5AFCF968A}"/>
              </a:ext>
            </a:extLst>
          </p:cNvPr>
          <p:cNvSpPr>
            <a:spLocks noGrp="1"/>
          </p:cNvSpPr>
          <p:nvPr>
            <p:ph type="ctrTitle"/>
          </p:nvPr>
        </p:nvSpPr>
        <p:spPr/>
        <p:txBody>
          <a:bodyPr>
            <a:normAutofit fontScale="90000"/>
          </a:bodyPr>
          <a:lstStyle/>
          <a:p>
            <a:r>
              <a:rPr lang="en-US" dirty="0"/>
              <a:t>ENERGY EFFICIENCY OF CNC METAL CUTTING MACHINES COMPARED TO CONVENTIONAL MACHINES</a:t>
            </a:r>
          </a:p>
        </p:txBody>
      </p:sp>
      <p:sp>
        <p:nvSpPr>
          <p:cNvPr id="13" name="Google Shape;51;p1">
            <a:extLst>
              <a:ext uri="{FF2B5EF4-FFF2-40B4-BE49-F238E27FC236}">
                <a16:creationId xmlns:a16="http://schemas.microsoft.com/office/drawing/2014/main" id="{B54C85CA-7309-6646-9FB1-99C78967292B}"/>
              </a:ext>
            </a:extLst>
          </p:cNvPr>
          <p:cNvSpPr txBox="1">
            <a:spLocks noGrp="1"/>
          </p:cNvSpPr>
          <p:nvPr>
            <p:ph type="subTitle" idx="1"/>
          </p:nvPr>
        </p:nvSpPr>
        <p:spPr>
          <a:xfrm>
            <a:off x="698145" y="4169322"/>
            <a:ext cx="10323816" cy="92333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C4D32D"/>
              </a:buClr>
              <a:buSzPts val="2400"/>
              <a:buNone/>
            </a:pPr>
            <a:r>
              <a:rPr lang="en-US" b="1" dirty="0">
                <a:solidFill>
                  <a:srgbClr val="C4D32D"/>
                </a:solidFill>
              </a:rPr>
              <a:t>Prof. dr. </a:t>
            </a:r>
            <a:r>
              <a:rPr lang="en-US" b="1" dirty="0" err="1">
                <a:solidFill>
                  <a:srgbClr val="C4D32D"/>
                </a:solidFill>
              </a:rPr>
              <a:t>Stojanche</a:t>
            </a:r>
            <a:r>
              <a:rPr lang="en-US" b="1" dirty="0">
                <a:solidFill>
                  <a:srgbClr val="C4D32D"/>
                </a:solidFill>
              </a:rPr>
              <a:t> </a:t>
            </a:r>
            <a:r>
              <a:rPr lang="en-US" b="1" dirty="0" err="1">
                <a:solidFill>
                  <a:srgbClr val="C4D32D"/>
                </a:solidFill>
              </a:rPr>
              <a:t>Nusev</a:t>
            </a:r>
            <a:endParaRPr b="1" dirty="0">
              <a:solidFill>
                <a:srgbClr val="C4D32D"/>
              </a:solidFill>
            </a:endParaRPr>
          </a:p>
        </p:txBody>
      </p:sp>
    </p:spTree>
    <p:extLst>
      <p:ext uri="{BB962C8B-B14F-4D97-AF65-F5344CB8AC3E}">
        <p14:creationId xmlns:p14="http://schemas.microsoft.com/office/powerpoint/2010/main" val="319732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59496" y="116632"/>
            <a:ext cx="9001000" cy="1440160"/>
          </a:xfrm>
        </p:spPr>
        <p:txBody>
          <a:bodyPr>
            <a:noAutofit/>
          </a:bodyPr>
          <a:lstStyle/>
          <a:p>
            <a:pPr lvl="0" algn="ctr"/>
            <a:r>
              <a:rPr lang="en-GB" sz="2800" dirty="0"/>
              <a:t>ENERGY EFFICIENCY IN CNC METAL CUTTING MACHINE UNITS</a:t>
            </a:r>
            <a:endParaRPr lang="en-US" sz="2800" dirty="0"/>
          </a:p>
        </p:txBody>
      </p:sp>
      <p:sp>
        <p:nvSpPr>
          <p:cNvPr id="12" name="Content Placeholder 1"/>
          <p:cNvSpPr txBox="1">
            <a:spLocks/>
          </p:cNvSpPr>
          <p:nvPr/>
        </p:nvSpPr>
        <p:spPr>
          <a:xfrm>
            <a:off x="407368" y="1628800"/>
            <a:ext cx="10873208" cy="3789039"/>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109728" indent="0" algn="just">
              <a:buNone/>
            </a:pPr>
            <a:r>
              <a:rPr lang="en-GB" sz="1800" u="sng" dirty="0"/>
              <a:t>MAIN UNITS</a:t>
            </a:r>
            <a:endParaRPr lang="en-US" sz="1800" u="sng" dirty="0"/>
          </a:p>
          <a:p>
            <a:pPr marL="109728" indent="0" algn="just">
              <a:buNone/>
            </a:pPr>
            <a:endParaRPr lang="en-GB" sz="1750" dirty="0"/>
          </a:p>
          <a:p>
            <a:pPr algn="just"/>
            <a:r>
              <a:rPr lang="en-GB" sz="1750" dirty="0"/>
              <a:t>The main units of a metal cutting machine are responsible for both the main and auxiliary movements within the machine.</a:t>
            </a:r>
          </a:p>
          <a:p>
            <a:pPr algn="just"/>
            <a:r>
              <a:rPr lang="en-GB" sz="1750" dirty="0"/>
              <a:t>The main movement is driven by the rotational motion of the main working spindle, which is powered by the main motion drive servo motor. Electrical energy supplied to this servo motor is converted into mechanical work through a suitable transmission mechanism, enabling the rotation of the main spindle and, consequently, the cutting of the </a:t>
            </a:r>
            <a:r>
              <a:rPr lang="en-GB" sz="1750" dirty="0" err="1"/>
              <a:t>workpiece</a:t>
            </a:r>
            <a:r>
              <a:rPr lang="en-GB" sz="1750" dirty="0"/>
              <a:t>.</a:t>
            </a:r>
          </a:p>
          <a:p>
            <a:pPr algn="just"/>
            <a:r>
              <a:rPr lang="en-GB" sz="1750" dirty="0"/>
              <a:t>Auxiliary movements are controlled by separate servo motors dedicated to each coordinate axis. These motors enable precise movement along each axis, ensuring accurate positioning and operation of the machine.</a:t>
            </a:r>
            <a:endParaRPr lang="mk-MK" sz="1750" dirty="0"/>
          </a:p>
          <a:p>
            <a:pPr algn="just"/>
            <a:endParaRPr lang="en-US" sz="1750" dirty="0"/>
          </a:p>
        </p:txBody>
      </p:sp>
    </p:spTree>
    <p:extLst>
      <p:ext uri="{BB962C8B-B14F-4D97-AF65-F5344CB8AC3E}">
        <p14:creationId xmlns:p14="http://schemas.microsoft.com/office/powerpoint/2010/main" val="6636436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type="body" idx="1"/>
          </p:nvPr>
        </p:nvSpPr>
        <p:spPr>
          <a:xfrm>
            <a:off x="695401" y="1124745"/>
            <a:ext cx="10749322" cy="3960440"/>
          </a:xfrm>
        </p:spPr>
        <p:txBody>
          <a:bodyPr>
            <a:noAutofit/>
          </a:bodyPr>
          <a:lstStyle/>
          <a:p>
            <a:pPr algn="just"/>
            <a:r>
              <a:rPr lang="en-GB" sz="1750" dirty="0"/>
              <a:t>Drive spindles are crucial components in metal cutting machines, as they power the working elements. Consequently, they play a significant role in determining the energy consumption of CNC machining processes.</a:t>
            </a:r>
          </a:p>
          <a:p>
            <a:pPr algn="just"/>
            <a:r>
              <a:rPr lang="en-GB" sz="1750" dirty="0"/>
              <a:t>Drive spindles are typically classified into three types: integrated motor spindles, indirectly driven spindles (which use a belt drive or gearbox between the motor and the spindle), and hybrid spindles (which combine elements of both). Integrated motor spindles are often preferred due to their high stiffness. Unlike indirectly driven spindles, they do not require gears or drive belts that would need additional cooling under high torque conditions. To minimize </a:t>
            </a:r>
            <a:r>
              <a:rPr lang="en-GB" sz="1750" dirty="0" err="1"/>
              <a:t>workpiece</a:t>
            </a:r>
            <a:r>
              <a:rPr lang="en-GB" sz="1750" dirty="0"/>
              <a:t> tolerance deviations, it is crucial to limit axial displacement caused by thermal effects.</a:t>
            </a:r>
          </a:p>
          <a:p>
            <a:pPr algn="just"/>
            <a:r>
              <a:rPr lang="en-GB" sz="1750" dirty="0"/>
              <a:t>When </a:t>
            </a:r>
            <a:r>
              <a:rPr lang="en-GB" sz="1750" dirty="0" err="1"/>
              <a:t>analyzing</a:t>
            </a:r>
            <a:r>
              <a:rPr lang="en-GB" sz="1750" dirty="0"/>
              <a:t> the indirectly driven spindle outside of machining conditions, it demonstrates a more </a:t>
            </a:r>
            <a:r>
              <a:rPr lang="en-GB" sz="1750" dirty="0" err="1"/>
              <a:t>favorable</a:t>
            </a:r>
            <a:r>
              <a:rPr lang="en-GB" sz="1750" dirty="0"/>
              <a:t> thermal performance. However, the overall efficiency of the spindle is diminished due to the limited mechanical efficiency of the gearbox. Most motor spindles use asynchronous electric motors, with synchronous electric motors being the second most common.</a:t>
            </a:r>
            <a:endParaRPr lang="en-US" sz="1750" dirty="0"/>
          </a:p>
        </p:txBody>
      </p:sp>
      <p:sp>
        <p:nvSpPr>
          <p:cNvPr id="5" name="Title 2"/>
          <p:cNvSpPr txBox="1">
            <a:spLocks/>
          </p:cNvSpPr>
          <p:nvPr/>
        </p:nvSpPr>
        <p:spPr>
          <a:xfrm>
            <a:off x="1847528" y="260649"/>
            <a:ext cx="8784976" cy="864097"/>
          </a:xfrm>
          <a:prstGeom prst="rect">
            <a:avLst/>
          </a:prstGeom>
        </p:spPr>
        <p:txBody>
          <a:bodyPr vert="horz" rtlCol="0"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en-GB" sz="2800" dirty="0">
                <a:solidFill>
                  <a:srgbClr val="194E24"/>
                </a:solidFill>
                <a:effectLst/>
              </a:rPr>
              <a:t>DRIVE SPINDLES (FOR MAIN MOVEMENT)</a:t>
            </a:r>
            <a:endParaRPr lang="en-US" sz="2800" dirty="0">
              <a:solidFill>
                <a:srgbClr val="194E24"/>
              </a:solidFill>
              <a:effectLst/>
            </a:endParaRPr>
          </a:p>
        </p:txBody>
      </p:sp>
    </p:spTree>
    <p:extLst>
      <p:ext uri="{BB962C8B-B14F-4D97-AF65-F5344CB8AC3E}">
        <p14:creationId xmlns:p14="http://schemas.microsoft.com/office/powerpoint/2010/main" val="6309910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type="body" idx="1"/>
          </p:nvPr>
        </p:nvSpPr>
        <p:spPr>
          <a:xfrm>
            <a:off x="479377" y="1404036"/>
            <a:ext cx="10966362" cy="2385004"/>
          </a:xfrm>
        </p:spPr>
        <p:txBody>
          <a:bodyPr>
            <a:noAutofit/>
          </a:bodyPr>
          <a:lstStyle/>
          <a:p>
            <a:pPr algn="just"/>
            <a:r>
              <a:rPr lang="en-GB" sz="1750" dirty="0">
                <a:latin typeface="+mn-lt"/>
              </a:rPr>
              <a:t>The high demand for energy efficiency is driving the replacement of asynchronous electric motors with more energy-efficient synchronous motors. These more efficient motors generate less thermal dissipation, which in turn reduces the need for cooling and further lowers overall energy consumption. However, the push for greater power and spindle speed to enhance machine productivity can counteract the reduction of energy losses in the main spindles.</a:t>
            </a:r>
            <a:endParaRPr lang="en-US" sz="1750" dirty="0">
              <a:latin typeface="+mn-lt"/>
            </a:endParaRPr>
          </a:p>
        </p:txBody>
      </p:sp>
      <p:sp>
        <p:nvSpPr>
          <p:cNvPr id="3" name="Rectangle 2"/>
          <p:cNvSpPr/>
          <p:nvPr/>
        </p:nvSpPr>
        <p:spPr>
          <a:xfrm>
            <a:off x="7104112" y="5284687"/>
            <a:ext cx="2727029" cy="338554"/>
          </a:xfrm>
          <a:prstGeom prst="rect">
            <a:avLst/>
          </a:prstGeom>
        </p:spPr>
        <p:txBody>
          <a:bodyPr wrap="none">
            <a:spAutoFit/>
          </a:bodyPr>
          <a:lstStyle/>
          <a:p>
            <a:r>
              <a:rPr lang="en-US" sz="1600" dirty="0"/>
              <a:t>Figure 4: Efficiency diagram</a:t>
            </a:r>
          </a:p>
        </p:txBody>
      </p:sp>
      <p:sp>
        <p:nvSpPr>
          <p:cNvPr id="7" name="Content Placeholder 1"/>
          <p:cNvSpPr txBox="1">
            <a:spLocks/>
          </p:cNvSpPr>
          <p:nvPr/>
        </p:nvSpPr>
        <p:spPr>
          <a:xfrm>
            <a:off x="407368" y="2924944"/>
            <a:ext cx="4774441" cy="2880320"/>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lgn="just"/>
            <a:r>
              <a:rPr lang="en-GB" sz="1750" dirty="0"/>
              <a:t>Figure 4 displays a typical efficiency diagram for an asynchronous electric motor, highlighting the range where energy-efficient operation is most effective. By using synchronous electric motors, improved energy efficiency can be achieved at high loads and torques. However, energy efficiency significantly decreases at low torques and low speeds.</a:t>
            </a:r>
            <a:endParaRPr lang="en-US" sz="1750" dirty="0"/>
          </a:p>
        </p:txBody>
      </p:sp>
      <p:sp>
        <p:nvSpPr>
          <p:cNvPr id="8" name="Title 2"/>
          <p:cNvSpPr txBox="1">
            <a:spLocks/>
          </p:cNvSpPr>
          <p:nvPr/>
        </p:nvSpPr>
        <p:spPr>
          <a:xfrm>
            <a:off x="1703513" y="404665"/>
            <a:ext cx="8908985" cy="864097"/>
          </a:xfrm>
          <a:prstGeom prst="rect">
            <a:avLst/>
          </a:prstGeom>
        </p:spPr>
        <p:txBody>
          <a:bodyPr vert="horz" rtlCol="0"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en-GB" sz="2800" u="sng" dirty="0">
                <a:solidFill>
                  <a:srgbClr val="194E24"/>
                </a:solidFill>
                <a:effectLst/>
              </a:rPr>
              <a:t>DRIVE SPINDLES (FOR MAIN MOVEMENT)</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28048" y="2658166"/>
            <a:ext cx="3982353" cy="2532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78648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type="body" idx="1"/>
          </p:nvPr>
        </p:nvSpPr>
        <p:spPr>
          <a:xfrm>
            <a:off x="407369" y="1628801"/>
            <a:ext cx="11110378" cy="3456383"/>
          </a:xfrm>
        </p:spPr>
        <p:txBody>
          <a:bodyPr>
            <a:noAutofit/>
          </a:bodyPr>
          <a:lstStyle/>
          <a:p>
            <a:pPr algn="just"/>
            <a:r>
              <a:rPr lang="en-GB" sz="1750" dirty="0">
                <a:latin typeface="+mn-lt"/>
              </a:rPr>
              <a:t>Compared to drive spindles, which provide the primary motion, auxiliary motion drivers have relatively low electrical power requirements. </a:t>
            </a:r>
          </a:p>
          <a:p>
            <a:pPr algn="just"/>
            <a:r>
              <a:rPr lang="en-GB" sz="1750" dirty="0">
                <a:latin typeface="+mn-lt"/>
              </a:rPr>
              <a:t>Despite this, these auxiliary drivers are crucial for energy efficiency due to their widespread use in automated metal cutting machines and their involvement in every machining process. By </a:t>
            </a:r>
            <a:r>
              <a:rPr lang="en-GB" sz="1750" dirty="0" err="1">
                <a:latin typeface="+mn-lt"/>
              </a:rPr>
              <a:t>analyzing</a:t>
            </a:r>
            <a:r>
              <a:rPr lang="en-GB" sz="1750" dirty="0">
                <a:latin typeface="+mn-lt"/>
              </a:rPr>
              <a:t> auxiliary movements, we can estimate how quickly a process can be completed and what requirements must be met to achieve it.</a:t>
            </a:r>
          </a:p>
          <a:p>
            <a:pPr algn="just"/>
            <a:r>
              <a:rPr lang="en-GB" sz="1750" dirty="0">
                <a:latin typeface="+mn-lt"/>
              </a:rPr>
              <a:t>To enhance energy efficiency in production processes, auxiliary movements are simplified. Reducing the number of preparatory operations decreases the need for production, processing, and adjustment of special tools used for positioning work items and guiding cutting tools. This change significantly reduces preparation and finishing times in production processes.</a:t>
            </a:r>
          </a:p>
          <a:p>
            <a:pPr algn="just"/>
            <a:r>
              <a:rPr lang="en-GB" sz="1750" dirty="0">
                <a:latin typeface="+mn-lt"/>
              </a:rPr>
              <a:t>For machines performing multiple combined production operations, minimizing both active and idle times can reduce the overall electrical energy consumption of the machines.</a:t>
            </a:r>
            <a:endParaRPr lang="en-US" sz="1750" dirty="0">
              <a:latin typeface="+mn-lt"/>
            </a:endParaRPr>
          </a:p>
        </p:txBody>
      </p:sp>
      <p:sp>
        <p:nvSpPr>
          <p:cNvPr id="5" name="Title 2"/>
          <p:cNvSpPr txBox="1">
            <a:spLocks/>
          </p:cNvSpPr>
          <p:nvPr/>
        </p:nvSpPr>
        <p:spPr>
          <a:xfrm>
            <a:off x="1919536" y="548680"/>
            <a:ext cx="8784976" cy="864097"/>
          </a:xfrm>
          <a:prstGeom prst="rect">
            <a:avLst/>
          </a:prstGeom>
        </p:spPr>
        <p:txBody>
          <a:bodyPr vert="horz" rtlCol="0"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en-US" sz="2800" dirty="0">
                <a:solidFill>
                  <a:srgbClr val="194E24"/>
                </a:solidFill>
                <a:effectLst/>
              </a:rPr>
              <a:t>DRIVERS FOR AUXILIARY MOTION</a:t>
            </a:r>
          </a:p>
        </p:txBody>
      </p:sp>
    </p:spTree>
    <p:extLst>
      <p:ext uri="{BB962C8B-B14F-4D97-AF65-F5344CB8AC3E}">
        <p14:creationId xmlns:p14="http://schemas.microsoft.com/office/powerpoint/2010/main" val="25611027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type="body" idx="1"/>
          </p:nvPr>
        </p:nvSpPr>
        <p:spPr>
          <a:xfrm>
            <a:off x="695401" y="1844824"/>
            <a:ext cx="10749322" cy="3240360"/>
          </a:xfrm>
        </p:spPr>
        <p:txBody>
          <a:bodyPr>
            <a:noAutofit/>
          </a:bodyPr>
          <a:lstStyle/>
          <a:p>
            <a:pPr algn="just"/>
            <a:r>
              <a:rPr lang="en-GB" sz="1750" dirty="0">
                <a:latin typeface="+mn-lt"/>
              </a:rPr>
              <a:t>A double spindle system, for instance, can reduce electrical energy consumption by up to 80% compared to using two separate machines. Additionally, the reduced weight of these systems enhances structural performance and further decreases the electricity required for auxiliary movements.</a:t>
            </a:r>
          </a:p>
          <a:p>
            <a:pPr algn="just"/>
            <a:r>
              <a:rPr lang="en-GB" sz="1750" dirty="0">
                <a:latin typeface="+mn-lt"/>
              </a:rPr>
              <a:t>It's important to note that CNC metal cutting machines, like their conventional counterparts, consume electricity not only during the cutting process but also while setting machine parameters, clamping tools, and measuring. This means that even when the cutting process is inactive and the machine is in “standby" mode, it still uses power.</a:t>
            </a:r>
          </a:p>
          <a:p>
            <a:pPr algn="just"/>
            <a:r>
              <a:rPr lang="en-GB" sz="1750" dirty="0">
                <a:latin typeface="+mn-lt"/>
              </a:rPr>
              <a:t>To address this, some CNC metal cutting machines feature an automatic shutdown option, which puts the machine into "standby" mode. In this mode, the machine’s functions are deactivated, leading to electricity savings.</a:t>
            </a:r>
            <a:endParaRPr lang="en-US" sz="1750" dirty="0">
              <a:latin typeface="+mn-lt"/>
            </a:endParaRPr>
          </a:p>
        </p:txBody>
      </p:sp>
      <p:sp>
        <p:nvSpPr>
          <p:cNvPr id="5" name="Title 2"/>
          <p:cNvSpPr txBox="1">
            <a:spLocks/>
          </p:cNvSpPr>
          <p:nvPr/>
        </p:nvSpPr>
        <p:spPr>
          <a:xfrm>
            <a:off x="1919536" y="620688"/>
            <a:ext cx="8784976" cy="864097"/>
          </a:xfrm>
          <a:prstGeom prst="rect">
            <a:avLst/>
          </a:prstGeom>
        </p:spPr>
        <p:txBody>
          <a:bodyPr vert="horz" rtlCol="0"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en-US" sz="2800" u="sng" dirty="0">
                <a:solidFill>
                  <a:srgbClr val="194E24"/>
                </a:solidFill>
                <a:effectLst/>
              </a:rPr>
              <a:t>DRIVERS FOR AUXILIARY MOTION</a:t>
            </a:r>
          </a:p>
        </p:txBody>
      </p:sp>
    </p:spTree>
    <p:extLst>
      <p:ext uri="{BB962C8B-B14F-4D97-AF65-F5344CB8AC3E}">
        <p14:creationId xmlns:p14="http://schemas.microsoft.com/office/powerpoint/2010/main" val="6607287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type="body" idx="1"/>
          </p:nvPr>
        </p:nvSpPr>
        <p:spPr>
          <a:xfrm>
            <a:off x="533128" y="1268762"/>
            <a:ext cx="11125744" cy="1322186"/>
          </a:xfrm>
        </p:spPr>
        <p:txBody>
          <a:bodyPr>
            <a:noAutofit/>
          </a:bodyPr>
          <a:lstStyle/>
          <a:p>
            <a:pPr algn="just"/>
            <a:r>
              <a:rPr lang="en-GB" sz="1750" dirty="0">
                <a:latin typeface="+mn-lt"/>
              </a:rPr>
              <a:t>The support units in CNC metal cutting machines are implemented systematically. They are integrated into the control logic of the control unit and operate independently of the program management.</a:t>
            </a:r>
            <a:endParaRPr lang="en-US" sz="1750" dirty="0">
              <a:latin typeface="+mn-lt"/>
            </a:endParaRPr>
          </a:p>
        </p:txBody>
      </p:sp>
      <p:sp>
        <p:nvSpPr>
          <p:cNvPr id="5" name="Title 2"/>
          <p:cNvSpPr txBox="1">
            <a:spLocks/>
          </p:cNvSpPr>
          <p:nvPr/>
        </p:nvSpPr>
        <p:spPr>
          <a:xfrm>
            <a:off x="1560512" y="404665"/>
            <a:ext cx="9144000" cy="864097"/>
          </a:xfrm>
          <a:prstGeom prst="rect">
            <a:avLst/>
          </a:prstGeom>
        </p:spPr>
        <p:txBody>
          <a:bodyPr vert="horz" rtlCol="0"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en-GB" sz="2800" dirty="0">
                <a:solidFill>
                  <a:srgbClr val="194E24"/>
                </a:solidFill>
                <a:effectLst/>
              </a:rPr>
              <a:t>SUPPORT UNITS</a:t>
            </a:r>
            <a:endParaRPr lang="en-US" sz="2800" dirty="0">
              <a:solidFill>
                <a:srgbClr val="194E24"/>
              </a:solidFill>
              <a:effectLst/>
            </a:endParaRPr>
          </a:p>
        </p:txBody>
      </p:sp>
      <p:sp>
        <p:nvSpPr>
          <p:cNvPr id="6" name="Content Placeholder 1"/>
          <p:cNvSpPr txBox="1">
            <a:spLocks/>
          </p:cNvSpPr>
          <p:nvPr/>
        </p:nvSpPr>
        <p:spPr>
          <a:xfrm>
            <a:off x="533128" y="2348880"/>
            <a:ext cx="11125744" cy="2880318"/>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109728" indent="0" algn="just">
              <a:buNone/>
            </a:pPr>
            <a:r>
              <a:rPr lang="en-US" sz="1800" u="sng" dirty="0"/>
              <a:t>COOLANT SYSTEM </a:t>
            </a:r>
          </a:p>
          <a:p>
            <a:pPr marL="109728" indent="0" algn="just">
              <a:buNone/>
            </a:pPr>
            <a:endParaRPr lang="en-GB" sz="1750" dirty="0"/>
          </a:p>
          <a:p>
            <a:pPr algn="just"/>
            <a:r>
              <a:rPr lang="en-GB" sz="1750" dirty="0"/>
              <a:t>Coolant systems primarily function to remove heat generated during manufacturing and processing, thereby maintaining the optimal temperature of various working components.</a:t>
            </a:r>
          </a:p>
          <a:p>
            <a:pPr algn="just"/>
            <a:r>
              <a:rPr lang="en-GB" sz="1750" dirty="0"/>
              <a:t>Additionally, cooling is crucial for the machine's control unit, which houses the steering and control electronics. Reliable operation of the coolant system is vital to ensure the machine's performance, as localized heat accumulation can lead to displacement of structural components and disrupt or permanently damage the machine's working elements.</a:t>
            </a:r>
          </a:p>
          <a:p>
            <a:pPr algn="just"/>
            <a:r>
              <a:rPr lang="en-GB" sz="1750" dirty="0"/>
              <a:t>In CNC metal cutting machines, the coolant system typically consumes the largest portion of energy. Enhancing the energy efficiency of the coolant system can be achieved through the optimization of individual components and the overall design of the system.</a:t>
            </a:r>
            <a:endParaRPr lang="en-US" sz="1750" dirty="0"/>
          </a:p>
        </p:txBody>
      </p:sp>
    </p:spTree>
    <p:extLst>
      <p:ext uri="{BB962C8B-B14F-4D97-AF65-F5344CB8AC3E}">
        <p14:creationId xmlns:p14="http://schemas.microsoft.com/office/powerpoint/2010/main" val="18261093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1"/>
          <p:cNvSpPr txBox="1">
            <a:spLocks/>
          </p:cNvSpPr>
          <p:nvPr/>
        </p:nvSpPr>
        <p:spPr>
          <a:xfrm>
            <a:off x="164645" y="980728"/>
            <a:ext cx="11845824" cy="6309319"/>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109728" indent="0" algn="just">
              <a:buNone/>
            </a:pPr>
            <a:r>
              <a:rPr lang="en-US" sz="1800" u="sng" dirty="0"/>
              <a:t>COOLANT SUPPLY SYSTEM </a:t>
            </a:r>
            <a:endParaRPr lang="en-GB" sz="1800" dirty="0"/>
          </a:p>
          <a:p>
            <a:pPr algn="just"/>
            <a:endParaRPr lang="en-GB" sz="1800" dirty="0"/>
          </a:p>
          <a:p>
            <a:pPr algn="just"/>
            <a:r>
              <a:rPr lang="en-GB" sz="1800" dirty="0"/>
              <a:t>The coolant supply system is essential for cooling and lubricating the working elements and for transporting chips from the cutting zone during the cutting process.</a:t>
            </a:r>
            <a:endParaRPr lang="en-GB" sz="1750" dirty="0"/>
          </a:p>
          <a:p>
            <a:pPr algn="just"/>
            <a:r>
              <a:rPr lang="en-GB" sz="1750" dirty="0"/>
              <a:t>Using cutting fluids incurs substantial economic and environmental costs. Economically, these costs include procurement, processing, disposal of the cutting fluid, and the electricity required for pumps and associated equipment, such as filtration systems. Environmentally, cutting fluids can be harmful, posing health risks to machine operators and environmental damage if not disposed of properly.</a:t>
            </a:r>
          </a:p>
          <a:p>
            <a:pPr algn="just"/>
            <a:r>
              <a:rPr lang="en-GB" sz="1750" dirty="0"/>
              <a:t>Despite significant advancements in reducing coolant and lubrication use, these substances remain necessary for many production operations.</a:t>
            </a:r>
            <a:endParaRPr lang="en-US" sz="1750" dirty="0"/>
          </a:p>
        </p:txBody>
      </p:sp>
      <p:sp>
        <p:nvSpPr>
          <p:cNvPr id="8" name="Rectangle 7"/>
          <p:cNvSpPr/>
          <p:nvPr/>
        </p:nvSpPr>
        <p:spPr>
          <a:xfrm>
            <a:off x="5951984" y="5345278"/>
            <a:ext cx="4989320" cy="338554"/>
          </a:xfrm>
          <a:prstGeom prst="rect">
            <a:avLst/>
          </a:prstGeom>
        </p:spPr>
        <p:txBody>
          <a:bodyPr wrap="square">
            <a:spAutoFit/>
          </a:bodyPr>
          <a:lstStyle/>
          <a:p>
            <a:pPr algn="ctr"/>
            <a:r>
              <a:rPr lang="en-US" sz="1600" dirty="0"/>
              <a:t>Figure 5:</a:t>
            </a:r>
            <a:r>
              <a:rPr lang="mk-MK" sz="1600" dirty="0"/>
              <a:t> </a:t>
            </a:r>
            <a:r>
              <a:rPr lang="en-GB" sz="1600" dirty="0"/>
              <a:t>Stages of the cutting fluid circuit</a:t>
            </a:r>
            <a:endParaRPr lang="en-US" sz="1600" dirty="0"/>
          </a:p>
        </p:txBody>
      </p:sp>
      <p:sp>
        <p:nvSpPr>
          <p:cNvPr id="9" name="Content Placeholder 1"/>
          <p:cNvSpPr txBox="1">
            <a:spLocks/>
          </p:cNvSpPr>
          <p:nvPr/>
        </p:nvSpPr>
        <p:spPr>
          <a:xfrm>
            <a:off x="164645" y="4170839"/>
            <a:ext cx="4923243" cy="2348879"/>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lgn="just"/>
            <a:r>
              <a:rPr lang="en-GB" sz="1750" dirty="0"/>
              <a:t>Therefore, the cutting fluids supply system is typically designed as a closed-loop system with three phases: supply, transfer, and maintenance (Fig. 5). This design allows for optimized energy efficiency in each phase.</a:t>
            </a:r>
            <a:endParaRPr lang="en-US" sz="175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99216" y="3789040"/>
            <a:ext cx="4581525"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58092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1470248" y="476673"/>
            <a:ext cx="9144000" cy="864097"/>
          </a:xfrm>
          <a:prstGeom prst="rect">
            <a:avLst/>
          </a:prstGeom>
        </p:spPr>
        <p:txBody>
          <a:bodyPr vert="horz" rtlCol="0"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en-US" sz="2400" dirty="0">
                <a:solidFill>
                  <a:srgbClr val="194E24"/>
                </a:solidFill>
                <a:effectLst/>
              </a:rPr>
              <a:t>LOW-PRESSURE CUTTING FLUID SUPPLY</a:t>
            </a:r>
          </a:p>
        </p:txBody>
      </p:sp>
      <p:sp>
        <p:nvSpPr>
          <p:cNvPr id="6" name="Content Placeholder 1"/>
          <p:cNvSpPr txBox="1">
            <a:spLocks/>
          </p:cNvSpPr>
          <p:nvPr/>
        </p:nvSpPr>
        <p:spPr>
          <a:xfrm>
            <a:off x="191344" y="1800203"/>
            <a:ext cx="11701808" cy="3284982"/>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lgn="just"/>
            <a:r>
              <a:rPr lang="en-GB" sz="1750" dirty="0"/>
              <a:t>The supply of coolant to the cutting zone can be achieved in two primary ways: through the use of nozzles or directly via the cutting tools. Specifically, jet channels with small openings are incorporated into the cutting tools to deliver coolant into the cutting zone.</a:t>
            </a:r>
          </a:p>
          <a:p>
            <a:pPr algn="just"/>
            <a:r>
              <a:rPr lang="en-GB" sz="1750" dirty="0"/>
              <a:t>Due to the constant flow resistance in these nozzle and tool channels, low-pressure pumps operating at a steady speed are employed to transfer the coolant. Properly sizing the pump is crucial for the effectiveness of the cooling system. Additionally, optimizing the design of the machine's cooling system and minimizing resistance in the nozzles and tools can further enhance energy efficiency.</a:t>
            </a:r>
          </a:p>
          <a:p>
            <a:pPr algn="just"/>
            <a:r>
              <a:rPr lang="en-GB" sz="1750" dirty="0"/>
              <a:t>However, even with the correct pump and a well-designed low-pressure cooling system, the potential for additional savings remains limited. This limitation arises because the coolant supply and other auxiliary systems, such as cutting fluid recirculation pumps, are activated by NC commands or switches, which are designed for need-based and energy-efficient operation.</a:t>
            </a:r>
            <a:endParaRPr lang="en-US" sz="1750" dirty="0"/>
          </a:p>
        </p:txBody>
      </p:sp>
    </p:spTree>
    <p:extLst>
      <p:ext uri="{BB962C8B-B14F-4D97-AF65-F5344CB8AC3E}">
        <p14:creationId xmlns:p14="http://schemas.microsoft.com/office/powerpoint/2010/main" val="1391332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1522184" y="476672"/>
            <a:ext cx="9144000" cy="864097"/>
          </a:xfrm>
          <a:prstGeom prst="rect">
            <a:avLst/>
          </a:prstGeom>
        </p:spPr>
        <p:txBody>
          <a:bodyPr vert="horz" rtlCol="0"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en-US" sz="2400" dirty="0">
                <a:solidFill>
                  <a:srgbClr val="194E24"/>
                </a:solidFill>
                <a:effectLst/>
              </a:rPr>
              <a:t>HIGH-PRESSURE CUTTING FLUID SUPPLY</a:t>
            </a:r>
          </a:p>
        </p:txBody>
      </p:sp>
      <p:sp>
        <p:nvSpPr>
          <p:cNvPr id="6" name="Content Placeholder 1"/>
          <p:cNvSpPr txBox="1">
            <a:spLocks/>
          </p:cNvSpPr>
          <p:nvPr/>
        </p:nvSpPr>
        <p:spPr>
          <a:xfrm>
            <a:off x="335360" y="1988840"/>
            <a:ext cx="11413776" cy="2880320"/>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lgn="just"/>
            <a:r>
              <a:rPr lang="en-GB" sz="1750" dirty="0"/>
              <a:t>Increasing the pressure and flow in pumps boosts their power. However, using an internal high-pressure cutting fluid feed enhances overall energy efficiency by significantly improving process stability and productivity.</a:t>
            </a:r>
            <a:endParaRPr lang="mk-MK" sz="1750" dirty="0"/>
          </a:p>
          <a:p>
            <a:pPr algn="just"/>
            <a:r>
              <a:rPr lang="en-GB" sz="1750" dirty="0"/>
              <a:t>High-pressure pumps for internal coolant supply typically operate at pressures between 80 and 100 bar, with some capable of reaching up to 300 bar. To ensure energy-efficient operation of these pumps in various metal cutting machines, it is essential to adjust the hydraulic power to accommodate different flow resistances.</a:t>
            </a:r>
          </a:p>
          <a:p>
            <a:pPr algn="just"/>
            <a:r>
              <a:rPr lang="en-GB" sz="1750" dirty="0"/>
              <a:t>For constant-speed pumps, this adjustment can be made using a bypass valve to relieve pressure under increased flow resistance. However, this method generally results in lower energy efficiency. Greater energy efficiency is achieved by managing the pump according to power supply needs through frequency converters.</a:t>
            </a:r>
            <a:endParaRPr lang="en-US" sz="1750" dirty="0"/>
          </a:p>
        </p:txBody>
      </p:sp>
    </p:spTree>
    <p:extLst>
      <p:ext uri="{BB962C8B-B14F-4D97-AF65-F5344CB8AC3E}">
        <p14:creationId xmlns:p14="http://schemas.microsoft.com/office/powerpoint/2010/main" val="31659120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1524000" y="573446"/>
            <a:ext cx="9144000" cy="864097"/>
          </a:xfrm>
          <a:prstGeom prst="rect">
            <a:avLst/>
          </a:prstGeom>
        </p:spPr>
        <p:txBody>
          <a:bodyPr vert="horz" rtlCol="0"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en-US" sz="2400" dirty="0">
                <a:solidFill>
                  <a:srgbClr val="194E24"/>
                </a:solidFill>
                <a:effectLst/>
              </a:rPr>
              <a:t>HIGH-PRESSURE CUTTING FLUID SUPPLY</a:t>
            </a:r>
          </a:p>
        </p:txBody>
      </p:sp>
      <p:sp>
        <p:nvSpPr>
          <p:cNvPr id="6" name="Content Placeholder 1"/>
          <p:cNvSpPr txBox="1">
            <a:spLocks/>
          </p:cNvSpPr>
          <p:nvPr/>
        </p:nvSpPr>
        <p:spPr>
          <a:xfrm>
            <a:off x="551384" y="1628800"/>
            <a:ext cx="10981728" cy="1872208"/>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lgn="just"/>
            <a:r>
              <a:rPr lang="en-GB" sz="1750" dirty="0"/>
              <a:t>The use of various cutting tools, each with distinct flow resistance values, affects the characteristics of the variable speed pump system. Therefore, optimizing pump performance based on the specific cutting tool in use can substantially enhance energy efficiency, as illustrated in Figure 6.</a:t>
            </a:r>
            <a:endParaRPr lang="en-US" sz="1750" dirty="0"/>
          </a:p>
        </p:txBody>
      </p:sp>
      <p:sp>
        <p:nvSpPr>
          <p:cNvPr id="2" name="Rectangle 1"/>
          <p:cNvSpPr/>
          <p:nvPr/>
        </p:nvSpPr>
        <p:spPr>
          <a:xfrm>
            <a:off x="6312024" y="5301208"/>
            <a:ext cx="4572000" cy="553998"/>
          </a:xfrm>
          <a:prstGeom prst="rect">
            <a:avLst/>
          </a:prstGeom>
        </p:spPr>
        <p:txBody>
          <a:bodyPr>
            <a:spAutoFit/>
          </a:bodyPr>
          <a:lstStyle/>
          <a:p>
            <a:pPr algn="ctr"/>
            <a:r>
              <a:rPr lang="en-GB" sz="1500" dirty="0"/>
              <a:t>Figure 6</a:t>
            </a:r>
            <a:r>
              <a:rPr lang="mk-MK" sz="1500" dirty="0"/>
              <a:t>: </a:t>
            </a:r>
            <a:r>
              <a:rPr lang="en-GB" sz="1500" dirty="0"/>
              <a:t>Pump characteristics and power demand for a machine tool with various cutting tools</a:t>
            </a:r>
            <a:endParaRPr lang="en-US" sz="1500" dirty="0"/>
          </a:p>
        </p:txBody>
      </p:sp>
      <p:sp>
        <p:nvSpPr>
          <p:cNvPr id="7" name="Content Placeholder 1"/>
          <p:cNvSpPr txBox="1">
            <a:spLocks/>
          </p:cNvSpPr>
          <p:nvPr/>
        </p:nvSpPr>
        <p:spPr>
          <a:xfrm>
            <a:off x="551384" y="2852936"/>
            <a:ext cx="5225337" cy="4032448"/>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lgn="just"/>
            <a:r>
              <a:rPr lang="en-GB" sz="1750" dirty="0"/>
              <a:t>Utilizing a pump with an internal high-pressure coolant supply can enhance the overall energy efficiency of the machine, provided the technology supports an increase in the material removal rate. This approach helps offset the temporarily higher energy consumption during processing, resulting in greater overall energy savings.</a:t>
            </a:r>
            <a:endParaRPr lang="en-US" sz="175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60096" y="2825087"/>
            <a:ext cx="3479111" cy="232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010325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91544" y="485800"/>
            <a:ext cx="8229600" cy="1143000"/>
          </a:xfrm>
        </p:spPr>
        <p:txBody>
          <a:bodyPr/>
          <a:lstStyle/>
          <a:p>
            <a:pPr algn="ctr"/>
            <a:r>
              <a:rPr lang="en-US" dirty="0"/>
              <a:t>INTRODUCTION</a:t>
            </a:r>
          </a:p>
        </p:txBody>
      </p:sp>
      <p:sp>
        <p:nvSpPr>
          <p:cNvPr id="2" name="Content Placeholder 1"/>
          <p:cNvSpPr>
            <a:spLocks noGrp="1"/>
          </p:cNvSpPr>
          <p:nvPr>
            <p:ph type="body" idx="1"/>
          </p:nvPr>
        </p:nvSpPr>
        <p:spPr>
          <a:xfrm>
            <a:off x="623393" y="1728192"/>
            <a:ext cx="10765706" cy="3429000"/>
          </a:xfrm>
        </p:spPr>
        <p:txBody>
          <a:bodyPr>
            <a:normAutofit/>
          </a:bodyPr>
          <a:lstStyle/>
          <a:p>
            <a:pPr algn="just"/>
            <a:r>
              <a:rPr lang="en-GB" sz="1800" dirty="0"/>
              <a:t>In order to reduce the environmental impact of the metal processing industry, it is essential to decrease electricity consumption during metal processing.</a:t>
            </a:r>
          </a:p>
          <a:p>
            <a:pPr algn="just"/>
            <a:r>
              <a:rPr lang="en-GB" sz="1800" dirty="0"/>
              <a:t>Reducing electricity and resource consumption during processing significantly impacts the entire life cycle of the resulting products.</a:t>
            </a:r>
          </a:p>
          <a:p>
            <a:pPr algn="just"/>
            <a:r>
              <a:rPr lang="en-GB" sz="1800" dirty="0"/>
              <a:t>In countries where electricity production relies heavily on fossil fuels, electricity consumption is a significant source of CO2 emissions. Consequently, higher electricity consumption during cutting processes increases the carbon footprint of product manufacturing.</a:t>
            </a:r>
          </a:p>
          <a:p>
            <a:pPr algn="just"/>
            <a:r>
              <a:rPr lang="en-GB" sz="1800" dirty="0"/>
              <a:t>Therefore various approaches are being explored to produce and process products using energy-efficient and environmentally friendly production methods on metal-cutting machines.</a:t>
            </a:r>
            <a:endParaRPr lang="en-US" sz="1800" dirty="0"/>
          </a:p>
          <a:p>
            <a:pPr algn="just"/>
            <a:endParaRPr lang="en-GB" sz="1800" dirty="0"/>
          </a:p>
          <a:p>
            <a:pPr algn="just"/>
            <a:endParaRPr lang="en-GB" sz="1800" dirty="0"/>
          </a:p>
          <a:p>
            <a:pPr algn="just"/>
            <a:endParaRPr lang="en-GB" sz="1800" dirty="0"/>
          </a:p>
        </p:txBody>
      </p:sp>
    </p:spTree>
    <p:extLst>
      <p:ext uri="{BB962C8B-B14F-4D97-AF65-F5344CB8AC3E}">
        <p14:creationId xmlns:p14="http://schemas.microsoft.com/office/powerpoint/2010/main" val="5748864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1545882" y="404664"/>
            <a:ext cx="9014614" cy="864097"/>
          </a:xfrm>
          <a:prstGeom prst="rect">
            <a:avLst/>
          </a:prstGeom>
        </p:spPr>
        <p:txBody>
          <a:bodyPr vert="horz" rtlCol="0"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en-US" sz="2400" dirty="0">
                <a:solidFill>
                  <a:srgbClr val="194E24"/>
                </a:solidFill>
                <a:effectLst/>
              </a:rPr>
              <a:t>HYDRAULIC SYSTEM </a:t>
            </a:r>
          </a:p>
        </p:txBody>
      </p:sp>
      <p:sp>
        <p:nvSpPr>
          <p:cNvPr id="6" name="Content Placeholder 1"/>
          <p:cNvSpPr txBox="1">
            <a:spLocks/>
          </p:cNvSpPr>
          <p:nvPr/>
        </p:nvSpPr>
        <p:spPr>
          <a:xfrm>
            <a:off x="407368" y="1440163"/>
            <a:ext cx="11269760" cy="4005062"/>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lgn="just"/>
            <a:r>
              <a:rPr lang="en-GB" sz="1750" dirty="0"/>
              <a:t>The hydraulic system facilitates various functions in metal cutting machines, such as tool changes, </a:t>
            </a:r>
            <a:r>
              <a:rPr lang="en-GB" sz="1750" dirty="0" err="1"/>
              <a:t>workpiece</a:t>
            </a:r>
            <a:r>
              <a:rPr lang="en-GB" sz="1750" dirty="0"/>
              <a:t> clamping, and weight compensation for vertical axes. It also supplies hydraulic pressure for hydrostatic bearings and guides.</a:t>
            </a:r>
          </a:p>
          <a:p>
            <a:pPr algn="just"/>
            <a:r>
              <a:rPr lang="en-GB" sz="1750" dirty="0"/>
              <a:t>Typically, the hydraulic system consumes up to 10% of the machine's total electricity. It also exhibits relatively high energy consumption during idle mode due to leakage losses.</a:t>
            </a:r>
          </a:p>
          <a:p>
            <a:pPr algn="just"/>
            <a:r>
              <a:rPr lang="en-GB" sz="1750" dirty="0"/>
              <a:t>To enhance the energy efficiency of the hydraulic system, several strategies are employed: using accumulators and pressure boosters, implementing variable-speed and variable-volume pumps, incorporating directional valves, and optimizing components to minimize leakage.</a:t>
            </a:r>
          </a:p>
          <a:p>
            <a:pPr algn="just"/>
            <a:r>
              <a:rPr lang="en-GB" sz="1750" dirty="0"/>
              <a:t>Reducing leakage through improved component design and the use of directional valves enhances energy efficiency. Energy savings potential increases with higher system pressure. However, the effectiveness of design improvements for pumps and accumulators can vary significantly depending on the machine’s configuration and the processes it performs.</a:t>
            </a:r>
            <a:endParaRPr lang="mk-MK" sz="1750" dirty="0"/>
          </a:p>
          <a:p>
            <a:pPr algn="just"/>
            <a:endParaRPr lang="en-US" sz="1750" dirty="0"/>
          </a:p>
        </p:txBody>
      </p:sp>
    </p:spTree>
    <p:extLst>
      <p:ext uri="{BB962C8B-B14F-4D97-AF65-F5344CB8AC3E}">
        <p14:creationId xmlns:p14="http://schemas.microsoft.com/office/powerpoint/2010/main" val="8576603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1556048" y="404664"/>
            <a:ext cx="9144000" cy="864097"/>
          </a:xfrm>
          <a:prstGeom prst="rect">
            <a:avLst/>
          </a:prstGeom>
        </p:spPr>
        <p:txBody>
          <a:bodyPr vert="horz" rtlCol="0"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en-US" sz="2400" dirty="0">
                <a:solidFill>
                  <a:srgbClr val="194E24"/>
                </a:solidFill>
                <a:effectLst/>
              </a:rPr>
              <a:t>HYDRAULIC SYSTEM </a:t>
            </a:r>
          </a:p>
        </p:txBody>
      </p:sp>
      <p:sp>
        <p:nvSpPr>
          <p:cNvPr id="6" name="Content Placeholder 1"/>
          <p:cNvSpPr txBox="1">
            <a:spLocks/>
          </p:cNvSpPr>
          <p:nvPr/>
        </p:nvSpPr>
        <p:spPr>
          <a:xfrm>
            <a:off x="263352" y="1268761"/>
            <a:ext cx="11557792" cy="6309319"/>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lgn="just"/>
            <a:r>
              <a:rPr lang="en-GB" sz="1750" dirty="0"/>
              <a:t>Figure 7 illustrates the fundamental concepts for designing hydraulic systems in metal cutting machines. Variable-speed pumps paired with hydraulic accumulators offer an effective solution for situations requiring variable hydraulic power (see Fig. 7a). The accumulator allows for rapid response and the use of relatively small, low-power pumps. By utilizing multiple accumulators with a single pump, different pressure levels can be achieved. Additionally, the pump can be entirely deactivated when hydraulic power is not needed, minimizing leakage losses in the system.</a:t>
            </a:r>
            <a:endParaRPr lang="en-US" sz="1750" dirty="0"/>
          </a:p>
        </p:txBody>
      </p:sp>
      <p:sp>
        <p:nvSpPr>
          <p:cNvPr id="7" name="Content Placeholder 1"/>
          <p:cNvSpPr txBox="1">
            <a:spLocks/>
          </p:cNvSpPr>
          <p:nvPr/>
        </p:nvSpPr>
        <p:spPr>
          <a:xfrm>
            <a:off x="263352" y="3473623"/>
            <a:ext cx="4824537" cy="4096072"/>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lgn="just"/>
            <a:r>
              <a:rPr lang="en-GB" sz="1750" dirty="0"/>
              <a:t>As the thermal load on the hydraulic system increases due to frequent pump start-ups, this configuration becomes progressively less efficient.</a:t>
            </a:r>
            <a:endParaRPr lang="en-US" sz="1750" dirty="0"/>
          </a:p>
        </p:txBody>
      </p:sp>
      <p:sp>
        <p:nvSpPr>
          <p:cNvPr id="2" name="Rectangle 1"/>
          <p:cNvSpPr/>
          <p:nvPr/>
        </p:nvSpPr>
        <p:spPr>
          <a:xfrm>
            <a:off x="5447928" y="5157192"/>
            <a:ext cx="5472607" cy="553998"/>
          </a:xfrm>
          <a:prstGeom prst="rect">
            <a:avLst/>
          </a:prstGeom>
        </p:spPr>
        <p:txBody>
          <a:bodyPr wrap="square">
            <a:spAutoFit/>
          </a:bodyPr>
          <a:lstStyle/>
          <a:p>
            <a:pPr algn="ctr"/>
            <a:r>
              <a:rPr lang="en-GB" sz="1500" dirty="0"/>
              <a:t>Figure 7</a:t>
            </a:r>
            <a:r>
              <a:rPr lang="mk-MK" sz="1500" dirty="0"/>
              <a:t>: </a:t>
            </a:r>
            <a:r>
              <a:rPr lang="en-GB" sz="1500" dirty="0"/>
              <a:t>Basic design concepts for hydraulic units in machine tools</a:t>
            </a:r>
            <a:endParaRPr lang="en-US" sz="1500" dirty="0"/>
          </a:p>
        </p:txBody>
      </p:sp>
      <p:pic>
        <p:nvPicPr>
          <p:cNvPr id="614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6427303" y="2852936"/>
            <a:ext cx="4141899" cy="2058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05297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1545882" y="260649"/>
            <a:ext cx="9014614" cy="864097"/>
          </a:xfrm>
          <a:prstGeom prst="rect">
            <a:avLst/>
          </a:prstGeom>
        </p:spPr>
        <p:txBody>
          <a:bodyPr vert="horz" rtlCol="0"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en-US" sz="2400" dirty="0">
                <a:solidFill>
                  <a:srgbClr val="194E24"/>
                </a:solidFill>
                <a:effectLst/>
              </a:rPr>
              <a:t>HYDRAULIC SYSTEM </a:t>
            </a:r>
          </a:p>
        </p:txBody>
      </p:sp>
      <p:sp>
        <p:nvSpPr>
          <p:cNvPr id="6" name="Content Placeholder 1"/>
          <p:cNvSpPr txBox="1">
            <a:spLocks/>
          </p:cNvSpPr>
          <p:nvPr/>
        </p:nvSpPr>
        <p:spPr>
          <a:xfrm>
            <a:off x="191344" y="1152130"/>
            <a:ext cx="11377264" cy="6309319"/>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lgn="just"/>
            <a:r>
              <a:rPr lang="en-GB" sz="1750" dirty="0"/>
              <a:t>Variable speed pumps, typically controlled by frequency converters, adjust the flow rate and system pressure according to demand (see Fig. 7b). These pumps offer an energy-efficient solution for machinery with varying hydraulic power needs. However, the absence of an accumulator can lead to higher pump power and continuous operation to address leakage.</a:t>
            </a:r>
          </a:p>
          <a:p>
            <a:pPr algn="just"/>
            <a:r>
              <a:rPr lang="en-GB" sz="1750" dirty="0"/>
              <a:t>Variable displacement pumps (see Fig. 7c) serve as an alternative to variable speed pumps for hydraulic power regulation, eliminating the need for frequency converters. They also require electricity to counteract leakage losses. In terms of energy efficiency, variable displacement pumps are effective for applications with high hydraulic power demands.</a:t>
            </a:r>
          </a:p>
          <a:p>
            <a:pPr algn="just"/>
            <a:r>
              <a:rPr lang="en-GB" sz="1750" dirty="0"/>
              <a:t>Given the complexity of metal cutting machines, adjusting hydraulic systems can be intricate, often involving multiple pumps and accumulators for both low and high-pressure cycles. Therefore, implementing individual measures or a combination of measures may result in interactions and potential synergies. Additionally, the composition of the hydraulic fluid can impact the system's energy efficiency.</a:t>
            </a:r>
            <a:endParaRPr lang="en-US" sz="1750" dirty="0"/>
          </a:p>
        </p:txBody>
      </p:sp>
    </p:spTree>
    <p:extLst>
      <p:ext uri="{BB962C8B-B14F-4D97-AF65-F5344CB8AC3E}">
        <p14:creationId xmlns:p14="http://schemas.microsoft.com/office/powerpoint/2010/main" val="19682983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1534941" y="620688"/>
            <a:ext cx="9014614" cy="864097"/>
          </a:xfrm>
          <a:prstGeom prst="rect">
            <a:avLst/>
          </a:prstGeom>
        </p:spPr>
        <p:txBody>
          <a:bodyPr vert="horz" rtlCol="0"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en-US" sz="2400" dirty="0">
                <a:solidFill>
                  <a:srgbClr val="194E24"/>
                </a:solidFill>
                <a:effectLst/>
              </a:rPr>
              <a:t>HYDRAULIC SYSTEM </a:t>
            </a:r>
          </a:p>
        </p:txBody>
      </p:sp>
      <p:sp>
        <p:nvSpPr>
          <p:cNvPr id="6" name="Content Placeholder 1"/>
          <p:cNvSpPr txBox="1">
            <a:spLocks/>
          </p:cNvSpPr>
          <p:nvPr/>
        </p:nvSpPr>
        <p:spPr>
          <a:xfrm>
            <a:off x="479376" y="1728195"/>
            <a:ext cx="11125744" cy="3284982"/>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lgn="just"/>
            <a:r>
              <a:rPr lang="en-GB" sz="1750" dirty="0"/>
              <a:t>There are several methods to reduce electricity consumption in hydraulic systems. For instance, implementing a directional valve and accumulators can cut electricity usage by up to 91%. Accumulators, in particular, are an energy-efficient choice for hydraulic systems that operate at low power levels.</a:t>
            </a:r>
          </a:p>
          <a:p>
            <a:pPr algn="just"/>
            <a:r>
              <a:rPr lang="en-GB" sz="1750" dirty="0"/>
              <a:t>Optimizing the hydraulic system can also be achieved by using two variable-volume pumps for low and high pressure. By employing a variable-speed pump for low pressure and a pressure booster, system leakage can be reduced by 79%. Additionally, using a high-pressure variable-speed pump, a pressure booster, and two separate accumulators for low and high pressure cycles can further optimize the system. In this setup, pressure losses during idle mode can be reduced by 90%, and the active power requirement is decreased by 26% compared to conventional hydraulic systems. This optimization minimizes thermal load and system losses, leading to significantly improved energy efficiency.</a:t>
            </a:r>
            <a:endParaRPr lang="en-US" sz="1750" dirty="0"/>
          </a:p>
        </p:txBody>
      </p:sp>
    </p:spTree>
    <p:extLst>
      <p:ext uri="{BB962C8B-B14F-4D97-AF65-F5344CB8AC3E}">
        <p14:creationId xmlns:p14="http://schemas.microsoft.com/office/powerpoint/2010/main" val="22563495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953" y="72008"/>
            <a:ext cx="9143047" cy="2348880"/>
          </a:xfrm>
        </p:spPr>
        <p:txBody>
          <a:bodyPr>
            <a:noAutofit/>
          </a:bodyPr>
          <a:lstStyle/>
          <a:p>
            <a:pPr lvl="0" algn="ctr"/>
            <a:r>
              <a:rPr lang="en-GB" sz="2800" dirty="0"/>
              <a:t>ENERGY EFFICIENCY OF CNC METAL CUTTING MACHINES</a:t>
            </a:r>
            <a:endParaRPr lang="en-US" sz="2800" dirty="0"/>
          </a:p>
        </p:txBody>
      </p:sp>
      <p:sp>
        <p:nvSpPr>
          <p:cNvPr id="2" name="Content Placeholder 1"/>
          <p:cNvSpPr>
            <a:spLocks noGrp="1"/>
          </p:cNvSpPr>
          <p:nvPr>
            <p:ph type="body" idx="1"/>
          </p:nvPr>
        </p:nvSpPr>
        <p:spPr>
          <a:xfrm>
            <a:off x="551384" y="2276872"/>
            <a:ext cx="11124728" cy="3600400"/>
          </a:xfrm>
        </p:spPr>
        <p:txBody>
          <a:bodyPr>
            <a:normAutofit/>
          </a:bodyPr>
          <a:lstStyle/>
          <a:p>
            <a:pPr algn="just"/>
            <a:r>
              <a:rPr lang="en-GB" sz="1700" dirty="0" err="1">
                <a:latin typeface="+mn-lt"/>
              </a:rPr>
              <a:t>Analyzing</a:t>
            </a:r>
            <a:r>
              <a:rPr lang="en-GB" sz="1700" dirty="0">
                <a:latin typeface="+mn-lt"/>
              </a:rPr>
              <a:t> the energy efficiency of both the main and auxiliary systems to enhance their performance contributes significantly to the overall energy efficiency of CNC metal cutting machines.</a:t>
            </a:r>
          </a:p>
          <a:p>
            <a:pPr algn="just"/>
            <a:r>
              <a:rPr lang="en-GB" sz="1700" dirty="0">
                <a:latin typeface="+mn-lt"/>
              </a:rPr>
              <a:t>Below, we present three different CNC metal cutting machines where improvements have been made to the energy efficiency of both the main and auxiliary systems. As a result, the overall energy efficiency of these machines has been substantially enhanced.</a:t>
            </a:r>
            <a:endParaRPr lang="en-US" sz="1700" dirty="0">
              <a:latin typeface="+mn-lt"/>
            </a:endParaRPr>
          </a:p>
        </p:txBody>
      </p:sp>
    </p:spTree>
    <p:extLst>
      <p:ext uri="{BB962C8B-B14F-4D97-AF65-F5344CB8AC3E}">
        <p14:creationId xmlns:p14="http://schemas.microsoft.com/office/powerpoint/2010/main" val="41200893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683887" y="1156"/>
            <a:ext cx="7200800" cy="1333830"/>
          </a:xfrm>
        </p:spPr>
        <p:txBody>
          <a:bodyPr>
            <a:noAutofit/>
          </a:bodyPr>
          <a:lstStyle/>
          <a:p>
            <a:pPr lvl="0" algn="ctr"/>
            <a:r>
              <a:rPr lang="en-GB" sz="2800" dirty="0"/>
              <a:t>ENERGY EFFICIENCY OF CNC METAL CUTTING MACHINES</a:t>
            </a:r>
            <a:endParaRPr lang="en-US" sz="2800" dirty="0"/>
          </a:p>
        </p:txBody>
      </p:sp>
      <p:sp>
        <p:nvSpPr>
          <p:cNvPr id="2" name="Content Placeholder 1"/>
          <p:cNvSpPr>
            <a:spLocks noGrp="1"/>
          </p:cNvSpPr>
          <p:nvPr>
            <p:ph type="body" idx="1"/>
          </p:nvPr>
        </p:nvSpPr>
        <p:spPr>
          <a:xfrm>
            <a:off x="551384" y="1469116"/>
            <a:ext cx="10765704" cy="1440160"/>
          </a:xfrm>
        </p:spPr>
        <p:txBody>
          <a:bodyPr>
            <a:normAutofit/>
          </a:bodyPr>
          <a:lstStyle/>
          <a:p>
            <a:pPr algn="just"/>
            <a:r>
              <a:rPr lang="en-GB" sz="1800" dirty="0">
                <a:latin typeface="+mn-lt"/>
              </a:rPr>
              <a:t>In the first example (Fig. 8), an enhancement in the energy efficiency of a CNC metal-cutting machine, specifically the "Heller 2000," is demonstrated. This machine is used for milling and hole-making operations.</a:t>
            </a:r>
            <a:endParaRPr lang="en-US" sz="1800" dirty="0">
              <a:latin typeface="+mn-lt"/>
            </a:endParaRPr>
          </a:p>
        </p:txBody>
      </p:sp>
      <p:sp>
        <p:nvSpPr>
          <p:cNvPr id="5" name="Rectangle 4"/>
          <p:cNvSpPr/>
          <p:nvPr/>
        </p:nvSpPr>
        <p:spPr>
          <a:xfrm>
            <a:off x="4943872" y="5359211"/>
            <a:ext cx="6519659" cy="553998"/>
          </a:xfrm>
          <a:prstGeom prst="rect">
            <a:avLst/>
          </a:prstGeom>
        </p:spPr>
        <p:txBody>
          <a:bodyPr wrap="square">
            <a:spAutoFit/>
          </a:bodyPr>
          <a:lstStyle/>
          <a:p>
            <a:pPr algn="ctr"/>
            <a:r>
              <a:rPr lang="en-GB" sz="1500" dirty="0"/>
              <a:t>Figure </a:t>
            </a:r>
            <a:r>
              <a:rPr lang="mk-MK" sz="1500" dirty="0"/>
              <a:t>8: </a:t>
            </a:r>
            <a:r>
              <a:rPr lang="en-GB" sz="1500" dirty="0"/>
              <a:t>Exemplary saving potential for machining of a reference workpiece achieved in the research project </a:t>
            </a:r>
            <a:r>
              <a:rPr lang="en-GB" sz="1500" dirty="0" err="1"/>
              <a:t>EWOTeK</a:t>
            </a:r>
            <a:r>
              <a:rPr lang="en-GB" sz="1500" dirty="0"/>
              <a:t> </a:t>
            </a:r>
            <a:endParaRPr lang="en-US" sz="1500" dirty="0"/>
          </a:p>
        </p:txBody>
      </p:sp>
      <p:sp>
        <p:nvSpPr>
          <p:cNvPr id="6" name="Content Placeholder 1"/>
          <p:cNvSpPr txBox="1">
            <a:spLocks/>
          </p:cNvSpPr>
          <p:nvPr/>
        </p:nvSpPr>
        <p:spPr>
          <a:xfrm>
            <a:off x="551384" y="2592288"/>
            <a:ext cx="4265006" cy="4365104"/>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lgn="just"/>
            <a:r>
              <a:rPr lang="en-GB" sz="1750" dirty="0"/>
              <a:t>Enhancing the energy efficiency of individual systems boosts the overall efficiency of the machine used for producing the work item (as shown in the picture). Specifically, electricity consumption for the described processing has been reduced from 6.25 kWh to 4.38 kWh, representing a 30% decrease.</a:t>
            </a:r>
            <a:endParaRPr lang="en-US" sz="1750"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0016" y="2199443"/>
            <a:ext cx="4320480" cy="3025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32635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07567" y="0"/>
            <a:ext cx="8318385" cy="1412776"/>
          </a:xfrm>
        </p:spPr>
        <p:txBody>
          <a:bodyPr>
            <a:noAutofit/>
          </a:bodyPr>
          <a:lstStyle/>
          <a:p>
            <a:pPr lvl="0" algn="ctr"/>
            <a:r>
              <a:rPr lang="en-GB" sz="2800" dirty="0"/>
              <a:t>ENERGY EFFICIENCY OF CNC METAL CUTTING MACHINES</a:t>
            </a:r>
            <a:endParaRPr lang="en-US" sz="2800" dirty="0"/>
          </a:p>
        </p:txBody>
      </p:sp>
      <p:sp>
        <p:nvSpPr>
          <p:cNvPr id="2" name="Content Placeholder 1"/>
          <p:cNvSpPr>
            <a:spLocks noGrp="1"/>
          </p:cNvSpPr>
          <p:nvPr>
            <p:ph type="body" idx="1"/>
          </p:nvPr>
        </p:nvSpPr>
        <p:spPr>
          <a:xfrm>
            <a:off x="479376" y="1268760"/>
            <a:ext cx="11017224" cy="1872208"/>
          </a:xfrm>
        </p:spPr>
        <p:txBody>
          <a:bodyPr>
            <a:normAutofit/>
          </a:bodyPr>
          <a:lstStyle/>
          <a:p>
            <a:pPr algn="just"/>
            <a:r>
              <a:rPr lang="en-GB" sz="1800" dirty="0">
                <a:latin typeface="+mn-lt"/>
              </a:rPr>
              <a:t>In the second example (Fig. 9), the energy efficiency improvements of the CNC metal-cutting machine "MAG XS-211" are discussed. This machine is used for milling, fabrication, enlarging, and thread cutting of circular openings.</a:t>
            </a:r>
            <a:endParaRPr lang="en-US" sz="1800" dirty="0">
              <a:latin typeface="+mn-lt"/>
            </a:endParaRPr>
          </a:p>
        </p:txBody>
      </p:sp>
      <p:sp>
        <p:nvSpPr>
          <p:cNvPr id="5" name="Rectangle 4"/>
          <p:cNvSpPr/>
          <p:nvPr/>
        </p:nvSpPr>
        <p:spPr>
          <a:xfrm>
            <a:off x="5375920" y="5157192"/>
            <a:ext cx="6336704" cy="553998"/>
          </a:xfrm>
          <a:prstGeom prst="rect">
            <a:avLst/>
          </a:prstGeom>
        </p:spPr>
        <p:txBody>
          <a:bodyPr wrap="square">
            <a:spAutoFit/>
          </a:bodyPr>
          <a:lstStyle/>
          <a:p>
            <a:pPr algn="ctr"/>
            <a:r>
              <a:rPr lang="en-GB" sz="1500" dirty="0"/>
              <a:t>Figure 9</a:t>
            </a:r>
            <a:r>
              <a:rPr lang="mk-MK" sz="1500" dirty="0"/>
              <a:t>: </a:t>
            </a:r>
            <a:r>
              <a:rPr lang="en-GB" sz="1500" dirty="0"/>
              <a:t>Exemplary saving potential for machining of a reference workpiece achieved in the research project </a:t>
            </a:r>
            <a:r>
              <a:rPr lang="en-GB" sz="1500" dirty="0" err="1"/>
              <a:t>Maxiem</a:t>
            </a:r>
            <a:endParaRPr lang="en-US" sz="1500" dirty="0"/>
          </a:p>
        </p:txBody>
      </p:sp>
      <p:sp>
        <p:nvSpPr>
          <p:cNvPr id="6" name="Content Placeholder 1"/>
          <p:cNvSpPr txBox="1">
            <a:spLocks/>
          </p:cNvSpPr>
          <p:nvPr/>
        </p:nvSpPr>
        <p:spPr>
          <a:xfrm>
            <a:off x="479376" y="2492897"/>
            <a:ext cx="4372510" cy="4136831"/>
          </a:xfrm>
          <a:prstGeom prst="rect">
            <a:avLst/>
          </a:prstGeom>
        </p:spPr>
        <p:txBody>
          <a:bodyPr vert="horz">
            <a:norm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lgn="just"/>
            <a:r>
              <a:rPr lang="en-GB" sz="1800" dirty="0"/>
              <a:t>Enhancing the energy efficiency of individual systems leads to an overall improvement in the energy efficiency of the machine used to produce the work object (as shown in the picture). Specifically, the electricity consumption for the processing has decreased from 0.78 kWh to 0.38 kWh, representing a 52% reduction.</a:t>
            </a:r>
            <a:endParaRPr lang="en-US" sz="1800"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65356" y="2081048"/>
            <a:ext cx="3891186" cy="3004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455826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080823" y="243664"/>
            <a:ext cx="8030353" cy="1124744"/>
          </a:xfrm>
        </p:spPr>
        <p:txBody>
          <a:bodyPr>
            <a:noAutofit/>
          </a:bodyPr>
          <a:lstStyle/>
          <a:p>
            <a:pPr lvl="0" algn="ctr"/>
            <a:r>
              <a:rPr lang="en-GB" sz="2800" dirty="0"/>
              <a:t>ENERGY EFFICIENCY OF CNC METAL CUTTING MACHINES</a:t>
            </a:r>
            <a:endParaRPr lang="en-US" sz="2800" dirty="0"/>
          </a:p>
        </p:txBody>
      </p:sp>
      <p:sp>
        <p:nvSpPr>
          <p:cNvPr id="2" name="Content Placeholder 1"/>
          <p:cNvSpPr>
            <a:spLocks noGrp="1"/>
          </p:cNvSpPr>
          <p:nvPr>
            <p:ph type="body" idx="1"/>
          </p:nvPr>
        </p:nvSpPr>
        <p:spPr>
          <a:xfrm>
            <a:off x="551384" y="1412776"/>
            <a:ext cx="10873208" cy="1872208"/>
          </a:xfrm>
        </p:spPr>
        <p:txBody>
          <a:bodyPr>
            <a:normAutofit/>
          </a:bodyPr>
          <a:lstStyle/>
          <a:p>
            <a:pPr algn="just"/>
            <a:r>
              <a:rPr lang="en-GB" sz="1750" dirty="0">
                <a:latin typeface="+mn-lt"/>
              </a:rPr>
              <a:t>In the third example (see Fig. 10), an enhancement in the energy efficiency of the CNC metal-cutting machine "DMC 80 H </a:t>
            </a:r>
            <a:r>
              <a:rPr lang="en-GB" sz="1750" dirty="0" err="1">
                <a:latin typeface="+mn-lt"/>
              </a:rPr>
              <a:t>duoBLOCK</a:t>
            </a:r>
            <a:r>
              <a:rPr lang="en-GB" sz="1750" dirty="0">
                <a:latin typeface="+mn-lt"/>
              </a:rPr>
              <a:t>" is demonstrated. This machine is used for milling, both fine and rough, as well as for producing round holes.</a:t>
            </a:r>
            <a:endParaRPr lang="en-US" sz="1750" dirty="0">
              <a:latin typeface="+mn-lt"/>
            </a:endParaRPr>
          </a:p>
        </p:txBody>
      </p:sp>
      <p:sp>
        <p:nvSpPr>
          <p:cNvPr id="5" name="Rectangle 4"/>
          <p:cNvSpPr/>
          <p:nvPr/>
        </p:nvSpPr>
        <p:spPr>
          <a:xfrm>
            <a:off x="5087888" y="5168225"/>
            <a:ext cx="6480720" cy="553998"/>
          </a:xfrm>
          <a:prstGeom prst="rect">
            <a:avLst/>
          </a:prstGeom>
        </p:spPr>
        <p:txBody>
          <a:bodyPr wrap="square">
            <a:spAutoFit/>
          </a:bodyPr>
          <a:lstStyle/>
          <a:p>
            <a:pPr algn="ctr"/>
            <a:r>
              <a:rPr lang="en-GB" sz="1500" dirty="0"/>
              <a:t>Figure 10</a:t>
            </a:r>
            <a:r>
              <a:rPr lang="mk-MK" sz="1500" dirty="0"/>
              <a:t>: </a:t>
            </a:r>
            <a:r>
              <a:rPr lang="en-GB" sz="1500" dirty="0"/>
              <a:t>Exemplary saving potential for machining of a reference workpiece achieved in the research project </a:t>
            </a:r>
            <a:r>
              <a:rPr lang="en-GB" sz="1500" dirty="0" err="1"/>
              <a:t>NCplus</a:t>
            </a:r>
            <a:endParaRPr lang="en-US" sz="1500" dirty="0"/>
          </a:p>
        </p:txBody>
      </p:sp>
      <p:sp>
        <p:nvSpPr>
          <p:cNvPr id="6" name="Content Placeholder 1"/>
          <p:cNvSpPr txBox="1">
            <a:spLocks/>
          </p:cNvSpPr>
          <p:nvPr/>
        </p:nvSpPr>
        <p:spPr>
          <a:xfrm>
            <a:off x="479376" y="2492897"/>
            <a:ext cx="4104456" cy="2952327"/>
          </a:xfrm>
          <a:prstGeom prst="rect">
            <a:avLst/>
          </a:prstGeom>
        </p:spPr>
        <p:txBody>
          <a:bodyPr vert="horz">
            <a:norm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lgn="just"/>
            <a:r>
              <a:rPr lang="en-GB" sz="1750" dirty="0"/>
              <a:t>Enhancing the energy efficiency of individual systems contributes to the overall efficiency of the </a:t>
            </a:r>
            <a:r>
              <a:rPr lang="en-GB" sz="1750" dirty="0" err="1"/>
              <a:t>workpiece</a:t>
            </a:r>
            <a:r>
              <a:rPr lang="en-GB" sz="1750" dirty="0"/>
              <a:t> processing machine (as illustrated in the figure). Specifically, the electricity consumption for this processing task was reduced from 22.3 kWh to 15.6 kWh, representing a 30% decrease.</a:t>
            </a:r>
            <a:endParaRPr lang="en-US" sz="1750"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28048" y="2336424"/>
            <a:ext cx="4032448" cy="2729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37753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19536" y="404664"/>
            <a:ext cx="8229600" cy="648072"/>
          </a:xfrm>
        </p:spPr>
        <p:txBody>
          <a:bodyPr>
            <a:normAutofit fontScale="90000"/>
          </a:bodyPr>
          <a:lstStyle/>
          <a:p>
            <a:pPr algn="ctr"/>
            <a:r>
              <a:rPr lang="en-US" dirty="0"/>
              <a:t>CONCLUSION</a:t>
            </a:r>
          </a:p>
        </p:txBody>
      </p:sp>
      <p:sp>
        <p:nvSpPr>
          <p:cNvPr id="2" name="Content Placeholder 1"/>
          <p:cNvSpPr>
            <a:spLocks noGrp="1"/>
          </p:cNvSpPr>
          <p:nvPr>
            <p:ph type="body" idx="1"/>
          </p:nvPr>
        </p:nvSpPr>
        <p:spPr>
          <a:xfrm>
            <a:off x="425115" y="1268760"/>
            <a:ext cx="11341770" cy="4176464"/>
          </a:xfrm>
        </p:spPr>
        <p:txBody>
          <a:bodyPr>
            <a:normAutofit/>
          </a:bodyPr>
          <a:lstStyle/>
          <a:p>
            <a:pPr algn="just"/>
            <a:r>
              <a:rPr lang="en-GB" sz="1800" dirty="0">
                <a:latin typeface="+mn-lt"/>
              </a:rPr>
              <a:t>According to Patterson's definition of energy efficiency for metal cutting machines, the electrical energy used during the processing should be matched by the energy invested in the process.</a:t>
            </a:r>
          </a:p>
          <a:p>
            <a:pPr algn="just"/>
            <a:r>
              <a:rPr lang="en-GB" sz="1800" dirty="0">
                <a:latin typeface="+mn-lt"/>
              </a:rPr>
              <a:t>Electricity consumption is determined by the processing time and the machine's electrical demand. Therefore, the total electricity demand of a metal cutting machine is used as a key input in calculating its energy efficiency.</a:t>
            </a:r>
          </a:p>
          <a:p>
            <a:pPr algn="just"/>
            <a:r>
              <a:rPr lang="en-GB" sz="1800" dirty="0">
                <a:latin typeface="+mn-lt"/>
              </a:rPr>
              <a:t>Given that one CNC metal cutting machine can replace 3 to 8 conventional metal cutting machines, it can be concluded that CNC machines offer significantly better energy efficiency compared to their conventional counterparts.</a:t>
            </a:r>
          </a:p>
          <a:p>
            <a:pPr algn="just"/>
            <a:r>
              <a:rPr lang="en-GB" sz="1800" dirty="0">
                <a:latin typeface="+mn-lt"/>
              </a:rPr>
              <a:t>The implementation of CNC metal cutting machines boosts productivity by up to 50%, enhances processing accuracy by 2 to 3 times, and reduces the number and cost of additional production operations by 4 to 8 times. However, the final energy efficiency of the machine is largely determined by the type of production operation performed.</a:t>
            </a:r>
          </a:p>
          <a:p>
            <a:pPr algn="just"/>
            <a:r>
              <a:rPr lang="en-GB" sz="1800" dirty="0">
                <a:latin typeface="+mn-lt"/>
              </a:rPr>
              <a:t>By minimizing the electricity required to initiate and sustain cutting processes, these machines contribute to more energy-efficient manufacturing, which lowers the carbon footprint and conserves electricity.</a:t>
            </a:r>
          </a:p>
          <a:p>
            <a:pPr algn="just"/>
            <a:endParaRPr lang="en-GB" sz="1800" dirty="0">
              <a:latin typeface="+mn-lt"/>
            </a:endParaRPr>
          </a:p>
          <a:p>
            <a:pPr algn="just"/>
            <a:endParaRPr lang="en-GB" sz="1800" dirty="0">
              <a:latin typeface="+mn-lt"/>
            </a:endParaRPr>
          </a:p>
        </p:txBody>
      </p:sp>
    </p:spTree>
    <p:extLst>
      <p:ext uri="{BB962C8B-B14F-4D97-AF65-F5344CB8AC3E}">
        <p14:creationId xmlns:p14="http://schemas.microsoft.com/office/powerpoint/2010/main" val="7176314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91544" y="413792"/>
            <a:ext cx="8229600" cy="1143000"/>
          </a:xfrm>
        </p:spPr>
        <p:txBody>
          <a:bodyPr/>
          <a:lstStyle/>
          <a:p>
            <a:pPr algn="ctr"/>
            <a:r>
              <a:rPr lang="en-US" dirty="0">
                <a:effectLst/>
              </a:rPr>
              <a:t>METAL CUTTING MACHINES</a:t>
            </a:r>
            <a:endParaRPr lang="en-US" dirty="0"/>
          </a:p>
        </p:txBody>
      </p:sp>
      <p:sp>
        <p:nvSpPr>
          <p:cNvPr id="2" name="Content Placeholder 1"/>
          <p:cNvSpPr>
            <a:spLocks noGrp="1"/>
          </p:cNvSpPr>
          <p:nvPr>
            <p:ph type="body" idx="1"/>
          </p:nvPr>
        </p:nvSpPr>
        <p:spPr>
          <a:xfrm>
            <a:off x="695401" y="1628800"/>
            <a:ext cx="10765704" cy="2952328"/>
          </a:xfrm>
        </p:spPr>
        <p:txBody>
          <a:bodyPr>
            <a:normAutofit/>
          </a:bodyPr>
          <a:lstStyle/>
          <a:p>
            <a:pPr algn="just"/>
            <a:r>
              <a:rPr lang="en-GB" sz="1800" dirty="0"/>
              <a:t>Metal cutting machines, as their name suggests, are designed for processing metal objects. This process, known as machining, involves removing excess material from a metal </a:t>
            </a:r>
            <a:r>
              <a:rPr lang="en-GB" sz="1800" dirty="0" err="1"/>
              <a:t>workpiece</a:t>
            </a:r>
            <a:r>
              <a:rPr lang="en-GB" sz="1800" dirty="0"/>
              <a:t>, often resulting in a conical shape.</a:t>
            </a:r>
          </a:p>
          <a:p>
            <a:r>
              <a:rPr lang="en-GB" sz="1800" dirty="0"/>
              <a:t>Due to rapid technological advancements, there are now various types of metal cutting machines categorized by their purpose, function, structural performance, and control method.</a:t>
            </a:r>
          </a:p>
          <a:p>
            <a:r>
              <a:rPr lang="en-GB" sz="1800" dirty="0"/>
              <a:t>According to the control method, metal cutting machines can be </a:t>
            </a:r>
            <a:r>
              <a:rPr lang="en-US" sz="1800" dirty="0"/>
              <a:t>categorized  </a:t>
            </a:r>
            <a:r>
              <a:rPr lang="en-GB" sz="1800" dirty="0"/>
              <a:t>into two main groups:</a:t>
            </a:r>
          </a:p>
          <a:p>
            <a:pPr lvl="1"/>
            <a:r>
              <a:rPr lang="en-GB" sz="1400" dirty="0"/>
              <a:t>Conventional (manually operated) metal cutting machines</a:t>
            </a:r>
            <a:r>
              <a:rPr lang="mk-MK" sz="1400" dirty="0"/>
              <a:t>,</a:t>
            </a:r>
            <a:endParaRPr lang="en-US" sz="1400" dirty="0"/>
          </a:p>
          <a:p>
            <a:pPr lvl="1"/>
            <a:r>
              <a:rPr lang="en-GB" sz="1400" dirty="0"/>
              <a:t>CNC (computer-controlled) metal cutting machines</a:t>
            </a:r>
            <a:r>
              <a:rPr lang="mk-MK" sz="1400" dirty="0"/>
              <a:t>.</a:t>
            </a:r>
            <a:endParaRPr lang="en-US" sz="1400" dirty="0"/>
          </a:p>
          <a:p>
            <a:pPr algn="just"/>
            <a:endParaRPr lang="mk-MK" sz="1800" dirty="0"/>
          </a:p>
          <a:p>
            <a:pPr algn="just"/>
            <a:endParaRPr lang="en-US" sz="1800" dirty="0"/>
          </a:p>
        </p:txBody>
      </p:sp>
    </p:spTree>
    <p:extLst>
      <p:ext uri="{BB962C8B-B14F-4D97-AF65-F5344CB8AC3E}">
        <p14:creationId xmlns:p14="http://schemas.microsoft.com/office/powerpoint/2010/main" val="36702950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81200" y="413792"/>
            <a:ext cx="8229600" cy="1143000"/>
          </a:xfrm>
        </p:spPr>
        <p:txBody>
          <a:bodyPr/>
          <a:lstStyle/>
          <a:p>
            <a:pPr algn="ctr"/>
            <a:r>
              <a:rPr lang="en-US" dirty="0">
                <a:effectLst/>
              </a:rPr>
              <a:t>METAL CUTTING MACHINES</a:t>
            </a:r>
            <a:endParaRPr lang="en-US" dirty="0"/>
          </a:p>
        </p:txBody>
      </p:sp>
      <p:sp>
        <p:nvSpPr>
          <p:cNvPr id="2" name="Content Placeholder 1"/>
          <p:cNvSpPr>
            <a:spLocks noGrp="1"/>
          </p:cNvSpPr>
          <p:nvPr>
            <p:ph type="body" idx="1"/>
          </p:nvPr>
        </p:nvSpPr>
        <p:spPr>
          <a:xfrm>
            <a:off x="551385" y="1556792"/>
            <a:ext cx="11053736" cy="3096344"/>
          </a:xfrm>
        </p:spPr>
        <p:txBody>
          <a:bodyPr>
            <a:normAutofit/>
          </a:bodyPr>
          <a:lstStyle/>
          <a:p>
            <a:pPr algn="just"/>
            <a:r>
              <a:rPr lang="en-GB" sz="1800" dirty="0"/>
              <a:t>In conventional metal cutting machines, the operator translates information from technological and technical documentation into control commands, which are manually activated on the machine. This process involves manually adjusting the machine’s working elements.</a:t>
            </a:r>
          </a:p>
          <a:p>
            <a:pPr algn="just"/>
            <a:r>
              <a:rPr lang="en-GB" sz="1800" dirty="0"/>
              <a:t>Manually operated metal cutting machines have limited productivity. To enhance productivity, manual machine functions are increasingly replaced with computer-controlled functions. As more tasks are automated, the role of manual control is shifted to computerized management.</a:t>
            </a:r>
          </a:p>
          <a:p>
            <a:pPr algn="just"/>
            <a:r>
              <a:rPr lang="en-GB" sz="1800" dirty="0"/>
              <a:t>With CNC (Computer Numerical Control) metal cutting machines, the operator’s role evolves from direct machine control to overseeing and managing the machine through a computer-based program. The operator's responsibilities shift from hands-on execution to organizing and controlling the machine's operations via the management software.</a:t>
            </a:r>
            <a:endParaRPr lang="en-US" sz="1800" dirty="0"/>
          </a:p>
        </p:txBody>
      </p:sp>
    </p:spTree>
    <p:extLst>
      <p:ext uri="{BB962C8B-B14F-4D97-AF65-F5344CB8AC3E}">
        <p14:creationId xmlns:p14="http://schemas.microsoft.com/office/powerpoint/2010/main" val="41365864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0" y="166403"/>
            <a:ext cx="9144000" cy="1318382"/>
          </a:xfrm>
        </p:spPr>
        <p:txBody>
          <a:bodyPr>
            <a:normAutofit/>
          </a:bodyPr>
          <a:lstStyle/>
          <a:p>
            <a:pPr lvl="0" algn="ctr"/>
            <a:r>
              <a:rPr lang="en-US" sz="3200" dirty="0"/>
              <a:t>DEFINITION OF ENERGY EFFICIENCY</a:t>
            </a:r>
          </a:p>
        </p:txBody>
      </p:sp>
      <p:sp>
        <p:nvSpPr>
          <p:cNvPr id="2" name="Content Placeholder 1"/>
          <p:cNvSpPr>
            <a:spLocks noGrp="1"/>
          </p:cNvSpPr>
          <p:nvPr>
            <p:ph type="body" idx="1"/>
          </p:nvPr>
        </p:nvSpPr>
        <p:spPr>
          <a:xfrm>
            <a:off x="479376" y="1700310"/>
            <a:ext cx="10843810" cy="3744416"/>
          </a:xfrm>
        </p:spPr>
        <p:txBody>
          <a:bodyPr>
            <a:noAutofit/>
          </a:bodyPr>
          <a:lstStyle/>
          <a:p>
            <a:pPr algn="just"/>
            <a:r>
              <a:rPr lang="en-GB" sz="1800" dirty="0"/>
              <a:t>In general linguistic terms, "efficiency" is defined as the ratio of output to input, reflecting the ability to perform an activity with minimal resource consumption.</a:t>
            </a:r>
          </a:p>
          <a:p>
            <a:pPr algn="just"/>
            <a:r>
              <a:rPr lang="en-GB" sz="1800" dirty="0"/>
              <a:t>According to the ISO 14955 standard for evaluating the environmental impact of metal cutting machines, energy efficiency is described as the ratio or other quantitative relationship between the output performance, services, products, or energy and the energy input. This definition aligns with Patterson's 1996 explanation of energy efficiency in the industrial sector, which characterizes it as the ratio of the useful output of a process to the energy input required for that process.</a:t>
            </a:r>
            <a:endParaRPr lang="en-US" sz="1800" dirty="0"/>
          </a:p>
        </p:txBody>
      </p:sp>
    </p:spTree>
    <p:extLst>
      <p:ext uri="{BB962C8B-B14F-4D97-AF65-F5344CB8AC3E}">
        <p14:creationId xmlns:p14="http://schemas.microsoft.com/office/powerpoint/2010/main" val="5361240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49330" y="485800"/>
            <a:ext cx="9144000" cy="1143000"/>
          </a:xfrm>
        </p:spPr>
        <p:txBody>
          <a:bodyPr>
            <a:noAutofit/>
          </a:bodyPr>
          <a:lstStyle/>
          <a:p>
            <a:pPr algn="ctr"/>
            <a:r>
              <a:rPr lang="en-GB" sz="2800" dirty="0"/>
              <a:t>ADVANTAGES OF CNC METAL CUTTING MACHINES OVER CONVENTIONAL MACHINES</a:t>
            </a:r>
            <a:endParaRPr lang="en-US" sz="2800" dirty="0"/>
          </a:p>
        </p:txBody>
      </p:sp>
      <p:sp>
        <p:nvSpPr>
          <p:cNvPr id="2" name="Content Placeholder 1"/>
          <p:cNvSpPr>
            <a:spLocks noGrp="1"/>
          </p:cNvSpPr>
          <p:nvPr>
            <p:ph type="body" idx="1"/>
          </p:nvPr>
        </p:nvSpPr>
        <p:spPr>
          <a:xfrm>
            <a:off x="911424" y="1638000"/>
            <a:ext cx="10261648" cy="3168352"/>
          </a:xfrm>
        </p:spPr>
        <p:txBody>
          <a:bodyPr>
            <a:normAutofit/>
          </a:bodyPr>
          <a:lstStyle/>
          <a:p>
            <a:pPr algn="just"/>
            <a:r>
              <a:rPr lang="en-GB" sz="1750" dirty="0"/>
              <a:t>The electrical energy consumed by metal cutting machines is a major factor influencing their energy efficiency during cutting processes.</a:t>
            </a:r>
          </a:p>
          <a:p>
            <a:pPr algn="just"/>
            <a:r>
              <a:rPr lang="en-GB" sz="1750" dirty="0"/>
              <a:t>Calculating, </a:t>
            </a:r>
            <a:r>
              <a:rPr lang="en-GB" sz="1750" dirty="0" err="1"/>
              <a:t>analyzing</a:t>
            </a:r>
            <a:r>
              <a:rPr lang="en-GB" sz="1750" dirty="0"/>
              <a:t>, assessing, and comparing electricity consumption between CNC (Fig. 1a) and conventional metal cutting machines (Fig. 1b) is a complex task. Various principles can be applied to evaluate and compare the energy efficiency of these two types of machines. These principles stem from the differences in operation between CNC and conventional machines in contemporary production processes.</a:t>
            </a:r>
            <a:endParaRPr lang="en-US" sz="1750" dirty="0"/>
          </a:p>
        </p:txBody>
      </p:sp>
      <p:sp>
        <p:nvSpPr>
          <p:cNvPr id="7" name="Content Placeholder 1"/>
          <p:cNvSpPr txBox="1">
            <a:spLocks/>
          </p:cNvSpPr>
          <p:nvPr/>
        </p:nvSpPr>
        <p:spPr>
          <a:xfrm>
            <a:off x="1973796" y="5596508"/>
            <a:ext cx="8136904" cy="648072"/>
          </a:xfrm>
          <a:prstGeom prst="rect">
            <a:avLst/>
          </a:prstGeom>
        </p:spPr>
        <p:txBody>
          <a:bodyPr vert="horz">
            <a:norm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109728" indent="0" algn="ctr">
              <a:buNone/>
            </a:pPr>
            <a:r>
              <a:rPr lang="en-US" sz="1600" dirty="0"/>
              <a:t>Fig. 1: a) CNC, b) Conventional metal cutting machine</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3672" y="3501008"/>
            <a:ext cx="5619750" cy="209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44940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type="body" idx="1"/>
          </p:nvPr>
        </p:nvSpPr>
        <p:spPr>
          <a:xfrm>
            <a:off x="695400" y="980728"/>
            <a:ext cx="10693696" cy="3240360"/>
          </a:xfrm>
        </p:spPr>
        <p:txBody>
          <a:bodyPr>
            <a:noAutofit/>
          </a:bodyPr>
          <a:lstStyle/>
          <a:p>
            <a:pPr algn="just"/>
            <a:r>
              <a:rPr lang="en-GB" sz="1800" dirty="0"/>
              <a:t>The fact that both CNC and conventional metal cutting machines consume substantial amounts of electrical energy during production is unchanged. However, comparing the key advantages of CNC machines over conventional ones is crucial for assessing energy efficiency from various perspectives.</a:t>
            </a:r>
            <a:endParaRPr lang="en-GB" sz="1750" dirty="0"/>
          </a:p>
          <a:p>
            <a:pPr algn="just"/>
            <a:r>
              <a:rPr lang="en-GB" sz="1800" dirty="0"/>
              <a:t>CNC metalworking machines are noted for their flexibility, high precision, and repeatability. They allow for the production of </a:t>
            </a:r>
            <a:r>
              <a:rPr lang="en-GB" sz="1800" dirty="0" err="1"/>
              <a:t>workpieces</a:t>
            </a:r>
            <a:r>
              <a:rPr lang="en-GB" sz="1800" dirty="0"/>
              <a:t> in both small and large batches by creating a single program, which can be easily modified or replaced to produce different </a:t>
            </a:r>
            <a:r>
              <a:rPr lang="en-GB" sz="1800" dirty="0" err="1"/>
              <a:t>workpieces</a:t>
            </a:r>
            <a:r>
              <a:rPr lang="en-GB" sz="1800" dirty="0"/>
              <a:t>.</a:t>
            </a:r>
            <a:endParaRPr lang="en-GB" sz="1750" dirty="0"/>
          </a:p>
          <a:p>
            <a:pPr algn="just"/>
            <a:r>
              <a:rPr lang="en-GB" sz="1750" dirty="0"/>
              <a:t>When using CNC metal-cutting machines, the utilization efficiency of the machine increases. These machines allow for the simultaneous operation of multiple units due to reduced monitoring and control requirements, and they do not require highly skilled operators. The machine operator only needs to know how to set up, remove, measure the </a:t>
            </a:r>
            <a:r>
              <a:rPr lang="en-GB" sz="1750" dirty="0" err="1"/>
              <a:t>workpiece</a:t>
            </a:r>
            <a:r>
              <a:rPr lang="en-GB" sz="1750" dirty="0"/>
              <a:t> accurately, and use the appropriate program, which requires significantly fewer skills and less expertise compared to operating a conventional metal cutting machine.</a:t>
            </a:r>
            <a:endParaRPr lang="en-US" sz="1750" dirty="0"/>
          </a:p>
        </p:txBody>
      </p:sp>
    </p:spTree>
    <p:extLst>
      <p:ext uri="{BB962C8B-B14F-4D97-AF65-F5344CB8AC3E}">
        <p14:creationId xmlns:p14="http://schemas.microsoft.com/office/powerpoint/2010/main" val="11456058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type="body" idx="1"/>
          </p:nvPr>
        </p:nvSpPr>
        <p:spPr>
          <a:xfrm>
            <a:off x="335360" y="3861048"/>
            <a:ext cx="10909805" cy="1656184"/>
          </a:xfrm>
        </p:spPr>
        <p:txBody>
          <a:bodyPr>
            <a:normAutofit/>
          </a:bodyPr>
          <a:lstStyle/>
          <a:p>
            <a:pPr algn="just"/>
            <a:r>
              <a:rPr lang="en-GB" sz="1750" dirty="0"/>
              <a:t>Increasing the number of coordinate axes in the working space of CNC metal-cutting machines (Fig. 2) simplifies the processing process compared to conventional metal-cutting machines (Fig. 3).</a:t>
            </a:r>
            <a:r>
              <a:rPr lang="mk-MK" sz="1750" dirty="0"/>
              <a:t> </a:t>
            </a:r>
            <a:endParaRPr lang="en-US" sz="1750" dirty="0"/>
          </a:p>
          <a:p>
            <a:pPr algn="just"/>
            <a:endParaRPr lang="en-US" sz="1750" dirty="0"/>
          </a:p>
        </p:txBody>
      </p:sp>
      <p:pic>
        <p:nvPicPr>
          <p:cNvPr id="8" name="Picture 7"/>
          <p:cNvPicPr/>
          <p:nvPr/>
        </p:nvPicPr>
        <p:blipFill rotWithShape="1">
          <a:blip r:embed="rId2">
            <a:extLst>
              <a:ext uri="{28A0092B-C50C-407E-A947-70E740481C1C}">
                <a14:useLocalDpi xmlns:a14="http://schemas.microsoft.com/office/drawing/2010/main" val="0"/>
              </a:ext>
            </a:extLst>
          </a:blip>
          <a:srcRect b="8509"/>
          <a:stretch/>
        </p:blipFill>
        <p:spPr>
          <a:xfrm>
            <a:off x="551385" y="989468"/>
            <a:ext cx="5328592" cy="1951466"/>
          </a:xfrm>
          <a:prstGeom prst="rect">
            <a:avLst/>
          </a:prstGeom>
        </p:spPr>
      </p:pic>
      <p:sp>
        <p:nvSpPr>
          <p:cNvPr id="5" name="Rectangle 4"/>
          <p:cNvSpPr/>
          <p:nvPr/>
        </p:nvSpPr>
        <p:spPr>
          <a:xfrm>
            <a:off x="258717" y="3025718"/>
            <a:ext cx="5913928" cy="323165"/>
          </a:xfrm>
          <a:prstGeom prst="rect">
            <a:avLst/>
          </a:prstGeom>
        </p:spPr>
        <p:txBody>
          <a:bodyPr wrap="square">
            <a:spAutoFit/>
          </a:bodyPr>
          <a:lstStyle/>
          <a:p>
            <a:pPr algn="ctr"/>
            <a:r>
              <a:rPr lang="en-GB" sz="1500" dirty="0"/>
              <a:t>Figure 2: Workspace of Multi-Axis CNC Metal Cutting Machines</a:t>
            </a:r>
            <a:endParaRPr lang="en-US" sz="1500" dirty="0"/>
          </a:p>
        </p:txBody>
      </p:sp>
      <p:pic>
        <p:nvPicPr>
          <p:cNvPr id="10" name="Picture 9"/>
          <p:cNvPicPr/>
          <p:nvPr/>
        </p:nvPicPr>
        <p:blipFill rotWithShape="1">
          <a:blip r:embed="rId3">
            <a:extLst>
              <a:ext uri="{28A0092B-C50C-407E-A947-70E740481C1C}">
                <a14:useLocalDpi xmlns:a14="http://schemas.microsoft.com/office/drawing/2010/main" val="0"/>
              </a:ext>
            </a:extLst>
          </a:blip>
          <a:srcRect b="8975"/>
          <a:stretch/>
        </p:blipFill>
        <p:spPr>
          <a:xfrm>
            <a:off x="6312025" y="1018810"/>
            <a:ext cx="5794236" cy="1922124"/>
          </a:xfrm>
          <a:prstGeom prst="rect">
            <a:avLst/>
          </a:prstGeom>
        </p:spPr>
      </p:pic>
      <p:sp>
        <p:nvSpPr>
          <p:cNvPr id="6" name="Rectangle 5"/>
          <p:cNvSpPr/>
          <p:nvPr/>
        </p:nvSpPr>
        <p:spPr>
          <a:xfrm>
            <a:off x="6172645" y="3056495"/>
            <a:ext cx="5913928" cy="584775"/>
          </a:xfrm>
          <a:prstGeom prst="rect">
            <a:avLst/>
          </a:prstGeom>
        </p:spPr>
        <p:txBody>
          <a:bodyPr wrap="square">
            <a:spAutoFit/>
          </a:bodyPr>
          <a:lstStyle/>
          <a:p>
            <a:pPr algn="ctr"/>
            <a:r>
              <a:rPr lang="en-GB" sz="1600" dirty="0"/>
              <a:t>Figure 3: Operational Area of Conventional Metal Cutting Machines</a:t>
            </a:r>
            <a:endParaRPr lang="en-US" sz="1500" dirty="0"/>
          </a:p>
        </p:txBody>
      </p:sp>
    </p:spTree>
    <p:extLst>
      <p:ext uri="{BB962C8B-B14F-4D97-AF65-F5344CB8AC3E}">
        <p14:creationId xmlns:p14="http://schemas.microsoft.com/office/powerpoint/2010/main" val="19791794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type="body" idx="1"/>
          </p:nvPr>
        </p:nvSpPr>
        <p:spPr>
          <a:xfrm>
            <a:off x="479376" y="1296144"/>
            <a:ext cx="11157438" cy="3501008"/>
          </a:xfrm>
        </p:spPr>
        <p:txBody>
          <a:bodyPr>
            <a:noAutofit/>
          </a:bodyPr>
          <a:lstStyle/>
          <a:p>
            <a:pPr algn="just"/>
            <a:r>
              <a:rPr lang="en-GB" sz="1800" dirty="0"/>
              <a:t>Production operations that would typically require various conventional metal cutting machines can be consolidated into a single operation on a suitable CNC metal cutting machine. This integration significantly reduces the number of operations, steps, and transitions, which is often not feasible with traditional metal cutting machines, both from a technical and economic perspective.</a:t>
            </a:r>
          </a:p>
          <a:p>
            <a:pPr algn="just"/>
            <a:r>
              <a:rPr lang="en-GB" sz="1750" dirty="0"/>
              <a:t>By minimizing the number of production operations, the need for production equipment is also reduced. This leads to fewer metal cutting machines, less workspace required for installation, and a decrease in the manpower and energy needed for operation and maintenance.</a:t>
            </a:r>
          </a:p>
          <a:p>
            <a:pPr algn="just"/>
            <a:r>
              <a:rPr lang="en-GB" sz="1750" dirty="0"/>
              <a:t>Overall, these factors highlight the enhanced energy efficiency of CNC metal cutting machines compared to their conventional counterparts. They achieve this through increased productivity, improved machine utilization time, a reduction in production operations, and simplified production processes.</a:t>
            </a:r>
            <a:endParaRPr lang="en-US" sz="1750" dirty="0"/>
          </a:p>
        </p:txBody>
      </p:sp>
    </p:spTree>
    <p:extLst>
      <p:ext uri="{BB962C8B-B14F-4D97-AF65-F5344CB8AC3E}">
        <p14:creationId xmlns:p14="http://schemas.microsoft.com/office/powerpoint/2010/main" val="1276930623"/>
      </p:ext>
    </p:extLst>
  </p:cSld>
  <p:clrMapOvr>
    <a:masterClrMapping/>
  </p:clrMapOvr>
</p:sld>
</file>

<file path=ppt/theme/theme1.xml><?xml version="1.0" encoding="utf-8"?>
<a:theme xmlns:a="http://schemas.openxmlformats.org/drawingml/2006/main" name="GREENES_HEP_1_1 do 1_3 (1)">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REENES_HEP_1_1 do 1_3 (1)" id="{3B9D7543-5B7D-6E4D-8FE5-09426AE154BF}" vid="{0CC1B8A8-EEE2-1E48-A423-62B3E2500F3C}"/>
    </a:ext>
  </a:extLst>
</a:theme>
</file>

<file path=docProps/app.xml><?xml version="1.0" encoding="utf-8"?>
<Properties xmlns="http://schemas.openxmlformats.org/officeDocument/2006/extended-properties" xmlns:vt="http://schemas.openxmlformats.org/officeDocument/2006/docPropsVTypes">
  <Template>GREENES_HEP_1_1 do 1_3 (1)</Template>
  <TotalTime>598</TotalTime>
  <Words>3722</Words>
  <Application>Microsoft Office PowerPoint</Application>
  <PresentationFormat>Widescreen</PresentationFormat>
  <Paragraphs>120</Paragraphs>
  <Slides>28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Calibri</vt:lpstr>
      <vt:lpstr>Exo 2</vt:lpstr>
      <vt:lpstr>Wingdings 3</vt:lpstr>
      <vt:lpstr>GREENES_HEP_1_1 do 1_3 (1)</vt:lpstr>
      <vt:lpstr>ENERGY EFFICIENCY OF CNC METAL CUTTING MACHINES COMPARED TO CONVENTIONAL MACHINES</vt:lpstr>
      <vt:lpstr>INTRODUCTION</vt:lpstr>
      <vt:lpstr>METAL CUTTING MACHINES</vt:lpstr>
      <vt:lpstr>METAL CUTTING MACHINES</vt:lpstr>
      <vt:lpstr>DEFINITION OF ENERGY EFFICIENCY</vt:lpstr>
      <vt:lpstr>ADVANTAGES OF CNC METAL CUTTING MACHINES OVER CONVENTIONAL MACHINES</vt:lpstr>
      <vt:lpstr>PowerPoint Presentation</vt:lpstr>
      <vt:lpstr>PowerPoint Presentation</vt:lpstr>
      <vt:lpstr>PowerPoint Presentation</vt:lpstr>
      <vt:lpstr>ENERGY EFFICIENCY IN CNC METAL CUTTING MACHINE UNITS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ENERGY EFFICIENCY OF CNC METAL CUTTING MACHINES</vt:lpstr>
      <vt:lpstr>ENERGY EFFICIENCY OF CNC METAL CUTTING MACHINES</vt:lpstr>
      <vt:lpstr>ENERGY EFFICIENCY OF CNC METAL CUTTING MACHINES</vt:lpstr>
      <vt:lpstr>ENERGY EFFICIENCY OF CNC METAL CUTTING MACHINES</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SIMULATION OF LINEAR INTERPOLATION MOTION IN CNC MACHINING</dc:title>
  <dc:creator>user</dc:creator>
  <cp:lastModifiedBy>ASUS</cp:lastModifiedBy>
  <cp:revision>92</cp:revision>
  <dcterms:created xsi:type="dcterms:W3CDTF">2024-06-25T18:13:11Z</dcterms:created>
  <dcterms:modified xsi:type="dcterms:W3CDTF">2024-09-25T22:02:57Z</dcterms:modified>
</cp:coreProperties>
</file>