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1" r:id="rId3"/>
    <p:sldId id="262" r:id="rId4"/>
    <p:sldId id="263" r:id="rId5"/>
    <p:sldId id="264" r:id="rId6"/>
    <p:sldId id="265" r:id="rId7"/>
    <p:sldId id="266" r:id="rId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398"/>
    <p:restoredTop sz="94693"/>
  </p:normalViewPr>
  <p:slideViewPr>
    <p:cSldViewPr snapToGrid="0" snapToObjects="1">
      <p:cViewPr varScale="1">
        <p:scale>
          <a:sx n="80" d="100"/>
          <a:sy n="80" d="100"/>
        </p:scale>
        <p:origin x="1224" y="5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2198928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94178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64221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5BCAD085-E8A6-8845-BD4E-CB4CCA059FC4}" type="datetimeFigureOut">
              <a:rPr lang="en-US" smtClean="0"/>
              <a:t>9/25/2024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C1FF6DA9-008F-8B48-92A6-B652298478BF}" type="slidenum">
              <a:rPr lang="en-US" smtClean="0"/>
              <a:t>‹#›</a:t>
            </a:fld>
            <a:endParaRPr lang="en-US"/>
          </a:p>
        </p:txBody>
      </p:sp>
    </p:spTree>
    <p:extLst>
      <p:ext uri="{BB962C8B-B14F-4D97-AF65-F5344CB8AC3E}">
        <p14:creationId xmlns:p14="http://schemas.microsoft.com/office/powerpoint/2010/main" val="16618399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CONTEMPORARY PRODUCTION TECHNOLOGIES</a:t>
            </a:r>
            <a:endParaRPr dirty="0"/>
          </a:p>
        </p:txBody>
      </p:sp>
      <p:sp>
        <p:nvSpPr>
          <p:cNvPr id="3" name="Content Placeholder 2"/>
          <p:cNvSpPr>
            <a:spLocks noGrp="1"/>
          </p:cNvSpPr>
          <p:nvPr>
            <p:ph type="subTitle" idx="1"/>
          </p:nvPr>
        </p:nvSpPr>
        <p:spPr/>
        <p:txBody>
          <a:bodyPr>
            <a:normAutofit/>
          </a:bodyPr>
          <a:lstStyle/>
          <a:p>
            <a:pPr marL="85725" indent="0">
              <a:buNone/>
            </a:pPr>
            <a:r>
              <a:rPr lang="en-US" sz="1600" dirty="0"/>
              <a:t>Prof. dr. </a:t>
            </a:r>
            <a:r>
              <a:rPr lang="en-US" sz="1600" dirty="0" err="1"/>
              <a:t>Stojanche</a:t>
            </a:r>
            <a:r>
              <a:rPr lang="en-US" sz="1600" dirty="0"/>
              <a:t> </a:t>
            </a:r>
            <a:r>
              <a:rPr lang="en-US" sz="1600" dirty="0" err="1"/>
              <a:t>Nusev</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10462483" cy="4226703"/>
          </a:xfrm>
        </p:spPr>
        <p:txBody>
          <a:bodyPr>
            <a:noAutofit/>
          </a:bodyPr>
          <a:lstStyle/>
          <a:p>
            <a:pPr marL="85725" indent="0">
              <a:buNone/>
            </a:pPr>
            <a:r>
              <a:rPr lang="en-US" sz="1800" b="1" dirty="0"/>
              <a:t>Fundamentals of Coordinate Systems:</a:t>
            </a:r>
            <a:endParaRPr lang="en-US" sz="1800" dirty="0"/>
          </a:p>
          <a:p>
            <a:r>
              <a:rPr lang="en-US" sz="1800" b="1" dirty="0"/>
              <a:t>Purpose:</a:t>
            </a:r>
            <a:r>
              <a:rPr lang="en-US" sz="1800" dirty="0"/>
              <a:t> To unequivocally define machine movements within the working space, ensuring precision in manufacturing tasks.</a:t>
            </a:r>
          </a:p>
          <a:p>
            <a:r>
              <a:rPr lang="en-US" sz="1800" b="1" dirty="0"/>
              <a:t>Standardization:</a:t>
            </a:r>
            <a:r>
              <a:rPr lang="en-US" sz="1800" dirty="0"/>
              <a:t> Each type of machine, such as lathes, milling machines, and drills, employs a universally recognized coordinate system embedded within the machine’s control unit software.</a:t>
            </a:r>
          </a:p>
          <a:p>
            <a:pPr marL="85725" indent="0">
              <a:buNone/>
            </a:pPr>
            <a:endParaRPr lang="en-US" sz="1800" b="1" dirty="0"/>
          </a:p>
          <a:p>
            <a:pPr marL="85725" indent="0">
              <a:buNone/>
            </a:pPr>
            <a:r>
              <a:rPr lang="en-US" sz="1800" b="1" dirty="0"/>
              <a:t>Axis Configuration:</a:t>
            </a:r>
            <a:endParaRPr lang="en-US" sz="1800" dirty="0"/>
          </a:p>
          <a:p>
            <a:r>
              <a:rPr lang="en-US" sz="1800" b="1" dirty="0"/>
              <a:t>Lathes:</a:t>
            </a:r>
            <a:r>
              <a:rPr lang="en-US" sz="1800" dirty="0"/>
              <a:t> Typically operate on a two-axis system.</a:t>
            </a:r>
          </a:p>
          <a:p>
            <a:r>
              <a:rPr lang="en-US" sz="1800" b="1" dirty="0"/>
              <a:t>Milling Machines:</a:t>
            </a:r>
            <a:r>
              <a:rPr lang="en-US" sz="1800" dirty="0"/>
              <a:t> Utilize a three-axis system to accommodate more complex operations.</a:t>
            </a:r>
          </a:p>
          <a:p>
            <a:r>
              <a:rPr lang="en-US" sz="1800" b="1" dirty="0"/>
              <a:t>Extended Capabilities:</a:t>
            </a:r>
            <a:r>
              <a:rPr lang="en-US" sz="1800" dirty="0"/>
              <a:t> Advanced machining centers may operate on up to five axes, enhancing their ability to perform sophisticated manufacturing processes.</a:t>
            </a:r>
          </a:p>
          <a:p>
            <a:pPr marL="85725" indent="0">
              <a:buNone/>
            </a:pPr>
            <a:endParaRPr lang="en-US" sz="1800" dirty="0"/>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fontScale="90000"/>
          </a:bodyPr>
          <a:lstStyle/>
          <a:p>
            <a:r>
              <a:rPr lang="en-US" sz="3200" dirty="0"/>
              <a:t>UNDERSTANDING COORDINATE SYSTEMS AND MOVEMENTS IN NUMA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7035471" cy="4226703"/>
          </a:xfrm>
        </p:spPr>
        <p:txBody>
          <a:bodyPr>
            <a:noAutofit/>
          </a:bodyPr>
          <a:lstStyle/>
          <a:p>
            <a:pPr marL="85725" indent="0">
              <a:buNone/>
            </a:pPr>
            <a:r>
              <a:rPr lang="en-US" sz="1800" b="1" dirty="0"/>
              <a:t>Axis Orientation:</a:t>
            </a:r>
            <a:endParaRPr lang="en-US" sz="1800" dirty="0"/>
          </a:p>
          <a:p>
            <a:r>
              <a:rPr lang="en-US" sz="1800" b="1" dirty="0"/>
              <a:t>Z-Axis:</a:t>
            </a:r>
            <a:r>
              <a:rPr lang="en-US" sz="1800" dirty="0"/>
              <a:t> Always aligned parallel to the main spindle’s axis, directing movement from the workpiece towards the tool.</a:t>
            </a:r>
          </a:p>
          <a:p>
            <a:r>
              <a:rPr lang="en-US" sz="1800" b="1" dirty="0"/>
              <a:t>X and Y Axes:</a:t>
            </a:r>
            <a:r>
              <a:rPr lang="en-US" sz="1800" dirty="0"/>
              <a:t> Dictate lateral and vertical movements respectively, with their positive directions standardized based on machine type.</a:t>
            </a:r>
          </a:p>
          <a:p>
            <a:endParaRPr lang="en-US" sz="1800" dirty="0"/>
          </a:p>
          <a:p>
            <a:pPr marL="85725" indent="0">
              <a:buNone/>
            </a:pPr>
            <a:r>
              <a:rPr lang="en-US" sz="1800" b="1" dirty="0"/>
              <a:t>Complex Axis Systems:</a:t>
            </a:r>
            <a:endParaRPr lang="en-US" sz="1800" dirty="0"/>
          </a:p>
          <a:p>
            <a:r>
              <a:rPr lang="en-US" sz="1800" b="1" dirty="0"/>
              <a:t>Additional Axes:</a:t>
            </a:r>
            <a:r>
              <a:rPr lang="en-US" sz="1800" dirty="0"/>
              <a:t> In more complex machinery, additional axes (marked as u, c, and </a:t>
            </a:r>
            <a:r>
              <a:rPr lang="en-US" sz="1800" dirty="0" err="1"/>
              <a:t>nj</a:t>
            </a:r>
            <a:r>
              <a:rPr lang="en-US" sz="1800" dirty="0"/>
              <a:t>) parallel to the primary x, y axes are introduced to handle additional movement and rotation around the primary axes.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fontScale="90000"/>
          </a:bodyPr>
          <a:lstStyle/>
          <a:p>
            <a:r>
              <a:rPr lang="en-US" sz="3200" dirty="0"/>
              <a:t>UNDERSTANDING COORDINATE SYSTEMS AND MOVEMENTS IN NUMA</a:t>
            </a:r>
          </a:p>
        </p:txBody>
      </p:sp>
      <p:pic>
        <p:nvPicPr>
          <p:cNvPr id="4" name="Picture 3" descr="BT-5-9">
            <a:extLst>
              <a:ext uri="{FF2B5EF4-FFF2-40B4-BE49-F238E27FC236}">
                <a16:creationId xmlns:a16="http://schemas.microsoft.com/office/drawing/2014/main" id="{4147622A-E32C-8A43-8F1B-22C156187B4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2447" y="1361741"/>
            <a:ext cx="2499524" cy="2468880"/>
          </a:xfrm>
          <a:prstGeom prst="rect">
            <a:avLst/>
          </a:prstGeom>
          <a:noFill/>
          <a:ln>
            <a:noFill/>
          </a:ln>
        </p:spPr>
      </p:pic>
      <p:pic>
        <p:nvPicPr>
          <p:cNvPr id="5" name="Picture 4" descr="BT-5-10">
            <a:extLst>
              <a:ext uri="{FF2B5EF4-FFF2-40B4-BE49-F238E27FC236}">
                <a16:creationId xmlns:a16="http://schemas.microsoft.com/office/drawing/2014/main" id="{897131E1-7DCA-574D-A5AE-10FCBEDE37D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4266" y="4016440"/>
            <a:ext cx="1870501" cy="1984709"/>
          </a:xfrm>
          <a:prstGeom prst="rect">
            <a:avLst/>
          </a:prstGeom>
          <a:noFill/>
          <a:ln>
            <a:noFill/>
          </a:ln>
        </p:spPr>
      </p:pic>
      <p:pic>
        <p:nvPicPr>
          <p:cNvPr id="7" name="Picture 6" descr="BT-5-11">
            <a:extLst>
              <a:ext uri="{FF2B5EF4-FFF2-40B4-BE49-F238E27FC236}">
                <a16:creationId xmlns:a16="http://schemas.microsoft.com/office/drawing/2014/main" id="{8C11C5ED-1E87-F84E-987B-7FD4304FAF4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42697" y="3930315"/>
            <a:ext cx="1546215" cy="1984709"/>
          </a:xfrm>
          <a:prstGeom prst="rect">
            <a:avLst/>
          </a:prstGeom>
          <a:noFill/>
          <a:ln>
            <a:noFill/>
          </a:ln>
        </p:spPr>
      </p:pic>
    </p:spTree>
    <p:extLst>
      <p:ext uri="{BB962C8B-B14F-4D97-AF65-F5344CB8AC3E}">
        <p14:creationId xmlns:p14="http://schemas.microsoft.com/office/powerpoint/2010/main" val="1024169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79275" y="1395724"/>
            <a:ext cx="7431746" cy="3032453"/>
          </a:xfrm>
        </p:spPr>
        <p:txBody>
          <a:bodyPr>
            <a:noAutofit/>
          </a:bodyPr>
          <a:lstStyle/>
          <a:p>
            <a:pPr marL="85725" indent="0">
              <a:buNone/>
            </a:pPr>
            <a:r>
              <a:rPr lang="en-US" sz="1600" b="1" dirty="0"/>
              <a:t>Coordinate Setting Methods:</a:t>
            </a:r>
            <a:endParaRPr lang="en-US" sz="1600" dirty="0"/>
          </a:p>
          <a:p>
            <a:r>
              <a:rPr lang="en-US" sz="1600" b="1" dirty="0"/>
              <a:t>Absolute vs. Relative Systems:</a:t>
            </a:r>
            <a:endParaRPr lang="en-US" sz="1600" dirty="0"/>
          </a:p>
          <a:p>
            <a:pPr lvl="1"/>
            <a:r>
              <a:rPr lang="en-US" sz="1600" b="1" dirty="0"/>
              <a:t>Absolute System:</a:t>
            </a:r>
            <a:r>
              <a:rPr lang="en-US" sz="1600" dirty="0"/>
              <a:t> Coordinates are set relative to a fixed origin point, ensuring consistency and simplicity in programming.</a:t>
            </a:r>
          </a:p>
          <a:p>
            <a:pPr lvl="1"/>
            <a:r>
              <a:rPr lang="en-US" sz="1600" b="1" dirty="0"/>
              <a:t>Relative System:</a:t>
            </a:r>
            <a:r>
              <a:rPr lang="en-US" sz="1600" dirty="0"/>
              <a:t> Each new movement takes the last position as the reference point, allowing dynamic adjustments during operations which is crucial for tasks requiring incremental changes.</a:t>
            </a:r>
          </a:p>
          <a:p>
            <a:r>
              <a:rPr lang="en-US" sz="1600" b="1" dirty="0"/>
              <a:t>Practical Implications:</a:t>
            </a:r>
            <a:r>
              <a:rPr lang="en-US" sz="1600" dirty="0"/>
              <a:t> The choice between absolute and relative systems affects the programming approach, with absolute offering straightforward, uniform coordinates and relative providing flexibility by adapting to the machine’s current position.</a:t>
            </a:r>
          </a:p>
          <a:p>
            <a:pPr marL="85725" indent="0">
              <a:buNone/>
            </a:pPr>
            <a:endParaRPr lang="en-US" sz="1600" dirty="0"/>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fontScale="90000"/>
          </a:bodyPr>
          <a:lstStyle/>
          <a:p>
            <a:r>
              <a:rPr lang="en-US" sz="3200" dirty="0"/>
              <a:t>UNDERSTANDING COORDINATE SYSTEMS AND MOVEMENTS IN NUMA</a:t>
            </a:r>
          </a:p>
        </p:txBody>
      </p:sp>
      <p:pic>
        <p:nvPicPr>
          <p:cNvPr id="5" name="Picture 4" descr="BT-5-12">
            <a:extLst>
              <a:ext uri="{FF2B5EF4-FFF2-40B4-BE49-F238E27FC236}">
                <a16:creationId xmlns:a16="http://schemas.microsoft.com/office/drawing/2014/main" id="{80EC6671-A612-6F45-956A-13C71141B73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96853" y="2156000"/>
            <a:ext cx="3794760" cy="1576070"/>
          </a:xfrm>
          <a:prstGeom prst="rect">
            <a:avLst/>
          </a:prstGeom>
          <a:noFill/>
          <a:ln>
            <a:noFill/>
          </a:ln>
        </p:spPr>
      </p:pic>
      <p:sp>
        <p:nvSpPr>
          <p:cNvPr id="2" name="Rectangle 1">
            <a:extLst>
              <a:ext uri="{FF2B5EF4-FFF2-40B4-BE49-F238E27FC236}">
                <a16:creationId xmlns:a16="http://schemas.microsoft.com/office/drawing/2014/main" id="{829639E7-8A7E-DE46-96CD-57831ABAE0F3}"/>
              </a:ext>
            </a:extLst>
          </p:cNvPr>
          <p:cNvSpPr/>
          <p:nvPr/>
        </p:nvSpPr>
        <p:spPr>
          <a:xfrm>
            <a:off x="538195" y="4547937"/>
            <a:ext cx="10843679" cy="1384995"/>
          </a:xfrm>
          <a:prstGeom prst="rect">
            <a:avLst/>
          </a:prstGeom>
        </p:spPr>
        <p:txBody>
          <a:bodyPr wrap="square">
            <a:spAutoFit/>
          </a:bodyPr>
          <a:lstStyle/>
          <a:p>
            <a:pPr marL="85725" indent="0">
              <a:buNone/>
            </a:pPr>
            <a:r>
              <a:rPr lang="en-US" b="1" dirty="0"/>
              <a:t>Modern Control Units:</a:t>
            </a:r>
          </a:p>
          <a:p>
            <a:pPr marL="85725" indent="0">
              <a:buNone/>
            </a:pPr>
            <a:endParaRPr lang="en-US" dirty="0"/>
          </a:p>
          <a:p>
            <a:pPr marL="285750" indent="-285750">
              <a:buFont typeface="Arial" panose="020B0604020202020204" pitchFamily="34" charset="0"/>
              <a:buChar char="•"/>
            </a:pPr>
            <a:r>
              <a:rPr lang="en-US" b="1" dirty="0"/>
              <a:t>Dual System Compatibility:</a:t>
            </a:r>
            <a:r>
              <a:rPr lang="en-US" dirty="0"/>
              <a:t> Most contemporary control units are versatile, supporting both absolute and relative coordinate settings, which significantly simplifies programming and enhances operational flexibility.</a:t>
            </a:r>
          </a:p>
          <a:p>
            <a:pPr marL="285750" indent="-285750">
              <a:buFont typeface="Arial" panose="020B0604020202020204" pitchFamily="34" charset="0"/>
              <a:buChar char="•"/>
            </a:pPr>
            <a:r>
              <a:rPr lang="en-US" b="1" dirty="0"/>
              <a:t>Programming Advantages:</a:t>
            </a:r>
            <a:r>
              <a:rPr lang="en-US" dirty="0"/>
              <a:t> This dual capability allows programmers to select the most effective coordinate setting method based on specific operational requirements and machine capabilities.</a:t>
            </a:r>
          </a:p>
        </p:txBody>
      </p:sp>
    </p:spTree>
    <p:extLst>
      <p:ext uri="{BB962C8B-B14F-4D97-AF65-F5344CB8AC3E}">
        <p14:creationId xmlns:p14="http://schemas.microsoft.com/office/powerpoint/2010/main" val="2417844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Types of Numerical Control in NUMA Systems</a:t>
            </a:r>
          </a:p>
        </p:txBody>
      </p:sp>
      <p:sp>
        <p:nvSpPr>
          <p:cNvPr id="7" name="Text Placeholder 6">
            <a:extLst>
              <a:ext uri="{FF2B5EF4-FFF2-40B4-BE49-F238E27FC236}">
                <a16:creationId xmlns:a16="http://schemas.microsoft.com/office/drawing/2014/main" id="{F125B64D-EC67-5540-BB77-9011DC7C2BF4}"/>
              </a:ext>
            </a:extLst>
          </p:cNvPr>
          <p:cNvSpPr>
            <a:spLocks noGrp="1"/>
          </p:cNvSpPr>
          <p:nvPr>
            <p:ph type="body" idx="1"/>
          </p:nvPr>
        </p:nvSpPr>
        <p:spPr>
          <a:xfrm>
            <a:off x="420866" y="1722903"/>
            <a:ext cx="7271323" cy="3739433"/>
          </a:xfrm>
        </p:spPr>
        <p:txBody>
          <a:bodyPr>
            <a:noAutofit/>
          </a:bodyPr>
          <a:lstStyle/>
          <a:p>
            <a:pPr marL="85725" indent="0">
              <a:buNone/>
            </a:pPr>
            <a:r>
              <a:rPr lang="en-US" sz="1600" b="1" dirty="0"/>
              <a:t>Core Management Styles of Device Movement:</a:t>
            </a:r>
            <a:endParaRPr lang="en-US" sz="1600" dirty="0"/>
          </a:p>
          <a:p>
            <a:r>
              <a:rPr lang="en-US" sz="1600" b="1" dirty="0"/>
              <a:t>Point-to-Point Management:</a:t>
            </a:r>
            <a:r>
              <a:rPr lang="en-US" sz="1600" dirty="0"/>
              <a:t> Simplistic control where the machine moves directly to designated points without concerning the path taken. This method is suitable for operations that do not require precise path accuracy but need rapid movement between points.</a:t>
            </a:r>
          </a:p>
          <a:p>
            <a:r>
              <a:rPr lang="en-US" sz="1600" b="1" dirty="0"/>
              <a:t>Line Management:</a:t>
            </a:r>
            <a:r>
              <a:rPr lang="en-US" sz="1600" dirty="0"/>
              <a:t> Ensures the tool moves in a straight line from one point to another, adhering strictly to linear trajectories parallel to the machine’s guides. Common in lathes and milling machines, this method is somewhat limited in handling complex paths.</a:t>
            </a:r>
          </a:p>
          <a:p>
            <a:r>
              <a:rPr lang="en-US" sz="1600" b="1" dirty="0"/>
              <a:t>Contour Management:</a:t>
            </a:r>
            <a:r>
              <a:rPr lang="en-US" sz="1600" dirty="0"/>
              <a:t> The most advanced control type, allowing for intricate movements along predefined contours. This method is critical for machines designed to handle complex spatial and planar profiles, such as advanced lathes, milling machines, and grinders.</a:t>
            </a:r>
          </a:p>
        </p:txBody>
      </p:sp>
      <p:pic>
        <p:nvPicPr>
          <p:cNvPr id="8" name="Picture 7" descr="BT-5-13">
            <a:extLst>
              <a:ext uri="{FF2B5EF4-FFF2-40B4-BE49-F238E27FC236}">
                <a16:creationId xmlns:a16="http://schemas.microsoft.com/office/drawing/2014/main" id="{B5F83D58-4225-564C-B5C1-31A09B2091D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8817" y="2238375"/>
            <a:ext cx="4206240" cy="2381250"/>
          </a:xfrm>
          <a:prstGeom prst="rect">
            <a:avLst/>
          </a:prstGeom>
          <a:noFill/>
          <a:ln>
            <a:noFill/>
          </a:ln>
        </p:spPr>
      </p:pic>
    </p:spTree>
    <p:extLst>
      <p:ext uri="{BB962C8B-B14F-4D97-AF65-F5344CB8AC3E}">
        <p14:creationId xmlns:p14="http://schemas.microsoft.com/office/powerpoint/2010/main" val="2636333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Types of Numerical Control in NUMA Systems</a:t>
            </a:r>
          </a:p>
        </p:txBody>
      </p:sp>
      <p:sp>
        <p:nvSpPr>
          <p:cNvPr id="7" name="Text Placeholder 6">
            <a:extLst>
              <a:ext uri="{FF2B5EF4-FFF2-40B4-BE49-F238E27FC236}">
                <a16:creationId xmlns:a16="http://schemas.microsoft.com/office/drawing/2014/main" id="{F125B64D-EC67-5540-BB77-9011DC7C2BF4}"/>
              </a:ext>
            </a:extLst>
          </p:cNvPr>
          <p:cNvSpPr>
            <a:spLocks noGrp="1"/>
          </p:cNvSpPr>
          <p:nvPr>
            <p:ph type="body" idx="1"/>
          </p:nvPr>
        </p:nvSpPr>
        <p:spPr>
          <a:xfrm>
            <a:off x="420866" y="1722903"/>
            <a:ext cx="10551934" cy="2969413"/>
          </a:xfrm>
        </p:spPr>
        <p:txBody>
          <a:bodyPr>
            <a:noAutofit/>
          </a:bodyPr>
          <a:lstStyle/>
          <a:p>
            <a:pPr marL="85725" indent="0">
              <a:buNone/>
            </a:pPr>
            <a:r>
              <a:rPr lang="en-US" sz="1600" b="1" dirty="0"/>
              <a:t>Operational Characteristics:</a:t>
            </a:r>
            <a:endParaRPr lang="en-US" sz="1600" dirty="0"/>
          </a:p>
          <a:p>
            <a:r>
              <a:rPr lang="en-US" sz="1600" b="1" dirty="0"/>
              <a:t>Technological Operations:</a:t>
            </a:r>
            <a:r>
              <a:rPr lang="en-US" sz="1600" dirty="0"/>
              <a:t> Each control type is tailored to the machine's capability and the complexity of the task, from simple point-to-point movements to complex contour following, enhancing both efficiency and precision.</a:t>
            </a:r>
          </a:p>
          <a:p>
            <a:r>
              <a:rPr lang="en-US" sz="1600" b="1" dirty="0"/>
              <a:t>Interpolation Techniques:</a:t>
            </a:r>
            <a:r>
              <a:rPr lang="en-US" sz="1600" dirty="0"/>
              <a:t> Essential for contour management, where the tool path is divided into small, manageable segments for precision. Two primary forms of interpolation are:</a:t>
            </a:r>
          </a:p>
          <a:p>
            <a:pPr lvl="1"/>
            <a:r>
              <a:rPr lang="en-US" sz="1600" b="1" dirty="0"/>
              <a:t>Linear Interpolation:</a:t>
            </a:r>
            <a:r>
              <a:rPr lang="en-US" sz="1600" dirty="0"/>
              <a:t> Direct movement between two points, either in 2D or 3D space, useful for straightforward profiles.</a:t>
            </a:r>
          </a:p>
          <a:p>
            <a:pPr lvl="1"/>
            <a:r>
              <a:rPr lang="en-US" sz="1600" b="1" dirty="0"/>
              <a:t>Circular Interpolation:</a:t>
            </a:r>
            <a:r>
              <a:rPr lang="en-US" sz="1600" dirty="0"/>
              <a:t> More complex, used for creating rounded profiles where the machine calculates the necessary arc segments based on specified radii and center points.</a:t>
            </a:r>
          </a:p>
        </p:txBody>
      </p:sp>
    </p:spTree>
    <p:extLst>
      <p:ext uri="{BB962C8B-B14F-4D97-AF65-F5344CB8AC3E}">
        <p14:creationId xmlns:p14="http://schemas.microsoft.com/office/powerpoint/2010/main" val="3223446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Types of Numerical Control in NUMA Systems</a:t>
            </a:r>
          </a:p>
        </p:txBody>
      </p:sp>
      <p:sp>
        <p:nvSpPr>
          <p:cNvPr id="7" name="Text Placeholder 6">
            <a:extLst>
              <a:ext uri="{FF2B5EF4-FFF2-40B4-BE49-F238E27FC236}">
                <a16:creationId xmlns:a16="http://schemas.microsoft.com/office/drawing/2014/main" id="{F125B64D-EC67-5540-BB77-9011DC7C2BF4}"/>
              </a:ext>
            </a:extLst>
          </p:cNvPr>
          <p:cNvSpPr>
            <a:spLocks noGrp="1"/>
          </p:cNvSpPr>
          <p:nvPr>
            <p:ph type="body" idx="1"/>
          </p:nvPr>
        </p:nvSpPr>
        <p:spPr>
          <a:xfrm>
            <a:off x="420866" y="1722903"/>
            <a:ext cx="10367450" cy="3611097"/>
          </a:xfrm>
        </p:spPr>
        <p:txBody>
          <a:bodyPr>
            <a:noAutofit/>
          </a:bodyPr>
          <a:lstStyle/>
          <a:p>
            <a:pPr marL="85725" indent="0">
              <a:buNone/>
            </a:pPr>
            <a:r>
              <a:rPr lang="en-US" sz="1600" b="1" dirty="0"/>
              <a:t>Technical Implications:</a:t>
            </a:r>
            <a:endParaRPr lang="en-US" sz="1600" dirty="0"/>
          </a:p>
          <a:p>
            <a:r>
              <a:rPr lang="en-US" sz="1600" b="1" dirty="0"/>
              <a:t>Memory and Programming Demand:</a:t>
            </a:r>
            <a:r>
              <a:rPr lang="en-US" sz="1600" dirty="0"/>
              <a:t> Advanced interpolation, especially circular, requires significant computational resources and memory capacity to manage the detailed coordinates and adjustments during machining.</a:t>
            </a:r>
          </a:p>
          <a:p>
            <a:r>
              <a:rPr lang="en-US" sz="1600" b="1" dirty="0"/>
              <a:t>Precision in Execution:</a:t>
            </a:r>
            <a:r>
              <a:rPr lang="en-US" sz="1600" dirty="0"/>
              <a:t> The level of control and interpolation directly influences the quality and accuracy of the final product, with higher control complexity leading to finer detail and higher precision in manufactured parts.</a:t>
            </a:r>
          </a:p>
          <a:p>
            <a:endParaRPr lang="en-US" sz="1600" b="1" dirty="0"/>
          </a:p>
          <a:p>
            <a:pPr marL="85725" indent="0">
              <a:buNone/>
            </a:pPr>
            <a:r>
              <a:rPr lang="en-US" sz="1600" b="1" dirty="0"/>
              <a:t>Conclusion:</a:t>
            </a:r>
            <a:endParaRPr lang="en-US" sz="1600" dirty="0"/>
          </a:p>
          <a:p>
            <a:r>
              <a:rPr lang="en-US" sz="1600" dirty="0"/>
              <a:t>The choice of numerical control type significantly impacts the machine's operational flexibility, precision, and efficiency. Advanced systems that incorporate contour management with sophisticated interpolation capabilities are leading the way in modern manufacturing, enabling the production of highly detailed and complex parts.</a:t>
            </a:r>
          </a:p>
          <a:p>
            <a:endParaRPr lang="en-US" sz="1600" dirty="0"/>
          </a:p>
        </p:txBody>
      </p:sp>
    </p:spTree>
    <p:extLst>
      <p:ext uri="{BB962C8B-B14F-4D97-AF65-F5344CB8AC3E}">
        <p14:creationId xmlns:p14="http://schemas.microsoft.com/office/powerpoint/2010/main" val="36019196"/>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64</TotalTime>
  <Words>756</Words>
  <Application>Microsoft Office PowerPoint</Application>
  <PresentationFormat>Widescreen</PresentationFormat>
  <Paragraphs>46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Exo 2</vt:lpstr>
      <vt:lpstr>GREENES_HEP_1_1 do 1_3 (1)</vt:lpstr>
      <vt:lpstr>CONTEMPORARY PRODUCTION TECHNOLOGIES</vt:lpstr>
      <vt:lpstr>UNDERSTANDING COORDINATE SYSTEMS AND MOVEMENTS IN NUMA</vt:lpstr>
      <vt:lpstr>UNDERSTANDING COORDINATE SYSTEMS AND MOVEMENTS IN NUMA</vt:lpstr>
      <vt:lpstr>UNDERSTANDING COORDINATE SYSTEMS AND MOVEMENTS IN NUMA</vt:lpstr>
      <vt:lpstr>Types of Numerical Control in NUMA Systems</vt:lpstr>
      <vt:lpstr>Types of Numerical Control in NUMA Systems</vt:lpstr>
      <vt:lpstr>Types of Numerical Control in NUMA Systems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PRODUCTION TECHNOLOGIES</dc:title>
  <dc:subject/>
  <dc:creator>User</dc:creator>
  <cp:keywords/>
  <dc:description>generated using python-pptx</dc:description>
  <cp:lastModifiedBy>ASUS</cp:lastModifiedBy>
  <cp:revision>8</cp:revision>
  <dcterms:created xsi:type="dcterms:W3CDTF">2013-01-27T09:14:16Z</dcterms:created>
  <dcterms:modified xsi:type="dcterms:W3CDTF">2024-09-25T21:58:10Z</dcterms:modified>
  <cp:category/>
</cp:coreProperties>
</file>