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3" r:id="rId3"/>
    <p:sldId id="257" r:id="rId4"/>
    <p:sldId id="268" r:id="rId5"/>
    <p:sldId id="258" r:id="rId6"/>
    <p:sldId id="259" r:id="rId7"/>
    <p:sldId id="260" r:id="rId8"/>
    <p:sldId id="261" r:id="rId9"/>
    <p:sldId id="264" r:id="rId10"/>
    <p:sldId id="269" r:id="rId11"/>
    <p:sldId id="265" r:id="rId12"/>
    <p:sldId id="266" r:id="rId13"/>
    <p:sldId id="267" r:id="rId14"/>
    <p:sldId id="270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41"/>
    <p:restoredTop sz="94705"/>
  </p:normalViewPr>
  <p:slideViewPr>
    <p:cSldViewPr snapToGrid="0" snapToObjects="1">
      <p:cViewPr varScale="1">
        <p:scale>
          <a:sx n="80" d="100"/>
          <a:sy n="80" d="100"/>
        </p:scale>
        <p:origin x="118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2CF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31" descr="Char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69631" y="1185975"/>
            <a:ext cx="5867400" cy="4091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1"/>
          <p:cNvSpPr txBox="1">
            <a:spLocks noGrp="1"/>
          </p:cNvSpPr>
          <p:nvPr>
            <p:ph type="ctrTitle"/>
          </p:nvPr>
        </p:nvSpPr>
        <p:spPr>
          <a:xfrm>
            <a:off x="344186" y="1444751"/>
            <a:ext cx="6164495" cy="2065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6000"/>
              <a:buFont typeface="Exo 2"/>
              <a:buNone/>
              <a:defRPr sz="4500" b="1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subTitle" idx="1"/>
          </p:nvPr>
        </p:nvSpPr>
        <p:spPr>
          <a:xfrm>
            <a:off x="344184" y="3509964"/>
            <a:ext cx="10323816" cy="92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>
                <a:latin typeface="Exo 2"/>
                <a:ea typeface="Exo 2"/>
                <a:cs typeface="Exo 2"/>
                <a:sym typeface="Exo 2"/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0" name="Google Shape;20;p31"/>
          <p:cNvSpPr/>
          <p:nvPr/>
        </p:nvSpPr>
        <p:spPr>
          <a:xfrm>
            <a:off x="0" y="5257800"/>
            <a:ext cx="12192000" cy="160020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5" y="414465"/>
            <a:ext cx="2364768" cy="61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1"/>
          <p:cNvSpPr txBox="1"/>
          <p:nvPr/>
        </p:nvSpPr>
        <p:spPr>
          <a:xfrm>
            <a:off x="344185" y="5536231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sp>
        <p:nvSpPr>
          <p:cNvPr id="23" name="Google Shape;23;p31"/>
          <p:cNvSpPr txBox="1"/>
          <p:nvPr/>
        </p:nvSpPr>
        <p:spPr>
          <a:xfrm>
            <a:off x="334767" y="6014086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D32D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36427" y="414465"/>
            <a:ext cx="2778424" cy="583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1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5734944"/>
            <a:ext cx="623007" cy="57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892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2" descr="Chart&#10;&#10;Description automatically generated with low confidence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5925416" y="1785670"/>
            <a:ext cx="6066733" cy="423048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2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364734" y="841853"/>
            <a:ext cx="719704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364734" y="2260315"/>
            <a:ext cx="7197047" cy="3551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32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32" name="Google Shape;3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32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34" name="Google Shape;34;p32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35" name="Google Shape;3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32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780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3"/>
          <p:cNvSpPr txBox="1">
            <a:spLocks noGrp="1"/>
          </p:cNvSpPr>
          <p:nvPr>
            <p:ph type="title"/>
          </p:nvPr>
        </p:nvSpPr>
        <p:spPr>
          <a:xfrm>
            <a:off x="344184" y="832598"/>
            <a:ext cx="113666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9" name="Google Shape;39;p33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3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41" name="Google Shape;41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33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43" name="Google Shape;43;p33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44" name="Google Shape;4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33" descr="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221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4400"/>
              <a:buFont typeface="Exo 2"/>
              <a:buNone/>
              <a:defRPr sz="4400" b="1" i="0" u="none" strike="noStrike" cap="none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5BCAD085-E8A6-8845-BD4E-CB4CCA059FC4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39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CONTEMPORARY PRODUCTION TECHNOLOGIES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en-US" sz="1600" dirty="0"/>
              <a:t>Prof. dr. </a:t>
            </a:r>
            <a:r>
              <a:rPr lang="en-US" sz="1600" dirty="0" err="1"/>
              <a:t>Stojanche</a:t>
            </a:r>
            <a:r>
              <a:rPr lang="en-US" sz="1600" dirty="0"/>
              <a:t> </a:t>
            </a:r>
            <a:r>
              <a:rPr lang="en-US" sz="1600" dirty="0" err="1"/>
              <a:t>Nusev</a:t>
            </a:r>
            <a:endParaRPr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Installation and Equipment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71E40C-2EF4-A642-B300-59F67B3D39A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935" y="2270759"/>
            <a:ext cx="6203195" cy="3291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9121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Advanced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7197047" cy="3551522"/>
          </a:xfrm>
        </p:spPr>
        <p:txBody>
          <a:bodyPr>
            <a:normAutofit fontScale="92500" lnSpcReduction="20000"/>
          </a:bodyPr>
          <a:lstStyle/>
          <a:p>
            <a:r>
              <a:rPr dirty="0"/>
              <a:t>Complex Shape Fabrication: Wire electrodes are particularly adept at intricate contouring and detailed work, controlled via CNC systems.</a:t>
            </a:r>
          </a:p>
          <a:p>
            <a:r>
              <a:rPr dirty="0"/>
              <a:t>Mold and Die Production Enhancements: </a:t>
            </a:r>
            <a:r>
              <a:rPr dirty="0" err="1"/>
              <a:t>Electroerosion</a:t>
            </a:r>
            <a:r>
              <a:rPr dirty="0"/>
              <a:t> contributes to highly accurate molds and dies, pivotal in various manufacturing processes.</a:t>
            </a:r>
          </a:p>
          <a:p>
            <a:r>
              <a:rPr dirty="0"/>
              <a:t>Control and Precision: Enabled through advanced numerical control systems that govern the intricate movements required for detailed applications.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60AA94-DF91-CD4B-ADB2-BC118A02058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906" y="2707606"/>
            <a:ext cx="4023360" cy="11709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1720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Technological 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9990228" cy="3551522"/>
          </a:xfrm>
        </p:spPr>
        <p:txBody>
          <a:bodyPr>
            <a:normAutofit lnSpcReduction="10000"/>
          </a:bodyPr>
          <a:lstStyle/>
          <a:p>
            <a:r>
              <a:rPr dirty="0"/>
              <a:t>Precision and Versatility: Delivers unparalleled flexibility in machining complex geometries and working with resistant materials.</a:t>
            </a:r>
          </a:p>
          <a:p>
            <a:r>
              <a:rPr dirty="0"/>
              <a:t>Efficiency Improvements: Notably reduces tool wear and energy consumption, directly impacting production costs and environmental footprint.</a:t>
            </a:r>
          </a:p>
          <a:p>
            <a:r>
              <a:rPr dirty="0"/>
              <a:t>Enhancements to Production Processes: Facilitates streamlined and more efficient production lines, suitable for advanced manufacturing environments.</a:t>
            </a:r>
          </a:p>
        </p:txBody>
      </p:sp>
    </p:spTree>
    <p:extLst>
      <p:ext uri="{BB962C8B-B14F-4D97-AF65-F5344CB8AC3E}">
        <p14:creationId xmlns:p14="http://schemas.microsoft.com/office/powerpoint/2010/main" val="3434063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Challenges and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10052012" cy="3551522"/>
          </a:xfrm>
        </p:spPr>
        <p:txBody>
          <a:bodyPr>
            <a:normAutofit/>
          </a:bodyPr>
          <a:lstStyle/>
          <a:p>
            <a:r>
              <a:rPr dirty="0"/>
              <a:t>Operational Limitations: Discusses challenges such as constrained processing areas and the high cost of operations.</a:t>
            </a:r>
          </a:p>
          <a:p>
            <a:r>
              <a:rPr dirty="0"/>
              <a:t>Electrode Wear Issues: Focuses on the high wear rate of electrodes, a significant factor in ongoing maintenance and operational costs.</a:t>
            </a:r>
          </a:p>
          <a:p>
            <a:r>
              <a:rPr dirty="0"/>
              <a:t>Future Development Needs: Highlights areas requiring technological advancements to enhance capabilities and efficiency of </a:t>
            </a:r>
            <a:r>
              <a:rPr dirty="0" err="1"/>
              <a:t>electroerosion</a:t>
            </a:r>
            <a:r>
              <a:rPr dirty="0"/>
              <a:t> processes.</a:t>
            </a:r>
          </a:p>
        </p:txBody>
      </p:sp>
    </p:spTree>
    <p:extLst>
      <p:ext uri="{BB962C8B-B14F-4D97-AF65-F5344CB8AC3E}">
        <p14:creationId xmlns:p14="http://schemas.microsoft.com/office/powerpoint/2010/main" val="2117397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5A95D-4E8F-5F4E-8AC4-F9C165B55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84" y="400106"/>
            <a:ext cx="11366643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B999FE-4116-8C49-9CBC-251C487CE220}"/>
              </a:ext>
            </a:extLst>
          </p:cNvPr>
          <p:cNvSpPr/>
          <p:nvPr/>
        </p:nvSpPr>
        <p:spPr>
          <a:xfrm>
            <a:off x="344184" y="1509115"/>
            <a:ext cx="111341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Versatile Material Removal</a:t>
            </a:r>
            <a:r>
              <a:rPr lang="en-US" sz="1800" dirty="0"/>
              <a:t>: Electro-erosion processing excels in removing material from conductive metals that are typically challenging to machine, such as high-temperature and corrosion-resistant steels, through controlled electrical discharges.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High Precision and Control</a:t>
            </a:r>
            <a:r>
              <a:rPr lang="en-US" sz="1800" dirty="0"/>
              <a:t>: The process offers unparalleled control over material removal, enabling the creation of complex shapes and fine details with high precision, particularly beneficial in mold and die production.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Energy and Efficiency</a:t>
            </a:r>
            <a:r>
              <a:rPr lang="en-US" sz="1800" dirty="0"/>
              <a:t>: While providing significant advantages in terms of precision and versatility, electro-erosion also tends to be more energy-intensive compared to conventional machining methods, requiring optimized operational strategies to enhance efficiency.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Technological Advancements</a:t>
            </a:r>
            <a:r>
              <a:rPr lang="en-US" sz="1800" dirty="0"/>
              <a:t>: Continuous improvements and technological developments are essential to overcome inherent challenges such as electrode wear, limited processing area, and high operational costs associated with electro-erosion.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Broad Industrial Applications</a:t>
            </a:r>
            <a:r>
              <a:rPr lang="en-US" sz="1800" dirty="0"/>
              <a:t>: Electro-erosion is indispensable in modern manufacturing environments, particularly in industries requiring intricate detailing and processing of hard-to-machine materials, proving its worth by enhancing both product quality and manufacturing throughput</a:t>
            </a:r>
          </a:p>
        </p:txBody>
      </p:sp>
    </p:spTree>
    <p:extLst>
      <p:ext uri="{BB962C8B-B14F-4D97-AF65-F5344CB8AC3E}">
        <p14:creationId xmlns:p14="http://schemas.microsoft.com/office/powerpoint/2010/main" val="386729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734" y="841853"/>
            <a:ext cx="10632780" cy="1325563"/>
          </a:xfrm>
        </p:spPr>
        <p:txBody>
          <a:bodyPr/>
          <a:lstStyle/>
          <a:p>
            <a:r>
              <a:rPr dirty="0"/>
              <a:t>Introduction to Electro-Erosion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136715" cy="3551522"/>
          </a:xfrm>
        </p:spPr>
        <p:txBody>
          <a:bodyPr>
            <a:normAutofit lnSpcReduction="10000"/>
          </a:bodyPr>
          <a:lstStyle/>
          <a:p>
            <a:r>
              <a:rPr dirty="0"/>
              <a:t>Electro-erosion leverages electrical discharges to remove metal by forming craters on both the tool and the workpiece.</a:t>
            </a:r>
          </a:p>
          <a:p>
            <a:r>
              <a:rPr dirty="0"/>
              <a:t>The mechanism involves converting electrical energy into concentrated heat, which melts or vaporizes the metal instantaneously.</a:t>
            </a:r>
          </a:p>
          <a:p>
            <a:r>
              <a:rPr dirty="0"/>
              <a:t>Resulting craters are left on the surfaces of both electrodes, significantly affecting the surface texture.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A6C5A5-0A29-314A-A873-2F2F28FA5B8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383" y="2260315"/>
            <a:ext cx="3266826" cy="22869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30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Process Mechanics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408563" cy="3551522"/>
          </a:xfrm>
        </p:spPr>
        <p:txBody>
          <a:bodyPr>
            <a:normAutofit lnSpcReduction="10000"/>
          </a:bodyPr>
          <a:lstStyle/>
          <a:p>
            <a:r>
              <a:rPr dirty="0"/>
              <a:t>Electric Discharge Mechanics: Occurs when the voltage level surpasses the dielectric material's resistance between the electrodes.</a:t>
            </a:r>
          </a:p>
          <a:p>
            <a:r>
              <a:rPr dirty="0"/>
              <a:t>Material Removal Dynamics: A greater volume of material is removed from the workpiece compared to the tool due to differential erosion rates.</a:t>
            </a:r>
          </a:p>
          <a:p>
            <a:r>
              <a:rPr dirty="0"/>
              <a:t>Crater Formation Strategy: Aimed at optimizing material removal efficiency by focusing discharges where the electrode gap is smallest.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64AA00-89BD-B54A-9B7C-8DBA3EA0F61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8655" y="2278850"/>
            <a:ext cx="3187397" cy="22313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670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Process Mechanics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6205A4-1107-5B47-8B57-15667D3DFD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141" y="1939289"/>
            <a:ext cx="6093931" cy="38498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5395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Electrode Dynamics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10212650" cy="3551522"/>
          </a:xfrm>
        </p:spPr>
        <p:txBody>
          <a:bodyPr>
            <a:normAutofit/>
          </a:bodyPr>
          <a:lstStyle/>
          <a:p>
            <a:r>
              <a:rPr dirty="0"/>
              <a:t>Impact of Electrode Polarity: Influences the rate and volume of material removal from each electrode during processing.</a:t>
            </a:r>
          </a:p>
          <a:p>
            <a:r>
              <a:rPr dirty="0"/>
              <a:t>Proximity Management: Maintains minimal but non-contact proximity between electrodes to maximize efficiency and prevent short circuits.</a:t>
            </a:r>
          </a:p>
          <a:p>
            <a:r>
              <a:rPr dirty="0"/>
              <a:t>Short Circuit Prevention: Critical to avoid direct contact that can lead to welding of the electrodes, disrupting the process.</a:t>
            </a:r>
          </a:p>
        </p:txBody>
      </p:sp>
    </p:spTree>
    <p:extLst>
      <p:ext uri="{BB962C8B-B14F-4D97-AF65-F5344CB8AC3E}">
        <p14:creationId xmlns:p14="http://schemas.microsoft.com/office/powerpoint/2010/main" val="1840159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Types of Electro-Erosion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9891374" cy="3551522"/>
          </a:xfrm>
        </p:spPr>
        <p:txBody>
          <a:bodyPr>
            <a:normAutofit lnSpcReduction="10000"/>
          </a:bodyPr>
          <a:lstStyle/>
          <a:p>
            <a:r>
              <a:rPr dirty="0"/>
              <a:t>Electro Arc Erosion: Characterized by the use of periodic, stationary discharges controlled via mechanical oscillations of the tool.</a:t>
            </a:r>
          </a:p>
          <a:p>
            <a:r>
              <a:rPr dirty="0"/>
              <a:t>Precision and Application Limitations: Less suitable for precision-required applications due to less control over discharge placement.</a:t>
            </a:r>
          </a:p>
          <a:p>
            <a:r>
              <a:rPr dirty="0" err="1"/>
              <a:t>Electrodischarge</a:t>
            </a:r>
            <a:r>
              <a:rPr dirty="0"/>
              <a:t> vs. </a:t>
            </a:r>
            <a:r>
              <a:rPr dirty="0" err="1"/>
              <a:t>Electroimpulse</a:t>
            </a:r>
            <a:r>
              <a:rPr dirty="0"/>
              <a:t>: These methods vary primarily in the pulse duration and intensity, affecting material removal characteristics.</a:t>
            </a:r>
          </a:p>
        </p:txBody>
      </p:sp>
    </p:spTree>
    <p:extLst>
      <p:ext uri="{BB962C8B-B14F-4D97-AF65-F5344CB8AC3E}">
        <p14:creationId xmlns:p14="http://schemas.microsoft.com/office/powerpoint/2010/main" val="4222429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Process Parameters and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3" y="2260315"/>
            <a:ext cx="10138509" cy="3551522"/>
          </a:xfrm>
        </p:spPr>
        <p:txBody>
          <a:bodyPr>
            <a:normAutofit/>
          </a:bodyPr>
          <a:lstStyle/>
          <a:p>
            <a:r>
              <a:rPr dirty="0"/>
              <a:t>Discharge Characteristics: Include variations in intensity and duration, directly influencing the depth and area of material removed.</a:t>
            </a:r>
          </a:p>
          <a:p>
            <a:r>
              <a:rPr dirty="0"/>
              <a:t>Microsecond Pulse Utilization in </a:t>
            </a:r>
            <a:r>
              <a:rPr dirty="0" err="1"/>
              <a:t>Electrodischarge</a:t>
            </a:r>
            <a:r>
              <a:rPr dirty="0"/>
              <a:t>: Facilitates high precision in material removal with minimal surface impact.</a:t>
            </a:r>
          </a:p>
          <a:p>
            <a:r>
              <a:rPr dirty="0"/>
              <a:t>Longer Pulse Benefits in </a:t>
            </a:r>
            <a:r>
              <a:rPr dirty="0" err="1"/>
              <a:t>Electroimpulse</a:t>
            </a:r>
            <a:r>
              <a:rPr dirty="0"/>
              <a:t>: Enables deeper material removal, suitable for bulk erosion processes.</a:t>
            </a:r>
          </a:p>
        </p:txBody>
      </p:sp>
    </p:spTree>
    <p:extLst>
      <p:ext uri="{BB962C8B-B14F-4D97-AF65-F5344CB8AC3E}">
        <p14:creationId xmlns:p14="http://schemas.microsoft.com/office/powerpoint/2010/main" val="947284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Material Handling and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10163223" cy="3551522"/>
          </a:xfrm>
        </p:spPr>
        <p:txBody>
          <a:bodyPr>
            <a:normAutofit/>
          </a:bodyPr>
          <a:lstStyle/>
          <a:p>
            <a:r>
              <a:rPr dirty="0"/>
              <a:t>Suitability of Materials: Especially effective for conductive materials that are typically challenging to machine using conventional methods.</a:t>
            </a:r>
          </a:p>
          <a:p>
            <a:r>
              <a:rPr dirty="0"/>
              <a:t>Tool Selection Criteria: Based on the precision required and the specific characteristics of the </a:t>
            </a:r>
            <a:r>
              <a:rPr dirty="0" err="1"/>
              <a:t>electroerosion</a:t>
            </a:r>
            <a:r>
              <a:rPr dirty="0"/>
              <a:t> method being used.</a:t>
            </a:r>
          </a:p>
          <a:p>
            <a:r>
              <a:rPr dirty="0"/>
              <a:t>Typical Applications: Frequently used for machining high-temperature and corrosion-resistant steels.</a:t>
            </a:r>
          </a:p>
        </p:txBody>
      </p:sp>
    </p:spTree>
    <p:extLst>
      <p:ext uri="{BB962C8B-B14F-4D97-AF65-F5344CB8AC3E}">
        <p14:creationId xmlns:p14="http://schemas.microsoft.com/office/powerpoint/2010/main" val="303638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Installation and Equipment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9224109" cy="3551522"/>
          </a:xfrm>
        </p:spPr>
        <p:txBody>
          <a:bodyPr>
            <a:normAutofit fontScale="92500" lnSpcReduction="10000"/>
          </a:bodyPr>
          <a:lstStyle/>
          <a:p>
            <a:r>
              <a:rPr dirty="0"/>
              <a:t>Components of an </a:t>
            </a:r>
            <a:r>
              <a:rPr dirty="0" err="1"/>
              <a:t>Electroerosive</a:t>
            </a:r>
            <a:r>
              <a:rPr dirty="0"/>
              <a:t> Machine: Includes systems for dielectric circulation and precise control of electrode movements.</a:t>
            </a:r>
          </a:p>
          <a:p>
            <a:r>
              <a:rPr dirty="0"/>
              <a:t>Differentiation of Machine Types: Explores the operational differences between machines designed for solid and wire electrodes.</a:t>
            </a:r>
          </a:p>
          <a:p>
            <a:r>
              <a:rPr dirty="0"/>
              <a:t>Configuration and Application Specifics: Provides details on the setup tailored for specific industrial applications, enhancing versatility.</a:t>
            </a:r>
          </a:p>
        </p:txBody>
      </p:sp>
    </p:spTree>
    <p:extLst>
      <p:ext uri="{BB962C8B-B14F-4D97-AF65-F5344CB8AC3E}">
        <p14:creationId xmlns:p14="http://schemas.microsoft.com/office/powerpoint/2010/main" val="63311003"/>
      </p:ext>
    </p:extLst>
  </p:cSld>
  <p:clrMapOvr>
    <a:masterClrMapping/>
  </p:clrMapOvr>
</p:sld>
</file>

<file path=ppt/theme/theme1.xml><?xml version="1.0" encoding="utf-8"?>
<a:theme xmlns:a="http://schemas.openxmlformats.org/drawingml/2006/main" name="GREENES_HEP_1_1 do 1_3 (1)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ES_HEP_1_1 do 1_3 (1)" id="{3B9D7543-5B7D-6E4D-8FE5-09426AE154BF}" vid="{0CC1B8A8-EEE2-1E48-A423-62B3E2500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GREENES_HEP_1_1 do 1_3 (1)</Template>
  <TotalTime>166</TotalTime>
  <Words>783</Words>
  <Application>Microsoft Office PowerPoint</Application>
  <PresentationFormat>Widescreen</PresentationFormat>
  <Paragraphs>50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Exo 2</vt:lpstr>
      <vt:lpstr>GREENES_HEP_1_1 do 1_3 (1)</vt:lpstr>
      <vt:lpstr>CONTEMPORARY PRODUCTION TECHNOLOGIES</vt:lpstr>
      <vt:lpstr>Introduction to Electro-Erosion Processing</vt:lpstr>
      <vt:lpstr>Process Mechanics</vt:lpstr>
      <vt:lpstr>Process Mechanics</vt:lpstr>
      <vt:lpstr>Electrode Dynamics</vt:lpstr>
      <vt:lpstr>Types of Electro-Erosion Processing</vt:lpstr>
      <vt:lpstr>Process Parameters and Settings</vt:lpstr>
      <vt:lpstr>Material Handling and Tools</vt:lpstr>
      <vt:lpstr>Installation and Equipment</vt:lpstr>
      <vt:lpstr>Installation and Equipment</vt:lpstr>
      <vt:lpstr>Advanced Applications</vt:lpstr>
      <vt:lpstr>Technological Advantages</vt:lpstr>
      <vt:lpstr>Challenges and Development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PRODUCTION TECHNOLOGIES</dc:title>
  <dc:subject/>
  <dc:creator>ASUS</dc:creator>
  <cp:keywords/>
  <dc:description>generated using python-pptx</dc:description>
  <cp:lastModifiedBy>ASUS</cp:lastModifiedBy>
  <cp:revision>14</cp:revision>
  <dcterms:created xsi:type="dcterms:W3CDTF">2013-01-27T09:14:16Z</dcterms:created>
  <dcterms:modified xsi:type="dcterms:W3CDTF">2024-09-23T07:32:07Z</dcterms:modified>
  <cp:category/>
</cp:coreProperties>
</file>