
<file path=[Content_Types].xml><?xml version="1.0" encoding="utf-8"?>
<Types xmlns="http://schemas.openxmlformats.org/package/2006/content-types">
  <Default Extension="emf" ContentType="image/x-emf"/>
  <Default Extension="jpeg" ContentType="image/jpeg"/>
  <Default Extension="pdf" ContentType="application/pd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handoutMasterIdLst>
    <p:handoutMasterId r:id="rId14"/>
  </p:handoutMasterIdLst>
  <p:sldIdLst>
    <p:sldId id="257" r:id="rId2"/>
    <p:sldId id="376" r:id="rId3"/>
    <p:sldId id="418" r:id="rId4"/>
    <p:sldId id="387" r:id="rId5"/>
    <p:sldId id="361" r:id="rId6"/>
    <p:sldId id="360" r:id="rId7"/>
    <p:sldId id="420" r:id="rId8"/>
    <p:sldId id="384" r:id="rId9"/>
    <p:sldId id="390" r:id="rId10"/>
    <p:sldId id="385" r:id="rId11"/>
    <p:sldId id="419" r:id="rId12"/>
  </p:sldIdLst>
  <p:sldSz cx="12192000" cy="6858000"/>
  <p:notesSz cx="9926638" cy="6797675"/>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386"/>
    <a:srgbClr val="006F8E"/>
    <a:srgbClr val="AEC944"/>
    <a:srgbClr val="006675"/>
    <a:srgbClr val="9FF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8" autoAdjust="0"/>
    <p:restoredTop sz="94660"/>
  </p:normalViewPr>
  <p:slideViewPr>
    <p:cSldViewPr>
      <p:cViewPr varScale="1">
        <p:scale>
          <a:sx n="82" d="100"/>
          <a:sy n="82" d="100"/>
        </p:scale>
        <p:origin x="624" y="6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115" d="100"/>
          <a:sy n="115" d="100"/>
        </p:scale>
        <p:origin x="2127"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1" y="1"/>
            <a:ext cx="4301543" cy="341064"/>
          </a:xfrm>
          <a:prstGeom prst="rect">
            <a:avLst/>
          </a:prstGeom>
        </p:spPr>
        <p:txBody>
          <a:bodyPr vert="horz" lIns="91426" tIns="45713" rIns="91426" bIns="45713" rtlCol="0"/>
          <a:lstStyle>
            <a:lvl1pPr algn="l">
              <a:defRPr sz="1200"/>
            </a:lvl1pPr>
          </a:lstStyle>
          <a:p>
            <a:r>
              <a:rPr lang="sl-SI"/>
              <a:t>Zgorevanje in kurilne naprave</a:t>
            </a:r>
          </a:p>
        </p:txBody>
      </p:sp>
      <p:sp>
        <p:nvSpPr>
          <p:cNvPr id="3" name="Označba mesta datuma 2"/>
          <p:cNvSpPr>
            <a:spLocks noGrp="1"/>
          </p:cNvSpPr>
          <p:nvPr>
            <p:ph type="dt" sz="quarter" idx="1"/>
          </p:nvPr>
        </p:nvSpPr>
        <p:spPr>
          <a:xfrm>
            <a:off x="5622798" y="1"/>
            <a:ext cx="4301543" cy="341064"/>
          </a:xfrm>
          <a:prstGeom prst="rect">
            <a:avLst/>
          </a:prstGeom>
        </p:spPr>
        <p:txBody>
          <a:bodyPr vert="horz" lIns="91426" tIns="45713" rIns="91426" bIns="45713" rtlCol="0"/>
          <a:lstStyle>
            <a:lvl1pPr algn="r">
              <a:defRPr sz="1200"/>
            </a:lvl1pPr>
          </a:lstStyle>
          <a:p>
            <a:r>
              <a:rPr lang="sl-SI" dirty="0"/>
              <a:t>2023/24</a:t>
            </a:r>
          </a:p>
        </p:txBody>
      </p:sp>
      <p:sp>
        <p:nvSpPr>
          <p:cNvPr id="4" name="Označba mesta noge 3"/>
          <p:cNvSpPr>
            <a:spLocks noGrp="1"/>
          </p:cNvSpPr>
          <p:nvPr>
            <p:ph type="ftr" sz="quarter" idx="2"/>
          </p:nvPr>
        </p:nvSpPr>
        <p:spPr>
          <a:xfrm>
            <a:off x="1" y="6286081"/>
            <a:ext cx="4301543" cy="341063"/>
          </a:xfrm>
          <a:prstGeom prst="rect">
            <a:avLst/>
          </a:prstGeom>
        </p:spPr>
        <p:txBody>
          <a:bodyPr vert="horz" lIns="91426" tIns="45713" rIns="91426" bIns="45713" rtlCol="0" anchor="b"/>
          <a:lstStyle>
            <a:lvl1pPr algn="l">
              <a:defRPr sz="1200"/>
            </a:lvl1pPr>
          </a:lstStyle>
          <a:p>
            <a:r>
              <a:rPr lang="sl-SI" dirty="0"/>
              <a:t>izr. prof. dr. Filip Kokalj</a:t>
            </a:r>
          </a:p>
        </p:txBody>
      </p:sp>
      <p:sp>
        <p:nvSpPr>
          <p:cNvPr id="5" name="Označba mesta številke diapozitiva 4"/>
          <p:cNvSpPr>
            <a:spLocks noGrp="1"/>
          </p:cNvSpPr>
          <p:nvPr>
            <p:ph type="sldNum" sz="quarter" idx="3"/>
          </p:nvPr>
        </p:nvSpPr>
        <p:spPr>
          <a:xfrm>
            <a:off x="5622797" y="6286080"/>
            <a:ext cx="4301543" cy="341063"/>
          </a:xfrm>
          <a:prstGeom prst="rect">
            <a:avLst/>
          </a:prstGeom>
        </p:spPr>
        <p:txBody>
          <a:bodyPr vert="horz" lIns="91426" tIns="45713" rIns="91426" bIns="45713" rtlCol="0" anchor="b"/>
          <a:lstStyle>
            <a:lvl1pPr algn="r">
              <a:defRPr sz="1200"/>
            </a:lvl1pPr>
          </a:lstStyle>
          <a:p>
            <a:fld id="{E4636E3E-FB13-4186-97B1-CA9AA5C8888C}" type="slidenum">
              <a:rPr lang="sl-SI" smtClean="0"/>
              <a:t>‹#›</a:t>
            </a:fld>
            <a:endParaRPr lang="sl-SI"/>
          </a:p>
        </p:txBody>
      </p:sp>
    </p:spTree>
    <p:extLst>
      <p:ext uri="{BB962C8B-B14F-4D97-AF65-F5344CB8AC3E}">
        <p14:creationId xmlns:p14="http://schemas.microsoft.com/office/powerpoint/2010/main" val="20911112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1" y="0"/>
            <a:ext cx="4301543" cy="339884"/>
          </a:xfrm>
          <a:prstGeom prst="rect">
            <a:avLst/>
          </a:prstGeom>
        </p:spPr>
        <p:txBody>
          <a:bodyPr vert="horz" lIns="91426" tIns="45713" rIns="91426" bIns="45713" rtlCol="0"/>
          <a:lstStyle>
            <a:lvl1pPr algn="l">
              <a:defRPr sz="1200"/>
            </a:lvl1pPr>
          </a:lstStyle>
          <a:p>
            <a:r>
              <a:rPr lang="sl-SI"/>
              <a:t>Zgorevanje in kurilne naprave</a:t>
            </a:r>
          </a:p>
        </p:txBody>
      </p:sp>
      <p:sp>
        <p:nvSpPr>
          <p:cNvPr id="3" name="Ograda datuma 2"/>
          <p:cNvSpPr>
            <a:spLocks noGrp="1"/>
          </p:cNvSpPr>
          <p:nvPr>
            <p:ph type="dt" idx="1"/>
          </p:nvPr>
        </p:nvSpPr>
        <p:spPr>
          <a:xfrm>
            <a:off x="5622798" y="0"/>
            <a:ext cx="4301543" cy="339884"/>
          </a:xfrm>
          <a:prstGeom prst="rect">
            <a:avLst/>
          </a:prstGeom>
        </p:spPr>
        <p:txBody>
          <a:bodyPr vert="horz" lIns="91426" tIns="45713" rIns="91426" bIns="45713" rtlCol="0"/>
          <a:lstStyle>
            <a:lvl1pPr algn="r">
              <a:defRPr sz="1200"/>
            </a:lvl1pPr>
          </a:lstStyle>
          <a:p>
            <a:r>
              <a:rPr lang="sl-SI" dirty="0"/>
              <a:t>2022/23</a:t>
            </a:r>
          </a:p>
        </p:txBody>
      </p:sp>
      <p:sp>
        <p:nvSpPr>
          <p:cNvPr id="4" name="Ograda stranske slike 3"/>
          <p:cNvSpPr>
            <a:spLocks noGrp="1" noRot="1" noChangeAspect="1"/>
          </p:cNvSpPr>
          <p:nvPr>
            <p:ph type="sldImg" idx="2"/>
          </p:nvPr>
        </p:nvSpPr>
        <p:spPr>
          <a:xfrm>
            <a:off x="2697163" y="509588"/>
            <a:ext cx="4532312" cy="2549525"/>
          </a:xfrm>
          <a:prstGeom prst="rect">
            <a:avLst/>
          </a:prstGeom>
          <a:noFill/>
          <a:ln w="12700">
            <a:solidFill>
              <a:prstClr val="black"/>
            </a:solidFill>
          </a:ln>
        </p:spPr>
        <p:txBody>
          <a:bodyPr vert="horz" lIns="91426" tIns="45713" rIns="91426" bIns="45713" rtlCol="0" anchor="ctr"/>
          <a:lstStyle/>
          <a:p>
            <a:endParaRPr lang="sl-SI"/>
          </a:p>
        </p:txBody>
      </p:sp>
      <p:sp>
        <p:nvSpPr>
          <p:cNvPr id="5" name="Ograda opomb 4"/>
          <p:cNvSpPr>
            <a:spLocks noGrp="1"/>
          </p:cNvSpPr>
          <p:nvPr>
            <p:ph type="body" sz="quarter" idx="3"/>
          </p:nvPr>
        </p:nvSpPr>
        <p:spPr>
          <a:xfrm>
            <a:off x="992665" y="3228896"/>
            <a:ext cx="7941310" cy="3058954"/>
          </a:xfrm>
          <a:prstGeom prst="rect">
            <a:avLst/>
          </a:prstGeom>
        </p:spPr>
        <p:txBody>
          <a:bodyPr vert="horz" lIns="91426" tIns="45713" rIns="91426" bIns="45713" rtlCol="0"/>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4"/>
          </p:nvPr>
        </p:nvSpPr>
        <p:spPr>
          <a:xfrm>
            <a:off x="1" y="6456612"/>
            <a:ext cx="4301543" cy="339884"/>
          </a:xfrm>
          <a:prstGeom prst="rect">
            <a:avLst/>
          </a:prstGeom>
        </p:spPr>
        <p:txBody>
          <a:bodyPr vert="horz" lIns="91426" tIns="45713" rIns="91426" bIns="45713" rtlCol="0" anchor="b"/>
          <a:lstStyle>
            <a:lvl1pPr algn="l">
              <a:defRPr sz="1200"/>
            </a:lvl1pPr>
          </a:lstStyle>
          <a:p>
            <a:r>
              <a:rPr lang="sl-SI"/>
              <a:t>doc. dr. Filip Kokalj</a:t>
            </a:r>
          </a:p>
        </p:txBody>
      </p:sp>
      <p:sp>
        <p:nvSpPr>
          <p:cNvPr id="7" name="Ograda številke diapozitiva 6"/>
          <p:cNvSpPr>
            <a:spLocks noGrp="1"/>
          </p:cNvSpPr>
          <p:nvPr>
            <p:ph type="sldNum" sz="quarter" idx="5"/>
          </p:nvPr>
        </p:nvSpPr>
        <p:spPr>
          <a:xfrm>
            <a:off x="5622798" y="6456612"/>
            <a:ext cx="4301543" cy="339884"/>
          </a:xfrm>
          <a:prstGeom prst="rect">
            <a:avLst/>
          </a:prstGeom>
        </p:spPr>
        <p:txBody>
          <a:bodyPr vert="horz" lIns="91426" tIns="45713" rIns="91426" bIns="45713" rtlCol="0" anchor="b"/>
          <a:lstStyle>
            <a:lvl1pPr algn="r">
              <a:defRPr sz="1200"/>
            </a:lvl1pPr>
          </a:lstStyle>
          <a:p>
            <a:fld id="{80823625-56CF-4550-8812-9F9EB2171C8A}" type="slidenum">
              <a:rPr lang="sl-SI" smtClean="0"/>
              <a:t>‹#›</a:t>
            </a:fld>
            <a:endParaRPr lang="sl-SI"/>
          </a:p>
        </p:txBody>
      </p:sp>
    </p:spTree>
    <p:extLst>
      <p:ext uri="{BB962C8B-B14F-4D97-AF65-F5344CB8AC3E}">
        <p14:creationId xmlns:p14="http://schemas.microsoft.com/office/powerpoint/2010/main" val="4028730102"/>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3</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3118441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8</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3264419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9</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2022502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10</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419155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6036D-02E0-4238-AE85-5F2D0B0BBE87}" type="slidenum">
              <a:rPr lang="en-GB" altLang="sl-SI"/>
              <a:pPr/>
              <a:t>11</a:t>
            </a:fld>
            <a:endParaRPr lang="en-GB" altLang="sl-SI"/>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ltLang="sl-SI"/>
          </a:p>
        </p:txBody>
      </p:sp>
    </p:spTree>
    <p:extLst>
      <p:ext uri="{BB962C8B-B14F-4D97-AF65-F5344CB8AC3E}">
        <p14:creationId xmlns:p14="http://schemas.microsoft.com/office/powerpoint/2010/main" val="1053387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df"/><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slovnica zaposleni">
    <p:spTree>
      <p:nvGrpSpPr>
        <p:cNvPr id="1" name=""/>
        <p:cNvGrpSpPr/>
        <p:nvPr/>
      </p:nvGrpSpPr>
      <p:grpSpPr>
        <a:xfrm>
          <a:off x="0" y="0"/>
          <a:ext cx="0" cy="0"/>
          <a:chOff x="0" y="0"/>
          <a:chExt cx="0" cy="0"/>
        </a:xfrm>
      </p:grpSpPr>
      <p:sp>
        <p:nvSpPr>
          <p:cNvPr id="21" name="Označba mesta besedila 20"/>
          <p:cNvSpPr>
            <a:spLocks noGrp="1"/>
          </p:cNvSpPr>
          <p:nvPr>
            <p:ph type="body" sz="quarter" idx="17" hasCustomPrompt="1"/>
          </p:nvPr>
        </p:nvSpPr>
        <p:spPr>
          <a:xfrm>
            <a:off x="2321726" y="4572152"/>
            <a:ext cx="7662706" cy="338554"/>
          </a:xfrm>
          <a:noFill/>
        </p:spPr>
        <p:txBody>
          <a:bodyPr wrap="square" rtlCol="0">
            <a:spAutoFit/>
          </a:bodyPr>
          <a:lstStyle>
            <a:lvl1pPr marL="0" indent="0">
              <a:buFontTx/>
              <a:buNone/>
              <a:defRPr lang="sl-SI" sz="1600" b="0" i="0" dirty="0" smtClean="0">
                <a:solidFill>
                  <a:schemeClr val="bg1">
                    <a:lumMod val="50000"/>
                  </a:schemeClr>
                </a:solidFill>
              </a:defRPr>
            </a:lvl1pPr>
          </a:lstStyle>
          <a:p>
            <a:pPr marL="0" lvl="0"/>
            <a:r>
              <a:rPr lang="sl-SI" dirty="0"/>
              <a:t>Navedba avtorja(</a:t>
            </a:r>
            <a:r>
              <a:rPr lang="sl-SI" dirty="0" err="1"/>
              <a:t>ev</a:t>
            </a:r>
            <a:r>
              <a:rPr lang="sl-SI" dirty="0"/>
              <a:t>)</a:t>
            </a:r>
          </a:p>
        </p:txBody>
      </p:sp>
      <p:sp>
        <p:nvSpPr>
          <p:cNvPr id="23" name="Označba mesta besedila 20"/>
          <p:cNvSpPr>
            <a:spLocks noGrp="1"/>
          </p:cNvSpPr>
          <p:nvPr>
            <p:ph type="body" sz="quarter" idx="18" hasCustomPrompt="1"/>
          </p:nvPr>
        </p:nvSpPr>
        <p:spPr>
          <a:xfrm>
            <a:off x="2321726" y="3716167"/>
            <a:ext cx="7662706" cy="338554"/>
          </a:xfrm>
          <a:noFill/>
        </p:spPr>
        <p:txBody>
          <a:bodyPr wrap="square" rtlCol="0">
            <a:spAutoFit/>
          </a:bodyPr>
          <a:lstStyle>
            <a:lvl1pPr marL="0" indent="0">
              <a:buFontTx/>
              <a:buNone/>
              <a:defRPr lang="sl-SI" sz="1600" i="1" baseline="0" dirty="0" smtClean="0">
                <a:solidFill>
                  <a:srgbClr val="006F8E"/>
                </a:solidFill>
              </a:defRPr>
            </a:lvl1pPr>
          </a:lstStyle>
          <a:p>
            <a:pPr marL="0" lvl="0"/>
            <a:r>
              <a:rPr lang="sl-SI" dirty="0"/>
              <a:t>Vpišite podnaslov predstavitve</a:t>
            </a:r>
          </a:p>
        </p:txBody>
      </p:sp>
      <p:sp>
        <p:nvSpPr>
          <p:cNvPr id="24" name="Pravokotnik 23"/>
          <p:cNvSpPr/>
          <p:nvPr userDrawn="1"/>
        </p:nvSpPr>
        <p:spPr>
          <a:xfrm>
            <a:off x="725531" y="1562771"/>
            <a:ext cx="1440000" cy="4260011"/>
          </a:xfrm>
          <a:prstGeom prst="rect">
            <a:avLst/>
          </a:prstGeom>
          <a:solidFill>
            <a:srgbClr val="0063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25" name="Pravokotnik 24"/>
          <p:cNvSpPr/>
          <p:nvPr userDrawn="1"/>
        </p:nvSpPr>
        <p:spPr>
          <a:xfrm>
            <a:off x="119336" y="-18200"/>
            <a:ext cx="450000" cy="68762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26" name="Slika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5531" y="92235"/>
            <a:ext cx="1440000" cy="1375620"/>
          </a:xfrm>
          <a:prstGeom prst="rect">
            <a:avLst/>
          </a:prstGeom>
        </p:spPr>
      </p:pic>
      <p:grpSp>
        <p:nvGrpSpPr>
          <p:cNvPr id="27" name="Group 4"/>
          <p:cNvGrpSpPr>
            <a:grpSpLocks noChangeAspect="1"/>
          </p:cNvGrpSpPr>
          <p:nvPr userDrawn="1"/>
        </p:nvGrpSpPr>
        <p:grpSpPr bwMode="auto">
          <a:xfrm>
            <a:off x="725531" y="5949280"/>
            <a:ext cx="1440000" cy="834573"/>
            <a:chOff x="3175" y="1987"/>
            <a:chExt cx="597" cy="346"/>
          </a:xfrm>
        </p:grpSpPr>
        <p:sp>
          <p:nvSpPr>
            <p:cNvPr id="2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5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6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grpSp>
      <p:sp>
        <p:nvSpPr>
          <p:cNvPr id="69" name="Označba mesta besedila 68"/>
          <p:cNvSpPr>
            <a:spLocks noGrp="1"/>
          </p:cNvSpPr>
          <p:nvPr>
            <p:ph type="body" sz="quarter" idx="19" hasCustomPrompt="1"/>
          </p:nvPr>
        </p:nvSpPr>
        <p:spPr>
          <a:xfrm>
            <a:off x="2165531" y="6497248"/>
            <a:ext cx="10034134" cy="338554"/>
          </a:xfrm>
          <a:noFill/>
        </p:spPr>
        <p:txBody>
          <a:bodyPr wrap="square" rtlCol="0" anchor="ctr" anchorCtr="0">
            <a:spAutoFit/>
          </a:bodyPr>
          <a:lstStyle>
            <a:lvl1pPr marL="0" indent="0" algn="ctr">
              <a:buFontTx/>
              <a:buNone/>
              <a:defRPr lang="sl-SI" sz="1600" i="1" baseline="0" dirty="0" smtClean="0">
                <a:solidFill>
                  <a:schemeClr val="tx1">
                    <a:lumMod val="50000"/>
                    <a:lumOff val="50000"/>
                  </a:schemeClr>
                </a:solidFill>
              </a:defRPr>
            </a:lvl1pPr>
          </a:lstStyle>
          <a:p>
            <a:pPr marL="0" lvl="0" algn="ctr"/>
            <a:r>
              <a:rPr lang="sl-SI" dirty="0"/>
              <a:t>Vpišite kraj in datum predstavitve (Maribor, 22. november 2016)</a:t>
            </a:r>
          </a:p>
        </p:txBody>
      </p:sp>
      <p:sp>
        <p:nvSpPr>
          <p:cNvPr id="3" name="Označba mesta slike 2"/>
          <p:cNvSpPr>
            <a:spLocks noGrp="1"/>
          </p:cNvSpPr>
          <p:nvPr>
            <p:ph type="pic" sz="quarter" idx="20" hasCustomPrompt="1"/>
          </p:nvPr>
        </p:nvSpPr>
        <p:spPr>
          <a:xfrm>
            <a:off x="7176120" y="92234"/>
            <a:ext cx="4824536" cy="1375621"/>
          </a:xfrm>
        </p:spPr>
        <p:txBody>
          <a:bodyPr anchor="ctr"/>
          <a:lstStyle>
            <a:lvl1pPr marL="0" indent="0" algn="ctr">
              <a:buNone/>
              <a:defRPr sz="2400" baseline="0">
                <a:solidFill>
                  <a:schemeClr val="bg1">
                    <a:lumMod val="50000"/>
                  </a:schemeClr>
                </a:solidFill>
              </a:defRPr>
            </a:lvl1pPr>
          </a:lstStyle>
          <a:p>
            <a:r>
              <a:rPr lang="sl-SI"/>
              <a:t>Vstavite logotip laboratorija, katedre ali inštituta</a:t>
            </a:r>
          </a:p>
        </p:txBody>
      </p:sp>
      <p:sp>
        <p:nvSpPr>
          <p:cNvPr id="5" name="Naslov 4"/>
          <p:cNvSpPr>
            <a:spLocks noGrp="1"/>
          </p:cNvSpPr>
          <p:nvPr>
            <p:ph type="title" hasCustomPrompt="1"/>
          </p:nvPr>
        </p:nvSpPr>
        <p:spPr>
          <a:xfrm>
            <a:off x="2321726" y="1575389"/>
            <a:ext cx="9678930" cy="2140778"/>
          </a:xfrm>
        </p:spPr>
        <p:txBody>
          <a:bodyPr anchor="b"/>
          <a:lstStyle>
            <a:lvl1pPr algn="l">
              <a:defRPr/>
            </a:lvl1pPr>
          </a:lstStyle>
          <a:p>
            <a:r>
              <a:rPr lang="sl-SI" dirty="0"/>
              <a:t>VSTAVITE NASLOV PREDSTAVITVE</a:t>
            </a:r>
          </a:p>
        </p:txBody>
      </p:sp>
    </p:spTree>
    <p:extLst>
      <p:ext uri="{BB962C8B-B14F-4D97-AF65-F5344CB8AC3E}">
        <p14:creationId xmlns:p14="http://schemas.microsoft.com/office/powerpoint/2010/main" val="339765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lgn="r">
              <a:defRPr lang="sl-SI"/>
            </a:lvl1pPr>
          </a:lstStyle>
          <a:p>
            <a:pPr marL="0" lvl="0" algn="l"/>
            <a:r>
              <a:rPr lang="sl-SI"/>
              <a:t>Uredite slog naslova matrice</a:t>
            </a:r>
            <a:endParaRPr lang="sl-SI" dirty="0"/>
          </a:p>
        </p:txBody>
      </p:sp>
      <p:sp>
        <p:nvSpPr>
          <p:cNvPr id="3" name="Ograda navpičnega besedila 2"/>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989228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839200" y="274639"/>
            <a:ext cx="2743200" cy="5851525"/>
          </a:xfrm>
        </p:spPr>
        <p:txBody>
          <a:bodyPr vert="vert"/>
          <a:lstStyle>
            <a:lvl1pPr>
              <a:defRPr lang="sl-SI"/>
            </a:lvl1pPr>
          </a:lstStyle>
          <a:p>
            <a:pPr marL="0" lvl="0" algn="l"/>
            <a:r>
              <a:rPr lang="sl-SI"/>
              <a:t>Uredite slog naslova matrice</a:t>
            </a:r>
          </a:p>
        </p:txBody>
      </p:sp>
      <p:sp>
        <p:nvSpPr>
          <p:cNvPr id="3" name="Ograda navpičnega besedila 2"/>
          <p:cNvSpPr>
            <a:spLocks noGrp="1"/>
          </p:cNvSpPr>
          <p:nvPr>
            <p:ph type="body" orient="vert" idx="1"/>
          </p:nvPr>
        </p:nvSpPr>
        <p:spPr>
          <a:xfrm>
            <a:off x="609600" y="274639"/>
            <a:ext cx="8026400" cy="5851525"/>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4010804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Naslov in vsebina">
    <p:spTree>
      <p:nvGrpSpPr>
        <p:cNvPr id="1" name=""/>
        <p:cNvGrpSpPr/>
        <p:nvPr/>
      </p:nvGrpSpPr>
      <p:grpSpPr>
        <a:xfrm>
          <a:off x="0" y="0"/>
          <a:ext cx="0" cy="0"/>
          <a:chOff x="0" y="0"/>
          <a:chExt cx="0" cy="0"/>
        </a:xfrm>
      </p:grpSpPr>
      <p:sp>
        <p:nvSpPr>
          <p:cNvPr id="3" name="Ograda vsebine 2"/>
          <p:cNvSpPr>
            <a:spLocks noGrp="1"/>
          </p:cNvSpPr>
          <p:nvPr>
            <p:ph idx="1"/>
          </p:nvPr>
        </p:nvSpPr>
        <p:spPr/>
        <p:txBody>
          <a:bodyPr/>
          <a:lstStyle/>
          <a:p>
            <a:pPr lvl="0"/>
            <a:r>
              <a:rPr lang="sl-SI"/>
              <a:t>Kliknite, če želite urediti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Rectangle 32"/>
          <p:cNvSpPr>
            <a:spLocks noGrp="1" noChangeArrowheads="1"/>
          </p:cNvSpPr>
          <p:nvPr>
            <p:ph type="sldNum" sz="quarter" idx="10"/>
          </p:nvPr>
        </p:nvSpPr>
        <p:spPr>
          <a:ln/>
        </p:spPr>
        <p:txBody>
          <a:bodyPr/>
          <a:lstStyle>
            <a:lvl1pPr>
              <a:defRPr/>
            </a:lvl1pPr>
          </a:lstStyle>
          <a:p>
            <a:r>
              <a:rPr lang="de-DE" altLang="sl-SI" dirty="0"/>
              <a:t>S</a:t>
            </a:r>
            <a:r>
              <a:rPr lang="sl-SI" altLang="sl-SI" dirty="0" err="1"/>
              <a:t>tran</a:t>
            </a:r>
            <a:r>
              <a:rPr lang="de-DE" altLang="sl-SI" dirty="0"/>
              <a:t> </a:t>
            </a:r>
            <a:fld id="{FC0D76D4-2435-424A-ABA7-AEE97E3F6356}" type="slidenum">
              <a:rPr lang="de-DE" altLang="sl-SI" smtClean="0"/>
              <a:pPr/>
              <a:t>‹#›</a:t>
            </a:fld>
            <a:endParaRPr lang="de-DE" altLang="sl-SI" dirty="0"/>
          </a:p>
        </p:txBody>
      </p:sp>
      <p:pic>
        <p:nvPicPr>
          <p:cNvPr id="5" name="Picture 11" descr="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466725"/>
          </a:xfrm>
          <a:prstGeom prst="rect">
            <a:avLst/>
          </a:prstGeom>
          <a:solidFill>
            <a:srgbClr val="EEA52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0013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sz="1800"/>
            </a:lvl1pPr>
            <a:lvl2pPr>
              <a:defRPr sz="1800"/>
            </a:lvl2pPr>
            <a:lvl3pPr>
              <a:defRPr sz="1600"/>
            </a:lvl3pPr>
            <a:lvl4pPr>
              <a:defRPr sz="1600"/>
            </a:lvl4pPr>
            <a:lvl5pPr>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Rechteck 3"/>
          <p:cNvSpPr/>
          <p:nvPr userDrawn="1"/>
        </p:nvSpPr>
        <p:spPr>
          <a:xfrm>
            <a:off x="0" y="0"/>
            <a:ext cx="12192000" cy="509855"/>
          </a:xfrm>
          <a:prstGeom prst="rect">
            <a:avLst/>
          </a:prstGeom>
          <a:solidFill>
            <a:srgbClr val="FFB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000"/>
          </a:p>
        </p:txBody>
      </p:sp>
      <p:pic>
        <p:nvPicPr>
          <p:cNvPr id="5" name="Bild 7" descr="Logo_RGB.pd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78009" y="90130"/>
            <a:ext cx="2211860" cy="355999"/>
          </a:xfrm>
          <a:prstGeom prst="rect">
            <a:avLst/>
          </a:prstGeom>
        </p:spPr>
      </p:pic>
      <p:sp>
        <p:nvSpPr>
          <p:cNvPr id="7" name="Naslov 6">
            <a:extLst>
              <a:ext uri="{FF2B5EF4-FFF2-40B4-BE49-F238E27FC236}">
                <a16:creationId xmlns:a16="http://schemas.microsoft.com/office/drawing/2014/main" id="{C5E238D7-60E7-418A-80D8-EC917471D2AD}"/>
              </a:ext>
            </a:extLst>
          </p:cNvPr>
          <p:cNvSpPr>
            <a:spLocks noGrp="1"/>
          </p:cNvSpPr>
          <p:nvPr>
            <p:ph type="title"/>
          </p:nvPr>
        </p:nvSpPr>
        <p:spPr/>
        <p:txBody>
          <a:bodyPr/>
          <a:lstStyle>
            <a:lvl1pPr>
              <a:defRPr sz="2200" b="1">
                <a:solidFill>
                  <a:schemeClr val="tx1"/>
                </a:solidFill>
              </a:defRPr>
            </a:lvl1pPr>
          </a:lstStyle>
          <a:p>
            <a:r>
              <a:rPr lang="sl-SI" dirty="0"/>
              <a:t>Kliknite, če želite urediti slog naslova matrice</a:t>
            </a:r>
            <a:endParaRPr lang="hr-HR" dirty="0"/>
          </a:p>
        </p:txBody>
      </p:sp>
      <p:sp>
        <p:nvSpPr>
          <p:cNvPr id="8" name="Rectangle 32">
            <a:extLst>
              <a:ext uri="{FF2B5EF4-FFF2-40B4-BE49-F238E27FC236}">
                <a16:creationId xmlns:a16="http://schemas.microsoft.com/office/drawing/2014/main" id="{770889D3-2817-4B93-9C13-81F1D3C26A0C}"/>
              </a:ext>
            </a:extLst>
          </p:cNvPr>
          <p:cNvSpPr>
            <a:spLocks noGrp="1" noChangeArrowheads="1"/>
          </p:cNvSpPr>
          <p:nvPr>
            <p:ph type="sldNum" sz="quarter" idx="10"/>
          </p:nvPr>
        </p:nvSpPr>
        <p:spPr>
          <a:xfrm>
            <a:off x="10363200" y="6553200"/>
            <a:ext cx="1320800" cy="304800"/>
          </a:xfrm>
          <a:ln/>
        </p:spPr>
        <p:txBody>
          <a:bodyPr/>
          <a:lstStyle>
            <a:lvl1pPr>
              <a:defRPr/>
            </a:lvl1pPr>
          </a:lstStyle>
          <a:p>
            <a:r>
              <a:rPr lang="de-DE" altLang="sl-SI" dirty="0"/>
              <a:t>S</a:t>
            </a:r>
            <a:r>
              <a:rPr lang="sl-SI" altLang="sl-SI" dirty="0" err="1"/>
              <a:t>tran</a:t>
            </a:r>
            <a:r>
              <a:rPr lang="de-DE" altLang="sl-SI" dirty="0"/>
              <a:t> </a:t>
            </a:r>
            <a:fld id="{FC0D76D4-2435-424A-ABA7-AEE97E3F6356}" type="slidenum">
              <a:rPr lang="de-DE" altLang="sl-SI" smtClean="0"/>
              <a:pPr/>
              <a:t>‹#›</a:t>
            </a:fld>
            <a:endParaRPr lang="de-DE" altLang="sl-SI" dirty="0"/>
          </a:p>
        </p:txBody>
      </p:sp>
    </p:spTree>
    <p:extLst>
      <p:ext uri="{BB962C8B-B14F-4D97-AF65-F5344CB8AC3E}">
        <p14:creationId xmlns:p14="http://schemas.microsoft.com/office/powerpoint/2010/main" val="463725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ve vsebini">
    <p:spTree>
      <p:nvGrpSpPr>
        <p:cNvPr id="1" name=""/>
        <p:cNvGrpSpPr/>
        <p:nvPr/>
      </p:nvGrpSpPr>
      <p:grpSpPr>
        <a:xfrm>
          <a:off x="0" y="0"/>
          <a:ext cx="0" cy="0"/>
          <a:chOff x="0" y="0"/>
          <a:chExt cx="0" cy="0"/>
        </a:xfrm>
      </p:grpSpPr>
      <p:sp>
        <p:nvSpPr>
          <p:cNvPr id="2" name="Naslov 1"/>
          <p:cNvSpPr>
            <a:spLocks noGrp="1"/>
          </p:cNvSpPr>
          <p:nvPr>
            <p:ph type="title"/>
          </p:nvPr>
        </p:nvSpPr>
        <p:spPr>
          <a:xfrm>
            <a:off x="508000" y="764705"/>
            <a:ext cx="10964333" cy="708025"/>
          </a:xfrm>
        </p:spPr>
        <p:txBody>
          <a:bodyPr/>
          <a:lstStyle>
            <a:lvl1pPr>
              <a:defRPr sz="2200" b="1">
                <a:solidFill>
                  <a:schemeClr val="tx1"/>
                </a:solidFill>
              </a:defRPr>
            </a:lvl1pPr>
          </a:lstStyle>
          <a:p>
            <a:r>
              <a:rPr lang="sl-SI" dirty="0"/>
              <a:t>Uredite slog naslova matrice</a:t>
            </a:r>
            <a:endParaRPr lang="en-US" dirty="0"/>
          </a:p>
        </p:txBody>
      </p:sp>
      <p:sp>
        <p:nvSpPr>
          <p:cNvPr id="5" name="Rectangle 32"/>
          <p:cNvSpPr>
            <a:spLocks noGrp="1" noChangeArrowheads="1"/>
          </p:cNvSpPr>
          <p:nvPr>
            <p:ph type="sldNum" sz="quarter" idx="10"/>
          </p:nvPr>
        </p:nvSpPr>
        <p:spPr>
          <a:ln/>
        </p:spPr>
        <p:txBody>
          <a:bodyPr/>
          <a:lstStyle>
            <a:lvl1pPr>
              <a:defRPr/>
            </a:lvl1pPr>
          </a:lstStyle>
          <a:p>
            <a:pPr>
              <a:defRPr/>
            </a:pPr>
            <a:r>
              <a:rPr lang="de-DE" altLang="sl-SI" dirty="0"/>
              <a:t>S</a:t>
            </a:r>
            <a:r>
              <a:rPr lang="sl-SI" altLang="sl-SI" dirty="0" err="1"/>
              <a:t>tran</a:t>
            </a:r>
            <a:r>
              <a:rPr lang="de-DE" altLang="sl-SI" dirty="0"/>
              <a:t> </a:t>
            </a:r>
            <a:fld id="{3DB22B58-A445-4B24-B10F-87C0C3471F9B}" type="slidenum">
              <a:rPr lang="de-DE" altLang="sl-SI" smtClean="0"/>
              <a:pPr>
                <a:defRPr/>
              </a:pPr>
              <a:t>‹#›</a:t>
            </a:fld>
            <a:endParaRPr lang="de-DE" altLang="sl-SI" dirty="0"/>
          </a:p>
        </p:txBody>
      </p:sp>
      <p:sp>
        <p:nvSpPr>
          <p:cNvPr id="6" name="Ograda vsebine 3"/>
          <p:cNvSpPr>
            <a:spLocks noGrp="1"/>
          </p:cNvSpPr>
          <p:nvPr>
            <p:ph sz="half" idx="11"/>
          </p:nvPr>
        </p:nvSpPr>
        <p:spPr>
          <a:xfrm>
            <a:off x="508000" y="1700808"/>
            <a:ext cx="5395979" cy="4395192"/>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endParaRPr lang="en-US" dirty="0"/>
          </a:p>
        </p:txBody>
      </p:sp>
      <p:sp>
        <p:nvSpPr>
          <p:cNvPr id="7" name="Ograda vsebine 3"/>
          <p:cNvSpPr>
            <a:spLocks noGrp="1"/>
          </p:cNvSpPr>
          <p:nvPr>
            <p:ph sz="half" idx="12"/>
          </p:nvPr>
        </p:nvSpPr>
        <p:spPr>
          <a:xfrm>
            <a:off x="6076355" y="1700808"/>
            <a:ext cx="5395979" cy="4395192"/>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endParaRPr lang="en-US" dirty="0"/>
          </a:p>
        </p:txBody>
      </p:sp>
    </p:spTree>
    <p:extLst>
      <p:ext uri="{BB962C8B-B14F-4D97-AF65-F5344CB8AC3E}">
        <p14:creationId xmlns:p14="http://schemas.microsoft.com/office/powerpoint/2010/main" val="3847328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elfolie">
    <p:spTree>
      <p:nvGrpSpPr>
        <p:cNvPr id="1" name=""/>
        <p:cNvGrpSpPr/>
        <p:nvPr/>
      </p:nvGrpSpPr>
      <p:grpSpPr>
        <a:xfrm>
          <a:off x="0" y="0"/>
          <a:ext cx="0" cy="0"/>
          <a:chOff x="0" y="0"/>
          <a:chExt cx="0" cy="0"/>
        </a:xfrm>
      </p:grpSpPr>
      <p:sp>
        <p:nvSpPr>
          <p:cNvPr id="20483" name="Rectangle 3"/>
          <p:cNvSpPr>
            <a:spLocks noGrp="1" noChangeArrowheads="1"/>
          </p:cNvSpPr>
          <p:nvPr>
            <p:ph type="ctrTitle"/>
          </p:nvPr>
        </p:nvSpPr>
        <p:spPr>
          <a:xfrm>
            <a:off x="719673" y="1528763"/>
            <a:ext cx="10657417" cy="685800"/>
          </a:xfrm>
        </p:spPr>
        <p:txBody>
          <a:bodyPr/>
          <a:lstStyle>
            <a:lvl1pPr algn="ctr">
              <a:defRPr sz="3733"/>
            </a:lvl1pPr>
          </a:lstStyle>
          <a:p>
            <a:pPr lvl="0"/>
            <a:r>
              <a:rPr lang="de-DE" noProof="0"/>
              <a:t>Mastertitelformat bearbeiten</a:t>
            </a:r>
          </a:p>
        </p:txBody>
      </p:sp>
      <p:sp>
        <p:nvSpPr>
          <p:cNvPr id="5" name="Text Box 10"/>
          <p:cNvSpPr txBox="1">
            <a:spLocks noChangeArrowheads="1"/>
          </p:cNvSpPr>
          <p:nvPr userDrawn="1"/>
        </p:nvSpPr>
        <p:spPr bwMode="auto">
          <a:xfrm>
            <a:off x="524933" y="6626225"/>
            <a:ext cx="3556000" cy="143565"/>
          </a:xfrm>
          <a:prstGeom prst="rect">
            <a:avLst/>
          </a:prstGeom>
          <a:noFill/>
          <a:ln w="9525">
            <a:noFill/>
            <a:miter lim="800000"/>
            <a:headEnd/>
            <a:tailEnd/>
          </a:ln>
          <a:effectLst/>
        </p:spPr>
        <p:txBody>
          <a:bodyPr lIns="0" tIns="0" rIns="0" bIns="0">
            <a:spAutoFit/>
          </a:bodyPr>
          <a:lstStyle/>
          <a:p>
            <a:pPr algn="l">
              <a:defRPr/>
            </a:pPr>
            <a:r>
              <a:rPr lang="de-DE" sz="933" dirty="0">
                <a:ea typeface="ＭＳ Ｐゴシック" charset="-128"/>
              </a:rPr>
              <a:t>Copyright © </a:t>
            </a:r>
            <a:r>
              <a:rPr lang="de-DE" sz="933" dirty="0" err="1">
                <a:ea typeface="ＭＳ Ｐゴシック" charset="-128"/>
              </a:rPr>
              <a:t>by</a:t>
            </a:r>
            <a:r>
              <a:rPr lang="de-DE" sz="933" dirty="0">
                <a:ea typeface="ＭＳ Ｐゴシック" charset="-128"/>
              </a:rPr>
              <a:t> Max Weishaupt GmbH, D-88475 Schwendi</a:t>
            </a:r>
          </a:p>
        </p:txBody>
      </p:sp>
      <p:grpSp>
        <p:nvGrpSpPr>
          <p:cNvPr id="2" name="Gruppieren 1"/>
          <p:cNvGrpSpPr/>
          <p:nvPr userDrawn="1"/>
        </p:nvGrpSpPr>
        <p:grpSpPr>
          <a:xfrm>
            <a:off x="0" y="2"/>
            <a:ext cx="12192000" cy="509855"/>
            <a:chOff x="0" y="0"/>
            <a:chExt cx="9144000" cy="382391"/>
          </a:xfrm>
        </p:grpSpPr>
        <p:sp>
          <p:nvSpPr>
            <p:cNvPr id="6" name="Rechteck 5"/>
            <p:cNvSpPr/>
            <p:nvPr userDrawn="1"/>
          </p:nvSpPr>
          <p:spPr>
            <a:xfrm>
              <a:off x="0" y="0"/>
              <a:ext cx="9144000" cy="382391"/>
            </a:xfrm>
            <a:prstGeom prst="rect">
              <a:avLst/>
            </a:prstGeom>
            <a:solidFill>
              <a:srgbClr val="FFB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400"/>
            </a:p>
          </p:txBody>
        </p:sp>
        <p:pic>
          <p:nvPicPr>
            <p:cNvPr id="7" name="Bild 7" descr="Logo_RGB.pdf"/>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7033505" y="67596"/>
              <a:ext cx="1658895" cy="266999"/>
            </a:xfrm>
            <a:prstGeom prst="rect">
              <a:avLst/>
            </a:prstGeom>
          </p:spPr>
        </p:pic>
      </p:grpSp>
      <p:pic>
        <p:nvPicPr>
          <p:cNvPr id="8" name="Picture 29" descr="Banne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1"/>
            <a:ext cx="12192000" cy="622300"/>
          </a:xfrm>
          <a:prstGeom prst="rect">
            <a:avLst/>
          </a:prstGeom>
          <a:solidFill>
            <a:srgbClr val="F5BC1D"/>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3487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vsebine 2"/>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790299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963084" y="4406901"/>
            <a:ext cx="10363200" cy="1362075"/>
          </a:xfrm>
        </p:spPr>
        <p:txBody>
          <a:bodyPr anchor="t"/>
          <a:lstStyle>
            <a:lvl1pPr algn="l">
              <a:defRPr sz="4000" b="1" cap="all"/>
            </a:lvl1pPr>
          </a:lstStyle>
          <a:p>
            <a:r>
              <a:rPr lang="sl-SI"/>
              <a:t>Uredite slog naslova matrice</a:t>
            </a:r>
          </a:p>
        </p:txBody>
      </p:sp>
      <p:sp>
        <p:nvSpPr>
          <p:cNvPr id="3" name="Ograda besedila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Uredite sloge besedila matrice</a:t>
            </a:r>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614659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vsebine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vsebine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grada noge 5"/>
          <p:cNvSpPr>
            <a:spLocks noGrp="1"/>
          </p:cNvSpPr>
          <p:nvPr>
            <p:ph type="ftr" sz="quarter" idx="11"/>
          </p:nvPr>
        </p:nvSpPr>
        <p:spPr/>
        <p:txBody>
          <a:bodyPr/>
          <a:lstStyle/>
          <a:p>
            <a:endParaRPr lang="sl-SI"/>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391938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3" name="Ograda besedila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Ograda vsebine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grada besedila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Ograda vsebine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8" name="Ograda noge 7"/>
          <p:cNvSpPr>
            <a:spLocks noGrp="1"/>
          </p:cNvSpPr>
          <p:nvPr>
            <p:ph type="ftr" sz="quarter" idx="11"/>
          </p:nvPr>
        </p:nvSpPr>
        <p:spPr/>
        <p:txBody>
          <a:bodyPr/>
          <a:lstStyle/>
          <a:p>
            <a:endParaRPr lang="sl-SI"/>
          </a:p>
        </p:txBody>
      </p:sp>
      <p:sp>
        <p:nvSpPr>
          <p:cNvPr id="9" name="Ograda številke diapozitiva 8"/>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2607013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lang="sl-SI"/>
            </a:lvl1pPr>
          </a:lstStyle>
          <a:p>
            <a:pPr marL="0" lvl="0" algn="l"/>
            <a:r>
              <a:rPr lang="sl-SI"/>
              <a:t>Uredite slog naslova matrice</a:t>
            </a:r>
          </a:p>
        </p:txBody>
      </p:sp>
      <p:sp>
        <p:nvSpPr>
          <p:cNvPr id="4" name="Ograda noge 3"/>
          <p:cNvSpPr>
            <a:spLocks noGrp="1"/>
          </p:cNvSpPr>
          <p:nvPr>
            <p:ph type="ftr" sz="quarter" idx="11"/>
          </p:nvPr>
        </p:nvSpPr>
        <p:spPr/>
        <p:txBody>
          <a:bodyPr/>
          <a:lstStyle/>
          <a:p>
            <a:endParaRPr lang="sl-SI"/>
          </a:p>
        </p:txBody>
      </p:sp>
      <p:sp>
        <p:nvSpPr>
          <p:cNvPr id="5" name="Ograda številke diapozitiva 4"/>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756174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3" name="Ograda noge 2"/>
          <p:cNvSpPr>
            <a:spLocks noGrp="1"/>
          </p:cNvSpPr>
          <p:nvPr>
            <p:ph type="ftr" sz="quarter" idx="11"/>
          </p:nvPr>
        </p:nvSpPr>
        <p:spPr/>
        <p:txBody>
          <a:bodyPr/>
          <a:lstStyle/>
          <a:p>
            <a:endParaRPr lang="sl-SI"/>
          </a:p>
        </p:txBody>
      </p:sp>
      <p:sp>
        <p:nvSpPr>
          <p:cNvPr id="4" name="Ograda številke diapozitiva 3"/>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3035420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609601" y="273050"/>
            <a:ext cx="4011084" cy="1162050"/>
          </a:xfrm>
        </p:spPr>
        <p:txBody>
          <a:bodyPr anchor="b"/>
          <a:lstStyle>
            <a:lvl1pPr algn="l">
              <a:defRPr sz="2400" b="1"/>
            </a:lvl1pPr>
          </a:lstStyle>
          <a:p>
            <a:r>
              <a:rPr lang="sl-SI"/>
              <a:t>Uredite slog naslova matrice</a:t>
            </a:r>
            <a:endParaRPr lang="sl-SI" dirty="0"/>
          </a:p>
        </p:txBody>
      </p:sp>
      <p:sp>
        <p:nvSpPr>
          <p:cNvPr id="3" name="Ograda vsebine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grada besedila 3"/>
          <p:cNvSpPr>
            <a:spLocks noGrp="1"/>
          </p:cNvSpPr>
          <p:nvPr>
            <p:ph type="body" sz="half" idx="2"/>
          </p:nvPr>
        </p:nvSpPr>
        <p:spPr>
          <a:xfrm>
            <a:off x="609601" y="1435101"/>
            <a:ext cx="4011084" cy="4691063"/>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4122065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2389717" y="4800600"/>
            <a:ext cx="7315200" cy="566738"/>
          </a:xfrm>
        </p:spPr>
        <p:txBody>
          <a:bodyPr anchor="b"/>
          <a:lstStyle>
            <a:lvl1pPr algn="l">
              <a:defRPr sz="2000" b="1"/>
            </a:lvl1pPr>
          </a:lstStyle>
          <a:p>
            <a:r>
              <a:rPr lang="sl-SI"/>
              <a:t>Uredite slog naslova matrice</a:t>
            </a:r>
          </a:p>
        </p:txBody>
      </p:sp>
      <p:sp>
        <p:nvSpPr>
          <p:cNvPr id="3" name="Ograda slik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a:t>Kliknite ikono, če želite dodati sliko</a:t>
            </a:r>
          </a:p>
        </p:txBody>
      </p:sp>
      <p:sp>
        <p:nvSpPr>
          <p:cNvPr id="4" name="Ograda besedila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6" name="Ograda noge 5"/>
          <p:cNvSpPr>
            <a:spLocks noGrp="1"/>
          </p:cNvSpPr>
          <p:nvPr>
            <p:ph type="ftr" sz="quarter" idx="11"/>
          </p:nvPr>
        </p:nvSpPr>
        <p:spPr/>
        <p:txBody>
          <a:bodyPr/>
          <a:lstStyle/>
          <a:p>
            <a:endParaRPr lang="sl-SI"/>
          </a:p>
        </p:txBody>
      </p:sp>
      <p:sp>
        <p:nvSpPr>
          <p:cNvPr id="7" name="Ograda številke diapozitiva 6"/>
          <p:cNvSpPr>
            <a:spLocks noGrp="1"/>
          </p:cNvSpPr>
          <p:nvPr>
            <p:ph type="sldNum" sz="quarter" idx="12"/>
          </p:nvPr>
        </p:nvSpPr>
        <p:spPr/>
        <p:txBody>
          <a:bodyPr/>
          <a:lstStyle/>
          <a:p>
            <a:fld id="{7632E077-1BE5-4BCA-9EB0-B6423C3B9F24}" type="slidenum">
              <a:rPr lang="sl-SI" smtClean="0"/>
              <a:t>‹#›</a:t>
            </a:fld>
            <a:endParaRPr lang="sl-SI"/>
          </a:p>
        </p:txBody>
      </p:sp>
    </p:spTree>
    <p:extLst>
      <p:ext uri="{BB962C8B-B14F-4D97-AF65-F5344CB8AC3E}">
        <p14:creationId xmlns:p14="http://schemas.microsoft.com/office/powerpoint/2010/main" val="242017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naslova 1"/>
          <p:cNvSpPr>
            <a:spLocks noGrp="1"/>
          </p:cNvSpPr>
          <p:nvPr>
            <p:ph type="title"/>
          </p:nvPr>
        </p:nvSpPr>
        <p:spPr>
          <a:xfrm>
            <a:off x="498094" y="137925"/>
            <a:ext cx="11500480" cy="1143000"/>
          </a:xfrm>
          <a:prstGeom prst="rect">
            <a:avLst/>
          </a:prstGeom>
        </p:spPr>
        <p:txBody>
          <a:bodyPr/>
          <a:lstStyle/>
          <a:p>
            <a:pPr marL="0" lvl="0" algn="l"/>
            <a:r>
              <a:rPr lang="sl-SI"/>
              <a:t>Uredite slog naslova matrice</a:t>
            </a:r>
          </a:p>
        </p:txBody>
      </p:sp>
      <p:sp>
        <p:nvSpPr>
          <p:cNvPr id="3" name="Ograda besedila 2"/>
          <p:cNvSpPr>
            <a:spLocks noGrp="1"/>
          </p:cNvSpPr>
          <p:nvPr>
            <p:ph type="body" idx="1"/>
          </p:nvPr>
        </p:nvSpPr>
        <p:spPr>
          <a:xfrm>
            <a:off x="498094" y="1434314"/>
            <a:ext cx="11500480" cy="4865301"/>
          </a:xfrm>
          <a:prstGeom prst="rect">
            <a:avLst/>
          </a:prstGeom>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5" name="Ograda noge 4"/>
          <p:cNvSpPr>
            <a:spLocks noGrp="1"/>
          </p:cNvSpPr>
          <p:nvPr>
            <p:ph type="ftr" sz="quarter" idx="3"/>
          </p:nvPr>
        </p:nvSpPr>
        <p:spPr>
          <a:xfrm>
            <a:off x="3438238" y="6492875"/>
            <a:ext cx="779039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a:p>
        </p:txBody>
      </p:sp>
      <p:sp>
        <p:nvSpPr>
          <p:cNvPr id="6" name="Ograda številke diapozitiva 5"/>
          <p:cNvSpPr>
            <a:spLocks noGrp="1"/>
          </p:cNvSpPr>
          <p:nvPr>
            <p:ph type="sldNum" sz="quarter" idx="4"/>
          </p:nvPr>
        </p:nvSpPr>
        <p:spPr>
          <a:xfrm>
            <a:off x="11824816" y="5787"/>
            <a:ext cx="367183" cy="365125"/>
          </a:xfrm>
          <a:prstGeom prst="rect">
            <a:avLst/>
          </a:prstGeom>
        </p:spPr>
        <p:txBody>
          <a:bodyPr vert="horz" lIns="91440" tIns="45720" rIns="91440" bIns="45720" rtlCol="0" anchor="ctr"/>
          <a:lstStyle>
            <a:lvl1pPr algn="r">
              <a:defRPr sz="1200">
                <a:solidFill>
                  <a:srgbClr val="006F8E"/>
                </a:solidFill>
              </a:defRPr>
            </a:lvl1pPr>
          </a:lstStyle>
          <a:p>
            <a:fld id="{7632E077-1BE5-4BCA-9EB0-B6423C3B9F24}" type="slidenum">
              <a:rPr lang="sl-SI" smtClean="0"/>
              <a:pPr/>
              <a:t>‹#›</a:t>
            </a:fld>
            <a:endParaRPr lang="sl-SI"/>
          </a:p>
        </p:txBody>
      </p:sp>
      <p:grpSp>
        <p:nvGrpSpPr>
          <p:cNvPr id="7" name="Group 4"/>
          <p:cNvGrpSpPr>
            <a:grpSpLocks noChangeAspect="1"/>
          </p:cNvGrpSpPr>
          <p:nvPr userDrawn="1"/>
        </p:nvGrpSpPr>
        <p:grpSpPr bwMode="auto">
          <a:xfrm>
            <a:off x="11379499" y="6369326"/>
            <a:ext cx="621156" cy="360000"/>
            <a:chOff x="3175" y="1987"/>
            <a:chExt cx="597" cy="346"/>
          </a:xfrm>
        </p:grpSpPr>
        <p:sp>
          <p:nvSpPr>
            <p:cNvPr id="8" name="Freeform 8"/>
            <p:cNvSpPr>
              <a:spLocks/>
            </p:cNvSpPr>
            <p:nvPr/>
          </p:nvSpPr>
          <p:spPr bwMode="auto">
            <a:xfrm>
              <a:off x="3177" y="2284"/>
              <a:ext cx="33" cy="49"/>
            </a:xfrm>
            <a:custGeom>
              <a:avLst/>
              <a:gdLst>
                <a:gd name="T0" fmla="*/ 72 w 147"/>
                <a:gd name="T1" fmla="*/ 196 h 214"/>
                <a:gd name="T2" fmla="*/ 128 w 147"/>
                <a:gd name="T3" fmla="*/ 149 h 214"/>
                <a:gd name="T4" fmla="*/ 128 w 147"/>
                <a:gd name="T5" fmla="*/ 0 h 214"/>
                <a:gd name="T6" fmla="*/ 147 w 147"/>
                <a:gd name="T7" fmla="*/ 0 h 214"/>
                <a:gd name="T8" fmla="*/ 147 w 147"/>
                <a:gd name="T9" fmla="*/ 149 h 214"/>
                <a:gd name="T10" fmla="*/ 72 w 147"/>
                <a:gd name="T11" fmla="*/ 214 h 214"/>
                <a:gd name="T12" fmla="*/ 0 w 147"/>
                <a:gd name="T13" fmla="*/ 149 h 214"/>
                <a:gd name="T14" fmla="*/ 0 w 147"/>
                <a:gd name="T15" fmla="*/ 0 h 214"/>
                <a:gd name="T16" fmla="*/ 19 w 147"/>
                <a:gd name="T17" fmla="*/ 0 h 214"/>
                <a:gd name="T18" fmla="*/ 19 w 147"/>
                <a:gd name="T19" fmla="*/ 149 h 214"/>
                <a:gd name="T20" fmla="*/ 72 w 147"/>
                <a:gd name="T21" fmla="*/ 19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14">
                  <a:moveTo>
                    <a:pt x="72" y="196"/>
                  </a:moveTo>
                  <a:cubicBezTo>
                    <a:pt x="107" y="196"/>
                    <a:pt x="128" y="184"/>
                    <a:pt x="128" y="149"/>
                  </a:cubicBezTo>
                  <a:lnTo>
                    <a:pt x="128" y="0"/>
                  </a:lnTo>
                  <a:lnTo>
                    <a:pt x="147" y="0"/>
                  </a:lnTo>
                  <a:lnTo>
                    <a:pt x="147" y="149"/>
                  </a:lnTo>
                  <a:cubicBezTo>
                    <a:pt x="147" y="196"/>
                    <a:pt x="120" y="214"/>
                    <a:pt x="72" y="214"/>
                  </a:cubicBezTo>
                  <a:cubicBezTo>
                    <a:pt x="27" y="214"/>
                    <a:pt x="0" y="196"/>
                    <a:pt x="0" y="149"/>
                  </a:cubicBezTo>
                  <a:lnTo>
                    <a:pt x="0" y="0"/>
                  </a:lnTo>
                  <a:lnTo>
                    <a:pt x="19" y="0"/>
                  </a:lnTo>
                  <a:lnTo>
                    <a:pt x="19" y="149"/>
                  </a:lnTo>
                  <a:cubicBezTo>
                    <a:pt x="19" y="184"/>
                    <a:pt x="39" y="196"/>
                    <a:pt x="72" y="19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9" name="Freeform 9"/>
            <p:cNvSpPr>
              <a:spLocks/>
            </p:cNvSpPr>
            <p:nvPr/>
          </p:nvSpPr>
          <p:spPr bwMode="auto">
            <a:xfrm>
              <a:off x="3219" y="2297"/>
              <a:ext cx="28" cy="35"/>
            </a:xfrm>
            <a:custGeom>
              <a:avLst/>
              <a:gdLst>
                <a:gd name="T0" fmla="*/ 0 w 121"/>
                <a:gd name="T1" fmla="*/ 154 h 154"/>
                <a:gd name="T2" fmla="*/ 0 w 121"/>
                <a:gd name="T3" fmla="*/ 3 h 154"/>
                <a:gd name="T4" fmla="*/ 19 w 121"/>
                <a:gd name="T5" fmla="*/ 3 h 154"/>
                <a:gd name="T6" fmla="*/ 19 w 121"/>
                <a:gd name="T7" fmla="*/ 14 h 154"/>
                <a:gd name="T8" fmla="*/ 69 w 121"/>
                <a:gd name="T9" fmla="*/ 0 h 154"/>
                <a:gd name="T10" fmla="*/ 121 w 121"/>
                <a:gd name="T11" fmla="*/ 75 h 154"/>
                <a:gd name="T12" fmla="*/ 121 w 121"/>
                <a:gd name="T13" fmla="*/ 154 h 154"/>
                <a:gd name="T14" fmla="*/ 102 w 121"/>
                <a:gd name="T15" fmla="*/ 154 h 154"/>
                <a:gd name="T16" fmla="*/ 102 w 121"/>
                <a:gd name="T17" fmla="*/ 75 h 154"/>
                <a:gd name="T18" fmla="*/ 67 w 121"/>
                <a:gd name="T19" fmla="*/ 16 h 154"/>
                <a:gd name="T20" fmla="*/ 19 w 121"/>
                <a:gd name="T21" fmla="*/ 29 h 154"/>
                <a:gd name="T22" fmla="*/ 19 w 121"/>
                <a:gd name="T23" fmla="*/ 154 h 154"/>
                <a:gd name="T24" fmla="*/ 0 w 121"/>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54">
                  <a:moveTo>
                    <a:pt x="0" y="154"/>
                  </a:moveTo>
                  <a:lnTo>
                    <a:pt x="0" y="3"/>
                  </a:lnTo>
                  <a:lnTo>
                    <a:pt x="19" y="3"/>
                  </a:lnTo>
                  <a:lnTo>
                    <a:pt x="19" y="14"/>
                  </a:lnTo>
                  <a:cubicBezTo>
                    <a:pt x="19" y="14"/>
                    <a:pt x="45" y="0"/>
                    <a:pt x="69" y="0"/>
                  </a:cubicBezTo>
                  <a:cubicBezTo>
                    <a:pt x="111" y="0"/>
                    <a:pt x="121" y="19"/>
                    <a:pt x="121" y="75"/>
                  </a:cubicBezTo>
                  <a:lnTo>
                    <a:pt x="121" y="154"/>
                  </a:lnTo>
                  <a:lnTo>
                    <a:pt x="102" y="154"/>
                  </a:lnTo>
                  <a:lnTo>
                    <a:pt x="102" y="75"/>
                  </a:lnTo>
                  <a:cubicBezTo>
                    <a:pt x="102" y="31"/>
                    <a:pt x="97" y="16"/>
                    <a:pt x="67" y="16"/>
                  </a:cubicBezTo>
                  <a:cubicBezTo>
                    <a:pt x="42" y="16"/>
                    <a:pt x="19" y="29"/>
                    <a:pt x="19" y="29"/>
                  </a:cubicBezTo>
                  <a:lnTo>
                    <a:pt x="19" y="154"/>
                  </a:lnTo>
                  <a:lnTo>
                    <a:pt x="0" y="15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0" name="Freeform 10"/>
            <p:cNvSpPr>
              <a:spLocks noEditPoints="1"/>
            </p:cNvSpPr>
            <p:nvPr/>
          </p:nvSpPr>
          <p:spPr bwMode="auto">
            <a:xfrm>
              <a:off x="3259"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1" name="Freeform 11"/>
            <p:cNvSpPr>
              <a:spLocks/>
            </p:cNvSpPr>
            <p:nvPr/>
          </p:nvSpPr>
          <p:spPr bwMode="auto">
            <a:xfrm>
              <a:off x="3271" y="2297"/>
              <a:ext cx="30" cy="35"/>
            </a:xfrm>
            <a:custGeom>
              <a:avLst/>
              <a:gdLst>
                <a:gd name="T0" fmla="*/ 20 w 132"/>
                <a:gd name="T1" fmla="*/ 0 h 151"/>
                <a:gd name="T2" fmla="*/ 60 w 132"/>
                <a:gd name="T3" fmla="*/ 135 h 151"/>
                <a:gd name="T4" fmla="*/ 72 w 132"/>
                <a:gd name="T5" fmla="*/ 135 h 151"/>
                <a:gd name="T6" fmla="*/ 112 w 132"/>
                <a:gd name="T7" fmla="*/ 0 h 151"/>
                <a:gd name="T8" fmla="*/ 132 w 132"/>
                <a:gd name="T9" fmla="*/ 0 h 151"/>
                <a:gd name="T10" fmla="*/ 86 w 132"/>
                <a:gd name="T11" fmla="*/ 151 h 151"/>
                <a:gd name="T12" fmla="*/ 45 w 132"/>
                <a:gd name="T13" fmla="*/ 151 h 151"/>
                <a:gd name="T14" fmla="*/ 0 w 132"/>
                <a:gd name="T15" fmla="*/ 0 h 151"/>
                <a:gd name="T16" fmla="*/ 20 w 132"/>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1">
                  <a:moveTo>
                    <a:pt x="20" y="0"/>
                  </a:moveTo>
                  <a:lnTo>
                    <a:pt x="60" y="135"/>
                  </a:lnTo>
                  <a:lnTo>
                    <a:pt x="72" y="135"/>
                  </a:lnTo>
                  <a:lnTo>
                    <a:pt x="112" y="0"/>
                  </a:lnTo>
                  <a:lnTo>
                    <a:pt x="132" y="0"/>
                  </a:lnTo>
                  <a:lnTo>
                    <a:pt x="86" y="151"/>
                  </a:lnTo>
                  <a:lnTo>
                    <a:pt x="45" y="151"/>
                  </a:lnTo>
                  <a:lnTo>
                    <a:pt x="0" y="0"/>
                  </a:lnTo>
                  <a:lnTo>
                    <a:pt x="2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2" name="Freeform 12"/>
            <p:cNvSpPr>
              <a:spLocks noEditPoints="1"/>
            </p:cNvSpPr>
            <p:nvPr/>
          </p:nvSpPr>
          <p:spPr bwMode="auto">
            <a:xfrm>
              <a:off x="3307" y="2297"/>
              <a:ext cx="28" cy="36"/>
            </a:xfrm>
            <a:custGeom>
              <a:avLst/>
              <a:gdLst>
                <a:gd name="T0" fmla="*/ 118 w 124"/>
                <a:gd name="T1" fmla="*/ 138 h 157"/>
                <a:gd name="T2" fmla="*/ 119 w 124"/>
                <a:gd name="T3" fmla="*/ 153 h 157"/>
                <a:gd name="T4" fmla="*/ 60 w 124"/>
                <a:gd name="T5" fmla="*/ 157 h 157"/>
                <a:gd name="T6" fmla="*/ 0 w 124"/>
                <a:gd name="T7" fmla="*/ 79 h 157"/>
                <a:gd name="T8" fmla="*/ 64 w 124"/>
                <a:gd name="T9" fmla="*/ 0 h 157"/>
                <a:gd name="T10" fmla="*/ 124 w 124"/>
                <a:gd name="T11" fmla="*/ 71 h 157"/>
                <a:gd name="T12" fmla="*/ 124 w 124"/>
                <a:gd name="T13" fmla="*/ 86 h 157"/>
                <a:gd name="T14" fmla="*/ 19 w 124"/>
                <a:gd name="T15" fmla="*/ 86 h 157"/>
                <a:gd name="T16" fmla="*/ 62 w 124"/>
                <a:gd name="T17" fmla="*/ 140 h 157"/>
                <a:gd name="T18" fmla="*/ 118 w 124"/>
                <a:gd name="T19" fmla="*/ 138 h 157"/>
                <a:gd name="T20" fmla="*/ 106 w 124"/>
                <a:gd name="T21" fmla="*/ 71 h 157"/>
                <a:gd name="T22" fmla="*/ 106 w 124"/>
                <a:gd name="T23" fmla="*/ 71 h 157"/>
                <a:gd name="T24" fmla="*/ 64 w 124"/>
                <a:gd name="T25" fmla="*/ 16 h 157"/>
                <a:gd name="T26" fmla="*/ 19 w 124"/>
                <a:gd name="T27" fmla="*/ 71 h 157"/>
                <a:gd name="T28" fmla="*/ 106 w 124"/>
                <a:gd name="T29"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57">
                  <a:moveTo>
                    <a:pt x="118" y="138"/>
                  </a:moveTo>
                  <a:lnTo>
                    <a:pt x="119" y="153"/>
                  </a:lnTo>
                  <a:cubicBezTo>
                    <a:pt x="119" y="153"/>
                    <a:pt x="84" y="157"/>
                    <a:pt x="60" y="157"/>
                  </a:cubicBezTo>
                  <a:cubicBezTo>
                    <a:pt x="14" y="157"/>
                    <a:pt x="0" y="129"/>
                    <a:pt x="0" y="79"/>
                  </a:cubicBezTo>
                  <a:cubicBezTo>
                    <a:pt x="0" y="21"/>
                    <a:pt x="26" y="0"/>
                    <a:pt x="64" y="0"/>
                  </a:cubicBezTo>
                  <a:cubicBezTo>
                    <a:pt x="103" y="0"/>
                    <a:pt x="124" y="21"/>
                    <a:pt x="124" y="71"/>
                  </a:cubicBezTo>
                  <a:lnTo>
                    <a:pt x="124" y="86"/>
                  </a:lnTo>
                  <a:lnTo>
                    <a:pt x="19" y="86"/>
                  </a:lnTo>
                  <a:cubicBezTo>
                    <a:pt x="19" y="122"/>
                    <a:pt x="29" y="140"/>
                    <a:pt x="62" y="140"/>
                  </a:cubicBezTo>
                  <a:cubicBezTo>
                    <a:pt x="84" y="140"/>
                    <a:pt x="118" y="138"/>
                    <a:pt x="118" y="138"/>
                  </a:cubicBezTo>
                  <a:close/>
                  <a:moveTo>
                    <a:pt x="106" y="71"/>
                  </a:moveTo>
                  <a:lnTo>
                    <a:pt x="106" y="71"/>
                  </a:lnTo>
                  <a:cubicBezTo>
                    <a:pt x="106" y="31"/>
                    <a:pt x="93" y="16"/>
                    <a:pt x="64" y="16"/>
                  </a:cubicBezTo>
                  <a:cubicBezTo>
                    <a:pt x="35" y="16"/>
                    <a:pt x="19" y="31"/>
                    <a:pt x="19" y="71"/>
                  </a:cubicBezTo>
                  <a:lnTo>
                    <a:pt x="106" y="7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3" name="Freeform 13"/>
            <p:cNvSpPr>
              <a:spLocks/>
            </p:cNvSpPr>
            <p:nvPr/>
          </p:nvSpPr>
          <p:spPr bwMode="auto">
            <a:xfrm>
              <a:off x="3345"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4" name="Freeform 14"/>
            <p:cNvSpPr>
              <a:spLocks/>
            </p:cNvSpPr>
            <p:nvPr/>
          </p:nvSpPr>
          <p:spPr bwMode="auto">
            <a:xfrm>
              <a:off x="3367" y="2297"/>
              <a:ext cx="26" cy="35"/>
            </a:xfrm>
            <a:custGeom>
              <a:avLst/>
              <a:gdLst>
                <a:gd name="T0" fmla="*/ 0 w 115"/>
                <a:gd name="T1" fmla="*/ 0 h 151"/>
                <a:gd name="T2" fmla="*/ 115 w 115"/>
                <a:gd name="T3" fmla="*/ 0 h 151"/>
                <a:gd name="T4" fmla="*/ 115 w 115"/>
                <a:gd name="T5" fmla="*/ 16 h 151"/>
                <a:gd name="T6" fmla="*/ 23 w 115"/>
                <a:gd name="T7" fmla="*/ 135 h 151"/>
                <a:gd name="T8" fmla="*/ 115 w 115"/>
                <a:gd name="T9" fmla="*/ 135 h 151"/>
                <a:gd name="T10" fmla="*/ 115 w 115"/>
                <a:gd name="T11" fmla="*/ 151 h 151"/>
                <a:gd name="T12" fmla="*/ 0 w 115"/>
                <a:gd name="T13" fmla="*/ 151 h 151"/>
                <a:gd name="T14" fmla="*/ 0 w 115"/>
                <a:gd name="T15" fmla="*/ 135 h 151"/>
                <a:gd name="T16" fmla="*/ 93 w 115"/>
                <a:gd name="T17" fmla="*/ 16 h 151"/>
                <a:gd name="T18" fmla="*/ 0 w 115"/>
                <a:gd name="T19" fmla="*/ 16 h 151"/>
                <a:gd name="T20" fmla="*/ 0 w 115"/>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1">
                  <a:moveTo>
                    <a:pt x="0" y="0"/>
                  </a:moveTo>
                  <a:lnTo>
                    <a:pt x="115" y="0"/>
                  </a:lnTo>
                  <a:lnTo>
                    <a:pt x="115" y="16"/>
                  </a:lnTo>
                  <a:lnTo>
                    <a:pt x="23" y="135"/>
                  </a:lnTo>
                  <a:lnTo>
                    <a:pt x="115" y="135"/>
                  </a:lnTo>
                  <a:lnTo>
                    <a:pt x="115" y="151"/>
                  </a:lnTo>
                  <a:lnTo>
                    <a:pt x="0" y="151"/>
                  </a:lnTo>
                  <a:lnTo>
                    <a:pt x="0" y="135"/>
                  </a:lnTo>
                  <a:lnTo>
                    <a:pt x="93" y="16"/>
                  </a:lnTo>
                  <a:lnTo>
                    <a:pt x="0" y="16"/>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5" name="Freeform 15"/>
            <p:cNvSpPr>
              <a:spLocks noEditPoints="1"/>
            </p:cNvSpPr>
            <p:nvPr/>
          </p:nvSpPr>
          <p:spPr bwMode="auto">
            <a:xfrm>
              <a:off x="3401" y="2297"/>
              <a:ext cx="30"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7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4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8"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7"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7" y="141"/>
                    <a:pt x="44"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6" name="Freeform 16"/>
            <p:cNvSpPr>
              <a:spLocks/>
            </p:cNvSpPr>
            <p:nvPr/>
          </p:nvSpPr>
          <p:spPr bwMode="auto">
            <a:xfrm>
              <a:off x="3452" y="2297"/>
              <a:ext cx="30" cy="35"/>
            </a:xfrm>
            <a:custGeom>
              <a:avLst/>
              <a:gdLst>
                <a:gd name="T0" fmla="*/ 19 w 131"/>
                <a:gd name="T1" fmla="*/ 0 h 151"/>
                <a:gd name="T2" fmla="*/ 59 w 131"/>
                <a:gd name="T3" fmla="*/ 135 h 151"/>
                <a:gd name="T4" fmla="*/ 72 w 131"/>
                <a:gd name="T5" fmla="*/ 135 h 151"/>
                <a:gd name="T6" fmla="*/ 112 w 131"/>
                <a:gd name="T7" fmla="*/ 0 h 151"/>
                <a:gd name="T8" fmla="*/ 131 w 131"/>
                <a:gd name="T9" fmla="*/ 0 h 151"/>
                <a:gd name="T10" fmla="*/ 85 w 131"/>
                <a:gd name="T11" fmla="*/ 151 h 151"/>
                <a:gd name="T12" fmla="*/ 45 w 131"/>
                <a:gd name="T13" fmla="*/ 151 h 151"/>
                <a:gd name="T14" fmla="*/ 0 w 131"/>
                <a:gd name="T15" fmla="*/ 0 h 151"/>
                <a:gd name="T16" fmla="*/ 19 w 131"/>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1">
                  <a:moveTo>
                    <a:pt x="19" y="0"/>
                  </a:moveTo>
                  <a:lnTo>
                    <a:pt x="59" y="135"/>
                  </a:lnTo>
                  <a:lnTo>
                    <a:pt x="72" y="135"/>
                  </a:lnTo>
                  <a:lnTo>
                    <a:pt x="112" y="0"/>
                  </a:lnTo>
                  <a:lnTo>
                    <a:pt x="131" y="0"/>
                  </a:lnTo>
                  <a:lnTo>
                    <a:pt x="85" y="151"/>
                  </a:lnTo>
                  <a:lnTo>
                    <a:pt x="45" y="151"/>
                  </a:lnTo>
                  <a:lnTo>
                    <a:pt x="0" y="0"/>
                  </a:lnTo>
                  <a:lnTo>
                    <a:pt x="19"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7" name="Freeform 17"/>
            <p:cNvSpPr>
              <a:spLocks/>
            </p:cNvSpPr>
            <p:nvPr/>
          </p:nvSpPr>
          <p:spPr bwMode="auto">
            <a:xfrm>
              <a:off x="3507" y="2284"/>
              <a:ext cx="46" cy="48"/>
            </a:xfrm>
            <a:custGeom>
              <a:avLst/>
              <a:gdLst>
                <a:gd name="T0" fmla="*/ 0 w 204"/>
                <a:gd name="T1" fmla="*/ 0 h 211"/>
                <a:gd name="T2" fmla="*/ 34 w 204"/>
                <a:gd name="T3" fmla="*/ 0 h 211"/>
                <a:gd name="T4" fmla="*/ 102 w 204"/>
                <a:gd name="T5" fmla="*/ 184 h 211"/>
                <a:gd name="T6" fmla="*/ 169 w 204"/>
                <a:gd name="T7" fmla="*/ 0 h 211"/>
                <a:gd name="T8" fmla="*/ 204 w 204"/>
                <a:gd name="T9" fmla="*/ 0 h 211"/>
                <a:gd name="T10" fmla="*/ 204 w 204"/>
                <a:gd name="T11" fmla="*/ 211 h 211"/>
                <a:gd name="T12" fmla="*/ 185 w 204"/>
                <a:gd name="T13" fmla="*/ 211 h 211"/>
                <a:gd name="T14" fmla="*/ 185 w 204"/>
                <a:gd name="T15" fmla="*/ 21 h 211"/>
                <a:gd name="T16" fmla="*/ 181 w 204"/>
                <a:gd name="T17" fmla="*/ 21 h 211"/>
                <a:gd name="T18" fmla="*/ 113 w 204"/>
                <a:gd name="T19" fmla="*/ 204 h 211"/>
                <a:gd name="T20" fmla="*/ 90 w 204"/>
                <a:gd name="T21" fmla="*/ 204 h 211"/>
                <a:gd name="T22" fmla="*/ 23 w 204"/>
                <a:gd name="T23" fmla="*/ 21 h 211"/>
                <a:gd name="T24" fmla="*/ 19 w 204"/>
                <a:gd name="T25" fmla="*/ 21 h 211"/>
                <a:gd name="T26" fmla="*/ 19 w 204"/>
                <a:gd name="T27" fmla="*/ 211 h 211"/>
                <a:gd name="T28" fmla="*/ 0 w 204"/>
                <a:gd name="T29" fmla="*/ 211 h 211"/>
                <a:gd name="T30" fmla="*/ 0 w 204"/>
                <a:gd name="T3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211">
                  <a:moveTo>
                    <a:pt x="0" y="0"/>
                  </a:moveTo>
                  <a:lnTo>
                    <a:pt x="34" y="0"/>
                  </a:lnTo>
                  <a:lnTo>
                    <a:pt x="102" y="184"/>
                  </a:lnTo>
                  <a:lnTo>
                    <a:pt x="169" y="0"/>
                  </a:lnTo>
                  <a:lnTo>
                    <a:pt x="204" y="0"/>
                  </a:lnTo>
                  <a:lnTo>
                    <a:pt x="204" y="211"/>
                  </a:lnTo>
                  <a:lnTo>
                    <a:pt x="185" y="211"/>
                  </a:lnTo>
                  <a:lnTo>
                    <a:pt x="185" y="21"/>
                  </a:lnTo>
                  <a:lnTo>
                    <a:pt x="181" y="21"/>
                  </a:lnTo>
                  <a:lnTo>
                    <a:pt x="113" y="204"/>
                  </a:lnTo>
                  <a:lnTo>
                    <a:pt x="90" y="204"/>
                  </a:lnTo>
                  <a:lnTo>
                    <a:pt x="23" y="21"/>
                  </a:lnTo>
                  <a:lnTo>
                    <a:pt x="19" y="21"/>
                  </a:lnTo>
                  <a:lnTo>
                    <a:pt x="19" y="211"/>
                  </a:lnTo>
                  <a:lnTo>
                    <a:pt x="0" y="211"/>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8" name="Freeform 18"/>
            <p:cNvSpPr>
              <a:spLocks noEditPoints="1"/>
            </p:cNvSpPr>
            <p:nvPr/>
          </p:nvSpPr>
          <p:spPr bwMode="auto">
            <a:xfrm>
              <a:off x="3563" y="2297"/>
              <a:ext cx="31" cy="36"/>
            </a:xfrm>
            <a:custGeom>
              <a:avLst/>
              <a:gdLst>
                <a:gd name="T0" fmla="*/ 116 w 136"/>
                <a:gd name="T1" fmla="*/ 129 h 157"/>
                <a:gd name="T2" fmla="*/ 136 w 136"/>
                <a:gd name="T3" fmla="*/ 142 h 157"/>
                <a:gd name="T4" fmla="*/ 135 w 136"/>
                <a:gd name="T5" fmla="*/ 157 h 157"/>
                <a:gd name="T6" fmla="*/ 100 w 136"/>
                <a:gd name="T7" fmla="*/ 145 h 157"/>
                <a:gd name="T8" fmla="*/ 42 w 136"/>
                <a:gd name="T9" fmla="*/ 157 h 157"/>
                <a:gd name="T10" fmla="*/ 0 w 136"/>
                <a:gd name="T11" fmla="*/ 111 h 157"/>
                <a:gd name="T12" fmla="*/ 45 w 136"/>
                <a:gd name="T13" fmla="*/ 67 h 157"/>
                <a:gd name="T14" fmla="*/ 98 w 136"/>
                <a:gd name="T15" fmla="*/ 62 h 157"/>
                <a:gd name="T16" fmla="*/ 98 w 136"/>
                <a:gd name="T17" fmla="*/ 48 h 157"/>
                <a:gd name="T18" fmla="*/ 68 w 136"/>
                <a:gd name="T19" fmla="*/ 17 h 157"/>
                <a:gd name="T20" fmla="*/ 9 w 136"/>
                <a:gd name="T21" fmla="*/ 21 h 157"/>
                <a:gd name="T22" fmla="*/ 8 w 136"/>
                <a:gd name="T23" fmla="*/ 6 h 157"/>
                <a:gd name="T24" fmla="*/ 69 w 136"/>
                <a:gd name="T25" fmla="*/ 0 h 157"/>
                <a:gd name="T26" fmla="*/ 116 w 136"/>
                <a:gd name="T27" fmla="*/ 48 h 157"/>
                <a:gd name="T28" fmla="*/ 116 w 136"/>
                <a:gd name="T29" fmla="*/ 129 h 157"/>
                <a:gd name="T30" fmla="*/ 47 w 136"/>
                <a:gd name="T31" fmla="*/ 81 h 157"/>
                <a:gd name="T32" fmla="*/ 47 w 136"/>
                <a:gd name="T33" fmla="*/ 81 h 157"/>
                <a:gd name="T34" fmla="*/ 19 w 136"/>
                <a:gd name="T35" fmla="*/ 111 h 157"/>
                <a:gd name="T36" fmla="*/ 45 w 136"/>
                <a:gd name="T37" fmla="*/ 141 h 157"/>
                <a:gd name="T38" fmla="*/ 98 w 136"/>
                <a:gd name="T39" fmla="*/ 131 h 157"/>
                <a:gd name="T40" fmla="*/ 98 w 136"/>
                <a:gd name="T41" fmla="*/ 76 h 157"/>
                <a:gd name="T42" fmla="*/ 47 w 136"/>
                <a:gd name="T43" fmla="*/ 8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57">
                  <a:moveTo>
                    <a:pt x="116" y="129"/>
                  </a:moveTo>
                  <a:cubicBezTo>
                    <a:pt x="117" y="138"/>
                    <a:pt x="126" y="141"/>
                    <a:pt x="136" y="142"/>
                  </a:cubicBezTo>
                  <a:lnTo>
                    <a:pt x="135" y="157"/>
                  </a:lnTo>
                  <a:cubicBezTo>
                    <a:pt x="120" y="157"/>
                    <a:pt x="109" y="154"/>
                    <a:pt x="100" y="145"/>
                  </a:cubicBezTo>
                  <a:cubicBezTo>
                    <a:pt x="100" y="145"/>
                    <a:pt x="71" y="157"/>
                    <a:pt x="42" y="157"/>
                  </a:cubicBezTo>
                  <a:cubicBezTo>
                    <a:pt x="15" y="157"/>
                    <a:pt x="0" y="142"/>
                    <a:pt x="0" y="111"/>
                  </a:cubicBezTo>
                  <a:cubicBezTo>
                    <a:pt x="0" y="83"/>
                    <a:pt x="14" y="70"/>
                    <a:pt x="45" y="67"/>
                  </a:cubicBezTo>
                  <a:lnTo>
                    <a:pt x="98" y="62"/>
                  </a:lnTo>
                  <a:lnTo>
                    <a:pt x="98" y="48"/>
                  </a:lnTo>
                  <a:cubicBezTo>
                    <a:pt x="98" y="26"/>
                    <a:pt x="87" y="17"/>
                    <a:pt x="68" y="17"/>
                  </a:cubicBezTo>
                  <a:cubicBezTo>
                    <a:pt x="45" y="17"/>
                    <a:pt x="9" y="21"/>
                    <a:pt x="9" y="21"/>
                  </a:cubicBezTo>
                  <a:lnTo>
                    <a:pt x="8" y="6"/>
                  </a:lnTo>
                  <a:cubicBezTo>
                    <a:pt x="8" y="6"/>
                    <a:pt x="44" y="0"/>
                    <a:pt x="69" y="0"/>
                  </a:cubicBezTo>
                  <a:cubicBezTo>
                    <a:pt x="101" y="0"/>
                    <a:pt x="116" y="16"/>
                    <a:pt x="116" y="48"/>
                  </a:cubicBezTo>
                  <a:lnTo>
                    <a:pt x="116" y="129"/>
                  </a:lnTo>
                  <a:close/>
                  <a:moveTo>
                    <a:pt x="47" y="81"/>
                  </a:moveTo>
                  <a:lnTo>
                    <a:pt x="47" y="81"/>
                  </a:lnTo>
                  <a:cubicBezTo>
                    <a:pt x="27" y="83"/>
                    <a:pt x="19" y="93"/>
                    <a:pt x="19" y="111"/>
                  </a:cubicBezTo>
                  <a:cubicBezTo>
                    <a:pt x="19" y="130"/>
                    <a:pt x="28" y="141"/>
                    <a:pt x="45" y="141"/>
                  </a:cubicBezTo>
                  <a:cubicBezTo>
                    <a:pt x="69" y="141"/>
                    <a:pt x="98" y="131"/>
                    <a:pt x="98" y="131"/>
                  </a:cubicBezTo>
                  <a:lnTo>
                    <a:pt x="98" y="76"/>
                  </a:lnTo>
                  <a:lnTo>
                    <a:pt x="47" y="8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19" name="Freeform 19"/>
            <p:cNvSpPr>
              <a:spLocks/>
            </p:cNvSpPr>
            <p:nvPr/>
          </p:nvSpPr>
          <p:spPr bwMode="auto">
            <a:xfrm>
              <a:off x="3603"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0" name="Freeform 20"/>
            <p:cNvSpPr>
              <a:spLocks noEditPoints="1"/>
            </p:cNvSpPr>
            <p:nvPr/>
          </p:nvSpPr>
          <p:spPr bwMode="auto">
            <a:xfrm>
              <a:off x="3627" y="2283"/>
              <a:ext cx="4" cy="49"/>
            </a:xfrm>
            <a:custGeom>
              <a:avLst/>
              <a:gdLst>
                <a:gd name="T0" fmla="*/ 0 w 19"/>
                <a:gd name="T1" fmla="*/ 0 h 212"/>
                <a:gd name="T2" fmla="*/ 19 w 19"/>
                <a:gd name="T3" fmla="*/ 0 h 212"/>
                <a:gd name="T4" fmla="*/ 19 w 19"/>
                <a:gd name="T5" fmla="*/ 23 h 212"/>
                <a:gd name="T6" fmla="*/ 0 w 19"/>
                <a:gd name="T7" fmla="*/ 23 h 212"/>
                <a:gd name="T8" fmla="*/ 0 w 19"/>
                <a:gd name="T9" fmla="*/ 0 h 212"/>
                <a:gd name="T10" fmla="*/ 0 w 19"/>
                <a:gd name="T11" fmla="*/ 61 h 212"/>
                <a:gd name="T12" fmla="*/ 0 w 19"/>
                <a:gd name="T13" fmla="*/ 61 h 212"/>
                <a:gd name="T14" fmla="*/ 19 w 19"/>
                <a:gd name="T15" fmla="*/ 61 h 212"/>
                <a:gd name="T16" fmla="*/ 19 w 19"/>
                <a:gd name="T17" fmla="*/ 212 h 212"/>
                <a:gd name="T18" fmla="*/ 0 w 19"/>
                <a:gd name="T19" fmla="*/ 212 h 212"/>
                <a:gd name="T20" fmla="*/ 0 w 19"/>
                <a:gd name="T21" fmla="*/ 6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12">
                  <a:moveTo>
                    <a:pt x="0" y="0"/>
                  </a:moveTo>
                  <a:lnTo>
                    <a:pt x="19" y="0"/>
                  </a:lnTo>
                  <a:lnTo>
                    <a:pt x="19" y="23"/>
                  </a:lnTo>
                  <a:lnTo>
                    <a:pt x="0" y="23"/>
                  </a:lnTo>
                  <a:lnTo>
                    <a:pt x="0" y="0"/>
                  </a:lnTo>
                  <a:close/>
                  <a:moveTo>
                    <a:pt x="0" y="61"/>
                  </a:moveTo>
                  <a:lnTo>
                    <a:pt x="0" y="61"/>
                  </a:lnTo>
                  <a:lnTo>
                    <a:pt x="19" y="61"/>
                  </a:lnTo>
                  <a:lnTo>
                    <a:pt x="19" y="212"/>
                  </a:lnTo>
                  <a:lnTo>
                    <a:pt x="0" y="212"/>
                  </a:lnTo>
                  <a:lnTo>
                    <a:pt x="0" y="61"/>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1" name="Freeform 21"/>
            <p:cNvSpPr>
              <a:spLocks noEditPoints="1"/>
            </p:cNvSpPr>
            <p:nvPr/>
          </p:nvSpPr>
          <p:spPr bwMode="auto">
            <a:xfrm>
              <a:off x="3644" y="2282"/>
              <a:ext cx="27" cy="51"/>
            </a:xfrm>
            <a:custGeom>
              <a:avLst/>
              <a:gdLst>
                <a:gd name="T0" fmla="*/ 122 w 122"/>
                <a:gd name="T1" fmla="*/ 140 h 221"/>
                <a:gd name="T2" fmla="*/ 50 w 122"/>
                <a:gd name="T3" fmla="*/ 221 h 221"/>
                <a:gd name="T4" fmla="*/ 0 w 122"/>
                <a:gd name="T5" fmla="*/ 218 h 221"/>
                <a:gd name="T6" fmla="*/ 0 w 122"/>
                <a:gd name="T7" fmla="*/ 0 h 221"/>
                <a:gd name="T8" fmla="*/ 19 w 122"/>
                <a:gd name="T9" fmla="*/ 0 h 221"/>
                <a:gd name="T10" fmla="*/ 19 w 122"/>
                <a:gd name="T11" fmla="*/ 75 h 221"/>
                <a:gd name="T12" fmla="*/ 67 w 122"/>
                <a:gd name="T13" fmla="*/ 64 h 221"/>
                <a:gd name="T14" fmla="*/ 122 w 122"/>
                <a:gd name="T15" fmla="*/ 140 h 221"/>
                <a:gd name="T16" fmla="*/ 103 w 122"/>
                <a:gd name="T17" fmla="*/ 140 h 221"/>
                <a:gd name="T18" fmla="*/ 103 w 122"/>
                <a:gd name="T19" fmla="*/ 140 h 221"/>
                <a:gd name="T20" fmla="*/ 66 w 122"/>
                <a:gd name="T21" fmla="*/ 81 h 221"/>
                <a:gd name="T22" fmla="*/ 19 w 122"/>
                <a:gd name="T23" fmla="*/ 90 h 221"/>
                <a:gd name="T24" fmla="*/ 19 w 122"/>
                <a:gd name="T25" fmla="*/ 203 h 221"/>
                <a:gd name="T26" fmla="*/ 50 w 122"/>
                <a:gd name="T27" fmla="*/ 205 h 221"/>
                <a:gd name="T28" fmla="*/ 103 w 122"/>
                <a:gd name="T29" fmla="*/ 14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221">
                  <a:moveTo>
                    <a:pt x="122" y="140"/>
                  </a:moveTo>
                  <a:cubicBezTo>
                    <a:pt x="122" y="198"/>
                    <a:pt x="107" y="221"/>
                    <a:pt x="50" y="221"/>
                  </a:cubicBezTo>
                  <a:cubicBezTo>
                    <a:pt x="31" y="221"/>
                    <a:pt x="0" y="218"/>
                    <a:pt x="0" y="218"/>
                  </a:cubicBezTo>
                  <a:lnTo>
                    <a:pt x="0" y="0"/>
                  </a:lnTo>
                  <a:lnTo>
                    <a:pt x="19" y="0"/>
                  </a:lnTo>
                  <a:lnTo>
                    <a:pt x="19" y="75"/>
                  </a:lnTo>
                  <a:cubicBezTo>
                    <a:pt x="19" y="75"/>
                    <a:pt x="43" y="64"/>
                    <a:pt x="67" y="64"/>
                  </a:cubicBezTo>
                  <a:cubicBezTo>
                    <a:pt x="109" y="64"/>
                    <a:pt x="122" y="86"/>
                    <a:pt x="122" y="140"/>
                  </a:cubicBezTo>
                  <a:close/>
                  <a:moveTo>
                    <a:pt x="103" y="140"/>
                  </a:moveTo>
                  <a:lnTo>
                    <a:pt x="103" y="140"/>
                  </a:lnTo>
                  <a:cubicBezTo>
                    <a:pt x="103" y="98"/>
                    <a:pt x="96" y="81"/>
                    <a:pt x="66" y="81"/>
                  </a:cubicBezTo>
                  <a:cubicBezTo>
                    <a:pt x="43" y="81"/>
                    <a:pt x="19" y="90"/>
                    <a:pt x="19" y="90"/>
                  </a:cubicBezTo>
                  <a:lnTo>
                    <a:pt x="19" y="203"/>
                  </a:lnTo>
                  <a:cubicBezTo>
                    <a:pt x="19" y="203"/>
                    <a:pt x="40" y="205"/>
                    <a:pt x="50" y="205"/>
                  </a:cubicBezTo>
                  <a:cubicBezTo>
                    <a:pt x="96" y="205"/>
                    <a:pt x="103" y="184"/>
                    <a:pt x="103" y="14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2" name="Freeform 22"/>
            <p:cNvSpPr>
              <a:spLocks noEditPoints="1"/>
            </p:cNvSpPr>
            <p:nvPr/>
          </p:nvSpPr>
          <p:spPr bwMode="auto">
            <a:xfrm>
              <a:off x="3679" y="2297"/>
              <a:ext cx="29" cy="36"/>
            </a:xfrm>
            <a:custGeom>
              <a:avLst/>
              <a:gdLst>
                <a:gd name="T0" fmla="*/ 129 w 129"/>
                <a:gd name="T1" fmla="*/ 76 h 157"/>
                <a:gd name="T2" fmla="*/ 65 w 129"/>
                <a:gd name="T3" fmla="*/ 157 h 157"/>
                <a:gd name="T4" fmla="*/ 0 w 129"/>
                <a:gd name="T5" fmla="*/ 76 h 157"/>
                <a:gd name="T6" fmla="*/ 65 w 129"/>
                <a:gd name="T7" fmla="*/ 0 h 157"/>
                <a:gd name="T8" fmla="*/ 129 w 129"/>
                <a:gd name="T9" fmla="*/ 76 h 157"/>
                <a:gd name="T10" fmla="*/ 110 w 129"/>
                <a:gd name="T11" fmla="*/ 76 h 157"/>
                <a:gd name="T12" fmla="*/ 110 w 129"/>
                <a:gd name="T13" fmla="*/ 76 h 157"/>
                <a:gd name="T14" fmla="*/ 65 w 129"/>
                <a:gd name="T15" fmla="*/ 16 h 157"/>
                <a:gd name="T16" fmla="*/ 18 w 129"/>
                <a:gd name="T17" fmla="*/ 76 h 157"/>
                <a:gd name="T18" fmla="*/ 65 w 129"/>
                <a:gd name="T19" fmla="*/ 141 h 157"/>
                <a:gd name="T20" fmla="*/ 110 w 129"/>
                <a:gd name="T21" fmla="*/ 7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57">
                  <a:moveTo>
                    <a:pt x="129" y="76"/>
                  </a:moveTo>
                  <a:cubicBezTo>
                    <a:pt x="129" y="130"/>
                    <a:pt x="116" y="157"/>
                    <a:pt x="65" y="157"/>
                  </a:cubicBezTo>
                  <a:cubicBezTo>
                    <a:pt x="13" y="157"/>
                    <a:pt x="0" y="133"/>
                    <a:pt x="0" y="76"/>
                  </a:cubicBezTo>
                  <a:cubicBezTo>
                    <a:pt x="0" y="22"/>
                    <a:pt x="17" y="0"/>
                    <a:pt x="65" y="0"/>
                  </a:cubicBezTo>
                  <a:cubicBezTo>
                    <a:pt x="110" y="0"/>
                    <a:pt x="129" y="23"/>
                    <a:pt x="129" y="76"/>
                  </a:cubicBezTo>
                  <a:close/>
                  <a:moveTo>
                    <a:pt x="110" y="76"/>
                  </a:moveTo>
                  <a:lnTo>
                    <a:pt x="110" y="76"/>
                  </a:lnTo>
                  <a:cubicBezTo>
                    <a:pt x="110" y="33"/>
                    <a:pt x="96" y="16"/>
                    <a:pt x="65" y="16"/>
                  </a:cubicBezTo>
                  <a:cubicBezTo>
                    <a:pt x="29" y="16"/>
                    <a:pt x="18" y="31"/>
                    <a:pt x="18" y="76"/>
                  </a:cubicBezTo>
                  <a:cubicBezTo>
                    <a:pt x="18" y="122"/>
                    <a:pt x="25" y="141"/>
                    <a:pt x="65" y="141"/>
                  </a:cubicBezTo>
                  <a:cubicBezTo>
                    <a:pt x="105" y="141"/>
                    <a:pt x="110" y="119"/>
                    <a:pt x="110" y="76"/>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3" name="Freeform 23"/>
            <p:cNvSpPr>
              <a:spLocks/>
            </p:cNvSpPr>
            <p:nvPr/>
          </p:nvSpPr>
          <p:spPr bwMode="auto">
            <a:xfrm>
              <a:off x="3719" y="2297"/>
              <a:ext cx="17" cy="35"/>
            </a:xfrm>
            <a:custGeom>
              <a:avLst/>
              <a:gdLst>
                <a:gd name="T0" fmla="*/ 0 w 75"/>
                <a:gd name="T1" fmla="*/ 3 h 154"/>
                <a:gd name="T2" fmla="*/ 19 w 75"/>
                <a:gd name="T3" fmla="*/ 3 h 154"/>
                <a:gd name="T4" fmla="*/ 19 w 75"/>
                <a:gd name="T5" fmla="*/ 24 h 154"/>
                <a:gd name="T6" fmla="*/ 75 w 75"/>
                <a:gd name="T7" fmla="*/ 0 h 154"/>
                <a:gd name="T8" fmla="*/ 75 w 75"/>
                <a:gd name="T9" fmla="*/ 18 h 154"/>
                <a:gd name="T10" fmla="*/ 19 w 75"/>
                <a:gd name="T11" fmla="*/ 41 h 154"/>
                <a:gd name="T12" fmla="*/ 19 w 75"/>
                <a:gd name="T13" fmla="*/ 154 h 154"/>
                <a:gd name="T14" fmla="*/ 0 w 75"/>
                <a:gd name="T15" fmla="*/ 154 h 154"/>
                <a:gd name="T16" fmla="*/ 0 w 75"/>
                <a:gd name="T1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54">
                  <a:moveTo>
                    <a:pt x="0" y="3"/>
                  </a:moveTo>
                  <a:lnTo>
                    <a:pt x="19" y="3"/>
                  </a:lnTo>
                  <a:lnTo>
                    <a:pt x="19" y="24"/>
                  </a:lnTo>
                  <a:cubicBezTo>
                    <a:pt x="19" y="24"/>
                    <a:pt x="44" y="5"/>
                    <a:pt x="75" y="0"/>
                  </a:cubicBezTo>
                  <a:lnTo>
                    <a:pt x="75" y="18"/>
                  </a:lnTo>
                  <a:cubicBezTo>
                    <a:pt x="46" y="24"/>
                    <a:pt x="19" y="41"/>
                    <a:pt x="19" y="41"/>
                  </a:cubicBezTo>
                  <a:lnTo>
                    <a:pt x="19" y="154"/>
                  </a:lnTo>
                  <a:lnTo>
                    <a:pt x="0" y="154"/>
                  </a:lnTo>
                  <a:lnTo>
                    <a:pt x="0" y="3"/>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4" name="Freeform 24"/>
            <p:cNvSpPr>
              <a:spLocks/>
            </p:cNvSpPr>
            <p:nvPr/>
          </p:nvSpPr>
          <p:spPr bwMode="auto">
            <a:xfrm>
              <a:off x="3743" y="2297"/>
              <a:ext cx="27" cy="36"/>
            </a:xfrm>
            <a:custGeom>
              <a:avLst/>
              <a:gdLst>
                <a:gd name="T0" fmla="*/ 117 w 117"/>
                <a:gd name="T1" fmla="*/ 0 h 154"/>
                <a:gd name="T2" fmla="*/ 117 w 117"/>
                <a:gd name="T3" fmla="*/ 151 h 154"/>
                <a:gd name="T4" fmla="*/ 99 w 117"/>
                <a:gd name="T5" fmla="*/ 151 h 154"/>
                <a:gd name="T6" fmla="*/ 99 w 117"/>
                <a:gd name="T7" fmla="*/ 140 h 154"/>
                <a:gd name="T8" fmla="*/ 51 w 117"/>
                <a:gd name="T9" fmla="*/ 154 h 154"/>
                <a:gd name="T10" fmla="*/ 0 w 117"/>
                <a:gd name="T11" fmla="*/ 79 h 154"/>
                <a:gd name="T12" fmla="*/ 0 w 117"/>
                <a:gd name="T13" fmla="*/ 0 h 154"/>
                <a:gd name="T14" fmla="*/ 18 w 117"/>
                <a:gd name="T15" fmla="*/ 0 h 154"/>
                <a:gd name="T16" fmla="*/ 18 w 117"/>
                <a:gd name="T17" fmla="*/ 78 h 154"/>
                <a:gd name="T18" fmla="*/ 53 w 117"/>
                <a:gd name="T19" fmla="*/ 138 h 154"/>
                <a:gd name="T20" fmla="*/ 99 w 117"/>
                <a:gd name="T21" fmla="*/ 125 h 154"/>
                <a:gd name="T22" fmla="*/ 99 w 117"/>
                <a:gd name="T23" fmla="*/ 0 h 154"/>
                <a:gd name="T24" fmla="*/ 117 w 117"/>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54">
                  <a:moveTo>
                    <a:pt x="117" y="0"/>
                  </a:moveTo>
                  <a:lnTo>
                    <a:pt x="117" y="151"/>
                  </a:lnTo>
                  <a:lnTo>
                    <a:pt x="99" y="151"/>
                  </a:lnTo>
                  <a:lnTo>
                    <a:pt x="99" y="140"/>
                  </a:lnTo>
                  <a:cubicBezTo>
                    <a:pt x="99" y="140"/>
                    <a:pt x="75" y="154"/>
                    <a:pt x="51" y="154"/>
                  </a:cubicBezTo>
                  <a:cubicBezTo>
                    <a:pt x="8" y="154"/>
                    <a:pt x="0" y="136"/>
                    <a:pt x="0" y="79"/>
                  </a:cubicBezTo>
                  <a:lnTo>
                    <a:pt x="0" y="0"/>
                  </a:lnTo>
                  <a:lnTo>
                    <a:pt x="18" y="0"/>
                  </a:lnTo>
                  <a:lnTo>
                    <a:pt x="18" y="78"/>
                  </a:lnTo>
                  <a:cubicBezTo>
                    <a:pt x="18" y="124"/>
                    <a:pt x="22" y="138"/>
                    <a:pt x="53" y="138"/>
                  </a:cubicBezTo>
                  <a:cubicBezTo>
                    <a:pt x="77" y="138"/>
                    <a:pt x="99" y="125"/>
                    <a:pt x="99" y="125"/>
                  </a:cubicBezTo>
                  <a:lnTo>
                    <a:pt x="99" y="0"/>
                  </a:lnTo>
                  <a:lnTo>
                    <a:pt x="117"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5" name="Freeform 25"/>
            <p:cNvSpPr>
              <a:spLocks/>
            </p:cNvSpPr>
            <p:nvPr/>
          </p:nvSpPr>
          <p:spPr bwMode="auto">
            <a:xfrm>
              <a:off x="3526" y="2058"/>
              <a:ext cx="7" cy="15"/>
            </a:xfrm>
            <a:custGeom>
              <a:avLst/>
              <a:gdLst>
                <a:gd name="T0" fmla="*/ 14 w 33"/>
                <a:gd name="T1" fmla="*/ 2 h 68"/>
                <a:gd name="T2" fmla="*/ 6 w 33"/>
                <a:gd name="T3" fmla="*/ 0 h 68"/>
                <a:gd name="T4" fmla="*/ 0 w 33"/>
                <a:gd name="T5" fmla="*/ 12 h 68"/>
                <a:gd name="T6" fmla="*/ 0 w 33"/>
                <a:gd name="T7" fmla="*/ 68 h 68"/>
                <a:gd name="T8" fmla="*/ 33 w 33"/>
                <a:gd name="T9" fmla="*/ 68 h 68"/>
                <a:gd name="T10" fmla="*/ 33 w 33"/>
                <a:gd name="T11" fmla="*/ 12 h 68"/>
                <a:gd name="T12" fmla="*/ 26 w 33"/>
                <a:gd name="T13" fmla="*/ 0 h 68"/>
                <a:gd name="T14" fmla="*/ 16 w 33"/>
                <a:gd name="T15" fmla="*/ 2 h 68"/>
                <a:gd name="T16" fmla="*/ 14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4" y="2"/>
                  </a:moveTo>
                  <a:cubicBezTo>
                    <a:pt x="12" y="2"/>
                    <a:pt x="9" y="1"/>
                    <a:pt x="6" y="0"/>
                  </a:cubicBezTo>
                  <a:lnTo>
                    <a:pt x="0" y="12"/>
                  </a:lnTo>
                  <a:lnTo>
                    <a:pt x="0" y="68"/>
                  </a:lnTo>
                  <a:lnTo>
                    <a:pt x="33" y="68"/>
                  </a:lnTo>
                  <a:lnTo>
                    <a:pt x="33" y="12"/>
                  </a:lnTo>
                  <a:lnTo>
                    <a:pt x="26" y="0"/>
                  </a:lnTo>
                  <a:cubicBezTo>
                    <a:pt x="23" y="1"/>
                    <a:pt x="20" y="2"/>
                    <a:pt x="16" y="2"/>
                  </a:cubicBezTo>
                  <a:cubicBezTo>
                    <a:pt x="15" y="2"/>
                    <a:pt x="15" y="2"/>
                    <a:pt x="14"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6" name="Freeform 26"/>
            <p:cNvSpPr>
              <a:spLocks/>
            </p:cNvSpPr>
            <p:nvPr/>
          </p:nvSpPr>
          <p:spPr bwMode="auto">
            <a:xfrm>
              <a:off x="3527" y="2026"/>
              <a:ext cx="5" cy="31"/>
            </a:xfrm>
            <a:custGeom>
              <a:avLst/>
              <a:gdLst>
                <a:gd name="T0" fmla="*/ 25 w 25"/>
                <a:gd name="T1" fmla="*/ 129 h 135"/>
                <a:gd name="T2" fmla="*/ 17 w 25"/>
                <a:gd name="T3" fmla="*/ 6 h 135"/>
                <a:gd name="T4" fmla="*/ 10 w 25"/>
                <a:gd name="T5" fmla="*/ 0 h 135"/>
                <a:gd name="T6" fmla="*/ 4 w 25"/>
                <a:gd name="T7" fmla="*/ 6 h 135"/>
                <a:gd name="T8" fmla="*/ 0 w 25"/>
                <a:gd name="T9" fmla="*/ 128 h 135"/>
                <a:gd name="T10" fmla="*/ 3 w 25"/>
                <a:gd name="T11" fmla="*/ 133 h 135"/>
                <a:gd name="T12" fmla="*/ 9 w 25"/>
                <a:gd name="T13" fmla="*/ 135 h 135"/>
                <a:gd name="T14" fmla="*/ 14 w 25"/>
                <a:gd name="T15" fmla="*/ 135 h 135"/>
                <a:gd name="T16" fmla="*/ 25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25" y="129"/>
                  </a:moveTo>
                  <a:lnTo>
                    <a:pt x="17" y="6"/>
                  </a:lnTo>
                  <a:cubicBezTo>
                    <a:pt x="17" y="3"/>
                    <a:pt x="14" y="0"/>
                    <a:pt x="10" y="0"/>
                  </a:cubicBezTo>
                  <a:cubicBezTo>
                    <a:pt x="7" y="0"/>
                    <a:pt x="4" y="3"/>
                    <a:pt x="4" y="6"/>
                  </a:cubicBezTo>
                  <a:lnTo>
                    <a:pt x="0" y="128"/>
                  </a:lnTo>
                  <a:cubicBezTo>
                    <a:pt x="0" y="129"/>
                    <a:pt x="1" y="131"/>
                    <a:pt x="3" y="133"/>
                  </a:cubicBezTo>
                  <a:cubicBezTo>
                    <a:pt x="5" y="134"/>
                    <a:pt x="8" y="134"/>
                    <a:pt x="9" y="135"/>
                  </a:cubicBezTo>
                  <a:lnTo>
                    <a:pt x="14" y="135"/>
                  </a:lnTo>
                  <a:cubicBezTo>
                    <a:pt x="21" y="134"/>
                    <a:pt x="25" y="130"/>
                    <a:pt x="25"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7" name="Freeform 27"/>
            <p:cNvSpPr>
              <a:spLocks/>
            </p:cNvSpPr>
            <p:nvPr/>
          </p:nvSpPr>
          <p:spPr bwMode="auto">
            <a:xfrm>
              <a:off x="3529" y="2057"/>
              <a:ext cx="1" cy="0"/>
            </a:xfrm>
            <a:custGeom>
              <a:avLst/>
              <a:gdLst>
                <a:gd name="T0" fmla="*/ 1 w 5"/>
                <a:gd name="T1" fmla="*/ 3 w 5"/>
                <a:gd name="T2" fmla="*/ 5 w 5"/>
                <a:gd name="T3" fmla="*/ 0 w 5"/>
                <a:gd name="T4" fmla="*/ 1 w 5"/>
              </a:gdLst>
              <a:ahLst/>
              <a:cxnLst>
                <a:cxn ang="0">
                  <a:pos x="T0" y="0"/>
                </a:cxn>
                <a:cxn ang="0">
                  <a:pos x="T1" y="0"/>
                </a:cxn>
                <a:cxn ang="0">
                  <a:pos x="T2" y="0"/>
                </a:cxn>
                <a:cxn ang="0">
                  <a:pos x="T3" y="0"/>
                </a:cxn>
                <a:cxn ang="0">
                  <a:pos x="T4" y="0"/>
                </a:cxn>
              </a:cxnLst>
              <a:rect l="0" t="0" r="r" b="b"/>
              <a:pathLst>
                <a:path w="5">
                  <a:moveTo>
                    <a:pt x="1" y="0"/>
                  </a:moveTo>
                  <a:cubicBezTo>
                    <a:pt x="2" y="0"/>
                    <a:pt x="2" y="0"/>
                    <a:pt x="3" y="0"/>
                  </a:cubicBezTo>
                  <a:cubicBezTo>
                    <a:pt x="4" y="0"/>
                    <a:pt x="4" y="0"/>
                    <a:pt x="5" y="0"/>
                  </a:cubicBezTo>
                  <a:lnTo>
                    <a:pt x="0" y="0"/>
                  </a:lnTo>
                  <a:cubicBezTo>
                    <a:pt x="1" y="0"/>
                    <a:pt x="1" y="0"/>
                    <a:pt x="1"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8" name="Freeform 28"/>
            <p:cNvSpPr>
              <a:spLocks/>
            </p:cNvSpPr>
            <p:nvPr/>
          </p:nvSpPr>
          <p:spPr bwMode="auto">
            <a:xfrm>
              <a:off x="3414" y="2058"/>
              <a:ext cx="7" cy="15"/>
            </a:xfrm>
            <a:custGeom>
              <a:avLst/>
              <a:gdLst>
                <a:gd name="T0" fmla="*/ 19 w 33"/>
                <a:gd name="T1" fmla="*/ 2 h 68"/>
                <a:gd name="T2" fmla="*/ 27 w 33"/>
                <a:gd name="T3" fmla="*/ 0 h 68"/>
                <a:gd name="T4" fmla="*/ 33 w 33"/>
                <a:gd name="T5" fmla="*/ 12 h 68"/>
                <a:gd name="T6" fmla="*/ 33 w 33"/>
                <a:gd name="T7" fmla="*/ 68 h 68"/>
                <a:gd name="T8" fmla="*/ 0 w 33"/>
                <a:gd name="T9" fmla="*/ 68 h 68"/>
                <a:gd name="T10" fmla="*/ 0 w 33"/>
                <a:gd name="T11" fmla="*/ 12 h 68"/>
                <a:gd name="T12" fmla="*/ 7 w 33"/>
                <a:gd name="T13" fmla="*/ 0 h 68"/>
                <a:gd name="T14" fmla="*/ 17 w 33"/>
                <a:gd name="T15" fmla="*/ 2 h 68"/>
                <a:gd name="T16" fmla="*/ 19 w 33"/>
                <a:gd name="T17"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8">
                  <a:moveTo>
                    <a:pt x="19" y="2"/>
                  </a:moveTo>
                  <a:cubicBezTo>
                    <a:pt x="21" y="2"/>
                    <a:pt x="24" y="1"/>
                    <a:pt x="27" y="0"/>
                  </a:cubicBezTo>
                  <a:lnTo>
                    <a:pt x="33" y="12"/>
                  </a:lnTo>
                  <a:lnTo>
                    <a:pt x="33" y="68"/>
                  </a:lnTo>
                  <a:lnTo>
                    <a:pt x="0" y="68"/>
                  </a:lnTo>
                  <a:lnTo>
                    <a:pt x="0" y="12"/>
                  </a:lnTo>
                  <a:lnTo>
                    <a:pt x="7" y="0"/>
                  </a:lnTo>
                  <a:cubicBezTo>
                    <a:pt x="10" y="1"/>
                    <a:pt x="13" y="2"/>
                    <a:pt x="17" y="2"/>
                  </a:cubicBezTo>
                  <a:cubicBezTo>
                    <a:pt x="18" y="2"/>
                    <a:pt x="18" y="2"/>
                    <a:pt x="19" y="2"/>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29" name="Freeform 29"/>
            <p:cNvSpPr>
              <a:spLocks/>
            </p:cNvSpPr>
            <p:nvPr/>
          </p:nvSpPr>
          <p:spPr bwMode="auto">
            <a:xfrm>
              <a:off x="3415" y="2026"/>
              <a:ext cx="5" cy="31"/>
            </a:xfrm>
            <a:custGeom>
              <a:avLst/>
              <a:gdLst>
                <a:gd name="T0" fmla="*/ 0 w 25"/>
                <a:gd name="T1" fmla="*/ 129 h 135"/>
                <a:gd name="T2" fmla="*/ 8 w 25"/>
                <a:gd name="T3" fmla="*/ 6 h 135"/>
                <a:gd name="T4" fmla="*/ 15 w 25"/>
                <a:gd name="T5" fmla="*/ 0 h 135"/>
                <a:gd name="T6" fmla="*/ 21 w 25"/>
                <a:gd name="T7" fmla="*/ 6 h 135"/>
                <a:gd name="T8" fmla="*/ 25 w 25"/>
                <a:gd name="T9" fmla="*/ 128 h 135"/>
                <a:gd name="T10" fmla="*/ 22 w 25"/>
                <a:gd name="T11" fmla="*/ 133 h 135"/>
                <a:gd name="T12" fmla="*/ 16 w 25"/>
                <a:gd name="T13" fmla="*/ 135 h 135"/>
                <a:gd name="T14" fmla="*/ 11 w 25"/>
                <a:gd name="T15" fmla="*/ 135 h 135"/>
                <a:gd name="T16" fmla="*/ 0 w 25"/>
                <a:gd name="T17"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35">
                  <a:moveTo>
                    <a:pt x="0" y="129"/>
                  </a:moveTo>
                  <a:lnTo>
                    <a:pt x="8" y="6"/>
                  </a:lnTo>
                  <a:cubicBezTo>
                    <a:pt x="8" y="3"/>
                    <a:pt x="11" y="0"/>
                    <a:pt x="15" y="0"/>
                  </a:cubicBezTo>
                  <a:cubicBezTo>
                    <a:pt x="18" y="0"/>
                    <a:pt x="21" y="3"/>
                    <a:pt x="21" y="6"/>
                  </a:cubicBezTo>
                  <a:lnTo>
                    <a:pt x="25" y="128"/>
                  </a:lnTo>
                  <a:cubicBezTo>
                    <a:pt x="25" y="129"/>
                    <a:pt x="24" y="131"/>
                    <a:pt x="22" y="133"/>
                  </a:cubicBezTo>
                  <a:cubicBezTo>
                    <a:pt x="20" y="134"/>
                    <a:pt x="17" y="134"/>
                    <a:pt x="16" y="135"/>
                  </a:cubicBezTo>
                  <a:lnTo>
                    <a:pt x="11" y="135"/>
                  </a:lnTo>
                  <a:cubicBezTo>
                    <a:pt x="4" y="134"/>
                    <a:pt x="0" y="130"/>
                    <a:pt x="0" y="129"/>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0" name="Freeform 30"/>
            <p:cNvSpPr>
              <a:spLocks/>
            </p:cNvSpPr>
            <p:nvPr/>
          </p:nvSpPr>
          <p:spPr bwMode="auto">
            <a:xfrm>
              <a:off x="3417" y="2057"/>
              <a:ext cx="1" cy="0"/>
            </a:xfrm>
            <a:custGeom>
              <a:avLst/>
              <a:gdLst>
                <a:gd name="T0" fmla="*/ 4 w 5"/>
                <a:gd name="T1" fmla="*/ 2 w 5"/>
                <a:gd name="T2" fmla="*/ 0 w 5"/>
                <a:gd name="T3" fmla="*/ 5 w 5"/>
                <a:gd name="T4" fmla="*/ 4 w 5"/>
              </a:gdLst>
              <a:ahLst/>
              <a:cxnLst>
                <a:cxn ang="0">
                  <a:pos x="T0" y="0"/>
                </a:cxn>
                <a:cxn ang="0">
                  <a:pos x="T1" y="0"/>
                </a:cxn>
                <a:cxn ang="0">
                  <a:pos x="T2" y="0"/>
                </a:cxn>
                <a:cxn ang="0">
                  <a:pos x="T3" y="0"/>
                </a:cxn>
                <a:cxn ang="0">
                  <a:pos x="T4" y="0"/>
                </a:cxn>
              </a:cxnLst>
              <a:rect l="0" t="0" r="r" b="b"/>
              <a:pathLst>
                <a:path w="5">
                  <a:moveTo>
                    <a:pt x="4" y="0"/>
                  </a:moveTo>
                  <a:cubicBezTo>
                    <a:pt x="3" y="0"/>
                    <a:pt x="2" y="0"/>
                    <a:pt x="2" y="0"/>
                  </a:cubicBezTo>
                  <a:cubicBezTo>
                    <a:pt x="1" y="0"/>
                    <a:pt x="1" y="0"/>
                    <a:pt x="0" y="0"/>
                  </a:cubicBezTo>
                  <a:lnTo>
                    <a:pt x="5" y="0"/>
                  </a:lnTo>
                  <a:cubicBezTo>
                    <a:pt x="4" y="0"/>
                    <a:pt x="4" y="0"/>
                    <a:pt x="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1" name="Rectangle 31"/>
            <p:cNvSpPr>
              <a:spLocks noChangeArrowheads="1"/>
            </p:cNvSpPr>
            <p:nvPr/>
          </p:nvSpPr>
          <p:spPr bwMode="auto">
            <a:xfrm>
              <a:off x="3175" y="2076"/>
              <a:ext cx="236"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2" name="Rectangle 32"/>
            <p:cNvSpPr>
              <a:spLocks noChangeArrowheads="1"/>
            </p:cNvSpPr>
            <p:nvPr/>
          </p:nvSpPr>
          <p:spPr bwMode="auto">
            <a:xfrm>
              <a:off x="3535" y="2076"/>
              <a:ext cx="237" cy="186"/>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3" name="Freeform 33"/>
            <p:cNvSpPr>
              <a:spLocks noEditPoints="1"/>
            </p:cNvSpPr>
            <p:nvPr/>
          </p:nvSpPr>
          <p:spPr bwMode="auto">
            <a:xfrm>
              <a:off x="3414" y="2140"/>
              <a:ext cx="119" cy="47"/>
            </a:xfrm>
            <a:custGeom>
              <a:avLst/>
              <a:gdLst>
                <a:gd name="T0" fmla="*/ 58 w 521"/>
                <a:gd name="T1" fmla="*/ 124 h 206"/>
                <a:gd name="T2" fmla="*/ 85 w 521"/>
                <a:gd name="T3" fmla="*/ 98 h 206"/>
                <a:gd name="T4" fmla="*/ 113 w 521"/>
                <a:gd name="T5" fmla="*/ 124 h 206"/>
                <a:gd name="T6" fmla="*/ 113 w 521"/>
                <a:gd name="T7" fmla="*/ 206 h 206"/>
                <a:gd name="T8" fmla="*/ 190 w 521"/>
                <a:gd name="T9" fmla="*/ 206 h 206"/>
                <a:gd name="T10" fmla="*/ 190 w 521"/>
                <a:gd name="T11" fmla="*/ 124 h 206"/>
                <a:gd name="T12" fmla="*/ 218 w 521"/>
                <a:gd name="T13" fmla="*/ 98 h 206"/>
                <a:gd name="T14" fmla="*/ 245 w 521"/>
                <a:gd name="T15" fmla="*/ 124 h 206"/>
                <a:gd name="T16" fmla="*/ 245 w 521"/>
                <a:gd name="T17" fmla="*/ 206 h 206"/>
                <a:gd name="T18" fmla="*/ 274 w 521"/>
                <a:gd name="T19" fmla="*/ 206 h 206"/>
                <a:gd name="T20" fmla="*/ 274 w 521"/>
                <a:gd name="T21" fmla="*/ 124 h 206"/>
                <a:gd name="T22" fmla="*/ 302 w 521"/>
                <a:gd name="T23" fmla="*/ 98 h 206"/>
                <a:gd name="T24" fmla="*/ 329 w 521"/>
                <a:gd name="T25" fmla="*/ 124 h 206"/>
                <a:gd name="T26" fmla="*/ 329 w 521"/>
                <a:gd name="T27" fmla="*/ 206 h 206"/>
                <a:gd name="T28" fmla="*/ 404 w 521"/>
                <a:gd name="T29" fmla="*/ 206 h 206"/>
                <a:gd name="T30" fmla="*/ 404 w 521"/>
                <a:gd name="T31" fmla="*/ 124 h 206"/>
                <a:gd name="T32" fmla="*/ 432 w 521"/>
                <a:gd name="T33" fmla="*/ 98 h 206"/>
                <a:gd name="T34" fmla="*/ 459 w 521"/>
                <a:gd name="T35" fmla="*/ 124 h 206"/>
                <a:gd name="T36" fmla="*/ 459 w 521"/>
                <a:gd name="T37" fmla="*/ 206 h 206"/>
                <a:gd name="T38" fmla="*/ 521 w 521"/>
                <a:gd name="T39" fmla="*/ 206 h 206"/>
                <a:gd name="T40" fmla="*/ 521 w 521"/>
                <a:gd name="T41" fmla="*/ 0 h 206"/>
                <a:gd name="T42" fmla="*/ 0 w 521"/>
                <a:gd name="T43" fmla="*/ 0 h 206"/>
                <a:gd name="T44" fmla="*/ 0 w 521"/>
                <a:gd name="T45" fmla="*/ 206 h 206"/>
                <a:gd name="T46" fmla="*/ 58 w 521"/>
                <a:gd name="T47" fmla="*/ 206 h 206"/>
                <a:gd name="T48" fmla="*/ 58 w 521"/>
                <a:gd name="T49" fmla="*/ 124 h 206"/>
                <a:gd name="T50" fmla="*/ 430 w 521"/>
                <a:gd name="T51" fmla="*/ 33 h 206"/>
                <a:gd name="T52" fmla="*/ 430 w 521"/>
                <a:gd name="T53" fmla="*/ 33 h 206"/>
                <a:gd name="T54" fmla="*/ 482 w 521"/>
                <a:gd name="T55" fmla="*/ 65 h 206"/>
                <a:gd name="T56" fmla="*/ 479 w 521"/>
                <a:gd name="T57" fmla="*/ 70 h 206"/>
                <a:gd name="T58" fmla="*/ 430 w 521"/>
                <a:gd name="T59" fmla="*/ 40 h 206"/>
                <a:gd name="T60" fmla="*/ 384 w 521"/>
                <a:gd name="T61" fmla="*/ 70 h 206"/>
                <a:gd name="T62" fmla="*/ 381 w 521"/>
                <a:gd name="T63" fmla="*/ 65 h 206"/>
                <a:gd name="T64" fmla="*/ 430 w 521"/>
                <a:gd name="T65" fmla="*/ 33 h 206"/>
                <a:gd name="T66" fmla="*/ 256 w 521"/>
                <a:gd name="T67" fmla="*/ 28 h 206"/>
                <a:gd name="T68" fmla="*/ 256 w 521"/>
                <a:gd name="T69" fmla="*/ 28 h 206"/>
                <a:gd name="T70" fmla="*/ 352 w 521"/>
                <a:gd name="T71" fmla="*/ 65 h 206"/>
                <a:gd name="T72" fmla="*/ 350 w 521"/>
                <a:gd name="T73" fmla="*/ 70 h 206"/>
                <a:gd name="T74" fmla="*/ 257 w 521"/>
                <a:gd name="T75" fmla="*/ 34 h 206"/>
                <a:gd name="T76" fmla="*/ 170 w 521"/>
                <a:gd name="T77" fmla="*/ 70 h 206"/>
                <a:gd name="T78" fmla="*/ 167 w 521"/>
                <a:gd name="T79" fmla="*/ 65 h 206"/>
                <a:gd name="T80" fmla="*/ 256 w 521"/>
                <a:gd name="T81" fmla="*/ 28 h 206"/>
                <a:gd name="T82" fmla="*/ 84 w 521"/>
                <a:gd name="T83" fmla="*/ 32 h 206"/>
                <a:gd name="T84" fmla="*/ 84 w 521"/>
                <a:gd name="T85" fmla="*/ 32 h 206"/>
                <a:gd name="T86" fmla="*/ 136 w 521"/>
                <a:gd name="T87" fmla="*/ 65 h 206"/>
                <a:gd name="T88" fmla="*/ 133 w 521"/>
                <a:gd name="T89" fmla="*/ 69 h 206"/>
                <a:gd name="T90" fmla="*/ 84 w 521"/>
                <a:gd name="T91" fmla="*/ 39 h 206"/>
                <a:gd name="T92" fmla="*/ 38 w 521"/>
                <a:gd name="T93" fmla="*/ 69 h 206"/>
                <a:gd name="T94" fmla="*/ 35 w 521"/>
                <a:gd name="T95" fmla="*/ 65 h 206"/>
                <a:gd name="T96" fmla="*/ 84 w 521"/>
                <a:gd name="T97"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1" h="206">
                  <a:moveTo>
                    <a:pt x="58" y="124"/>
                  </a:moveTo>
                  <a:cubicBezTo>
                    <a:pt x="58" y="124"/>
                    <a:pt x="61" y="99"/>
                    <a:pt x="85" y="98"/>
                  </a:cubicBezTo>
                  <a:cubicBezTo>
                    <a:pt x="110" y="98"/>
                    <a:pt x="113" y="124"/>
                    <a:pt x="113" y="124"/>
                  </a:cubicBezTo>
                  <a:lnTo>
                    <a:pt x="113" y="206"/>
                  </a:lnTo>
                  <a:lnTo>
                    <a:pt x="190" y="206"/>
                  </a:lnTo>
                  <a:lnTo>
                    <a:pt x="190" y="124"/>
                  </a:lnTo>
                  <a:cubicBezTo>
                    <a:pt x="190" y="124"/>
                    <a:pt x="193" y="99"/>
                    <a:pt x="218" y="98"/>
                  </a:cubicBezTo>
                  <a:cubicBezTo>
                    <a:pt x="242" y="98"/>
                    <a:pt x="245" y="124"/>
                    <a:pt x="245" y="124"/>
                  </a:cubicBezTo>
                  <a:lnTo>
                    <a:pt x="245" y="206"/>
                  </a:lnTo>
                  <a:lnTo>
                    <a:pt x="274" y="206"/>
                  </a:lnTo>
                  <a:lnTo>
                    <a:pt x="274" y="124"/>
                  </a:lnTo>
                  <a:cubicBezTo>
                    <a:pt x="274" y="124"/>
                    <a:pt x="277" y="99"/>
                    <a:pt x="302" y="98"/>
                  </a:cubicBezTo>
                  <a:cubicBezTo>
                    <a:pt x="326" y="98"/>
                    <a:pt x="329" y="124"/>
                    <a:pt x="329" y="124"/>
                  </a:cubicBezTo>
                  <a:lnTo>
                    <a:pt x="329" y="206"/>
                  </a:lnTo>
                  <a:lnTo>
                    <a:pt x="404" y="206"/>
                  </a:lnTo>
                  <a:lnTo>
                    <a:pt x="404" y="124"/>
                  </a:lnTo>
                  <a:cubicBezTo>
                    <a:pt x="404" y="124"/>
                    <a:pt x="407" y="99"/>
                    <a:pt x="432" y="98"/>
                  </a:cubicBezTo>
                  <a:cubicBezTo>
                    <a:pt x="456" y="98"/>
                    <a:pt x="459" y="124"/>
                    <a:pt x="459" y="124"/>
                  </a:cubicBezTo>
                  <a:lnTo>
                    <a:pt x="459" y="206"/>
                  </a:lnTo>
                  <a:lnTo>
                    <a:pt x="521" y="206"/>
                  </a:lnTo>
                  <a:lnTo>
                    <a:pt x="521" y="0"/>
                  </a:lnTo>
                  <a:lnTo>
                    <a:pt x="0" y="0"/>
                  </a:lnTo>
                  <a:lnTo>
                    <a:pt x="0" y="206"/>
                  </a:lnTo>
                  <a:lnTo>
                    <a:pt x="58" y="206"/>
                  </a:lnTo>
                  <a:lnTo>
                    <a:pt x="58" y="124"/>
                  </a:lnTo>
                  <a:close/>
                  <a:moveTo>
                    <a:pt x="430" y="33"/>
                  </a:moveTo>
                  <a:lnTo>
                    <a:pt x="430" y="33"/>
                  </a:lnTo>
                  <a:lnTo>
                    <a:pt x="482" y="65"/>
                  </a:lnTo>
                  <a:lnTo>
                    <a:pt x="479" y="70"/>
                  </a:lnTo>
                  <a:lnTo>
                    <a:pt x="430" y="40"/>
                  </a:lnTo>
                  <a:lnTo>
                    <a:pt x="384" y="70"/>
                  </a:lnTo>
                  <a:lnTo>
                    <a:pt x="381" y="65"/>
                  </a:lnTo>
                  <a:lnTo>
                    <a:pt x="430" y="33"/>
                  </a:lnTo>
                  <a:close/>
                  <a:moveTo>
                    <a:pt x="256" y="28"/>
                  </a:moveTo>
                  <a:lnTo>
                    <a:pt x="256" y="28"/>
                  </a:lnTo>
                  <a:lnTo>
                    <a:pt x="352" y="65"/>
                  </a:lnTo>
                  <a:lnTo>
                    <a:pt x="350" y="70"/>
                  </a:lnTo>
                  <a:lnTo>
                    <a:pt x="257" y="34"/>
                  </a:lnTo>
                  <a:lnTo>
                    <a:pt x="170" y="70"/>
                  </a:lnTo>
                  <a:lnTo>
                    <a:pt x="167" y="65"/>
                  </a:lnTo>
                  <a:lnTo>
                    <a:pt x="256" y="28"/>
                  </a:lnTo>
                  <a:close/>
                  <a:moveTo>
                    <a:pt x="84" y="32"/>
                  </a:moveTo>
                  <a:lnTo>
                    <a:pt x="84" y="32"/>
                  </a:lnTo>
                  <a:lnTo>
                    <a:pt x="136" y="65"/>
                  </a:lnTo>
                  <a:lnTo>
                    <a:pt x="133" y="69"/>
                  </a:lnTo>
                  <a:lnTo>
                    <a:pt x="84" y="39"/>
                  </a:lnTo>
                  <a:lnTo>
                    <a:pt x="38" y="69"/>
                  </a:lnTo>
                  <a:lnTo>
                    <a:pt x="35" y="65"/>
                  </a:lnTo>
                  <a:lnTo>
                    <a:pt x="84" y="32"/>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4" name="Freeform 34"/>
            <p:cNvSpPr>
              <a:spLocks noEditPoints="1"/>
            </p:cNvSpPr>
            <p:nvPr/>
          </p:nvSpPr>
          <p:spPr bwMode="auto">
            <a:xfrm>
              <a:off x="3414" y="2076"/>
              <a:ext cx="119" cy="62"/>
            </a:xfrm>
            <a:custGeom>
              <a:avLst/>
              <a:gdLst>
                <a:gd name="T0" fmla="*/ 58 w 521"/>
                <a:gd name="T1" fmla="*/ 167 h 269"/>
                <a:gd name="T2" fmla="*/ 113 w 521"/>
                <a:gd name="T3" fmla="*/ 167 h 269"/>
                <a:gd name="T4" fmla="*/ 113 w 521"/>
                <a:gd name="T5" fmla="*/ 269 h 269"/>
                <a:gd name="T6" fmla="*/ 190 w 521"/>
                <a:gd name="T7" fmla="*/ 269 h 269"/>
                <a:gd name="T8" fmla="*/ 190 w 521"/>
                <a:gd name="T9" fmla="*/ 167 h 269"/>
                <a:gd name="T10" fmla="*/ 245 w 521"/>
                <a:gd name="T11" fmla="*/ 167 h 269"/>
                <a:gd name="T12" fmla="*/ 245 w 521"/>
                <a:gd name="T13" fmla="*/ 269 h 269"/>
                <a:gd name="T14" fmla="*/ 274 w 521"/>
                <a:gd name="T15" fmla="*/ 269 h 269"/>
                <a:gd name="T16" fmla="*/ 274 w 521"/>
                <a:gd name="T17" fmla="*/ 167 h 269"/>
                <a:gd name="T18" fmla="*/ 329 w 521"/>
                <a:gd name="T19" fmla="*/ 167 h 269"/>
                <a:gd name="T20" fmla="*/ 329 w 521"/>
                <a:gd name="T21" fmla="*/ 269 h 269"/>
                <a:gd name="T22" fmla="*/ 404 w 521"/>
                <a:gd name="T23" fmla="*/ 269 h 269"/>
                <a:gd name="T24" fmla="*/ 404 w 521"/>
                <a:gd name="T25" fmla="*/ 167 h 269"/>
                <a:gd name="T26" fmla="*/ 459 w 521"/>
                <a:gd name="T27" fmla="*/ 167 h 269"/>
                <a:gd name="T28" fmla="*/ 459 w 521"/>
                <a:gd name="T29" fmla="*/ 269 h 269"/>
                <a:gd name="T30" fmla="*/ 521 w 521"/>
                <a:gd name="T31" fmla="*/ 269 h 269"/>
                <a:gd name="T32" fmla="*/ 521 w 521"/>
                <a:gd name="T33" fmla="*/ 0 h 269"/>
                <a:gd name="T34" fmla="*/ 0 w 521"/>
                <a:gd name="T35" fmla="*/ 0 h 269"/>
                <a:gd name="T36" fmla="*/ 0 w 521"/>
                <a:gd name="T37" fmla="*/ 269 h 269"/>
                <a:gd name="T38" fmla="*/ 58 w 521"/>
                <a:gd name="T39" fmla="*/ 269 h 269"/>
                <a:gd name="T40" fmla="*/ 58 w 521"/>
                <a:gd name="T41" fmla="*/ 167 h 269"/>
                <a:gd name="T42" fmla="*/ 431 w 521"/>
                <a:gd name="T43" fmla="*/ 104 h 269"/>
                <a:gd name="T44" fmla="*/ 431 w 521"/>
                <a:gd name="T45" fmla="*/ 104 h 269"/>
                <a:gd name="T46" fmla="*/ 483 w 521"/>
                <a:gd name="T47" fmla="*/ 135 h 269"/>
                <a:gd name="T48" fmla="*/ 478 w 521"/>
                <a:gd name="T49" fmla="*/ 138 h 269"/>
                <a:gd name="T50" fmla="*/ 431 w 521"/>
                <a:gd name="T51" fmla="*/ 109 h 269"/>
                <a:gd name="T52" fmla="*/ 385 w 521"/>
                <a:gd name="T53" fmla="*/ 137 h 269"/>
                <a:gd name="T54" fmla="*/ 380 w 521"/>
                <a:gd name="T55" fmla="*/ 135 h 269"/>
                <a:gd name="T56" fmla="*/ 431 w 521"/>
                <a:gd name="T57" fmla="*/ 104 h 269"/>
                <a:gd name="T58" fmla="*/ 256 w 521"/>
                <a:gd name="T59" fmla="*/ 97 h 269"/>
                <a:gd name="T60" fmla="*/ 256 w 521"/>
                <a:gd name="T61" fmla="*/ 97 h 269"/>
                <a:gd name="T62" fmla="*/ 352 w 521"/>
                <a:gd name="T63" fmla="*/ 133 h 269"/>
                <a:gd name="T64" fmla="*/ 350 w 521"/>
                <a:gd name="T65" fmla="*/ 139 h 269"/>
                <a:gd name="T66" fmla="*/ 257 w 521"/>
                <a:gd name="T67" fmla="*/ 103 h 269"/>
                <a:gd name="T68" fmla="*/ 170 w 521"/>
                <a:gd name="T69" fmla="*/ 139 h 269"/>
                <a:gd name="T70" fmla="*/ 167 w 521"/>
                <a:gd name="T71" fmla="*/ 133 h 269"/>
                <a:gd name="T72" fmla="*/ 256 w 521"/>
                <a:gd name="T73" fmla="*/ 97 h 269"/>
                <a:gd name="T74" fmla="*/ 39 w 521"/>
                <a:gd name="T75" fmla="*/ 137 h 269"/>
                <a:gd name="T76" fmla="*/ 39 w 521"/>
                <a:gd name="T77" fmla="*/ 137 h 269"/>
                <a:gd name="T78" fmla="*/ 34 w 521"/>
                <a:gd name="T79" fmla="*/ 135 h 269"/>
                <a:gd name="T80" fmla="*/ 85 w 521"/>
                <a:gd name="T81" fmla="*/ 104 h 269"/>
                <a:gd name="T82" fmla="*/ 137 w 521"/>
                <a:gd name="T83" fmla="*/ 135 h 269"/>
                <a:gd name="T84" fmla="*/ 132 w 521"/>
                <a:gd name="T85" fmla="*/ 137 h 269"/>
                <a:gd name="T86" fmla="*/ 85 w 521"/>
                <a:gd name="T87" fmla="*/ 109 h 269"/>
                <a:gd name="T88" fmla="*/ 39 w 521"/>
                <a:gd name="T89" fmla="*/ 1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1" h="269">
                  <a:moveTo>
                    <a:pt x="58" y="167"/>
                  </a:moveTo>
                  <a:lnTo>
                    <a:pt x="113" y="167"/>
                  </a:lnTo>
                  <a:lnTo>
                    <a:pt x="113" y="269"/>
                  </a:lnTo>
                  <a:lnTo>
                    <a:pt x="190" y="269"/>
                  </a:lnTo>
                  <a:lnTo>
                    <a:pt x="190" y="167"/>
                  </a:lnTo>
                  <a:lnTo>
                    <a:pt x="245" y="167"/>
                  </a:lnTo>
                  <a:lnTo>
                    <a:pt x="245" y="269"/>
                  </a:lnTo>
                  <a:lnTo>
                    <a:pt x="274" y="269"/>
                  </a:lnTo>
                  <a:lnTo>
                    <a:pt x="274" y="167"/>
                  </a:lnTo>
                  <a:lnTo>
                    <a:pt x="329" y="167"/>
                  </a:lnTo>
                  <a:lnTo>
                    <a:pt x="329" y="269"/>
                  </a:lnTo>
                  <a:lnTo>
                    <a:pt x="404" y="269"/>
                  </a:lnTo>
                  <a:lnTo>
                    <a:pt x="404" y="167"/>
                  </a:lnTo>
                  <a:lnTo>
                    <a:pt x="459" y="167"/>
                  </a:lnTo>
                  <a:lnTo>
                    <a:pt x="459" y="269"/>
                  </a:lnTo>
                  <a:lnTo>
                    <a:pt x="521" y="269"/>
                  </a:lnTo>
                  <a:lnTo>
                    <a:pt x="521" y="0"/>
                  </a:lnTo>
                  <a:lnTo>
                    <a:pt x="0" y="0"/>
                  </a:lnTo>
                  <a:lnTo>
                    <a:pt x="0" y="269"/>
                  </a:lnTo>
                  <a:lnTo>
                    <a:pt x="58" y="269"/>
                  </a:lnTo>
                  <a:lnTo>
                    <a:pt x="58" y="167"/>
                  </a:lnTo>
                  <a:close/>
                  <a:moveTo>
                    <a:pt x="431" y="104"/>
                  </a:moveTo>
                  <a:lnTo>
                    <a:pt x="431" y="104"/>
                  </a:lnTo>
                  <a:cubicBezTo>
                    <a:pt x="453" y="104"/>
                    <a:pt x="473" y="117"/>
                    <a:pt x="483" y="135"/>
                  </a:cubicBezTo>
                  <a:lnTo>
                    <a:pt x="478" y="138"/>
                  </a:lnTo>
                  <a:cubicBezTo>
                    <a:pt x="469" y="121"/>
                    <a:pt x="451" y="109"/>
                    <a:pt x="431" y="109"/>
                  </a:cubicBezTo>
                  <a:cubicBezTo>
                    <a:pt x="411" y="109"/>
                    <a:pt x="394" y="121"/>
                    <a:pt x="385" y="137"/>
                  </a:cubicBezTo>
                  <a:lnTo>
                    <a:pt x="380" y="135"/>
                  </a:lnTo>
                  <a:cubicBezTo>
                    <a:pt x="390" y="117"/>
                    <a:pt x="409" y="104"/>
                    <a:pt x="431" y="104"/>
                  </a:cubicBezTo>
                  <a:close/>
                  <a:moveTo>
                    <a:pt x="256" y="97"/>
                  </a:moveTo>
                  <a:lnTo>
                    <a:pt x="256" y="97"/>
                  </a:lnTo>
                  <a:lnTo>
                    <a:pt x="352" y="133"/>
                  </a:lnTo>
                  <a:lnTo>
                    <a:pt x="350" y="139"/>
                  </a:lnTo>
                  <a:lnTo>
                    <a:pt x="257" y="103"/>
                  </a:lnTo>
                  <a:lnTo>
                    <a:pt x="170" y="139"/>
                  </a:lnTo>
                  <a:lnTo>
                    <a:pt x="167" y="133"/>
                  </a:lnTo>
                  <a:lnTo>
                    <a:pt x="256" y="97"/>
                  </a:lnTo>
                  <a:close/>
                  <a:moveTo>
                    <a:pt x="39" y="137"/>
                  </a:moveTo>
                  <a:lnTo>
                    <a:pt x="39" y="137"/>
                  </a:lnTo>
                  <a:lnTo>
                    <a:pt x="34" y="135"/>
                  </a:lnTo>
                  <a:cubicBezTo>
                    <a:pt x="44" y="117"/>
                    <a:pt x="63" y="104"/>
                    <a:pt x="85" y="104"/>
                  </a:cubicBezTo>
                  <a:cubicBezTo>
                    <a:pt x="107" y="104"/>
                    <a:pt x="127" y="116"/>
                    <a:pt x="137" y="135"/>
                  </a:cubicBezTo>
                  <a:lnTo>
                    <a:pt x="132" y="137"/>
                  </a:lnTo>
                  <a:cubicBezTo>
                    <a:pt x="123" y="121"/>
                    <a:pt x="105" y="109"/>
                    <a:pt x="85" y="109"/>
                  </a:cubicBezTo>
                  <a:cubicBezTo>
                    <a:pt x="65" y="109"/>
                    <a:pt x="48" y="121"/>
                    <a:pt x="39" y="13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5" name="Freeform 35"/>
            <p:cNvSpPr>
              <a:spLocks noEditPoints="1"/>
            </p:cNvSpPr>
            <p:nvPr/>
          </p:nvSpPr>
          <p:spPr bwMode="auto">
            <a:xfrm>
              <a:off x="3414" y="2200"/>
              <a:ext cx="119" cy="62"/>
            </a:xfrm>
            <a:custGeom>
              <a:avLst/>
              <a:gdLst>
                <a:gd name="T0" fmla="*/ 0 w 521"/>
                <a:gd name="T1" fmla="*/ 269 h 269"/>
                <a:gd name="T2" fmla="*/ 194 w 521"/>
                <a:gd name="T3" fmla="*/ 269 h 269"/>
                <a:gd name="T4" fmla="*/ 194 w 521"/>
                <a:gd name="T5" fmla="*/ 98 h 269"/>
                <a:gd name="T6" fmla="*/ 260 w 521"/>
                <a:gd name="T7" fmla="*/ 50 h 269"/>
                <a:gd name="T8" fmla="*/ 325 w 521"/>
                <a:gd name="T9" fmla="*/ 98 h 269"/>
                <a:gd name="T10" fmla="*/ 325 w 521"/>
                <a:gd name="T11" fmla="*/ 269 h 269"/>
                <a:gd name="T12" fmla="*/ 521 w 521"/>
                <a:gd name="T13" fmla="*/ 269 h 269"/>
                <a:gd name="T14" fmla="*/ 521 w 521"/>
                <a:gd name="T15" fmla="*/ 0 h 269"/>
                <a:gd name="T16" fmla="*/ 0 w 521"/>
                <a:gd name="T17" fmla="*/ 0 h 269"/>
                <a:gd name="T18" fmla="*/ 0 w 521"/>
                <a:gd name="T19" fmla="*/ 269 h 269"/>
                <a:gd name="T20" fmla="*/ 404 w 521"/>
                <a:gd name="T21" fmla="*/ 82 h 269"/>
                <a:gd name="T22" fmla="*/ 404 w 521"/>
                <a:gd name="T23" fmla="*/ 82 h 269"/>
                <a:gd name="T24" fmla="*/ 432 w 521"/>
                <a:gd name="T25" fmla="*/ 57 h 269"/>
                <a:gd name="T26" fmla="*/ 459 w 521"/>
                <a:gd name="T27" fmla="*/ 82 h 269"/>
                <a:gd name="T28" fmla="*/ 459 w 521"/>
                <a:gd name="T29" fmla="*/ 177 h 269"/>
                <a:gd name="T30" fmla="*/ 404 w 521"/>
                <a:gd name="T31" fmla="*/ 177 h 269"/>
                <a:gd name="T32" fmla="*/ 404 w 521"/>
                <a:gd name="T33" fmla="*/ 82 h 269"/>
                <a:gd name="T34" fmla="*/ 85 w 521"/>
                <a:gd name="T35" fmla="*/ 57 h 269"/>
                <a:gd name="T36" fmla="*/ 85 w 521"/>
                <a:gd name="T37" fmla="*/ 57 h 269"/>
                <a:gd name="T38" fmla="*/ 113 w 521"/>
                <a:gd name="T39" fmla="*/ 82 h 269"/>
                <a:gd name="T40" fmla="*/ 113 w 521"/>
                <a:gd name="T41" fmla="*/ 177 h 269"/>
                <a:gd name="T42" fmla="*/ 58 w 521"/>
                <a:gd name="T43" fmla="*/ 177 h 269"/>
                <a:gd name="T44" fmla="*/ 58 w 521"/>
                <a:gd name="T45" fmla="*/ 82 h 269"/>
                <a:gd name="T46" fmla="*/ 85 w 521"/>
                <a:gd name="T47" fmla="*/ 5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269">
                  <a:moveTo>
                    <a:pt x="0" y="269"/>
                  </a:moveTo>
                  <a:lnTo>
                    <a:pt x="194" y="269"/>
                  </a:lnTo>
                  <a:lnTo>
                    <a:pt x="194" y="98"/>
                  </a:lnTo>
                  <a:cubicBezTo>
                    <a:pt x="194" y="98"/>
                    <a:pt x="202" y="50"/>
                    <a:pt x="260" y="50"/>
                  </a:cubicBezTo>
                  <a:cubicBezTo>
                    <a:pt x="317" y="49"/>
                    <a:pt x="325" y="98"/>
                    <a:pt x="325" y="98"/>
                  </a:cubicBezTo>
                  <a:lnTo>
                    <a:pt x="325" y="269"/>
                  </a:lnTo>
                  <a:lnTo>
                    <a:pt x="521" y="269"/>
                  </a:lnTo>
                  <a:lnTo>
                    <a:pt x="521" y="0"/>
                  </a:lnTo>
                  <a:lnTo>
                    <a:pt x="0" y="0"/>
                  </a:lnTo>
                  <a:lnTo>
                    <a:pt x="0" y="269"/>
                  </a:lnTo>
                  <a:close/>
                  <a:moveTo>
                    <a:pt x="404" y="82"/>
                  </a:moveTo>
                  <a:lnTo>
                    <a:pt x="404" y="82"/>
                  </a:lnTo>
                  <a:cubicBezTo>
                    <a:pt x="404" y="82"/>
                    <a:pt x="407" y="57"/>
                    <a:pt x="432" y="57"/>
                  </a:cubicBezTo>
                  <a:cubicBezTo>
                    <a:pt x="456" y="57"/>
                    <a:pt x="459" y="82"/>
                    <a:pt x="459" y="82"/>
                  </a:cubicBezTo>
                  <a:lnTo>
                    <a:pt x="459" y="177"/>
                  </a:lnTo>
                  <a:lnTo>
                    <a:pt x="404" y="177"/>
                  </a:lnTo>
                  <a:lnTo>
                    <a:pt x="404" y="82"/>
                  </a:lnTo>
                  <a:close/>
                  <a:moveTo>
                    <a:pt x="85" y="57"/>
                  </a:moveTo>
                  <a:lnTo>
                    <a:pt x="85" y="57"/>
                  </a:lnTo>
                  <a:cubicBezTo>
                    <a:pt x="110" y="57"/>
                    <a:pt x="113" y="82"/>
                    <a:pt x="113" y="82"/>
                  </a:cubicBezTo>
                  <a:lnTo>
                    <a:pt x="113" y="177"/>
                  </a:lnTo>
                  <a:lnTo>
                    <a:pt x="58" y="177"/>
                  </a:lnTo>
                  <a:lnTo>
                    <a:pt x="58" y="82"/>
                  </a:lnTo>
                  <a:cubicBezTo>
                    <a:pt x="58" y="82"/>
                    <a:pt x="61" y="57"/>
                    <a:pt x="85" y="57"/>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6" name="Rectangle 36"/>
            <p:cNvSpPr>
              <a:spLocks noChangeArrowheads="1"/>
            </p:cNvSpPr>
            <p:nvPr/>
          </p:nvSpPr>
          <p:spPr bwMode="auto">
            <a:xfrm>
              <a:off x="3414" y="2189"/>
              <a:ext cx="119" cy="9"/>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7" name="Rectangle 37"/>
            <p:cNvSpPr>
              <a:spLocks noChangeArrowheads="1"/>
            </p:cNvSpPr>
            <p:nvPr/>
          </p:nvSpPr>
          <p:spPr bwMode="auto">
            <a:xfrm>
              <a:off x="3414" y="2138"/>
              <a:ext cx="13"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8" name="Rectangle 38"/>
            <p:cNvSpPr>
              <a:spLocks noChangeArrowheads="1"/>
            </p:cNvSpPr>
            <p:nvPr/>
          </p:nvSpPr>
          <p:spPr bwMode="auto">
            <a:xfrm>
              <a:off x="3518" y="2138"/>
              <a:ext cx="15"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39" name="Rectangle 39"/>
            <p:cNvSpPr>
              <a:spLocks noChangeArrowheads="1"/>
            </p:cNvSpPr>
            <p:nvPr/>
          </p:nvSpPr>
          <p:spPr bwMode="auto">
            <a:xfrm>
              <a:off x="3489"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0" name="Rectangle 40"/>
            <p:cNvSpPr>
              <a:spLocks noChangeArrowheads="1"/>
            </p:cNvSpPr>
            <p:nvPr/>
          </p:nvSpPr>
          <p:spPr bwMode="auto">
            <a:xfrm>
              <a:off x="3470" y="2138"/>
              <a:ext cx="6"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1" name="Rectangle 41"/>
            <p:cNvSpPr>
              <a:spLocks noChangeArrowheads="1"/>
            </p:cNvSpPr>
            <p:nvPr/>
          </p:nvSpPr>
          <p:spPr bwMode="auto">
            <a:xfrm>
              <a:off x="3440" y="2138"/>
              <a:ext cx="17" cy="1"/>
            </a:xfrm>
            <a:prstGeom prst="rect">
              <a:avLst/>
            </a:prstGeom>
            <a:solidFill>
              <a:srgbClr val="006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2" name="Freeform 42"/>
            <p:cNvSpPr>
              <a:spLocks/>
            </p:cNvSpPr>
            <p:nvPr/>
          </p:nvSpPr>
          <p:spPr bwMode="auto">
            <a:xfrm>
              <a:off x="3448" y="1987"/>
              <a:ext cx="51" cy="12"/>
            </a:xfrm>
            <a:custGeom>
              <a:avLst/>
              <a:gdLst>
                <a:gd name="T0" fmla="*/ 0 w 224"/>
                <a:gd name="T1" fmla="*/ 0 h 51"/>
                <a:gd name="T2" fmla="*/ 17 w 224"/>
                <a:gd name="T3" fmla="*/ 51 h 51"/>
                <a:gd name="T4" fmla="*/ 207 w 224"/>
                <a:gd name="T5" fmla="*/ 51 h 51"/>
                <a:gd name="T6" fmla="*/ 224 w 224"/>
                <a:gd name="T7" fmla="*/ 0 h 51"/>
                <a:gd name="T8" fmla="*/ 0 w 224"/>
                <a:gd name="T9" fmla="*/ 0 h 51"/>
              </a:gdLst>
              <a:ahLst/>
              <a:cxnLst>
                <a:cxn ang="0">
                  <a:pos x="T0" y="T1"/>
                </a:cxn>
                <a:cxn ang="0">
                  <a:pos x="T2" y="T3"/>
                </a:cxn>
                <a:cxn ang="0">
                  <a:pos x="T4" y="T5"/>
                </a:cxn>
                <a:cxn ang="0">
                  <a:pos x="T6" y="T7"/>
                </a:cxn>
                <a:cxn ang="0">
                  <a:pos x="T8" y="T9"/>
                </a:cxn>
              </a:cxnLst>
              <a:rect l="0" t="0" r="r" b="b"/>
              <a:pathLst>
                <a:path w="224" h="51">
                  <a:moveTo>
                    <a:pt x="0" y="0"/>
                  </a:moveTo>
                  <a:lnTo>
                    <a:pt x="17" y="51"/>
                  </a:lnTo>
                  <a:lnTo>
                    <a:pt x="207" y="51"/>
                  </a:lnTo>
                  <a:lnTo>
                    <a:pt x="224" y="0"/>
                  </a:lnTo>
                  <a:lnTo>
                    <a:pt x="0" y="0"/>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3" name="Freeform 43"/>
            <p:cNvSpPr>
              <a:spLocks/>
            </p:cNvSpPr>
            <p:nvPr/>
          </p:nvSpPr>
          <p:spPr bwMode="auto">
            <a:xfrm>
              <a:off x="3419" y="2000"/>
              <a:ext cx="109" cy="54"/>
            </a:xfrm>
            <a:custGeom>
              <a:avLst/>
              <a:gdLst>
                <a:gd name="T0" fmla="*/ 334 w 481"/>
                <a:gd name="T1" fmla="*/ 0 h 233"/>
                <a:gd name="T2" fmla="*/ 144 w 481"/>
                <a:gd name="T3" fmla="*/ 0 h 233"/>
                <a:gd name="T4" fmla="*/ 10 w 481"/>
                <a:gd name="T5" fmla="*/ 233 h 233"/>
                <a:gd name="T6" fmla="*/ 147 w 481"/>
                <a:gd name="T7" fmla="*/ 233 h 233"/>
                <a:gd name="T8" fmla="*/ 179 w 481"/>
                <a:gd name="T9" fmla="*/ 144 h 233"/>
                <a:gd name="T10" fmla="*/ 168 w 481"/>
                <a:gd name="T11" fmla="*/ 134 h 233"/>
                <a:gd name="T12" fmla="*/ 168 w 481"/>
                <a:gd name="T13" fmla="*/ 117 h 233"/>
                <a:gd name="T14" fmla="*/ 241 w 481"/>
                <a:gd name="T15" fmla="*/ 92 h 233"/>
                <a:gd name="T16" fmla="*/ 310 w 481"/>
                <a:gd name="T17" fmla="*/ 117 h 233"/>
                <a:gd name="T18" fmla="*/ 310 w 481"/>
                <a:gd name="T19" fmla="*/ 134 h 233"/>
                <a:gd name="T20" fmla="*/ 300 w 481"/>
                <a:gd name="T21" fmla="*/ 144 h 233"/>
                <a:gd name="T22" fmla="*/ 331 w 481"/>
                <a:gd name="T23" fmla="*/ 233 h 233"/>
                <a:gd name="T24" fmla="*/ 468 w 481"/>
                <a:gd name="T25" fmla="*/ 233 h 233"/>
                <a:gd name="T26" fmla="*/ 334 w 481"/>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1" h="233">
                  <a:moveTo>
                    <a:pt x="334" y="0"/>
                  </a:moveTo>
                  <a:lnTo>
                    <a:pt x="144" y="0"/>
                  </a:lnTo>
                  <a:cubicBezTo>
                    <a:pt x="54" y="41"/>
                    <a:pt x="0" y="132"/>
                    <a:pt x="10" y="233"/>
                  </a:cubicBezTo>
                  <a:lnTo>
                    <a:pt x="147" y="233"/>
                  </a:lnTo>
                  <a:lnTo>
                    <a:pt x="179" y="144"/>
                  </a:lnTo>
                  <a:lnTo>
                    <a:pt x="168" y="134"/>
                  </a:lnTo>
                  <a:lnTo>
                    <a:pt x="168" y="117"/>
                  </a:lnTo>
                  <a:cubicBezTo>
                    <a:pt x="168" y="117"/>
                    <a:pt x="188" y="93"/>
                    <a:pt x="241" y="92"/>
                  </a:cubicBezTo>
                  <a:cubicBezTo>
                    <a:pt x="287" y="92"/>
                    <a:pt x="310" y="117"/>
                    <a:pt x="310" y="117"/>
                  </a:cubicBezTo>
                  <a:lnTo>
                    <a:pt x="310" y="134"/>
                  </a:lnTo>
                  <a:lnTo>
                    <a:pt x="300" y="144"/>
                  </a:lnTo>
                  <a:lnTo>
                    <a:pt x="331" y="233"/>
                  </a:lnTo>
                  <a:lnTo>
                    <a:pt x="468" y="233"/>
                  </a:lnTo>
                  <a:cubicBezTo>
                    <a:pt x="481" y="133"/>
                    <a:pt x="418" y="35"/>
                    <a:pt x="334" y="0"/>
                  </a:cubicBez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4" name="Freeform 44"/>
            <p:cNvSpPr>
              <a:spLocks/>
            </p:cNvSpPr>
            <p:nvPr/>
          </p:nvSpPr>
          <p:spPr bwMode="auto">
            <a:xfrm>
              <a:off x="3494" y="2056"/>
              <a:ext cx="32" cy="17"/>
            </a:xfrm>
            <a:custGeom>
              <a:avLst/>
              <a:gdLst>
                <a:gd name="T0" fmla="*/ 139 w 139"/>
                <a:gd name="T1" fmla="*/ 6 h 77"/>
                <a:gd name="T2" fmla="*/ 136 w 139"/>
                <a:gd name="T3" fmla="*/ 0 h 77"/>
                <a:gd name="T4" fmla="*/ 0 w 139"/>
                <a:gd name="T5" fmla="*/ 0 h 77"/>
                <a:gd name="T6" fmla="*/ 0 w 139"/>
                <a:gd name="T7" fmla="*/ 77 h 77"/>
                <a:gd name="T8" fmla="*/ 131 w 139"/>
                <a:gd name="T9" fmla="*/ 77 h 77"/>
                <a:gd name="T10" fmla="*/ 131 w 139"/>
                <a:gd name="T11" fmla="*/ 20 h 77"/>
                <a:gd name="T12" fmla="*/ 139 w 139"/>
                <a:gd name="T13" fmla="*/ 6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139" y="6"/>
                  </a:moveTo>
                  <a:cubicBezTo>
                    <a:pt x="137" y="4"/>
                    <a:pt x="136" y="2"/>
                    <a:pt x="136" y="0"/>
                  </a:cubicBezTo>
                  <a:lnTo>
                    <a:pt x="0" y="0"/>
                  </a:lnTo>
                  <a:lnTo>
                    <a:pt x="0" y="77"/>
                  </a:lnTo>
                  <a:lnTo>
                    <a:pt x="131" y="77"/>
                  </a:lnTo>
                  <a:lnTo>
                    <a:pt x="131" y="20"/>
                  </a:lnTo>
                  <a:lnTo>
                    <a:pt x="139" y="6"/>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5" name="Freeform 45"/>
            <p:cNvSpPr>
              <a:spLocks/>
            </p:cNvSpPr>
            <p:nvPr/>
          </p:nvSpPr>
          <p:spPr bwMode="auto">
            <a:xfrm>
              <a:off x="3421" y="2056"/>
              <a:ext cx="32" cy="17"/>
            </a:xfrm>
            <a:custGeom>
              <a:avLst/>
              <a:gdLst>
                <a:gd name="T0" fmla="*/ 0 w 139"/>
                <a:gd name="T1" fmla="*/ 5 h 77"/>
                <a:gd name="T2" fmla="*/ 3 w 139"/>
                <a:gd name="T3" fmla="*/ 0 h 77"/>
                <a:gd name="T4" fmla="*/ 139 w 139"/>
                <a:gd name="T5" fmla="*/ 0 h 77"/>
                <a:gd name="T6" fmla="*/ 139 w 139"/>
                <a:gd name="T7" fmla="*/ 77 h 77"/>
                <a:gd name="T8" fmla="*/ 7 w 139"/>
                <a:gd name="T9" fmla="*/ 77 h 77"/>
                <a:gd name="T10" fmla="*/ 7 w 139"/>
                <a:gd name="T11" fmla="*/ 20 h 77"/>
                <a:gd name="T12" fmla="*/ 0 w 139"/>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139" h="77">
                  <a:moveTo>
                    <a:pt x="0" y="5"/>
                  </a:moveTo>
                  <a:cubicBezTo>
                    <a:pt x="1" y="4"/>
                    <a:pt x="3" y="2"/>
                    <a:pt x="3" y="0"/>
                  </a:cubicBezTo>
                  <a:lnTo>
                    <a:pt x="139" y="0"/>
                  </a:lnTo>
                  <a:lnTo>
                    <a:pt x="139" y="77"/>
                  </a:lnTo>
                  <a:lnTo>
                    <a:pt x="7" y="77"/>
                  </a:lnTo>
                  <a:lnTo>
                    <a:pt x="7" y="20"/>
                  </a:lnTo>
                  <a:lnTo>
                    <a:pt x="0" y="5"/>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sp>
          <p:nvSpPr>
            <p:cNvPr id="46" name="Freeform 46"/>
            <p:cNvSpPr>
              <a:spLocks noEditPoints="1"/>
            </p:cNvSpPr>
            <p:nvPr/>
          </p:nvSpPr>
          <p:spPr bwMode="auto">
            <a:xfrm>
              <a:off x="3454" y="2023"/>
              <a:ext cx="39" cy="50"/>
            </a:xfrm>
            <a:custGeom>
              <a:avLst/>
              <a:gdLst>
                <a:gd name="T0" fmla="*/ 140 w 172"/>
                <a:gd name="T1" fmla="*/ 45 h 218"/>
                <a:gd name="T2" fmla="*/ 151 w 172"/>
                <a:gd name="T3" fmla="*/ 33 h 218"/>
                <a:gd name="T4" fmla="*/ 151 w 172"/>
                <a:gd name="T5" fmla="*/ 21 h 218"/>
                <a:gd name="T6" fmla="*/ 87 w 172"/>
                <a:gd name="T7" fmla="*/ 0 h 218"/>
                <a:gd name="T8" fmla="*/ 21 w 172"/>
                <a:gd name="T9" fmla="*/ 21 h 218"/>
                <a:gd name="T10" fmla="*/ 21 w 172"/>
                <a:gd name="T11" fmla="*/ 33 h 218"/>
                <a:gd name="T12" fmla="*/ 32 w 172"/>
                <a:gd name="T13" fmla="*/ 45 h 218"/>
                <a:gd name="T14" fmla="*/ 0 w 172"/>
                <a:gd name="T15" fmla="*/ 136 h 218"/>
                <a:gd name="T16" fmla="*/ 0 w 172"/>
                <a:gd name="T17" fmla="*/ 218 h 218"/>
                <a:gd name="T18" fmla="*/ 172 w 172"/>
                <a:gd name="T19" fmla="*/ 218 h 218"/>
                <a:gd name="T20" fmla="*/ 172 w 172"/>
                <a:gd name="T21" fmla="*/ 136 h 218"/>
                <a:gd name="T22" fmla="*/ 140 w 172"/>
                <a:gd name="T23" fmla="*/ 45 h 218"/>
                <a:gd name="T24" fmla="*/ 132 w 172"/>
                <a:gd name="T25" fmla="*/ 34 h 218"/>
                <a:gd name="T26" fmla="*/ 132 w 172"/>
                <a:gd name="T27" fmla="*/ 34 h 218"/>
                <a:gd name="T28" fmla="*/ 86 w 172"/>
                <a:gd name="T29" fmla="*/ 20 h 218"/>
                <a:gd name="T30" fmla="*/ 41 w 172"/>
                <a:gd name="T31" fmla="*/ 34 h 218"/>
                <a:gd name="T32" fmla="*/ 37 w 172"/>
                <a:gd name="T33" fmla="*/ 30 h 218"/>
                <a:gd name="T34" fmla="*/ 86 w 172"/>
                <a:gd name="T35" fmla="*/ 15 h 218"/>
                <a:gd name="T36" fmla="*/ 136 w 172"/>
                <a:gd name="T37" fmla="*/ 30 h 218"/>
                <a:gd name="T38" fmla="*/ 132 w 172"/>
                <a:gd name="T3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18">
                  <a:moveTo>
                    <a:pt x="140" y="45"/>
                  </a:moveTo>
                  <a:lnTo>
                    <a:pt x="151" y="33"/>
                  </a:lnTo>
                  <a:lnTo>
                    <a:pt x="151" y="21"/>
                  </a:lnTo>
                  <a:cubicBezTo>
                    <a:pt x="151" y="21"/>
                    <a:pt x="130" y="0"/>
                    <a:pt x="87" y="0"/>
                  </a:cubicBezTo>
                  <a:cubicBezTo>
                    <a:pt x="42" y="1"/>
                    <a:pt x="21" y="21"/>
                    <a:pt x="21" y="21"/>
                  </a:cubicBezTo>
                  <a:lnTo>
                    <a:pt x="21" y="33"/>
                  </a:lnTo>
                  <a:lnTo>
                    <a:pt x="32" y="45"/>
                  </a:lnTo>
                  <a:lnTo>
                    <a:pt x="0" y="136"/>
                  </a:lnTo>
                  <a:lnTo>
                    <a:pt x="0" y="218"/>
                  </a:lnTo>
                  <a:lnTo>
                    <a:pt x="172" y="218"/>
                  </a:lnTo>
                  <a:lnTo>
                    <a:pt x="172" y="136"/>
                  </a:lnTo>
                  <a:lnTo>
                    <a:pt x="140" y="45"/>
                  </a:lnTo>
                  <a:close/>
                  <a:moveTo>
                    <a:pt x="132" y="34"/>
                  </a:moveTo>
                  <a:lnTo>
                    <a:pt x="132" y="34"/>
                  </a:lnTo>
                  <a:cubicBezTo>
                    <a:pt x="124" y="26"/>
                    <a:pt x="106" y="20"/>
                    <a:pt x="86" y="20"/>
                  </a:cubicBezTo>
                  <a:cubicBezTo>
                    <a:pt x="66" y="20"/>
                    <a:pt x="49" y="26"/>
                    <a:pt x="41" y="34"/>
                  </a:cubicBezTo>
                  <a:lnTo>
                    <a:pt x="37" y="30"/>
                  </a:lnTo>
                  <a:cubicBezTo>
                    <a:pt x="47" y="21"/>
                    <a:pt x="65" y="15"/>
                    <a:pt x="86" y="15"/>
                  </a:cubicBezTo>
                  <a:cubicBezTo>
                    <a:pt x="107" y="15"/>
                    <a:pt x="126" y="21"/>
                    <a:pt x="136" y="30"/>
                  </a:cubicBezTo>
                  <a:lnTo>
                    <a:pt x="132" y="34"/>
                  </a:lnTo>
                  <a:close/>
                </a:path>
              </a:pathLst>
            </a:custGeom>
            <a:solidFill>
              <a:srgbClr val="006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l-SI"/>
            </a:p>
          </p:txBody>
        </p:sp>
      </p:grpSp>
      <p:sp>
        <p:nvSpPr>
          <p:cNvPr id="47" name="Pravokotnik 46"/>
          <p:cNvSpPr/>
          <p:nvPr userDrawn="1"/>
        </p:nvSpPr>
        <p:spPr>
          <a:xfrm>
            <a:off x="155451" y="0"/>
            <a:ext cx="216000" cy="6858000"/>
          </a:xfrm>
          <a:prstGeom prst="rect">
            <a:avLst/>
          </a:prstGeom>
          <a:solidFill>
            <a:srgbClr val="006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48" name="Pravokotnik 47"/>
          <p:cNvSpPr/>
          <p:nvPr userDrawn="1"/>
        </p:nvSpPr>
        <p:spPr>
          <a:xfrm>
            <a:off x="47328" y="0"/>
            <a:ext cx="71875" cy="6858000"/>
          </a:xfrm>
          <a:prstGeom prst="rect">
            <a:avLst/>
          </a:prstGeom>
          <a:solidFill>
            <a:srgbClr val="AEC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49" name="Slika 48"/>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498094" y="6397419"/>
            <a:ext cx="2789278" cy="360000"/>
          </a:xfrm>
          <a:prstGeom prst="rect">
            <a:avLst/>
          </a:prstGeom>
        </p:spPr>
      </p:pic>
    </p:spTree>
    <p:extLst>
      <p:ext uri="{BB962C8B-B14F-4D97-AF65-F5344CB8AC3E}">
        <p14:creationId xmlns:p14="http://schemas.microsoft.com/office/powerpoint/2010/main" val="2906439249"/>
      </p:ext>
    </p:extLst>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 id="2147483686" r:id="rId13"/>
    <p:sldLayoutId id="2147483687" r:id="rId14"/>
    <p:sldLayoutId id="2147483688" r:id="rId15"/>
  </p:sldLayoutIdLst>
  <p:hf hdr="0" ftr="0" dt="0"/>
  <p:txStyles>
    <p:titleStyle>
      <a:lvl1pPr algn="l" defTabSz="914400" rtl="0" eaLnBrk="1" latinLnBrk="0" hangingPunct="1">
        <a:spcBef>
          <a:spcPct val="0"/>
        </a:spcBef>
        <a:buNone/>
        <a:defRPr lang="sl-SI" sz="4400" b="1" kern="1200">
          <a:solidFill>
            <a:srgbClr val="006F8E"/>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lang="sl-SI" sz="3200" kern="1200" dirty="0" smtClean="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lang="sl-SI" sz="2800" kern="120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lang="sl-SI" sz="2400" kern="1200" dirty="0" smtClean="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lang="sl-SI" sz="2000" kern="1200" dirty="0" smtClean="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lang="sl-SI" sz="20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hyperlink" Target="https://gtg-plin.com/assets/vl_vodik3.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www.kleinezeitung.at/steiermark/suedsuedwest/6313272/Detonation-in-Lebring_Wasserstofftank-neben-Autobahn-explodier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www.vectorenewables.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sciencedirect.com/journal/international-journal-of-hydrogen-energy/vol/31/issue/12" TargetMode="External"/><Relationship Id="rId2" Type="http://schemas.openxmlformats.org/officeDocument/2006/relationships/hyperlink" Target="https://www.sciencedirect.com/journal/international-journal-of-hydrogen-energy" TargetMode="Externa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8" Type="http://schemas.openxmlformats.org/officeDocument/2006/relationships/hyperlink" Target="https://www.spiegel.de/auto/fahrberichte/bmw-750hl-nah-am-wasser-gebaut-a-76253.html" TargetMode="External"/><Relationship Id="rId13" Type="http://schemas.openxmlformats.org/officeDocument/2006/relationships/image" Target="../media/image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19.png"/><Relationship Id="rId5" Type="http://schemas.openxmlformats.org/officeDocument/2006/relationships/image" Target="../media/image15.png"/><Relationship Id="rId10" Type="http://schemas.openxmlformats.org/officeDocument/2006/relationships/image" Target="../media/image18.png"/><Relationship Id="rId4" Type="http://schemas.openxmlformats.org/officeDocument/2006/relationships/image" Target="../media/image14.png"/><Relationship Id="rId9" Type="http://schemas.openxmlformats.org/officeDocument/2006/relationships/hyperlink" Target="https://www.motorauthority.com/news/1133276_bmw-ix5-hydrogen-revealed-ahead-of-2022-start-of-productio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www.cegh.at/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besedila 1"/>
          <p:cNvSpPr>
            <a:spLocks noGrp="1"/>
          </p:cNvSpPr>
          <p:nvPr>
            <p:ph type="body" sz="quarter" idx="17"/>
          </p:nvPr>
        </p:nvSpPr>
        <p:spPr>
          <a:xfrm>
            <a:off x="2321726" y="4581128"/>
            <a:ext cx="7662706" cy="338554"/>
          </a:xfrm>
        </p:spPr>
        <p:txBody>
          <a:bodyPr/>
          <a:lstStyle/>
          <a:p>
            <a:r>
              <a:rPr lang="sl-SI" dirty="0"/>
              <a:t>red. prof. dr. Niko Samec in izr. prof. dr. Filip Kokalj</a:t>
            </a:r>
          </a:p>
        </p:txBody>
      </p:sp>
      <p:sp>
        <p:nvSpPr>
          <p:cNvPr id="4" name="Označba mesta besedila 3"/>
          <p:cNvSpPr>
            <a:spLocks noGrp="1"/>
          </p:cNvSpPr>
          <p:nvPr>
            <p:ph type="body" sz="quarter" idx="19"/>
          </p:nvPr>
        </p:nvSpPr>
        <p:spPr>
          <a:xfrm>
            <a:off x="2165531" y="6508347"/>
            <a:ext cx="8250949" cy="338554"/>
          </a:xfrm>
        </p:spPr>
        <p:txBody>
          <a:bodyPr/>
          <a:lstStyle/>
          <a:p>
            <a:r>
              <a:rPr lang="sl-SI" dirty="0"/>
              <a:t>Maribor, november 2023</a:t>
            </a:r>
          </a:p>
        </p:txBody>
      </p:sp>
      <p:sp>
        <p:nvSpPr>
          <p:cNvPr id="6" name="Naslov 5"/>
          <p:cNvSpPr>
            <a:spLocks noGrp="1"/>
          </p:cNvSpPr>
          <p:nvPr>
            <p:ph type="title"/>
          </p:nvPr>
        </p:nvSpPr>
        <p:spPr>
          <a:xfrm>
            <a:off x="2321726" y="1575388"/>
            <a:ext cx="9678930" cy="2645699"/>
          </a:xfrm>
        </p:spPr>
        <p:txBody>
          <a:bodyPr/>
          <a:lstStyle/>
          <a:p>
            <a:r>
              <a:rPr lang="sl-SI" dirty="0"/>
              <a:t>Zgorevanje in ekologija:</a:t>
            </a:r>
            <a:br>
              <a:rPr lang="sl-SI" dirty="0"/>
            </a:br>
            <a:br>
              <a:rPr lang="sl-SI" dirty="0"/>
            </a:br>
            <a:r>
              <a:rPr lang="sl-SI" dirty="0"/>
              <a:t>Proces zgorevanja vodika</a:t>
            </a:r>
          </a:p>
        </p:txBody>
      </p:sp>
      <p:pic>
        <p:nvPicPr>
          <p:cNvPr id="3" name="Picture 4">
            <a:extLst>
              <a:ext uri="{FF2B5EF4-FFF2-40B4-BE49-F238E27FC236}">
                <a16:creationId xmlns:a16="http://schemas.microsoft.com/office/drawing/2014/main" id="{858BC75F-6B94-220F-18A4-386A10D4986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72464" y="116632"/>
            <a:ext cx="1831112" cy="384593"/>
          </a:xfrm>
          <a:prstGeom prst="rect">
            <a:avLst/>
          </a:prstGeom>
          <a:noFill/>
          <a:ln>
            <a:noFill/>
          </a:ln>
        </p:spPr>
      </p:pic>
      <p:pic>
        <p:nvPicPr>
          <p:cNvPr id="5" name="Graphic 6">
            <a:extLst>
              <a:ext uri="{FF2B5EF4-FFF2-40B4-BE49-F238E27FC236}">
                <a16:creationId xmlns:a16="http://schemas.microsoft.com/office/drawing/2014/main" id="{1FABBB72-5353-2B19-CD6B-FFC9F4C700B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04512" y="6453336"/>
            <a:ext cx="1368174" cy="356295"/>
          </a:xfrm>
          <a:prstGeom prst="rect">
            <a:avLst/>
          </a:prstGeom>
        </p:spPr>
      </p:pic>
      <p:grpSp>
        <p:nvGrpSpPr>
          <p:cNvPr id="7" name="Gruppieren 11">
            <a:extLst>
              <a:ext uri="{FF2B5EF4-FFF2-40B4-BE49-F238E27FC236}">
                <a16:creationId xmlns:a16="http://schemas.microsoft.com/office/drawing/2014/main" id="{D8EE9757-8F2E-ABA4-032B-CF16F757D41D}"/>
              </a:ext>
            </a:extLst>
          </p:cNvPr>
          <p:cNvGrpSpPr>
            <a:grpSpLocks noChangeAspect="1"/>
          </p:cNvGrpSpPr>
          <p:nvPr/>
        </p:nvGrpSpPr>
        <p:grpSpPr>
          <a:xfrm>
            <a:off x="9041453" y="1145644"/>
            <a:ext cx="3122390" cy="4136968"/>
            <a:chOff x="7677664" y="1478570"/>
            <a:chExt cx="3348235" cy="4436198"/>
          </a:xfrm>
        </p:grpSpPr>
        <p:pic>
          <p:nvPicPr>
            <p:cNvPr id="8" name="Grafik 3">
              <a:extLst>
                <a:ext uri="{FF2B5EF4-FFF2-40B4-BE49-F238E27FC236}">
                  <a16:creationId xmlns:a16="http://schemas.microsoft.com/office/drawing/2014/main" id="{519FCA4E-EB61-4041-D654-ACAE2A9FB381}"/>
                </a:ext>
              </a:extLst>
            </p:cNvPr>
            <p:cNvPicPr>
              <a:picLocks noChangeAspect="1"/>
            </p:cNvPicPr>
            <p:nvPr/>
          </p:nvPicPr>
          <p:blipFill rotWithShape="1">
            <a:blip r:embed="rId5"/>
            <a:srcRect r="34999" b="23577"/>
            <a:stretch/>
          </p:blipFill>
          <p:spPr>
            <a:xfrm>
              <a:off x="7677664" y="3698614"/>
              <a:ext cx="3348235" cy="2216154"/>
            </a:xfrm>
            <a:prstGeom prst="rect">
              <a:avLst/>
            </a:prstGeom>
          </p:spPr>
        </p:pic>
        <p:pic>
          <p:nvPicPr>
            <p:cNvPr id="9" name="Grafik 8">
              <a:extLst>
                <a:ext uri="{FF2B5EF4-FFF2-40B4-BE49-F238E27FC236}">
                  <a16:creationId xmlns:a16="http://schemas.microsoft.com/office/drawing/2014/main" id="{898B5649-1E99-E95E-312B-203ECB2B0C16}"/>
                </a:ext>
              </a:extLst>
            </p:cNvPr>
            <p:cNvPicPr>
              <a:picLocks noChangeAspect="1"/>
            </p:cNvPicPr>
            <p:nvPr/>
          </p:nvPicPr>
          <p:blipFill>
            <a:blip r:embed="rId6"/>
            <a:stretch>
              <a:fillRect/>
            </a:stretch>
          </p:blipFill>
          <p:spPr>
            <a:xfrm>
              <a:off x="7677664" y="1478570"/>
              <a:ext cx="3338413" cy="2220044"/>
            </a:xfrm>
            <a:prstGeom prst="rect">
              <a:avLst/>
            </a:prstGeom>
          </p:spPr>
        </p:pic>
      </p:grpSp>
    </p:spTree>
    <p:extLst>
      <p:ext uri="{BB962C8B-B14F-4D97-AF65-F5344CB8AC3E}">
        <p14:creationId xmlns:p14="http://schemas.microsoft.com/office/powerpoint/2010/main" val="2756338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6" name="Text Box 14"/>
          <p:cNvSpPr txBox="1">
            <a:spLocks noChangeArrowheads="1"/>
          </p:cNvSpPr>
          <p:nvPr/>
        </p:nvSpPr>
        <p:spPr bwMode="auto">
          <a:xfrm>
            <a:off x="479376" y="0"/>
            <a:ext cx="1116124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Varnost(ni listi) vodika</a:t>
            </a:r>
          </a:p>
        </p:txBody>
      </p:sp>
      <p:sp>
        <p:nvSpPr>
          <p:cNvPr id="8223" name="Text Box 31"/>
          <p:cNvSpPr txBox="1">
            <a:spLocks noChangeArrowheads="1"/>
          </p:cNvSpPr>
          <p:nvPr/>
        </p:nvSpPr>
        <p:spPr bwMode="auto">
          <a:xfrm>
            <a:off x="479376" y="692696"/>
            <a:ext cx="11665296"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0"/>
              </a:spcBef>
              <a:defRPr>
                <a:solidFill>
                  <a:schemeClr val="tx1"/>
                </a:solidFill>
                <a:latin typeface="Arial" panose="020B0604020202020204" pitchFamily="34" charset="0"/>
              </a:defRPr>
            </a:lvl1pPr>
            <a:lvl2pPr marL="800100" indent="-342900">
              <a:spcBef>
                <a:spcPct val="0"/>
              </a:spcBef>
              <a:defRPr>
                <a:solidFill>
                  <a:schemeClr val="tx1"/>
                </a:solidFill>
                <a:latin typeface="Arial" panose="020B0604020202020204" pitchFamily="34" charset="0"/>
              </a:defRPr>
            </a:lvl2pPr>
            <a:lvl3pPr marL="1257300" indent="-342900">
              <a:spcBef>
                <a:spcPct val="0"/>
              </a:spcBef>
              <a:defRPr>
                <a:solidFill>
                  <a:schemeClr val="tx1"/>
                </a:solidFill>
                <a:latin typeface="Arial" panose="020B0604020202020204" pitchFamily="34" charset="0"/>
              </a:defRPr>
            </a:lvl3pPr>
            <a:lvl4pPr marL="1714500" indent="-342900">
              <a:spcBef>
                <a:spcPct val="0"/>
              </a:spcBef>
              <a:defRPr>
                <a:solidFill>
                  <a:schemeClr val="tx1"/>
                </a:solidFill>
                <a:latin typeface="Arial" panose="020B0604020202020204" pitchFamily="34" charset="0"/>
              </a:defRPr>
            </a:lvl4pPr>
            <a:lvl5pPr marL="2171700" indent="-342900">
              <a:spcBef>
                <a:spcPct val="0"/>
              </a:spcBef>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r>
              <a:rPr lang="sl-SI" dirty="0">
                <a:latin typeface="+mn-lt"/>
              </a:rPr>
              <a:t>Fizikalno stanje: 				Plin</a:t>
            </a:r>
          </a:p>
          <a:p>
            <a:r>
              <a:rPr lang="sl-SI" dirty="0">
                <a:latin typeface="+mn-lt"/>
              </a:rPr>
              <a:t>Barva: 					Brezbarven</a:t>
            </a:r>
          </a:p>
          <a:p>
            <a:r>
              <a:rPr lang="sl-SI" dirty="0">
                <a:latin typeface="+mn-lt"/>
              </a:rPr>
              <a:t>Vonj: 					Brez vonja</a:t>
            </a:r>
          </a:p>
          <a:p>
            <a:r>
              <a:rPr lang="sl-SI" dirty="0">
                <a:latin typeface="+mn-lt"/>
              </a:rPr>
              <a:t>pH: 					Ni uporabno.</a:t>
            </a:r>
          </a:p>
          <a:p>
            <a:r>
              <a:rPr lang="sl-SI" dirty="0">
                <a:latin typeface="+mn-lt"/>
              </a:rPr>
              <a:t>Tališče/ledišče: 				-259,2 °C</a:t>
            </a:r>
          </a:p>
          <a:p>
            <a:r>
              <a:rPr lang="sl-SI" dirty="0">
                <a:latin typeface="+mn-lt"/>
              </a:rPr>
              <a:t>Vrelišče ali začetno vrelišče in območje vrelišča: 	-252,77 °C</a:t>
            </a:r>
          </a:p>
          <a:p>
            <a:r>
              <a:rPr lang="sl-SI" dirty="0" err="1">
                <a:latin typeface="+mn-lt"/>
              </a:rPr>
              <a:t>Sublimacijska</a:t>
            </a:r>
            <a:r>
              <a:rPr lang="sl-SI" dirty="0">
                <a:latin typeface="+mn-lt"/>
              </a:rPr>
              <a:t> točka: 			Ni uporabno.</a:t>
            </a:r>
          </a:p>
          <a:p>
            <a:r>
              <a:rPr lang="sl-SI" dirty="0">
                <a:latin typeface="+mn-lt"/>
              </a:rPr>
              <a:t>Kritična temperatura (°C): 			-240,0 °C</a:t>
            </a:r>
          </a:p>
          <a:p>
            <a:r>
              <a:rPr lang="sl-SI" dirty="0">
                <a:latin typeface="+mn-lt"/>
              </a:rPr>
              <a:t>Plamenišče (°C): 				Ni relevantno za pline in zmesi plinov.</a:t>
            </a:r>
          </a:p>
          <a:p>
            <a:r>
              <a:rPr lang="sl-SI" dirty="0">
                <a:latin typeface="+mn-lt"/>
              </a:rPr>
              <a:t>Hitrost izparevanja: 			Ni relevantno za pline in zmesi plinov.</a:t>
            </a:r>
          </a:p>
          <a:p>
            <a:r>
              <a:rPr lang="sl-SI" dirty="0">
                <a:latin typeface="+mn-lt"/>
              </a:rPr>
              <a:t>Vnetljivost (trdno, plinasto): 			Vnetljiv plin.</a:t>
            </a:r>
          </a:p>
          <a:p>
            <a:r>
              <a:rPr lang="sl-SI" dirty="0">
                <a:latin typeface="+mn-lt"/>
              </a:rPr>
              <a:t>Meja eksplozivnosti - spodnja (%): 		4 % (V)</a:t>
            </a:r>
          </a:p>
          <a:p>
            <a:r>
              <a:rPr lang="sl-SI" dirty="0">
                <a:latin typeface="+mn-lt"/>
              </a:rPr>
              <a:t>Meja eksplozivnosti - zgornja (%): 		77 % (V)</a:t>
            </a:r>
          </a:p>
          <a:p>
            <a:r>
              <a:rPr lang="sl-SI" dirty="0">
                <a:latin typeface="+mn-lt"/>
              </a:rPr>
              <a:t>Parni tlak: 				Ni zanesljivih podatkov.</a:t>
            </a:r>
          </a:p>
          <a:p>
            <a:r>
              <a:rPr lang="sl-SI" dirty="0">
                <a:latin typeface="+mn-lt"/>
              </a:rPr>
              <a:t>Parna gostota (zrak=1): 			0,069</a:t>
            </a:r>
          </a:p>
          <a:p>
            <a:r>
              <a:rPr lang="sl-SI" dirty="0">
                <a:latin typeface="+mn-lt"/>
              </a:rPr>
              <a:t>Relativna gostota: 				0,07</a:t>
            </a:r>
          </a:p>
          <a:p>
            <a:r>
              <a:rPr lang="sl-SI" dirty="0">
                <a:latin typeface="+mn-lt"/>
              </a:rPr>
              <a:t>Topnost v vodi: 				1,62 mg/L</a:t>
            </a:r>
          </a:p>
          <a:p>
            <a:r>
              <a:rPr lang="sl-SI" dirty="0">
                <a:latin typeface="+mn-lt"/>
              </a:rPr>
              <a:t>Porazdelitveni koeficient (n-</a:t>
            </a:r>
            <a:r>
              <a:rPr lang="sl-SI" dirty="0" err="1">
                <a:latin typeface="+mn-lt"/>
              </a:rPr>
              <a:t>oktanol</a:t>
            </a:r>
            <a:r>
              <a:rPr lang="sl-SI" dirty="0">
                <a:latin typeface="+mn-lt"/>
              </a:rPr>
              <a:t>/voda): 	Ni znano.</a:t>
            </a:r>
          </a:p>
          <a:p>
            <a:r>
              <a:rPr lang="sl-SI" dirty="0">
                <a:latin typeface="+mn-lt"/>
              </a:rPr>
              <a:t>Temperatura samovžiga: 			560 °C</a:t>
            </a:r>
          </a:p>
        </p:txBody>
      </p:sp>
      <p:sp>
        <p:nvSpPr>
          <p:cNvPr id="2" name="Pravokotnik 1"/>
          <p:cNvSpPr/>
          <p:nvPr/>
        </p:nvSpPr>
        <p:spPr>
          <a:xfrm>
            <a:off x="8400256" y="6532632"/>
            <a:ext cx="3067315" cy="276999"/>
          </a:xfrm>
          <a:prstGeom prst="rect">
            <a:avLst/>
          </a:prstGeom>
        </p:spPr>
        <p:txBody>
          <a:bodyPr wrap="none">
            <a:spAutoFit/>
          </a:bodyPr>
          <a:lstStyle/>
          <a:p>
            <a:r>
              <a:rPr lang="sl-SI" sz="1200" dirty="0"/>
              <a:t>Vir: </a:t>
            </a:r>
            <a:r>
              <a:rPr lang="sl-SI" sz="1200" dirty="0">
                <a:hlinkClick r:id="rId3"/>
              </a:rPr>
              <a:t>https://gtg-plin.com/assets/vl_vodik3.pdf</a:t>
            </a:r>
            <a:r>
              <a:rPr lang="sl-SI" sz="1200" dirty="0"/>
              <a:t> </a:t>
            </a:r>
          </a:p>
        </p:txBody>
      </p:sp>
      <p:pic>
        <p:nvPicPr>
          <p:cNvPr id="3" name="Graphic 6">
            <a:extLst>
              <a:ext uri="{FF2B5EF4-FFF2-40B4-BE49-F238E27FC236}">
                <a16:creationId xmlns:a16="http://schemas.microsoft.com/office/drawing/2014/main" id="{FBF10DDB-1FD2-0271-2D94-4F7E09B9CE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3541901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6" name="Text Box 14"/>
          <p:cNvSpPr txBox="1">
            <a:spLocks noChangeArrowheads="1"/>
          </p:cNvSpPr>
          <p:nvPr/>
        </p:nvSpPr>
        <p:spPr bwMode="auto">
          <a:xfrm>
            <a:off x="479376" y="0"/>
            <a:ext cx="1116124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Varnost vodika</a:t>
            </a:r>
          </a:p>
        </p:txBody>
      </p:sp>
      <p:sp>
        <p:nvSpPr>
          <p:cNvPr id="2" name="Pravokotnik 1"/>
          <p:cNvSpPr/>
          <p:nvPr/>
        </p:nvSpPr>
        <p:spPr>
          <a:xfrm>
            <a:off x="4007768" y="6525344"/>
            <a:ext cx="7483139" cy="246221"/>
          </a:xfrm>
          <a:prstGeom prst="rect">
            <a:avLst/>
          </a:prstGeom>
        </p:spPr>
        <p:txBody>
          <a:bodyPr wrap="none">
            <a:spAutoFit/>
          </a:bodyPr>
          <a:lstStyle/>
          <a:p>
            <a:r>
              <a:rPr lang="sl-SI" sz="1000" dirty="0"/>
              <a:t>Vir: </a:t>
            </a:r>
            <a:r>
              <a:rPr lang="sl-SI" sz="1000" dirty="0">
                <a:hlinkClick r:id="rId3"/>
              </a:rPr>
              <a:t>https://www.kleinezeitung.at/steiermark/suedsuedwest/6313272/Detonation-in-Lebring_Wasserstofftank-neben-Autobahn-explodiert</a:t>
            </a:r>
            <a:r>
              <a:rPr lang="sl-SI" sz="1000" dirty="0"/>
              <a:t> </a:t>
            </a:r>
          </a:p>
        </p:txBody>
      </p:sp>
      <p:pic>
        <p:nvPicPr>
          <p:cNvPr id="3" name="Slika 2"/>
          <p:cNvPicPr>
            <a:picLocks noChangeAspect="1"/>
          </p:cNvPicPr>
          <p:nvPr/>
        </p:nvPicPr>
        <p:blipFill>
          <a:blip r:embed="rId4"/>
          <a:stretch>
            <a:fillRect/>
          </a:stretch>
        </p:blipFill>
        <p:spPr>
          <a:xfrm>
            <a:off x="1759396" y="642292"/>
            <a:ext cx="8081020" cy="5606294"/>
          </a:xfrm>
          <a:prstGeom prst="rect">
            <a:avLst/>
          </a:prstGeom>
        </p:spPr>
      </p:pic>
      <p:pic>
        <p:nvPicPr>
          <p:cNvPr id="4" name="Graphic 6">
            <a:extLst>
              <a:ext uri="{FF2B5EF4-FFF2-40B4-BE49-F238E27FC236}">
                <a16:creationId xmlns:a16="http://schemas.microsoft.com/office/drawing/2014/main" id="{C3E5E2D1-B2B6-1350-C0BC-E1596A8CAD6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23992" y="6165304"/>
            <a:ext cx="1368174" cy="356295"/>
          </a:xfrm>
          <a:prstGeom prst="rect">
            <a:avLst/>
          </a:prstGeom>
        </p:spPr>
      </p:pic>
    </p:spTree>
    <p:extLst>
      <p:ext uri="{BB962C8B-B14F-4D97-AF65-F5344CB8AC3E}">
        <p14:creationId xmlns:p14="http://schemas.microsoft.com/office/powerpoint/2010/main" val="330161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51384" y="764704"/>
            <a:ext cx="11521280" cy="5472608"/>
          </a:xfrm>
        </p:spPr>
        <p:txBody>
          <a:bodyPr/>
          <a:lstStyle/>
          <a:p>
            <a:r>
              <a:rPr lang="sl-SI" sz="2400" dirty="0"/>
              <a:t>Vodik (latinsko </a:t>
            </a:r>
            <a:r>
              <a:rPr lang="sl-SI" sz="2400" i="1" dirty="0" err="1"/>
              <a:t>hydrogenium</a:t>
            </a:r>
            <a:r>
              <a:rPr lang="sl-SI" sz="2400" dirty="0"/>
              <a:t>) je kemični element s simbolom H, atomskim številom 1 in atomsko maso 1,00794. </a:t>
            </a:r>
          </a:p>
          <a:p>
            <a:r>
              <a:rPr lang="sl-SI" sz="2400" dirty="0"/>
              <a:t>Je najlažji element v periodnem sistemu elementov. </a:t>
            </a:r>
          </a:p>
          <a:p>
            <a:r>
              <a:rPr lang="sl-SI" sz="2400" dirty="0"/>
              <a:t>V eno </a:t>
            </a:r>
            <a:r>
              <a:rPr lang="sl-SI" sz="2400" dirty="0" err="1"/>
              <a:t>atomnem</a:t>
            </a:r>
            <a:r>
              <a:rPr lang="sl-SI" sz="2400" dirty="0"/>
              <a:t> stanju je najpogostejša kemična snov v vesolju in tvori približno 75 % vse mase.</a:t>
            </a:r>
          </a:p>
          <a:p>
            <a:r>
              <a:rPr lang="sl-SI" sz="2400" dirty="0"/>
              <a:t>Ker z večino nekovinskih elementov zlahka tvori kovalentne spojine, je na Zemlji večina vodika vezanega v vodi in organskih spojinah. Vodik igra posebej pomembno vlogo v kislo-bazičnih reakcijah. </a:t>
            </a:r>
          </a:p>
          <a:p>
            <a:r>
              <a:rPr lang="sl-SI" sz="2400" dirty="0"/>
              <a:t>Pri standardni temperaturi in tlaku je brezbarven lahko vnetljiv in nestrupen plin brez vonja in okusa s formulo H</a:t>
            </a:r>
            <a:r>
              <a:rPr lang="sl-SI" sz="2400" baseline="-25000" dirty="0"/>
              <a:t>2</a:t>
            </a:r>
            <a:r>
              <a:rPr lang="sl-SI" sz="2400" dirty="0"/>
              <a:t>. </a:t>
            </a:r>
          </a:p>
          <a:p>
            <a:r>
              <a:rPr lang="sl-SI" sz="2400" dirty="0">
                <a:solidFill>
                  <a:srgbClr val="000000"/>
                </a:solidFill>
                <a:ea typeface="Calibri" panose="020F0502020204030204" pitchFamily="34" charset="0"/>
                <a:cs typeface="Times New Roman" panose="02020603050405020304" pitchFamily="18" charset="0"/>
              </a:rPr>
              <a:t>Je približno 8,7-krat lažji od zemeljskega plina in 14-krat lažji od zraka ,</a:t>
            </a:r>
          </a:p>
          <a:p>
            <a:r>
              <a:rPr lang="sl-SI" sz="2400" dirty="0">
                <a:solidFill>
                  <a:srgbClr val="000000"/>
                </a:solidFill>
                <a:ea typeface="Calibri" panose="020F0502020204030204" pitchFamily="34" charset="0"/>
                <a:cs typeface="Times New Roman" panose="02020603050405020304" pitchFamily="18" charset="0"/>
              </a:rPr>
              <a:t>Glede na svojo težo ima vodik bistveno večjo energijsko gostoto kot zemeljski plin (2,87),</a:t>
            </a:r>
          </a:p>
          <a:p>
            <a:r>
              <a:rPr lang="sl-SI" sz="2400" dirty="0">
                <a:solidFill>
                  <a:srgbClr val="000000"/>
                </a:solidFill>
                <a:ea typeface="Calibri" panose="020F0502020204030204" pitchFamily="34" charset="0"/>
                <a:cs typeface="Times New Roman" panose="02020603050405020304" pitchFamily="18" charset="0"/>
              </a:rPr>
              <a:t>Glede na prostornino pa ima bistveno manjšo energijsko gostoto (zemeljski plin ima 3,6-krat večjo).</a:t>
            </a:r>
          </a:p>
          <a:p>
            <a:endParaRPr lang="sl-SI" sz="2400" dirty="0"/>
          </a:p>
        </p:txBody>
      </p:sp>
      <p:sp>
        <p:nvSpPr>
          <p:cNvPr id="7" name="Title 2"/>
          <p:cNvSpPr>
            <a:spLocks noGrp="1"/>
          </p:cNvSpPr>
          <p:nvPr>
            <p:ph type="title"/>
          </p:nvPr>
        </p:nvSpPr>
        <p:spPr>
          <a:xfrm>
            <a:off x="429229" y="99863"/>
            <a:ext cx="10153128" cy="670350"/>
          </a:xfrm>
        </p:spPr>
        <p:txBody>
          <a:bodyPr/>
          <a:lstStyle/>
          <a:p>
            <a:r>
              <a:rPr lang="sl-SI" dirty="0"/>
              <a:t>Uvod</a:t>
            </a:r>
            <a:endParaRPr lang="en-US" dirty="0"/>
          </a:p>
        </p:txBody>
      </p:sp>
      <p:pic>
        <p:nvPicPr>
          <p:cNvPr id="3" name="Graphic 6">
            <a:extLst>
              <a:ext uri="{FF2B5EF4-FFF2-40B4-BE49-F238E27FC236}">
                <a16:creationId xmlns:a16="http://schemas.microsoft.com/office/drawing/2014/main" id="{156670DE-DCB5-E26B-A030-C5CBE9B10E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4090952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6" name="Text Box 14"/>
          <p:cNvSpPr txBox="1">
            <a:spLocks noChangeArrowheads="1"/>
          </p:cNvSpPr>
          <p:nvPr/>
        </p:nvSpPr>
        <p:spPr bwMode="auto">
          <a:xfrm>
            <a:off x="479376" y="0"/>
            <a:ext cx="1116124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„Barve“ vodika</a:t>
            </a:r>
          </a:p>
        </p:txBody>
      </p:sp>
      <p:pic>
        <p:nvPicPr>
          <p:cNvPr id="2" name="Slika 1"/>
          <p:cNvPicPr>
            <a:picLocks noChangeAspect="1"/>
          </p:cNvPicPr>
          <p:nvPr/>
        </p:nvPicPr>
        <p:blipFill>
          <a:blip r:embed="rId3"/>
          <a:stretch>
            <a:fillRect/>
          </a:stretch>
        </p:blipFill>
        <p:spPr>
          <a:xfrm>
            <a:off x="1487488" y="692696"/>
            <a:ext cx="8784976" cy="5841478"/>
          </a:xfrm>
          <a:prstGeom prst="rect">
            <a:avLst/>
          </a:prstGeom>
        </p:spPr>
      </p:pic>
      <p:sp>
        <p:nvSpPr>
          <p:cNvPr id="4" name="Pravokotnik 3"/>
          <p:cNvSpPr/>
          <p:nvPr/>
        </p:nvSpPr>
        <p:spPr>
          <a:xfrm>
            <a:off x="9264352" y="6534174"/>
            <a:ext cx="2197205" cy="276999"/>
          </a:xfrm>
          <a:prstGeom prst="rect">
            <a:avLst/>
          </a:prstGeom>
        </p:spPr>
        <p:txBody>
          <a:bodyPr wrap="none">
            <a:spAutoFit/>
          </a:bodyPr>
          <a:lstStyle/>
          <a:p>
            <a:r>
              <a:rPr lang="sl-SI" sz="1200" dirty="0"/>
              <a:t>Vir: </a:t>
            </a:r>
            <a:r>
              <a:rPr lang="pt-BR" sz="1200" dirty="0">
                <a:hlinkClick r:id="rId4"/>
              </a:rPr>
              <a:t>www.vectorenewables.com</a:t>
            </a:r>
            <a:r>
              <a:rPr lang="sl-SI" sz="1200" dirty="0"/>
              <a:t> </a:t>
            </a:r>
          </a:p>
        </p:txBody>
      </p:sp>
      <p:pic>
        <p:nvPicPr>
          <p:cNvPr id="3" name="Graphic 6">
            <a:extLst>
              <a:ext uri="{FF2B5EF4-FFF2-40B4-BE49-F238E27FC236}">
                <a16:creationId xmlns:a16="http://schemas.microsoft.com/office/drawing/2014/main" id="{176B3B81-FEEC-5834-37B7-064CFA031E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1359261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51384" y="836712"/>
            <a:ext cx="11521280" cy="5688632"/>
          </a:xfrm>
        </p:spPr>
        <p:txBody>
          <a:bodyPr/>
          <a:lstStyle/>
          <a:p>
            <a:r>
              <a:rPr lang="sl-SI" sz="2400" dirty="0"/>
              <a:t>Plinasti vodik so prvič umetno pridobili v zgodnjem 16. stoletju z mešanjem kovin in kislin.</a:t>
            </a:r>
          </a:p>
          <a:p>
            <a:r>
              <a:rPr lang="sl-SI" sz="2400" dirty="0"/>
              <a:t>V letih 1766-1781 je Henry Cavendish prvi prepoznal vodikov plin kot diskretno snov in ugotovil, da z zgorevanjem tvori vodo. Ta lastnost mu je kasneje dala tudi ime: hidrogen v grščini pomeni </a:t>
            </a:r>
            <a:r>
              <a:rPr lang="sl-SI" sz="2400" dirty="0" err="1"/>
              <a:t>vodotvoren</a:t>
            </a:r>
            <a:r>
              <a:rPr lang="sl-SI" sz="2400" dirty="0"/>
              <a:t>.</a:t>
            </a:r>
          </a:p>
          <a:p>
            <a:r>
              <a:rPr lang="sl-SI" sz="2400" dirty="0"/>
              <a:t>Večina vodika se proizvede s parnim </a:t>
            </a:r>
            <a:r>
              <a:rPr lang="sl-SI" sz="2400" dirty="0" err="1"/>
              <a:t>reformingom</a:t>
            </a:r>
            <a:r>
              <a:rPr lang="sl-SI" sz="2400" dirty="0"/>
              <a:t> naravnega plina. Manj pogosta in energijsko mnogo bolj potratna metoda je elektroliza vode. </a:t>
            </a:r>
          </a:p>
          <a:p>
            <a:r>
              <a:rPr lang="sl-SI" sz="2400" dirty="0"/>
              <a:t>Večina vodika se porabi na mestu proizvodnje, največ za obdelavo fosilnih goriv, na primer </a:t>
            </a:r>
            <a:r>
              <a:rPr lang="sl-SI" sz="2400" dirty="0" err="1"/>
              <a:t>hidrokrekiranje</a:t>
            </a:r>
            <a:r>
              <a:rPr lang="sl-SI" sz="2400" dirty="0"/>
              <a:t>, proizvodnjo amonijaka za umetna gnojila, polnjenje balonov in v zadnjem času kot vir energije v gorivnih celicah.</a:t>
            </a:r>
          </a:p>
          <a:p>
            <a:r>
              <a:rPr lang="sl-SI" sz="2400" dirty="0"/>
              <a:t>V metalurgiji ni zaželen, ker povzroča krhkost mnogo kovin in otežuje gradnjo cevovodov in cistern za njegovo shranjevanje.</a:t>
            </a:r>
            <a:endParaRPr lang="en-US" sz="2400" dirty="0"/>
          </a:p>
        </p:txBody>
      </p:sp>
      <p:sp>
        <p:nvSpPr>
          <p:cNvPr id="7" name="Title 2"/>
          <p:cNvSpPr>
            <a:spLocks noGrp="1"/>
          </p:cNvSpPr>
          <p:nvPr>
            <p:ph type="title"/>
          </p:nvPr>
        </p:nvSpPr>
        <p:spPr>
          <a:xfrm>
            <a:off x="429229" y="99863"/>
            <a:ext cx="10153128" cy="670350"/>
          </a:xfrm>
        </p:spPr>
        <p:txBody>
          <a:bodyPr/>
          <a:lstStyle/>
          <a:p>
            <a:r>
              <a:rPr lang="sl-SI" dirty="0"/>
              <a:t>Uvod</a:t>
            </a:r>
            <a:endParaRPr lang="en-US" dirty="0"/>
          </a:p>
        </p:txBody>
      </p:sp>
      <p:pic>
        <p:nvPicPr>
          <p:cNvPr id="3" name="Graphic 6">
            <a:extLst>
              <a:ext uri="{FF2B5EF4-FFF2-40B4-BE49-F238E27FC236}">
                <a16:creationId xmlns:a16="http://schemas.microsoft.com/office/drawing/2014/main" id="{EBD2A800-97B4-AA99-2614-FDF837E22AF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093582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Zgodovina uporabe vodika</a:t>
            </a:r>
            <a:endParaRPr lang="en-US" dirty="0"/>
          </a:p>
        </p:txBody>
      </p:sp>
      <p:sp>
        <p:nvSpPr>
          <p:cNvPr id="4" name="Označba mesta vsebine 3"/>
          <p:cNvSpPr>
            <a:spLocks noGrp="1"/>
          </p:cNvSpPr>
          <p:nvPr>
            <p:ph idx="1"/>
          </p:nvPr>
        </p:nvSpPr>
        <p:spPr>
          <a:xfrm>
            <a:off x="479376" y="929926"/>
            <a:ext cx="11500480" cy="5360364"/>
          </a:xfrm>
        </p:spPr>
        <p:txBody>
          <a:bodyPr/>
          <a:lstStyle/>
          <a:p>
            <a:r>
              <a:rPr lang="sl-SI" sz="2400" b="0" dirty="0"/>
              <a:t>V 19. stoletju pričetek proizvodnje mestnega plina, ki vsebuje velike količine vodika.</a:t>
            </a:r>
          </a:p>
          <a:p>
            <a:r>
              <a:rPr lang="sl-SI" sz="2400" b="0" dirty="0"/>
              <a:t>Leta 1807 patentiran de </a:t>
            </a:r>
            <a:r>
              <a:rPr lang="sl-SI" sz="2400" b="0" dirty="0" err="1"/>
              <a:t>Rivazov</a:t>
            </a:r>
            <a:r>
              <a:rPr lang="sl-SI" sz="2400" b="0" dirty="0"/>
              <a:t> motor z notranjim zgorevanjem, ki ga je poganjala zmes vodika in zraka. </a:t>
            </a:r>
          </a:p>
          <a:p>
            <a:r>
              <a:rPr lang="sl-SI" sz="2400" b="0" dirty="0"/>
              <a:t>Leta 1823 so izumili tako imenovano </a:t>
            </a:r>
            <a:r>
              <a:rPr lang="sl-SI" sz="2400" b="0" dirty="0" err="1"/>
              <a:t>Döbereinerjevo</a:t>
            </a:r>
            <a:r>
              <a:rPr lang="sl-SI" sz="2400" b="0" dirty="0"/>
              <a:t> svetilko in </a:t>
            </a:r>
            <a:r>
              <a:rPr lang="sl-SI" sz="2400" b="0" dirty="0" err="1"/>
              <a:t>Drumondov</a:t>
            </a:r>
            <a:r>
              <a:rPr lang="sl-SI" sz="2400" b="0" dirty="0"/>
              <a:t> (apneni) reflektor.</a:t>
            </a:r>
          </a:p>
          <a:p>
            <a:r>
              <a:rPr lang="it-IT" sz="2400" b="0" dirty="0" err="1"/>
              <a:t>Prve</a:t>
            </a:r>
            <a:r>
              <a:rPr lang="it-IT" sz="2400" b="0" dirty="0"/>
              <a:t> </a:t>
            </a:r>
            <a:r>
              <a:rPr lang="it-IT" sz="2400" b="0" dirty="0" err="1"/>
              <a:t>gorivne</a:t>
            </a:r>
            <a:r>
              <a:rPr lang="it-IT" sz="2400" b="0" dirty="0"/>
              <a:t> </a:t>
            </a:r>
            <a:r>
              <a:rPr lang="it-IT" sz="2400" b="0" dirty="0" err="1"/>
              <a:t>celice</a:t>
            </a:r>
            <a:r>
              <a:rPr lang="it-IT" sz="2400" b="0" dirty="0"/>
              <a:t> so </a:t>
            </a:r>
            <a:r>
              <a:rPr lang="it-IT" sz="2400" b="0" dirty="0" err="1"/>
              <a:t>izumili</a:t>
            </a:r>
            <a:r>
              <a:rPr lang="it-IT" sz="2400" b="0" dirty="0"/>
              <a:t> </a:t>
            </a:r>
            <a:r>
              <a:rPr lang="it-IT" sz="2400" b="0" dirty="0" err="1"/>
              <a:t>že</a:t>
            </a:r>
            <a:r>
              <a:rPr lang="it-IT" sz="2400" b="0" dirty="0"/>
              <a:t> </a:t>
            </a:r>
            <a:r>
              <a:rPr lang="it-IT" sz="2400" b="0" dirty="0" err="1"/>
              <a:t>leta</a:t>
            </a:r>
            <a:r>
              <a:rPr lang="it-IT" sz="2400" b="0" dirty="0"/>
              <a:t> 1838. </a:t>
            </a:r>
            <a:endParaRPr lang="sl-SI" sz="2400" b="0" dirty="0"/>
          </a:p>
          <a:p>
            <a:r>
              <a:rPr lang="sl-SI" sz="2400" b="0" dirty="0"/>
              <a:t>Prvi z vodikom napolnjen balon je izdelal Jacques Charles leta 1783. Po letu 1852 so z vodikom napolnjene zračne ladje, ki jih je zasnoval Henri </a:t>
            </a:r>
            <a:r>
              <a:rPr lang="sl-SI" sz="2400" b="0" dirty="0" err="1"/>
              <a:t>Giffard</a:t>
            </a:r>
            <a:r>
              <a:rPr lang="sl-SI" sz="2400" b="0" dirty="0"/>
              <a:t> postale prvo zanesljivo prevozno sredstvo za potovanje po zraku. Potovanje s trdno grajenimi zračnimi ladjami s pogonom je še posebej promoviral nemški grof Ferdinand von Zeppelin. Prvi cepelin je poletel leta 1900, prve redne proge pa so odprli leta 1910. Do avgusta 1914, ko je polete prekinila prva svetovna vojna, so cepelini brez večjih težav prepeljali 35.000 potnikov. </a:t>
            </a:r>
          </a:p>
          <a:p>
            <a:r>
              <a:rPr lang="sl-SI" sz="2400" b="0" dirty="0"/>
              <a:t>Leta 1937 naredijo prvi z vodikom hlajen </a:t>
            </a:r>
            <a:r>
              <a:rPr lang="sl-SI" sz="2400" b="0" dirty="0" err="1"/>
              <a:t>turbogenerator</a:t>
            </a:r>
            <a:r>
              <a:rPr lang="sl-SI" sz="2400" b="0" dirty="0"/>
              <a:t>. Zaradi velike toplotne prevodnosti vodika so tovrstni generatorji še vedno najbolj pogosta vrsta generatorjev.</a:t>
            </a:r>
          </a:p>
          <a:p>
            <a:endParaRPr lang="sl-SI" sz="2400" b="0" dirty="0"/>
          </a:p>
          <a:p>
            <a:endParaRPr lang="sl-SI" sz="2400" b="0" dirty="0"/>
          </a:p>
        </p:txBody>
      </p:sp>
      <p:pic>
        <p:nvPicPr>
          <p:cNvPr id="3" name="Graphic 6">
            <a:extLst>
              <a:ext uri="{FF2B5EF4-FFF2-40B4-BE49-F238E27FC236}">
                <a16:creationId xmlns:a16="http://schemas.microsoft.com/office/drawing/2014/main" id="{8D92EF69-1EBB-D58C-7AF9-7623A0A409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112142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Zgorevanje/reaktivnost vodika</a:t>
            </a:r>
            <a:endParaRPr lang="en-US" dirty="0"/>
          </a:p>
        </p:txBody>
      </p:sp>
      <p:sp>
        <p:nvSpPr>
          <p:cNvPr id="3" name="Označba mesta vsebine 2"/>
          <p:cNvSpPr>
            <a:spLocks noGrp="1"/>
          </p:cNvSpPr>
          <p:nvPr>
            <p:ph idx="1"/>
          </p:nvPr>
        </p:nvSpPr>
        <p:spPr>
          <a:xfrm>
            <a:off x="498094" y="929925"/>
            <a:ext cx="11574570" cy="5131620"/>
          </a:xfrm>
        </p:spPr>
        <p:txBody>
          <a:bodyPr/>
          <a:lstStyle/>
          <a:p>
            <a:r>
              <a:rPr lang="sl-SI" sz="2400" b="0" dirty="0"/>
              <a:t>Plinasti vodik je zelo vnetljiv in v zraku gori v zelo širokem intervalu koncentracij od 4 do 74 vol %. Sežigna entalpija je vodika -286 kJ/mol. Spodnja kurilna vrednost je 120 MJ/kg.</a:t>
            </a:r>
          </a:p>
          <a:p>
            <a:pPr marL="0" indent="0" algn="ctr">
              <a:buNone/>
            </a:pPr>
            <a:r>
              <a:rPr lang="pt-BR" sz="2400" b="0" dirty="0"/>
              <a:t>2 H</a:t>
            </a:r>
            <a:r>
              <a:rPr lang="pt-BR" sz="2400" b="0" baseline="-25000" dirty="0"/>
              <a:t>2</a:t>
            </a:r>
            <a:r>
              <a:rPr lang="pt-BR" sz="2400" b="0" dirty="0"/>
              <a:t> </a:t>
            </a:r>
            <a:r>
              <a:rPr lang="pt-BR" sz="2400" b="0" baseline="-25000" dirty="0"/>
              <a:t>(g)</a:t>
            </a:r>
            <a:r>
              <a:rPr lang="pt-BR" sz="2400" b="0" dirty="0"/>
              <a:t> + O</a:t>
            </a:r>
            <a:r>
              <a:rPr lang="pt-BR" sz="2400" b="0" baseline="-25000" dirty="0"/>
              <a:t>2</a:t>
            </a:r>
            <a:r>
              <a:rPr lang="pt-BR" sz="2400" b="0" dirty="0"/>
              <a:t> </a:t>
            </a:r>
            <a:r>
              <a:rPr lang="pt-BR" sz="2400" b="0" baseline="-25000" dirty="0"/>
              <a:t>(g)</a:t>
            </a:r>
            <a:r>
              <a:rPr lang="pt-BR" sz="2400" b="0" dirty="0"/>
              <a:t> → 2 H</a:t>
            </a:r>
            <a:r>
              <a:rPr lang="pt-BR" sz="2400" b="0" baseline="-25000" dirty="0"/>
              <a:t>2</a:t>
            </a:r>
            <a:r>
              <a:rPr lang="pt-BR" sz="2400" b="0" dirty="0"/>
              <a:t>O </a:t>
            </a:r>
            <a:r>
              <a:rPr lang="pt-BR" sz="2400" b="0" baseline="-25000" dirty="0"/>
              <a:t>(l)</a:t>
            </a:r>
            <a:endParaRPr lang="sl-SI" sz="2400" b="0" dirty="0"/>
          </a:p>
          <a:p>
            <a:r>
              <a:rPr lang="sl-SI" sz="2400" b="0" dirty="0"/>
              <a:t>4-74 vol % zmesi vodika z zrakom in 5-95 vol % zmesi vodika s klorom so eksplozivne. Eksplozijo sprožijo iskra, toplota ali sončna svetloba. Temperatura samovžiga vodika v zraku je 500 °C. Plamen zmesi čistega vodika in čistega kisika sevajo ultravijolično svetlobo, ki je s prostim očesom skoraj nevidna. Za odkrivanje gorenja uhajajočega vodika je potreben detektor plamena. Gorenje iztekajočega vodika je zato lahko izredno nevarno. Vodikov plamen v drugih pogojih zgorevanja je moder in podoben plamenu zemeljskega plina.</a:t>
            </a:r>
            <a:endParaRPr lang="sl-SI" sz="2400" b="0" baseline="30000" dirty="0"/>
          </a:p>
          <a:p>
            <a:r>
              <a:rPr lang="sl-SI" sz="2400" b="0" dirty="0"/>
              <a:t>H</a:t>
            </a:r>
            <a:r>
              <a:rPr lang="sl-SI" sz="2400" b="0" baseline="-25000" dirty="0"/>
              <a:t>2</a:t>
            </a:r>
            <a:r>
              <a:rPr lang="sl-SI" sz="2400" b="0" dirty="0"/>
              <a:t> reagira z vsemi oksidanti. S fluorom in klorom reagira že pri sobni temperaturi in tvori ustrezna vodikova halogenida, ki sta tudi potencialno nevarni kislini:</a:t>
            </a:r>
          </a:p>
          <a:p>
            <a:pPr marL="0" indent="0" algn="ctr">
              <a:buNone/>
            </a:pPr>
            <a:r>
              <a:rPr lang="sl-SI" sz="2400" b="0" dirty="0"/>
              <a:t>H</a:t>
            </a:r>
            <a:r>
              <a:rPr lang="sl-SI" sz="2400" b="0" baseline="-25000" dirty="0"/>
              <a:t>2(g)</a:t>
            </a:r>
            <a:r>
              <a:rPr lang="sl-SI" sz="2400" b="0" dirty="0"/>
              <a:t> + F</a:t>
            </a:r>
            <a:r>
              <a:rPr lang="sl-SI" sz="2400" b="0" baseline="-25000" dirty="0"/>
              <a:t>2(g)</a:t>
            </a:r>
            <a:r>
              <a:rPr lang="sl-SI" sz="2400" b="0" dirty="0"/>
              <a:t> → 2 HF</a:t>
            </a:r>
            <a:r>
              <a:rPr lang="sl-SI" sz="2400" b="0" baseline="-25000" dirty="0"/>
              <a:t>(g)</a:t>
            </a:r>
          </a:p>
          <a:p>
            <a:pPr marL="0" indent="0" algn="ctr">
              <a:buNone/>
            </a:pPr>
            <a:r>
              <a:rPr lang="sl-SI" sz="2400" b="0" dirty="0"/>
              <a:t>H</a:t>
            </a:r>
            <a:r>
              <a:rPr lang="sl-SI" sz="2400" b="0" baseline="-25000" dirty="0"/>
              <a:t>2(g)</a:t>
            </a:r>
            <a:r>
              <a:rPr lang="sl-SI" sz="2400" b="0" dirty="0"/>
              <a:t> + Cl</a:t>
            </a:r>
            <a:r>
              <a:rPr lang="sl-SI" sz="2400" b="0" baseline="-25000" dirty="0"/>
              <a:t>2(g)</a:t>
            </a:r>
            <a:r>
              <a:rPr lang="sl-SI" sz="2400" b="0" dirty="0"/>
              <a:t> → 2 HCl</a:t>
            </a:r>
            <a:r>
              <a:rPr lang="sl-SI" sz="2400" b="0" baseline="-25000" dirty="0"/>
              <a:t>(g)</a:t>
            </a:r>
          </a:p>
        </p:txBody>
      </p:sp>
      <p:pic>
        <p:nvPicPr>
          <p:cNvPr id="4" name="Graphic 6">
            <a:extLst>
              <a:ext uri="{FF2B5EF4-FFF2-40B4-BE49-F238E27FC236}">
                <a16:creationId xmlns:a16="http://schemas.microsoft.com/office/drawing/2014/main" id="{BBF68E21-9906-BFDE-FE39-80FCF021BE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4188716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Laminarna hitrost zgorevanja vodika</a:t>
            </a:r>
            <a:endParaRPr lang="en-US" dirty="0"/>
          </a:p>
        </p:txBody>
      </p:sp>
      <p:sp>
        <p:nvSpPr>
          <p:cNvPr id="3" name="Označba mesta vsebine 2"/>
          <p:cNvSpPr>
            <a:spLocks noGrp="1"/>
          </p:cNvSpPr>
          <p:nvPr>
            <p:ph idx="1"/>
          </p:nvPr>
        </p:nvSpPr>
        <p:spPr>
          <a:xfrm>
            <a:off x="1199456" y="6021288"/>
            <a:ext cx="11356464" cy="472304"/>
          </a:xfrm>
        </p:spPr>
        <p:txBody>
          <a:bodyPr/>
          <a:lstStyle/>
          <a:p>
            <a:pPr marL="0" indent="0">
              <a:buNone/>
            </a:pPr>
            <a:r>
              <a:rPr lang="sl-SI" sz="1200" b="0" dirty="0"/>
              <a:t>Vir: M. </a:t>
            </a:r>
            <a:r>
              <a:rPr lang="sl-SI" sz="1200" b="0" dirty="0" err="1"/>
              <a:t>Ilbas</a:t>
            </a:r>
            <a:r>
              <a:rPr lang="sl-SI" sz="1200" b="0" dirty="0"/>
              <a:t>, A.P. </a:t>
            </a:r>
            <a:r>
              <a:rPr lang="sl-SI" sz="1200" b="0" dirty="0" err="1"/>
              <a:t>Crayford</a:t>
            </a:r>
            <a:r>
              <a:rPr lang="sl-SI" sz="1200" b="0" dirty="0"/>
              <a:t>, İ. </a:t>
            </a:r>
            <a:r>
              <a:rPr lang="sl-SI" sz="1200" b="0" dirty="0" err="1"/>
              <a:t>Yılmaz</a:t>
            </a:r>
            <a:r>
              <a:rPr lang="sl-SI" sz="1200" b="0" dirty="0"/>
              <a:t>, P.J. </a:t>
            </a:r>
            <a:r>
              <a:rPr lang="sl-SI" sz="1200" b="0" dirty="0" err="1"/>
              <a:t>Bowen</a:t>
            </a:r>
            <a:r>
              <a:rPr lang="sl-SI" sz="1200" b="0" dirty="0"/>
              <a:t>, N. </a:t>
            </a:r>
            <a:r>
              <a:rPr lang="sl-SI" sz="1200" b="0" dirty="0" err="1"/>
              <a:t>Syred</a:t>
            </a:r>
            <a:r>
              <a:rPr lang="sl-SI" sz="1200" b="0" dirty="0"/>
              <a:t>: </a:t>
            </a:r>
            <a:r>
              <a:rPr lang="en-US" sz="1200" b="0" dirty="0"/>
              <a:t>Laminar-burning velocities of hydrogen–air and hydrogen–methane–air mixtures: An experimental study</a:t>
            </a:r>
            <a:r>
              <a:rPr lang="sl-SI" sz="1200" b="0" dirty="0"/>
              <a:t>, </a:t>
            </a:r>
            <a:r>
              <a:rPr lang="sl-SI" sz="1200" b="0" dirty="0" err="1">
                <a:hlinkClick r:id="rId2" tooltip="Go to International Journal of Hydrogen Energy on ScienceDirect"/>
              </a:rPr>
              <a:t>International</a:t>
            </a:r>
            <a:r>
              <a:rPr lang="sl-SI" sz="1200" b="0" dirty="0">
                <a:hlinkClick r:id="rId2" tooltip="Go to International Journal of Hydrogen Energy on ScienceDirect"/>
              </a:rPr>
              <a:t> Journal of </a:t>
            </a:r>
            <a:r>
              <a:rPr lang="sl-SI" sz="1200" b="0" dirty="0" err="1">
                <a:hlinkClick r:id="rId2" tooltip="Go to International Journal of Hydrogen Energy on ScienceDirect"/>
              </a:rPr>
              <a:t>Hydrogen</a:t>
            </a:r>
            <a:r>
              <a:rPr lang="sl-SI" sz="1200" b="0" dirty="0">
                <a:hlinkClick r:id="rId2" tooltip="Go to International Journal of Hydrogen Energy on ScienceDirect"/>
              </a:rPr>
              <a:t> </a:t>
            </a:r>
            <a:r>
              <a:rPr lang="sl-SI" sz="1200" b="0" dirty="0" err="1">
                <a:hlinkClick r:id="rId2" tooltip="Go to International Journal of Hydrogen Energy on ScienceDirect"/>
              </a:rPr>
              <a:t>Energy</a:t>
            </a:r>
            <a:r>
              <a:rPr lang="sl-SI" sz="1200" b="0" dirty="0"/>
              <a:t>, </a:t>
            </a:r>
            <a:r>
              <a:rPr lang="sl-SI" sz="1200" b="0" dirty="0" err="1">
                <a:hlinkClick r:id="rId3" tooltip="Go to table of contents for this volume/issue"/>
              </a:rPr>
              <a:t>Volume</a:t>
            </a:r>
            <a:r>
              <a:rPr lang="sl-SI" sz="1200" b="0" dirty="0">
                <a:hlinkClick r:id="rId3" tooltip="Go to table of contents for this volume/issue"/>
              </a:rPr>
              <a:t> 31, </a:t>
            </a:r>
            <a:r>
              <a:rPr lang="sl-SI" sz="1200" b="0" dirty="0" err="1">
                <a:hlinkClick r:id="rId3" tooltip="Go to table of contents for this volume/issue"/>
              </a:rPr>
              <a:t>Issue</a:t>
            </a:r>
            <a:r>
              <a:rPr lang="sl-SI" sz="1200" b="0" dirty="0">
                <a:hlinkClick r:id="rId3" tooltip="Go to table of contents for this volume/issue"/>
              </a:rPr>
              <a:t> 12</a:t>
            </a:r>
            <a:r>
              <a:rPr lang="sl-SI" sz="1200" b="0" dirty="0"/>
              <a:t>, September 2006, </a:t>
            </a:r>
            <a:r>
              <a:rPr lang="sl-SI" sz="1200" b="0" dirty="0" err="1"/>
              <a:t>Pages</a:t>
            </a:r>
            <a:r>
              <a:rPr lang="sl-SI" sz="1200" b="0" dirty="0"/>
              <a:t> 1768-1779 </a:t>
            </a:r>
          </a:p>
          <a:p>
            <a:pPr marL="0" indent="0">
              <a:buNone/>
            </a:pPr>
            <a:endParaRPr lang="en-US" sz="1200" b="0" dirty="0"/>
          </a:p>
          <a:p>
            <a:pPr marL="0" indent="0">
              <a:buNone/>
            </a:pPr>
            <a:endParaRPr lang="sl-SI" sz="1200" b="0" dirty="0"/>
          </a:p>
        </p:txBody>
      </p:sp>
      <p:pic>
        <p:nvPicPr>
          <p:cNvPr id="2050" name="Picture 2" descr="https://ars.els-cdn.com/content/image/1-s2.0-S0360319905003940-gr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720" y="1052736"/>
            <a:ext cx="5037873" cy="4890135"/>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6">
            <a:extLst>
              <a:ext uri="{FF2B5EF4-FFF2-40B4-BE49-F238E27FC236}">
                <a16:creationId xmlns:a16="http://schemas.microsoft.com/office/drawing/2014/main" id="{ACDDBCC3-447D-4719-B208-99AFCBFF37A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3606488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lika 8"/>
          <p:cNvPicPr>
            <a:picLocks noChangeAspect="1"/>
          </p:cNvPicPr>
          <p:nvPr/>
        </p:nvPicPr>
        <p:blipFill>
          <a:blip r:embed="rId3"/>
          <a:stretch>
            <a:fillRect/>
          </a:stretch>
        </p:blipFill>
        <p:spPr>
          <a:xfrm>
            <a:off x="7819701" y="774204"/>
            <a:ext cx="4019489" cy="2520000"/>
          </a:xfrm>
          <a:prstGeom prst="rect">
            <a:avLst/>
          </a:prstGeom>
        </p:spPr>
      </p:pic>
      <p:sp>
        <p:nvSpPr>
          <p:cNvPr id="8206" name="Text Box 14"/>
          <p:cNvSpPr txBox="1">
            <a:spLocks noChangeArrowheads="1"/>
          </p:cNvSpPr>
          <p:nvPr/>
        </p:nvSpPr>
        <p:spPr bwMode="auto">
          <a:xfrm>
            <a:off x="479376" y="0"/>
            <a:ext cx="1116124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Pogled na uporabo pred &gt;20. leti in danes</a:t>
            </a:r>
          </a:p>
        </p:txBody>
      </p:sp>
      <p:pic>
        <p:nvPicPr>
          <p:cNvPr id="3" name="Slika 2"/>
          <p:cNvPicPr>
            <a:picLocks noChangeAspect="1"/>
          </p:cNvPicPr>
          <p:nvPr/>
        </p:nvPicPr>
        <p:blipFill>
          <a:blip r:embed="rId4"/>
          <a:stretch>
            <a:fillRect/>
          </a:stretch>
        </p:blipFill>
        <p:spPr>
          <a:xfrm>
            <a:off x="1055440" y="1412995"/>
            <a:ext cx="2711827" cy="1909737"/>
          </a:xfrm>
          <a:prstGeom prst="rect">
            <a:avLst/>
          </a:prstGeom>
        </p:spPr>
      </p:pic>
      <p:pic>
        <p:nvPicPr>
          <p:cNvPr id="4" name="Slika 3"/>
          <p:cNvPicPr>
            <a:picLocks noChangeAspect="1"/>
          </p:cNvPicPr>
          <p:nvPr/>
        </p:nvPicPr>
        <p:blipFill>
          <a:blip r:embed="rId5"/>
          <a:stretch>
            <a:fillRect/>
          </a:stretch>
        </p:blipFill>
        <p:spPr>
          <a:xfrm>
            <a:off x="1119067" y="4797371"/>
            <a:ext cx="4688902" cy="1799981"/>
          </a:xfrm>
          <a:prstGeom prst="rect">
            <a:avLst/>
          </a:prstGeom>
        </p:spPr>
      </p:pic>
      <p:pic>
        <p:nvPicPr>
          <p:cNvPr id="5" name="Slika 4"/>
          <p:cNvPicPr>
            <a:picLocks noChangeAspect="1"/>
          </p:cNvPicPr>
          <p:nvPr/>
        </p:nvPicPr>
        <p:blipFill>
          <a:blip r:embed="rId6"/>
          <a:stretch>
            <a:fillRect/>
          </a:stretch>
        </p:blipFill>
        <p:spPr>
          <a:xfrm>
            <a:off x="1107834" y="2094482"/>
            <a:ext cx="5118614" cy="2600007"/>
          </a:xfrm>
          <a:prstGeom prst="rect">
            <a:avLst/>
          </a:prstGeom>
        </p:spPr>
      </p:pic>
      <p:pic>
        <p:nvPicPr>
          <p:cNvPr id="2" name="Slika 1"/>
          <p:cNvPicPr>
            <a:picLocks noChangeAspect="1"/>
          </p:cNvPicPr>
          <p:nvPr/>
        </p:nvPicPr>
        <p:blipFill>
          <a:blip r:embed="rId7"/>
          <a:stretch>
            <a:fillRect/>
          </a:stretch>
        </p:blipFill>
        <p:spPr>
          <a:xfrm>
            <a:off x="3693677" y="620688"/>
            <a:ext cx="2306644" cy="1872208"/>
          </a:xfrm>
          <a:prstGeom prst="rect">
            <a:avLst/>
          </a:prstGeom>
        </p:spPr>
      </p:pic>
      <p:sp>
        <p:nvSpPr>
          <p:cNvPr id="6" name="Pravokotnik 5"/>
          <p:cNvSpPr/>
          <p:nvPr/>
        </p:nvSpPr>
        <p:spPr>
          <a:xfrm>
            <a:off x="3463518" y="6379587"/>
            <a:ext cx="8664624" cy="461665"/>
          </a:xfrm>
          <a:prstGeom prst="rect">
            <a:avLst/>
          </a:prstGeom>
        </p:spPr>
        <p:txBody>
          <a:bodyPr wrap="square">
            <a:spAutoFit/>
          </a:bodyPr>
          <a:lstStyle/>
          <a:p>
            <a:r>
              <a:rPr lang="sl-SI" sz="1200" dirty="0"/>
              <a:t>Vir: </a:t>
            </a:r>
            <a:r>
              <a:rPr lang="sl-SI" sz="1200" dirty="0">
                <a:hlinkClick r:id="rId8"/>
              </a:rPr>
              <a:t>https://www.spiegel.de/auto/fahrberichte/bmw-750hl-nah-am-wasser-gebaut-a-76253.html</a:t>
            </a:r>
            <a:r>
              <a:rPr lang="sl-SI" sz="1200" dirty="0"/>
              <a:t> in </a:t>
            </a:r>
            <a:r>
              <a:rPr lang="sl-SI" sz="1200" dirty="0">
                <a:hlinkClick r:id="rId9"/>
              </a:rPr>
              <a:t>https://www.motorauthority.com/news/1133276_bmw-ix5-hydrogen-revealed-ahead-of-2022-start-of-production</a:t>
            </a:r>
            <a:r>
              <a:rPr lang="sl-SI" sz="1200" dirty="0"/>
              <a:t>  </a:t>
            </a:r>
          </a:p>
        </p:txBody>
      </p:sp>
      <p:pic>
        <p:nvPicPr>
          <p:cNvPr id="7" name="Slika 6"/>
          <p:cNvPicPr>
            <a:picLocks noChangeAspect="1"/>
          </p:cNvPicPr>
          <p:nvPr/>
        </p:nvPicPr>
        <p:blipFill>
          <a:blip r:embed="rId10"/>
          <a:stretch>
            <a:fillRect/>
          </a:stretch>
        </p:blipFill>
        <p:spPr>
          <a:xfrm>
            <a:off x="7706581" y="3573016"/>
            <a:ext cx="4245731" cy="2679744"/>
          </a:xfrm>
          <a:prstGeom prst="rect">
            <a:avLst/>
          </a:prstGeom>
        </p:spPr>
      </p:pic>
      <p:pic>
        <p:nvPicPr>
          <p:cNvPr id="8" name="Slika 7"/>
          <p:cNvPicPr>
            <a:picLocks noChangeAspect="1"/>
          </p:cNvPicPr>
          <p:nvPr/>
        </p:nvPicPr>
        <p:blipFill>
          <a:blip r:embed="rId11"/>
          <a:stretch>
            <a:fillRect/>
          </a:stretch>
        </p:blipFill>
        <p:spPr>
          <a:xfrm>
            <a:off x="5807969" y="2487280"/>
            <a:ext cx="2134839" cy="1349119"/>
          </a:xfrm>
          <a:prstGeom prst="rect">
            <a:avLst/>
          </a:prstGeom>
        </p:spPr>
      </p:pic>
      <p:pic>
        <p:nvPicPr>
          <p:cNvPr id="10" name="Graphic 6">
            <a:extLst>
              <a:ext uri="{FF2B5EF4-FFF2-40B4-BE49-F238E27FC236}">
                <a16:creationId xmlns:a16="http://schemas.microsoft.com/office/drawing/2014/main" id="{63A7A06F-7F83-0B0F-5CAB-448299E08C7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023992" y="6021288"/>
            <a:ext cx="1368174" cy="356295"/>
          </a:xfrm>
          <a:prstGeom prst="rect">
            <a:avLst/>
          </a:prstGeom>
        </p:spPr>
      </p:pic>
    </p:spTree>
    <p:extLst>
      <p:ext uri="{BB962C8B-B14F-4D97-AF65-F5344CB8AC3E}">
        <p14:creationId xmlns:p14="http://schemas.microsoft.com/office/powerpoint/2010/main" val="1336672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6" name="Text Box 14"/>
          <p:cNvSpPr txBox="1">
            <a:spLocks noChangeArrowheads="1"/>
          </p:cNvSpPr>
          <p:nvPr/>
        </p:nvSpPr>
        <p:spPr bwMode="auto">
          <a:xfrm>
            <a:off x="479376" y="0"/>
            <a:ext cx="1116124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sl-SI" altLang="sl-SI" sz="4400" b="1" dirty="0">
                <a:solidFill>
                  <a:srgbClr val="006F8E"/>
                </a:solidFill>
                <a:latin typeface="+mj-lt"/>
                <a:ea typeface="+mj-ea"/>
                <a:cs typeface="+mj-cs"/>
              </a:rPr>
              <a:t>Trenutne razmere na energetskem trgu</a:t>
            </a:r>
          </a:p>
        </p:txBody>
      </p:sp>
      <p:pic>
        <p:nvPicPr>
          <p:cNvPr id="2" name="Slika 1"/>
          <p:cNvPicPr>
            <a:picLocks noChangeAspect="1"/>
          </p:cNvPicPr>
          <p:nvPr/>
        </p:nvPicPr>
        <p:blipFill>
          <a:blip r:embed="rId3"/>
          <a:stretch>
            <a:fillRect/>
          </a:stretch>
        </p:blipFill>
        <p:spPr>
          <a:xfrm>
            <a:off x="911424" y="1196752"/>
            <a:ext cx="10375951" cy="4363439"/>
          </a:xfrm>
          <a:prstGeom prst="rect">
            <a:avLst/>
          </a:prstGeom>
        </p:spPr>
      </p:pic>
      <p:sp>
        <p:nvSpPr>
          <p:cNvPr id="3" name="Pravokotnik 2"/>
          <p:cNvSpPr/>
          <p:nvPr/>
        </p:nvSpPr>
        <p:spPr>
          <a:xfrm>
            <a:off x="9336360" y="6525344"/>
            <a:ext cx="2042932" cy="276999"/>
          </a:xfrm>
          <a:prstGeom prst="rect">
            <a:avLst/>
          </a:prstGeom>
        </p:spPr>
        <p:txBody>
          <a:bodyPr wrap="none">
            <a:spAutoFit/>
          </a:bodyPr>
          <a:lstStyle/>
          <a:p>
            <a:r>
              <a:rPr lang="sl-SI" sz="1200" dirty="0"/>
              <a:t>Vir: </a:t>
            </a:r>
            <a:r>
              <a:rPr lang="sl-SI" sz="1200" dirty="0">
                <a:hlinkClick r:id="rId4"/>
              </a:rPr>
              <a:t>https://www.cegh.at/en/</a:t>
            </a:r>
            <a:r>
              <a:rPr lang="sl-SI" sz="1200" dirty="0"/>
              <a:t> </a:t>
            </a:r>
          </a:p>
        </p:txBody>
      </p:sp>
      <p:pic>
        <p:nvPicPr>
          <p:cNvPr id="4" name="Graphic 6">
            <a:extLst>
              <a:ext uri="{FF2B5EF4-FFF2-40B4-BE49-F238E27FC236}">
                <a16:creationId xmlns:a16="http://schemas.microsoft.com/office/drawing/2014/main" id="{F3B0595F-FF71-647F-1515-EEAA3761B8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23992" y="6453336"/>
            <a:ext cx="1368174" cy="356295"/>
          </a:xfrm>
          <a:prstGeom prst="rect">
            <a:avLst/>
          </a:prstGeom>
        </p:spPr>
      </p:pic>
    </p:spTree>
    <p:extLst>
      <p:ext uri="{BB962C8B-B14F-4D97-AF65-F5344CB8AC3E}">
        <p14:creationId xmlns:p14="http://schemas.microsoft.com/office/powerpoint/2010/main" val="2960092733"/>
      </p:ext>
    </p:extLst>
  </p:cSld>
  <p:clrMapOvr>
    <a:masterClrMapping/>
  </p:clrMapOvr>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b">
        <a:noAutofit/>
      </a:bodyPr>
      <a:lstStyle>
        <a:defPPr>
          <a:defRPr dirty="0" smtClean="0"/>
        </a:defPPr>
      </a:lstStyle>
    </a:txDef>
  </a:objectDefaults>
  <a:extraClrSchemeLst/>
  <a:extLst>
    <a:ext uri="{05A4C25C-085E-4340-85A3-A5531E510DB2}">
      <thm15:themeFamily xmlns:thm15="http://schemas.microsoft.com/office/thememl/2012/main" name="PPT predloga FS-UM -SI.potx" id="{0A831B43-74DB-4CEF-BD3C-8687393C48A4}" vid="{3E769CCC-650A-45E0-849F-4F1EA55D1140}"/>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PPT%20predloga%20FS-UM%20-SI</Template>
  <TotalTime>1961</TotalTime>
  <Words>1081</Words>
  <Application>Microsoft Office PowerPoint</Application>
  <PresentationFormat>Široki ekran</PresentationFormat>
  <Paragraphs>68</Paragraphs>
  <Slides>11</Slides>
  <Notes>5</Notes>
  <HiddenSlides>0</HiddenSlides>
  <MMClips>0</MMClips>
  <ScaleCrop>false</ScaleCrop>
  <HeadingPairs>
    <vt:vector size="6" baseType="variant">
      <vt:variant>
        <vt:lpstr>Korišćeni fontovi</vt:lpstr>
      </vt:variant>
      <vt:variant>
        <vt:i4>3</vt:i4>
      </vt:variant>
      <vt:variant>
        <vt:lpstr>Tema</vt:lpstr>
      </vt:variant>
      <vt:variant>
        <vt:i4>1</vt:i4>
      </vt:variant>
      <vt:variant>
        <vt:lpstr>Naslovi slajdova</vt:lpstr>
      </vt:variant>
      <vt:variant>
        <vt:i4>11</vt:i4>
      </vt:variant>
    </vt:vector>
  </HeadingPairs>
  <TitlesOfParts>
    <vt:vector size="15" baseType="lpstr">
      <vt:lpstr>ＭＳ Ｐゴシック</vt:lpstr>
      <vt:lpstr>Arial</vt:lpstr>
      <vt:lpstr>Calibri</vt:lpstr>
      <vt:lpstr>Officeova tema</vt:lpstr>
      <vt:lpstr>Zgorevanje in ekologija:  Proces zgorevanja vodika</vt:lpstr>
      <vt:lpstr>Uvod</vt:lpstr>
      <vt:lpstr>PowerPoint prezentacija</vt:lpstr>
      <vt:lpstr>Uvod</vt:lpstr>
      <vt:lpstr>Zgodovina uporabe vodika</vt:lpstr>
      <vt:lpstr>Zgorevanje/reaktivnost vodika</vt:lpstr>
      <vt:lpstr>Laminarna hitrost zgorevanja vodika</vt:lpstr>
      <vt:lpstr>PowerPoint prezentacija</vt:lpstr>
      <vt:lpstr>PowerPoint prezentacija</vt:lpstr>
      <vt:lpstr>PowerPoint prezentacija</vt:lpstr>
      <vt:lpstr>PowerPoint prezentacija</vt:lpstr>
    </vt:vector>
  </TitlesOfParts>
  <Company>UM FS Maribor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Jasmin Kaljun</dc:creator>
  <cp:lastModifiedBy>dr Dejan Blagojević</cp:lastModifiedBy>
  <cp:revision>162</cp:revision>
  <cp:lastPrinted>2023-10-02T07:25:53Z</cp:lastPrinted>
  <dcterms:created xsi:type="dcterms:W3CDTF">2017-01-19T12:38:41Z</dcterms:created>
  <dcterms:modified xsi:type="dcterms:W3CDTF">2025-02-19T10:38:04Z</dcterms:modified>
</cp:coreProperties>
</file>