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1" r:id="rId3"/>
    <p:sldId id="262" r:id="rId4"/>
    <p:sldId id="263"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3"/>
    <p:restoredTop sz="94693"/>
  </p:normalViewPr>
  <p:slideViewPr>
    <p:cSldViewPr snapToGrid="0" snapToObjects="1">
      <p:cViewPr varScale="1">
        <p:scale>
          <a:sx n="80" d="100"/>
          <a:sy n="80" d="100"/>
        </p:scale>
        <p:origin x="955" y="5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2198928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94178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64221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5BCAD085-E8A6-8845-BD4E-CB4CCA059FC4}" type="datetimeFigureOut">
              <a:rPr lang="en-US" smtClean="0"/>
              <a:t>9/25/2024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C1FF6DA9-008F-8B48-92A6-B652298478BF}" type="slidenum">
              <a:rPr lang="en-US" smtClean="0"/>
              <a:t>‹#›</a:t>
            </a:fld>
            <a:endParaRPr lang="en-US"/>
          </a:p>
        </p:txBody>
      </p:sp>
    </p:spTree>
    <p:extLst>
      <p:ext uri="{BB962C8B-B14F-4D97-AF65-F5344CB8AC3E}">
        <p14:creationId xmlns:p14="http://schemas.microsoft.com/office/powerpoint/2010/main" val="16618399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CONTEMPORARY PRODUCTION TECHNOLOGIES</a:t>
            </a:r>
            <a:endParaRPr dirty="0"/>
          </a:p>
        </p:txBody>
      </p:sp>
      <p:sp>
        <p:nvSpPr>
          <p:cNvPr id="3" name="Content Placeholder 2"/>
          <p:cNvSpPr>
            <a:spLocks noGrp="1"/>
          </p:cNvSpPr>
          <p:nvPr>
            <p:ph type="subTitle" idx="1"/>
          </p:nvPr>
        </p:nvSpPr>
        <p:spPr/>
        <p:txBody>
          <a:bodyPr>
            <a:normAutofit/>
          </a:bodyPr>
          <a:lstStyle/>
          <a:p>
            <a:pPr marL="85725" indent="0">
              <a:buNone/>
            </a:pPr>
            <a:r>
              <a:rPr lang="en-US" sz="1600" dirty="0"/>
              <a:t>Prof. dr. </a:t>
            </a:r>
            <a:r>
              <a:rPr lang="en-US" sz="1600" dirty="0" err="1"/>
              <a:t>Stojanche</a:t>
            </a:r>
            <a:r>
              <a:rPr lang="en-US" sz="1600" dirty="0"/>
              <a:t> </a:t>
            </a:r>
            <a:r>
              <a:rPr lang="en-US" sz="1600" dirty="0" err="1"/>
              <a:t>Nusev</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10327209" cy="4226703"/>
          </a:xfrm>
        </p:spPr>
        <p:txBody>
          <a:bodyPr>
            <a:noAutofit/>
          </a:bodyPr>
          <a:lstStyle/>
          <a:p>
            <a:pPr marL="85725" indent="0">
              <a:buNone/>
            </a:pPr>
            <a:r>
              <a:rPr lang="en-US" sz="1600" b="1" dirty="0"/>
              <a:t>Types of Programming:</a:t>
            </a:r>
            <a:endParaRPr lang="en-US" sz="1600" dirty="0"/>
          </a:p>
          <a:p>
            <a:r>
              <a:rPr lang="en-US" sz="1600" b="1" dirty="0"/>
              <a:t>Manual Programming:</a:t>
            </a:r>
            <a:r>
              <a:rPr lang="en-US" sz="1600" dirty="0"/>
              <a:t> Involves extensive calculations by the programmer to directly input commands into the machine via a suitable interface like a keyboard.</a:t>
            </a:r>
          </a:p>
          <a:p>
            <a:r>
              <a:rPr lang="en-US" sz="1600" b="1" dirty="0"/>
              <a:t>Computer-Assisted Programming:</a:t>
            </a:r>
            <a:r>
              <a:rPr lang="en-US" sz="1600" dirty="0"/>
              <a:t> Utilizes specialized software and programming languages designed to simplify complex tasks such as trajectory calculations, significantly easing the programming process.</a:t>
            </a:r>
          </a:p>
          <a:p>
            <a:pPr marL="85725" indent="0">
              <a:buNone/>
            </a:pPr>
            <a:endParaRPr lang="en-US" sz="1600" b="1" dirty="0"/>
          </a:p>
          <a:p>
            <a:pPr marL="85725" indent="0">
              <a:buNone/>
            </a:pPr>
            <a:r>
              <a:rPr lang="en-US" sz="1600" b="1" dirty="0"/>
              <a:t>Programming Media:</a:t>
            </a:r>
            <a:endParaRPr lang="en-US" sz="1600" dirty="0"/>
          </a:p>
          <a:p>
            <a:r>
              <a:rPr lang="en-US" sz="1600" dirty="0"/>
              <a:t>Programs can be stored on various media such as punched tape, magnetic tape, or magnetic diskettes, or entered directly into the machine's memory.</a:t>
            </a:r>
          </a:p>
          <a:p>
            <a:pPr marL="85725" indent="0">
              <a:buNone/>
            </a:pPr>
            <a:endParaRPr lang="en-US" sz="1600" b="1" dirty="0"/>
          </a:p>
          <a:p>
            <a:pPr marL="85725" indent="0">
              <a:buNone/>
            </a:pPr>
            <a:r>
              <a:rPr lang="en-US" sz="1600" b="1" dirty="0"/>
              <a:t>Programming Languages:</a:t>
            </a:r>
            <a:endParaRPr lang="en-US" sz="1600" dirty="0"/>
          </a:p>
          <a:p>
            <a:r>
              <a:rPr lang="en-US" sz="1600" dirty="0"/>
              <a:t>A variety of programming languages are developed specifically for NU machine programming, including ART (Automatically Programmed Tools), which serves as the foundation for many contemporary languages like ADA PT, IFAPT, MINIAPT, etc.</a:t>
            </a:r>
          </a:p>
          <a:p>
            <a:pPr marL="85725" indent="0">
              <a:buNone/>
            </a:pPr>
            <a:endParaRPr lang="en-US" sz="1600" dirty="0"/>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PROGRAMMING OF NU MACHINES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515484"/>
            <a:ext cx="6576620" cy="4226703"/>
          </a:xfrm>
        </p:spPr>
        <p:txBody>
          <a:bodyPr>
            <a:noAutofit/>
          </a:bodyPr>
          <a:lstStyle/>
          <a:p>
            <a:pPr marL="85725" indent="0">
              <a:buNone/>
            </a:pPr>
            <a:r>
              <a:rPr lang="en-US" sz="1600" b="1" dirty="0"/>
              <a:t>Direct Numerical Control (DNC):</a:t>
            </a:r>
            <a:endParaRPr lang="en-US" sz="1600" dirty="0"/>
          </a:p>
          <a:p>
            <a:r>
              <a:rPr lang="en-US" sz="1600" dirty="0"/>
              <a:t>DNC systems allow for direct communication between the digital counter and the control unit, facilitating real-time programming and adjustments.</a:t>
            </a:r>
          </a:p>
          <a:p>
            <a:pPr marL="85725" indent="0">
              <a:buNone/>
            </a:pPr>
            <a:r>
              <a:rPr lang="en-US" sz="1600" b="1" dirty="0"/>
              <a:t>Program Content and Structure:</a:t>
            </a:r>
            <a:endParaRPr lang="en-US" sz="1600" dirty="0"/>
          </a:p>
          <a:p>
            <a:r>
              <a:rPr lang="en-US" sz="1600" b="1" dirty="0"/>
              <a:t>Command Structure:</a:t>
            </a:r>
            <a:r>
              <a:rPr lang="en-US" sz="1600" dirty="0"/>
              <a:t> Program lines are prefixed with an 'N' followed by a number indicating the sequence. Each line includes:</a:t>
            </a:r>
          </a:p>
          <a:p>
            <a:pPr lvl="1"/>
            <a:r>
              <a:rPr lang="en-US" sz="1600" b="1" dirty="0"/>
              <a:t>G-Function:</a:t>
            </a:r>
            <a:r>
              <a:rPr lang="en-US" sz="1600" dirty="0"/>
              <a:t> Specifies the type of operation.</a:t>
            </a:r>
          </a:p>
          <a:p>
            <a:pPr lvl="1"/>
            <a:r>
              <a:rPr lang="en-US" sz="1600" b="1" dirty="0"/>
              <a:t>X, Y Coordinates:</a:t>
            </a:r>
            <a:r>
              <a:rPr lang="en-US" sz="1600" dirty="0"/>
              <a:t> Defines movement along the axes.</a:t>
            </a:r>
          </a:p>
          <a:p>
            <a:pPr lvl="1"/>
            <a:r>
              <a:rPr lang="en-US" sz="1600" b="1" dirty="0"/>
              <a:t>F-Function:</a:t>
            </a:r>
            <a:r>
              <a:rPr lang="en-US" sz="1600" dirty="0"/>
              <a:t> Indicates the feed rate.</a:t>
            </a:r>
          </a:p>
          <a:p>
            <a:pPr lvl="1"/>
            <a:r>
              <a:rPr lang="en-US" sz="1600" b="1" dirty="0"/>
              <a:t>S-Function:</a:t>
            </a:r>
            <a:r>
              <a:rPr lang="en-US" sz="1600" dirty="0"/>
              <a:t> Sets the spindle speed.</a:t>
            </a:r>
          </a:p>
          <a:p>
            <a:pPr lvl="1"/>
            <a:r>
              <a:rPr lang="en-US" sz="1600" b="1" dirty="0"/>
              <a:t>T-Function:</a:t>
            </a:r>
            <a:r>
              <a:rPr lang="en-US" sz="1600" dirty="0"/>
              <a:t> Identifies the tool used.</a:t>
            </a:r>
          </a:p>
          <a:p>
            <a:pPr lvl="1"/>
            <a:r>
              <a:rPr lang="en-US" sz="1600" b="1" dirty="0"/>
              <a:t>M-Function:</a:t>
            </a:r>
            <a:r>
              <a:rPr lang="en-US" sz="1600" dirty="0"/>
              <a:t> Represents miscellaneous functions.</a:t>
            </a:r>
          </a:p>
          <a:p>
            <a:r>
              <a:rPr lang="en-US" sz="1600" b="1" dirty="0"/>
              <a:t>Example:</a:t>
            </a:r>
            <a:r>
              <a:rPr lang="en-US" sz="1600" dirty="0"/>
              <a:t> N18 G01 X028000 Z014000 F300 S110 T102 M04 details a specific operation within the program.</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PROGRAMMING OF NU MACHINES</a:t>
            </a:r>
          </a:p>
        </p:txBody>
      </p:sp>
      <p:pic>
        <p:nvPicPr>
          <p:cNvPr id="4" name="Picture 3" descr="BT-5-16">
            <a:extLst>
              <a:ext uri="{FF2B5EF4-FFF2-40B4-BE49-F238E27FC236}">
                <a16:creationId xmlns:a16="http://schemas.microsoft.com/office/drawing/2014/main" id="{34A700AC-372A-3548-AED3-9ADBFF2E2E1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0673" y="1872906"/>
            <a:ext cx="4751866" cy="1283679"/>
          </a:xfrm>
          <a:prstGeom prst="rect">
            <a:avLst/>
          </a:prstGeom>
          <a:noFill/>
          <a:ln>
            <a:noFill/>
          </a:ln>
        </p:spPr>
      </p:pic>
      <p:sp>
        <p:nvSpPr>
          <p:cNvPr id="2" name="Rectangle 1">
            <a:extLst>
              <a:ext uri="{FF2B5EF4-FFF2-40B4-BE49-F238E27FC236}">
                <a16:creationId xmlns:a16="http://schemas.microsoft.com/office/drawing/2014/main" id="{9EC738AC-A1BC-8E47-8DBA-3FD365289879}"/>
              </a:ext>
            </a:extLst>
          </p:cNvPr>
          <p:cNvSpPr/>
          <p:nvPr/>
        </p:nvSpPr>
        <p:spPr>
          <a:xfrm>
            <a:off x="7291953" y="3228647"/>
            <a:ext cx="4479181" cy="479940"/>
          </a:xfrm>
          <a:prstGeom prst="rect">
            <a:avLst/>
          </a:prstGeom>
        </p:spPr>
        <p:txBody>
          <a:bodyPr wrap="square">
            <a:spAutoFit/>
          </a:bodyPr>
          <a:lstStyle/>
          <a:p>
            <a:pPr indent="457200" algn="ctr">
              <a:lnSpc>
                <a:spcPct val="120000"/>
              </a:lnSpc>
            </a:pPr>
            <a:r>
              <a:rPr lang="mk-MK" sz="1100" dirty="0" err="1">
                <a:latin typeface="+mn-lt"/>
                <a:ea typeface="Times New Roman" panose="02020603050405020304" pitchFamily="18" charset="0"/>
                <a:cs typeface="Times New Roman" panose="02020603050405020304" pitchFamily="18" charset="0"/>
              </a:rPr>
              <a:t>Fig</a:t>
            </a:r>
            <a:r>
              <a:rPr lang="mk-MK" sz="1100" dirty="0">
                <a:latin typeface="+mn-lt"/>
                <a:ea typeface="Times New Roman" panose="02020603050405020304" pitchFamily="18" charset="0"/>
                <a:cs typeface="Times New Roman" panose="02020603050405020304" pitchFamily="18" charset="0"/>
              </a:rPr>
              <a:t>. 1.11. </a:t>
            </a:r>
            <a:r>
              <a:rPr lang="mk-MK" sz="1100" dirty="0" err="1">
                <a:latin typeface="+mn-lt"/>
                <a:ea typeface="Times New Roman" panose="02020603050405020304" pitchFamily="18" charset="0"/>
                <a:cs typeface="Times New Roman" panose="02020603050405020304" pitchFamily="18" charset="0"/>
              </a:rPr>
              <a:t>Automatic</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processing</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cycles</a:t>
            </a:r>
            <a:r>
              <a:rPr lang="mk-MK" sz="1100" dirty="0">
                <a:latin typeface="+mn-lt"/>
                <a:ea typeface="Times New Roman" panose="02020603050405020304" pitchFamily="18" charset="0"/>
                <a:cs typeface="Times New Roman" panose="02020603050405020304" pitchFamily="18" charset="0"/>
              </a:rPr>
              <a:t> :</a:t>
            </a:r>
            <a:endParaRPr lang="en-US" sz="1200" dirty="0">
              <a:latin typeface="+mn-lt"/>
              <a:ea typeface="Times New Roman" panose="02020603050405020304" pitchFamily="18" charset="0"/>
              <a:cs typeface="Times New Roman" panose="02020603050405020304" pitchFamily="18" charset="0"/>
            </a:endParaRPr>
          </a:p>
          <a:p>
            <a:pPr marL="342900" lvl="0" indent="-342900" algn="ctr">
              <a:lnSpc>
                <a:spcPct val="120000"/>
              </a:lnSpc>
              <a:buFont typeface="MAC C Swiss"/>
              <a:buAutoNum type="alphaLcParenR"/>
              <a:tabLst>
                <a:tab pos="685800" algn="l"/>
              </a:tabLst>
            </a:pPr>
            <a:r>
              <a:rPr lang="mk-MK" sz="1100" dirty="0" err="1">
                <a:latin typeface="+mn-lt"/>
                <a:ea typeface="Times New Roman" panose="02020603050405020304" pitchFamily="18" charset="0"/>
                <a:cs typeface="Times New Roman" panose="02020603050405020304" pitchFamily="18" charset="0"/>
              </a:rPr>
              <a:t>po</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the</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axis</a:t>
            </a:r>
            <a:r>
              <a:rPr lang="mk-MK" sz="1100" dirty="0">
                <a:latin typeface="+mn-lt"/>
                <a:ea typeface="Times New Roman" panose="02020603050405020304" pitchFamily="18" charset="0"/>
                <a:cs typeface="Times New Roman" panose="02020603050405020304" pitchFamily="18" charset="0"/>
              </a:rPr>
              <a:t> x(G38)</a:t>
            </a:r>
            <a:r>
              <a:rPr lang="mk-MK" sz="1100" dirty="0" err="1">
                <a:latin typeface="+mn-lt"/>
                <a:ea typeface="Times New Roman" panose="02020603050405020304" pitchFamily="18" charset="0"/>
                <a:cs typeface="Times New Roman" panose="02020603050405020304" pitchFamily="18" charset="0"/>
              </a:rPr>
              <a:t>h</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b</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po</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axis</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z</a:t>
            </a:r>
            <a:r>
              <a:rPr lang="mk-MK" sz="1100" dirty="0">
                <a:latin typeface="+mn-lt"/>
                <a:ea typeface="Times New Roman" panose="02020603050405020304" pitchFamily="18" charset="0"/>
                <a:cs typeface="Times New Roman" panose="02020603050405020304" pitchFamily="18" charset="0"/>
              </a:rPr>
              <a:t> (G37); c) </a:t>
            </a:r>
            <a:r>
              <a:rPr lang="mk-MK" sz="1100" dirty="0" err="1">
                <a:latin typeface="+mn-lt"/>
                <a:ea typeface="Times New Roman" panose="02020603050405020304" pitchFamily="18" charset="0"/>
                <a:cs typeface="Times New Roman" panose="02020603050405020304" pitchFamily="18" charset="0"/>
              </a:rPr>
              <a:t>thread</a:t>
            </a:r>
            <a:r>
              <a:rPr lang="mk-MK" sz="1100" dirty="0">
                <a:latin typeface="+mn-lt"/>
                <a:ea typeface="Times New Roman" panose="02020603050405020304" pitchFamily="18" charset="0"/>
                <a:cs typeface="Times New Roman" panose="02020603050405020304" pitchFamily="18" charset="0"/>
              </a:rPr>
              <a:t> </a:t>
            </a:r>
            <a:r>
              <a:rPr lang="mk-MK" sz="1100" dirty="0" err="1">
                <a:latin typeface="+mn-lt"/>
                <a:ea typeface="Times New Roman" panose="02020603050405020304" pitchFamily="18" charset="0"/>
                <a:cs typeface="Times New Roman" panose="02020603050405020304" pitchFamily="18" charset="0"/>
              </a:rPr>
              <a:t>cutting</a:t>
            </a:r>
            <a:r>
              <a:rPr lang="mk-MK" sz="1100" dirty="0">
                <a:latin typeface="+mn-lt"/>
                <a:ea typeface="Times New Roman" panose="02020603050405020304" pitchFamily="18" charset="0"/>
                <a:cs typeface="Times New Roman" panose="02020603050405020304" pitchFamily="18" charset="0"/>
              </a:rPr>
              <a:t> (G34)</a:t>
            </a:r>
            <a:endParaRPr lang="en-US" sz="1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8710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6220159" cy="4226703"/>
          </a:xfrm>
        </p:spPr>
        <p:txBody>
          <a:bodyPr>
            <a:noAutofit/>
          </a:bodyPr>
          <a:lstStyle/>
          <a:p>
            <a:pPr marL="85725" indent="0">
              <a:buNone/>
            </a:pPr>
            <a:r>
              <a:rPr lang="en-US" sz="1600" b="1" dirty="0"/>
              <a:t>Advanced Control Functions:</a:t>
            </a:r>
            <a:endParaRPr lang="en-US" sz="1600" dirty="0"/>
          </a:p>
          <a:p>
            <a:r>
              <a:rPr lang="en-US" sz="1600" dirty="0"/>
              <a:t>G-Functions control basic operations like positioning, interpolation, and thread cutting, while M-Functions manage machine-specific tasks such as tool changes and coolant flow.</a:t>
            </a:r>
          </a:p>
          <a:p>
            <a:pPr marL="85725" indent="0">
              <a:buNone/>
            </a:pPr>
            <a:r>
              <a:rPr lang="en-US" sz="1600" b="1" dirty="0"/>
              <a:t>Practical Application Example:</a:t>
            </a:r>
            <a:endParaRPr lang="en-US" sz="1600" dirty="0"/>
          </a:p>
          <a:p>
            <a:r>
              <a:rPr lang="en-US" sz="1600" dirty="0"/>
              <a:t>Demonstrates a typical programming scenario on a NU lathe, outlining the step-by-step process of defining tool paths, setting operational parameters, and executing the machining process, culminating in precise component fabrication.</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PROGRAMMING OF NU MACHINES</a:t>
            </a:r>
          </a:p>
        </p:txBody>
      </p:sp>
      <p:pic>
        <p:nvPicPr>
          <p:cNvPr id="7" name="Picture 6" descr="BT-5-17">
            <a:extLst>
              <a:ext uri="{FF2B5EF4-FFF2-40B4-BE49-F238E27FC236}">
                <a16:creationId xmlns:a16="http://schemas.microsoft.com/office/drawing/2014/main" id="{B33C5E80-8B82-0A4B-BD62-1AE099F0234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904" y="1105755"/>
            <a:ext cx="4983480" cy="3034665"/>
          </a:xfrm>
          <a:prstGeom prst="rect">
            <a:avLst/>
          </a:prstGeom>
          <a:noFill/>
          <a:ln>
            <a:noFill/>
          </a:ln>
        </p:spPr>
      </p:pic>
    </p:spTree>
    <p:extLst>
      <p:ext uri="{BB962C8B-B14F-4D97-AF65-F5344CB8AC3E}">
        <p14:creationId xmlns:p14="http://schemas.microsoft.com/office/powerpoint/2010/main" val="997503517"/>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79</TotalTime>
  <Words>365</Words>
  <Application>Microsoft Office PowerPoint</Application>
  <PresentationFormat>Widescreen</PresentationFormat>
  <Paragraphs>31</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Exo 2</vt:lpstr>
      <vt:lpstr>MAC C Swiss</vt:lpstr>
      <vt:lpstr>GREENES_HEP_1_1 do 1_3 (1)</vt:lpstr>
      <vt:lpstr>CONTEMPORARY PRODUCTION TECHNOLOGIES</vt:lpstr>
      <vt:lpstr>PROGRAMMING OF NU MACHINES</vt:lpstr>
      <vt:lpstr>PROGRAMMING OF NU MACHINES</vt:lpstr>
      <vt:lpstr>PROGRAMMING OF NU MACHINES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PRODUCTION TECHNOLOGIES</dc:title>
  <dc:subject/>
  <dc:creator>User</dc:creator>
  <cp:keywords/>
  <dc:description>generated using python-pptx</dc:description>
  <cp:lastModifiedBy>ASUS</cp:lastModifiedBy>
  <cp:revision>9</cp:revision>
  <dcterms:created xsi:type="dcterms:W3CDTF">2013-01-27T09:14:16Z</dcterms:created>
  <dcterms:modified xsi:type="dcterms:W3CDTF">2024-09-25T22:00:26Z</dcterms:modified>
  <cp:category/>
</cp:coreProperties>
</file>