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61" r:id="rId3"/>
    <p:sldId id="262" r:id="rId4"/>
    <p:sldId id="263" r:id="rId5"/>
    <p:sldId id="264" r:id="rId6"/>
    <p:sldId id="265" r:id="rId7"/>
    <p:sldId id="266" r:id="rId8"/>
    <p:sldId id="267" r:id="rId9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4E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41"/>
    <p:restoredTop sz="94705"/>
  </p:normalViewPr>
  <p:slideViewPr>
    <p:cSldViewPr snapToGrid="0" snapToObjects="1">
      <p:cViewPr varScale="1">
        <p:scale>
          <a:sx n="80" d="100"/>
          <a:sy n="80" d="100"/>
        </p:scale>
        <p:origin x="118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5F2CF"/>
          </a:solidFill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" name="Google Shape;17;p31" descr="Chart&#10;&#10;Description automatically generated with low confidence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169631" y="1185975"/>
            <a:ext cx="5867400" cy="4091481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31"/>
          <p:cNvSpPr txBox="1">
            <a:spLocks noGrp="1"/>
          </p:cNvSpPr>
          <p:nvPr>
            <p:ph type="ctrTitle"/>
          </p:nvPr>
        </p:nvSpPr>
        <p:spPr>
          <a:xfrm>
            <a:off x="344186" y="1444751"/>
            <a:ext cx="6164495" cy="20652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94E24"/>
              </a:buClr>
              <a:buSzPts val="6000"/>
              <a:buFont typeface="Exo 2"/>
              <a:buNone/>
              <a:defRPr sz="4500" b="1">
                <a:solidFill>
                  <a:srgbClr val="194E24"/>
                </a:solidFill>
                <a:latin typeface="Exo 2"/>
                <a:ea typeface="Exo 2"/>
                <a:cs typeface="Exo 2"/>
                <a:sym typeface="Exo 2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9" name="Google Shape;19;p31"/>
          <p:cNvSpPr txBox="1">
            <a:spLocks noGrp="1"/>
          </p:cNvSpPr>
          <p:nvPr>
            <p:ph type="subTitle" idx="1"/>
          </p:nvPr>
        </p:nvSpPr>
        <p:spPr>
          <a:xfrm>
            <a:off x="344184" y="3509964"/>
            <a:ext cx="10323816" cy="923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1800">
                <a:latin typeface="Exo 2"/>
                <a:ea typeface="Exo 2"/>
                <a:cs typeface="Exo 2"/>
                <a:sym typeface="Exo 2"/>
              </a:defRPr>
            </a:lvl1pPr>
            <a:lvl2pPr lv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350"/>
            </a:lvl3pPr>
            <a:lvl4pPr lvl="3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20" name="Google Shape;20;p31"/>
          <p:cNvSpPr/>
          <p:nvPr/>
        </p:nvSpPr>
        <p:spPr>
          <a:xfrm>
            <a:off x="0" y="5257800"/>
            <a:ext cx="12192000" cy="1600200"/>
          </a:xfrm>
          <a:prstGeom prst="rect">
            <a:avLst/>
          </a:prstGeom>
          <a:solidFill>
            <a:srgbClr val="194E24"/>
          </a:solidFill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" name="Google Shape;21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1175" y="414465"/>
            <a:ext cx="2364768" cy="615825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22;p31"/>
          <p:cNvSpPr txBox="1"/>
          <p:nvPr/>
        </p:nvSpPr>
        <p:spPr>
          <a:xfrm>
            <a:off x="344185" y="5536231"/>
            <a:ext cx="11522468" cy="4844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Exo 2"/>
              <a:buNone/>
            </a:pPr>
            <a:r>
              <a:rPr lang="en-US" sz="1500" b="1" i="0" u="none" strike="noStrike" cap="none">
                <a:solidFill>
                  <a:schemeClr val="lt1"/>
                </a:solidFill>
                <a:latin typeface="Exo 2"/>
                <a:ea typeface="Exo 2"/>
                <a:cs typeface="Exo 2"/>
                <a:sym typeface="Exo 2"/>
              </a:rPr>
              <a:t>Development of green energy competences for energy stability</a:t>
            </a:r>
            <a:endParaRPr sz="1350"/>
          </a:p>
        </p:txBody>
      </p:sp>
      <p:sp>
        <p:nvSpPr>
          <p:cNvPr id="23" name="Google Shape;23;p31"/>
          <p:cNvSpPr txBox="1"/>
          <p:nvPr/>
        </p:nvSpPr>
        <p:spPr>
          <a:xfrm>
            <a:off x="334767" y="6014086"/>
            <a:ext cx="11522468" cy="4844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4D32D"/>
              </a:buClr>
              <a:buSzPts val="2000"/>
              <a:buFont typeface="Exo 2"/>
              <a:buNone/>
            </a:pPr>
            <a:r>
              <a:rPr lang="en-US" sz="1500" b="1" i="0" u="none" strike="noStrike" cap="none">
                <a:solidFill>
                  <a:srgbClr val="C4D32D"/>
                </a:solidFill>
                <a:latin typeface="Exo 2"/>
                <a:ea typeface="Exo 2"/>
                <a:cs typeface="Exo 2"/>
                <a:sym typeface="Exo 2"/>
              </a:rPr>
              <a:t>2022-1-RS01-KA220-HED-000088182</a:t>
            </a:r>
            <a:endParaRPr sz="1350"/>
          </a:p>
        </p:txBody>
      </p:sp>
      <p:pic>
        <p:nvPicPr>
          <p:cNvPr id="24" name="Google Shape;24;p3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936427" y="414465"/>
            <a:ext cx="2778424" cy="5835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Google Shape;25;p31" descr="Text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 r="72743"/>
          <a:stretch/>
        </p:blipFill>
        <p:spPr>
          <a:xfrm>
            <a:off x="481175" y="5734944"/>
            <a:ext cx="623007" cy="5714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989282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32" descr="Chart&#10;&#10;Description automatically generated with low confidence"/>
          <p:cNvPicPr preferRelativeResize="0"/>
          <p:nvPr/>
        </p:nvPicPr>
        <p:blipFill rotWithShape="1">
          <a:blip r:embed="rId2">
            <a:alphaModFix amt="20000"/>
          </a:blip>
          <a:srcRect/>
          <a:stretch/>
        </p:blipFill>
        <p:spPr>
          <a:xfrm>
            <a:off x="5925416" y="1785670"/>
            <a:ext cx="6066733" cy="4230481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32"/>
          <p:cNvSpPr/>
          <p:nvPr/>
        </p:nvSpPr>
        <p:spPr>
          <a:xfrm>
            <a:off x="0" y="5979560"/>
            <a:ext cx="12192000" cy="878440"/>
          </a:xfrm>
          <a:prstGeom prst="rect">
            <a:avLst/>
          </a:prstGeom>
          <a:solidFill>
            <a:srgbClr val="194E24"/>
          </a:solidFill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Google Shape;29;p32"/>
          <p:cNvSpPr txBox="1">
            <a:spLocks noGrp="1"/>
          </p:cNvSpPr>
          <p:nvPr>
            <p:ph type="title"/>
          </p:nvPr>
        </p:nvSpPr>
        <p:spPr>
          <a:xfrm>
            <a:off x="364734" y="841853"/>
            <a:ext cx="7197047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94E24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0" name="Google Shape;30;p32"/>
          <p:cNvSpPr txBox="1">
            <a:spLocks noGrp="1"/>
          </p:cNvSpPr>
          <p:nvPr>
            <p:ph type="body" idx="1"/>
          </p:nvPr>
        </p:nvSpPr>
        <p:spPr>
          <a:xfrm>
            <a:off x="364734" y="2260315"/>
            <a:ext cx="7197047" cy="35515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2900" lvl="0" indent="-257175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85800" lvl="1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28700" lvl="2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71600" lvl="3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714500" lvl="4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57400" lvl="5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00300" lvl="6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743200" lvl="7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86100" lvl="8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Google Shape;31;p32"/>
          <p:cNvSpPr txBox="1">
            <a:spLocks noGrp="1"/>
          </p:cNvSpPr>
          <p:nvPr>
            <p:ph type="sldNum" idx="12"/>
          </p:nvPr>
        </p:nvSpPr>
        <p:spPr>
          <a:xfrm>
            <a:off x="10382033" y="6171420"/>
            <a:ext cx="142382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pic>
        <p:nvPicPr>
          <p:cNvPr id="32" name="Google Shape;32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1174" y="392658"/>
            <a:ext cx="1368175" cy="356295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Google Shape;33;p32"/>
          <p:cNvSpPr txBox="1"/>
          <p:nvPr/>
        </p:nvSpPr>
        <p:spPr>
          <a:xfrm>
            <a:off x="2599363" y="6352001"/>
            <a:ext cx="695560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1" i="0" u="none" strike="noStrike" cap="none">
                <a:solidFill>
                  <a:srgbClr val="C4D32D"/>
                </a:solidFill>
                <a:latin typeface="Exo 2"/>
                <a:ea typeface="Exo 2"/>
                <a:cs typeface="Exo 2"/>
                <a:sym typeface="Exo 2"/>
              </a:rPr>
              <a:t>2022-1-RS01-KA220-HED-000088182</a:t>
            </a:r>
            <a:endParaRPr sz="1350"/>
          </a:p>
        </p:txBody>
      </p:sp>
      <p:sp>
        <p:nvSpPr>
          <p:cNvPr id="34" name="Google Shape;34;p32"/>
          <p:cNvSpPr txBox="1"/>
          <p:nvPr/>
        </p:nvSpPr>
        <p:spPr>
          <a:xfrm>
            <a:off x="2618200" y="6049150"/>
            <a:ext cx="695560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i="0" u="none" strike="noStrike" cap="none">
                <a:solidFill>
                  <a:schemeClr val="lt1"/>
                </a:solidFill>
                <a:latin typeface="Exo 2"/>
                <a:ea typeface="Exo 2"/>
                <a:cs typeface="Exo 2"/>
                <a:sym typeface="Exo 2"/>
              </a:rPr>
              <a:t>Development of green energy competences for energy stability</a:t>
            </a:r>
            <a:endParaRPr sz="1350"/>
          </a:p>
        </p:txBody>
      </p:sp>
      <p:pic>
        <p:nvPicPr>
          <p:cNvPr id="35" name="Google Shape;35;p3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900991" y="431717"/>
            <a:ext cx="1831112" cy="384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Google Shape;36;p32" descr="Text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 r="72743"/>
          <a:stretch/>
        </p:blipFill>
        <p:spPr>
          <a:xfrm>
            <a:off x="481175" y="6188672"/>
            <a:ext cx="419309" cy="3845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41780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3"/>
          <p:cNvSpPr txBox="1">
            <a:spLocks noGrp="1"/>
          </p:cNvSpPr>
          <p:nvPr>
            <p:ph type="title"/>
          </p:nvPr>
        </p:nvSpPr>
        <p:spPr>
          <a:xfrm>
            <a:off x="344184" y="832598"/>
            <a:ext cx="1136664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94E24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9" name="Google Shape;39;p33"/>
          <p:cNvSpPr/>
          <p:nvPr/>
        </p:nvSpPr>
        <p:spPr>
          <a:xfrm>
            <a:off x="0" y="5979560"/>
            <a:ext cx="12192000" cy="878440"/>
          </a:xfrm>
          <a:prstGeom prst="rect">
            <a:avLst/>
          </a:prstGeom>
          <a:solidFill>
            <a:srgbClr val="194E24"/>
          </a:solidFill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33"/>
          <p:cNvSpPr txBox="1">
            <a:spLocks noGrp="1"/>
          </p:cNvSpPr>
          <p:nvPr>
            <p:ph type="sldNum" idx="12"/>
          </p:nvPr>
        </p:nvSpPr>
        <p:spPr>
          <a:xfrm>
            <a:off x="10382033" y="6171420"/>
            <a:ext cx="142382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pic>
        <p:nvPicPr>
          <p:cNvPr id="41" name="Google Shape;41;p3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81174" y="392658"/>
            <a:ext cx="1368175" cy="356295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33"/>
          <p:cNvSpPr txBox="1"/>
          <p:nvPr/>
        </p:nvSpPr>
        <p:spPr>
          <a:xfrm>
            <a:off x="2599363" y="6352001"/>
            <a:ext cx="695560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1">
                <a:solidFill>
                  <a:srgbClr val="C4D32D"/>
                </a:solidFill>
                <a:latin typeface="Exo 2"/>
                <a:ea typeface="Exo 2"/>
                <a:cs typeface="Exo 2"/>
                <a:sym typeface="Exo 2"/>
              </a:rPr>
              <a:t>2022-1-RS01-KA220-HED-000088182</a:t>
            </a:r>
            <a:endParaRPr sz="1350"/>
          </a:p>
        </p:txBody>
      </p:sp>
      <p:sp>
        <p:nvSpPr>
          <p:cNvPr id="43" name="Google Shape;43;p33"/>
          <p:cNvSpPr txBox="1"/>
          <p:nvPr/>
        </p:nvSpPr>
        <p:spPr>
          <a:xfrm>
            <a:off x="2618200" y="6049150"/>
            <a:ext cx="695560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chemeClr val="lt1"/>
                </a:solidFill>
                <a:latin typeface="Exo 2"/>
                <a:ea typeface="Exo 2"/>
                <a:cs typeface="Exo 2"/>
                <a:sym typeface="Exo 2"/>
              </a:rPr>
              <a:t>Development of green energy competences for energy stability</a:t>
            </a:r>
            <a:endParaRPr sz="1350"/>
          </a:p>
        </p:txBody>
      </p:sp>
      <p:pic>
        <p:nvPicPr>
          <p:cNvPr id="44" name="Google Shape;44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900991" y="431717"/>
            <a:ext cx="1831112" cy="384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45;p33" descr="Text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 r="72743"/>
          <a:stretch/>
        </p:blipFill>
        <p:spPr>
          <a:xfrm>
            <a:off x="481175" y="6188672"/>
            <a:ext cx="419309" cy="3845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4221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0"/>
          <p:cNvSpPr txBox="1"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94E24"/>
              </a:buClr>
              <a:buSzPts val="4400"/>
              <a:buFont typeface="Exo 2"/>
              <a:buNone/>
              <a:defRPr sz="4400" b="1" i="0" u="none" strike="noStrike" cap="none">
                <a:solidFill>
                  <a:srgbClr val="194E24"/>
                </a:solidFill>
                <a:latin typeface="Exo 2"/>
                <a:ea typeface="Exo 2"/>
                <a:cs typeface="Exo 2"/>
                <a:sym typeface="Exo 2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3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Exo 2"/>
                <a:ea typeface="Exo 2"/>
                <a:cs typeface="Exo 2"/>
                <a:sym typeface="Exo 2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Exo 2"/>
                <a:ea typeface="Exo 2"/>
                <a:cs typeface="Exo 2"/>
                <a:sym typeface="Exo 2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Exo 2"/>
                <a:ea typeface="Exo 2"/>
                <a:cs typeface="Exo 2"/>
                <a:sym typeface="Exo 2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Exo 2"/>
                <a:ea typeface="Exo 2"/>
                <a:cs typeface="Exo 2"/>
                <a:sym typeface="Exo 2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Exo 2"/>
                <a:ea typeface="Exo 2"/>
                <a:cs typeface="Exo 2"/>
                <a:sym typeface="Exo 2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30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5BCAD085-E8A6-8845-BD4E-CB4CCA059FC4}" type="datetimeFigureOut">
              <a:rPr lang="en-US" smtClean="0"/>
              <a:t>9/23/2024</a:t>
            </a:fld>
            <a:endParaRPr lang="en-US"/>
          </a:p>
        </p:txBody>
      </p:sp>
      <p:sp>
        <p:nvSpPr>
          <p:cNvPr id="13" name="Google Shape;13;p30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US"/>
          </a:p>
        </p:txBody>
      </p:sp>
      <p:sp>
        <p:nvSpPr>
          <p:cNvPr id="14" name="Google Shape;14;p30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8399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CONTEMPORARY PRODUCTION TECHNOLOGIES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85725" indent="0">
              <a:buNone/>
            </a:pPr>
            <a:r>
              <a:rPr lang="en-US" sz="1600" dirty="0"/>
              <a:t>Prof. dr. </a:t>
            </a:r>
            <a:r>
              <a:rPr lang="en-US" sz="1600" dirty="0" err="1"/>
              <a:t>Stojanche</a:t>
            </a:r>
            <a:r>
              <a:rPr lang="en-US" sz="1600" dirty="0"/>
              <a:t> </a:t>
            </a:r>
            <a:r>
              <a:rPr lang="en-US" sz="1600" dirty="0" err="1"/>
              <a:t>Nusev</a:t>
            </a:r>
            <a:endParaRPr sz="1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420866" y="1642652"/>
            <a:ext cx="9612820" cy="2926788"/>
          </a:xfrm>
        </p:spPr>
        <p:txBody>
          <a:bodyPr>
            <a:noAutofit/>
          </a:bodyPr>
          <a:lstStyle/>
          <a:p>
            <a:pPr marL="85725" indent="0">
              <a:buNone/>
            </a:pPr>
            <a:r>
              <a:rPr lang="en-US" sz="2400" b="1" dirty="0"/>
              <a:t>Introduction to Ultrasonic Treatment</a:t>
            </a:r>
          </a:p>
          <a:p>
            <a:r>
              <a:rPr lang="en-US" sz="2400" b="1" dirty="0"/>
              <a:t>Purpose and Scope</a:t>
            </a:r>
            <a:r>
              <a:rPr lang="en-US" sz="2400" dirty="0"/>
              <a:t>: Discusses the utilization of ultrasonic oscillations in industrial processes, either as a standalone method or to enhance other conventional techniques.</a:t>
            </a:r>
          </a:p>
          <a:p>
            <a:r>
              <a:rPr lang="en-US" sz="2400" b="1" dirty="0"/>
              <a:t>Mechanics of Sound</a:t>
            </a:r>
            <a:r>
              <a:rPr lang="en-US" sz="2400" dirty="0"/>
              <a:t>: Introduction to how sound, specifically ultrasound, is used in machining through periodic oscillations of media (solid, liquid, gas).</a:t>
            </a:r>
          </a:p>
          <a:p>
            <a:pPr marL="85725" indent="0">
              <a:buNone/>
            </a:pPr>
            <a:endParaRPr lang="en-US" sz="20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3E4BFA4-28A2-ED45-8EFD-F33C09F842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0866" y="856851"/>
            <a:ext cx="11058830" cy="785801"/>
          </a:xfrm>
        </p:spPr>
        <p:txBody>
          <a:bodyPr>
            <a:normAutofit/>
          </a:bodyPr>
          <a:lstStyle/>
          <a:p>
            <a:r>
              <a:rPr lang="en-US" b="0" dirty="0"/>
              <a:t>Treatment with Ultrasound</a:t>
            </a:r>
            <a:endParaRPr lang="en-US" sz="3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420866" y="1642652"/>
            <a:ext cx="7907588" cy="3547186"/>
          </a:xfrm>
        </p:spPr>
        <p:txBody>
          <a:bodyPr>
            <a:noAutofit/>
          </a:bodyPr>
          <a:lstStyle/>
          <a:p>
            <a:pPr marL="85725" indent="0">
              <a:buNone/>
            </a:pPr>
            <a:r>
              <a:rPr lang="en-US" sz="2400" b="1" dirty="0"/>
              <a:t>Fundamentals of Ultrasonic Waves:</a:t>
            </a:r>
            <a:endParaRPr lang="en-US" sz="2400" dirty="0"/>
          </a:p>
          <a:p>
            <a:r>
              <a:rPr lang="en-US" sz="2400" b="1" dirty="0"/>
              <a:t>Nature of Waves:</a:t>
            </a:r>
            <a:r>
              <a:rPr lang="en-US" sz="2400" dirty="0"/>
              <a:t> Ultrasound involves elastic waves with harmonic motion characterized by amplitude (A) and wavelength (</a:t>
            </a:r>
            <a:r>
              <a:rPr lang="en-US" sz="2400" dirty="0" err="1"/>
              <a:t>λ</a:t>
            </a:r>
            <a:r>
              <a:rPr lang="en-US" sz="2400" dirty="0"/>
              <a:t>).</a:t>
            </a:r>
          </a:p>
          <a:p>
            <a:r>
              <a:rPr lang="en-US" sz="2400" b="1" dirty="0"/>
              <a:t>Propagation:</a:t>
            </a:r>
            <a:r>
              <a:rPr lang="en-US" sz="2400" dirty="0"/>
              <a:t> In solids, ultrasound propagates as longitudinal waves predominantly, due to their direct alignment with wave propagation, which contrasts with transverse waves that are slower and less relevant for processing.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3E4BFA4-28A2-ED45-8EFD-F33C09F842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0866" y="856851"/>
            <a:ext cx="11058830" cy="785801"/>
          </a:xfrm>
        </p:spPr>
        <p:txBody>
          <a:bodyPr>
            <a:normAutofit/>
          </a:bodyPr>
          <a:lstStyle/>
          <a:p>
            <a:r>
              <a:rPr lang="en-US" b="0" dirty="0"/>
              <a:t>Treatment with Ultrasound</a:t>
            </a:r>
            <a:endParaRPr lang="en-US" sz="3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8BF0F09-0493-1B49-98AE-4833C35E4536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1957" y="2156679"/>
            <a:ext cx="3834199" cy="17109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557376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420866" y="1642652"/>
            <a:ext cx="10650788" cy="4202094"/>
          </a:xfrm>
        </p:spPr>
        <p:txBody>
          <a:bodyPr>
            <a:noAutofit/>
          </a:bodyPr>
          <a:lstStyle/>
          <a:p>
            <a:pPr marL="85725" indent="0">
              <a:buNone/>
            </a:pPr>
            <a:r>
              <a:rPr lang="en-US" sz="2000" b="1" dirty="0"/>
              <a:t>Mathematical Description of Ultrasound:</a:t>
            </a:r>
            <a:endParaRPr lang="en-US" sz="2000" dirty="0"/>
          </a:p>
          <a:p>
            <a:r>
              <a:rPr lang="en-US" sz="2000" b="1" dirty="0"/>
              <a:t>Wave Equation:</a:t>
            </a:r>
            <a:r>
              <a:rPr lang="en-US" sz="2000" dirty="0"/>
              <a:t> The relationship between wavelength (</a:t>
            </a:r>
            <a:r>
              <a:rPr lang="en-US" sz="2000" dirty="0" err="1"/>
              <a:t>λ</a:t>
            </a:r>
            <a:r>
              <a:rPr lang="en-US" sz="2000" dirty="0"/>
              <a:t>), speed of sound (c), and frequency (f) is given by </a:t>
            </a:r>
            <a:r>
              <a:rPr lang="en-US" sz="2000" dirty="0" err="1"/>
              <a:t>λ</a:t>
            </a:r>
            <a:r>
              <a:rPr lang="en-US" sz="2000" dirty="0"/>
              <a:t>=</a:t>
            </a:r>
            <a:r>
              <a:rPr lang="en-US" sz="2000" dirty="0" err="1"/>
              <a:t>cfλ</a:t>
            </a:r>
            <a:r>
              <a:rPr lang="en-US" sz="2000" dirty="0"/>
              <a:t>=fc​.</a:t>
            </a:r>
          </a:p>
          <a:p>
            <a:r>
              <a:rPr lang="en-US" sz="2000" b="1" dirty="0"/>
              <a:t>Velocity in Solids:</a:t>
            </a:r>
            <a:r>
              <a:rPr lang="en-US" sz="2000" dirty="0"/>
              <a:t> The velocity of sound in a solid is derived from its modulus of elasticity (E) and density (</a:t>
            </a:r>
            <a:r>
              <a:rPr lang="en-US" sz="2000" dirty="0" err="1"/>
              <a:t>ρ</a:t>
            </a:r>
            <a:r>
              <a:rPr lang="en-US" sz="2000" dirty="0"/>
              <a:t>), where v=</a:t>
            </a:r>
            <a:r>
              <a:rPr lang="en-US" sz="2000" dirty="0" err="1"/>
              <a:t>Eρv</a:t>
            </a:r>
            <a:r>
              <a:rPr lang="en-US" sz="2000" dirty="0"/>
              <a:t>=</a:t>
            </a:r>
            <a:r>
              <a:rPr lang="en-US" sz="2000" dirty="0" err="1"/>
              <a:t>ρE</a:t>
            </a:r>
            <a:r>
              <a:rPr lang="en-US" sz="2000" dirty="0"/>
              <a:t>​​. For steel, with E=210,000×103N/m2E=210,000×103N/m2 and </a:t>
            </a:r>
            <a:r>
              <a:rPr lang="en-US" sz="2000" dirty="0" err="1"/>
              <a:t>ρ</a:t>
            </a:r>
            <a:r>
              <a:rPr lang="en-US" sz="2000" dirty="0"/>
              <a:t>=8400kg/m3ρ=8400kg/m3, the speed of sound is calculated.</a:t>
            </a:r>
          </a:p>
          <a:p>
            <a:endParaRPr lang="en-US" sz="2000" dirty="0"/>
          </a:p>
          <a:p>
            <a:pPr marL="85725" indent="0">
              <a:buNone/>
            </a:pPr>
            <a:r>
              <a:rPr lang="en-US" sz="2000" b="1" dirty="0"/>
              <a:t>Ultrasonic Processing Equipment:</a:t>
            </a:r>
            <a:endParaRPr lang="en-US" sz="2000" dirty="0"/>
          </a:p>
          <a:p>
            <a:r>
              <a:rPr lang="en-US" sz="2000" dirty="0"/>
              <a:t>Consists of several components including a generator for ultrasonic oscillations, an amplifier, and a converter.</a:t>
            </a:r>
          </a:p>
          <a:p>
            <a:r>
              <a:rPr lang="en-US" sz="2000" b="1" dirty="0"/>
              <a:t>Power Specifications:</a:t>
            </a:r>
            <a:r>
              <a:rPr lang="en-US" sz="2000" dirty="0"/>
              <a:t> Generators operate within a range from 0.1 to 20 kW and frequencies from 15 to 25 kHz, capable of wide adjustments to match processing requirements.</a:t>
            </a:r>
          </a:p>
          <a:p>
            <a:pPr marL="85725" indent="0">
              <a:buNone/>
            </a:pPr>
            <a:endParaRPr lang="en-US" sz="1800" dirty="0"/>
          </a:p>
          <a:p>
            <a:endParaRPr lang="en-US" sz="20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3E4BFA4-28A2-ED45-8EFD-F33C09F842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0866" y="856851"/>
            <a:ext cx="11058830" cy="785801"/>
          </a:xfrm>
        </p:spPr>
        <p:txBody>
          <a:bodyPr>
            <a:normAutofit/>
          </a:bodyPr>
          <a:lstStyle/>
          <a:p>
            <a:r>
              <a:rPr lang="en-US" b="0" dirty="0"/>
              <a:t>Treatment with Ultrasound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9288520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420866" y="1543796"/>
            <a:ext cx="7314464" cy="4202094"/>
          </a:xfrm>
        </p:spPr>
        <p:txBody>
          <a:bodyPr>
            <a:noAutofit/>
          </a:bodyPr>
          <a:lstStyle/>
          <a:p>
            <a:pPr marL="85725" indent="0">
              <a:buNone/>
            </a:pPr>
            <a:r>
              <a:rPr lang="en-US" sz="2000" b="1" dirty="0"/>
              <a:t>Converter Technologies:</a:t>
            </a:r>
            <a:endParaRPr lang="en-US" sz="2000" dirty="0"/>
          </a:p>
          <a:p>
            <a:r>
              <a:rPr lang="en-US" sz="2000" b="1" dirty="0"/>
              <a:t>Types:</a:t>
            </a:r>
            <a:r>
              <a:rPr lang="en-US" sz="2000" dirty="0"/>
              <a:t> Utilizes </a:t>
            </a:r>
            <a:r>
              <a:rPr lang="en-US" sz="2000" dirty="0" err="1"/>
              <a:t>magnetostrictive</a:t>
            </a:r>
            <a:r>
              <a:rPr lang="en-US" sz="2000" dirty="0"/>
              <a:t> or piezoelectric converters to transform electrical energy into mechanical oscillations.</a:t>
            </a:r>
          </a:p>
          <a:p>
            <a:r>
              <a:rPr lang="en-US" sz="2000" b="1" dirty="0"/>
              <a:t>Magnetostriction:</a:t>
            </a:r>
            <a:r>
              <a:rPr lang="en-US" sz="2000" dirty="0"/>
              <a:t> Ferromagnetic materials like nickel, iron, and cobalt alloys change dimensions under magnetic fields, facilitating ultrasonic oscillation.</a:t>
            </a:r>
          </a:p>
          <a:p>
            <a:pPr marL="85725" indent="0">
              <a:buNone/>
            </a:pPr>
            <a:endParaRPr lang="en-US" sz="2000" b="1" dirty="0"/>
          </a:p>
          <a:p>
            <a:pPr marL="85725" indent="0">
              <a:buNone/>
            </a:pPr>
            <a:r>
              <a:rPr lang="en-US" sz="2000" b="1" dirty="0"/>
              <a:t>Oscillation System Components:</a:t>
            </a:r>
            <a:endParaRPr lang="en-US" sz="2000" dirty="0"/>
          </a:p>
          <a:p>
            <a:r>
              <a:rPr lang="en-US" sz="2000" b="1" dirty="0"/>
              <a:t>Concentrators:</a:t>
            </a:r>
            <a:r>
              <a:rPr lang="en-US" sz="2000" dirty="0"/>
              <a:t> Play a crucial role in amplifying oscillations from the converter to the tool, potentially increasing amplitude from about 10 </a:t>
            </a:r>
            <a:r>
              <a:rPr lang="en-US" sz="2000" dirty="0" err="1"/>
              <a:t>μm</a:t>
            </a:r>
            <a:r>
              <a:rPr lang="en-US" sz="2000" dirty="0"/>
              <a:t> to 25-30 </a:t>
            </a:r>
            <a:r>
              <a:rPr lang="en-US" sz="2000" dirty="0" err="1"/>
              <a:t>μm</a:t>
            </a:r>
            <a:r>
              <a:rPr lang="en-US" sz="2000" dirty="0"/>
              <a:t>.</a:t>
            </a:r>
          </a:p>
          <a:p>
            <a:r>
              <a:rPr lang="en-US" sz="2000" b="1" dirty="0"/>
              <a:t>Design Variations:</a:t>
            </a:r>
            <a:r>
              <a:rPr lang="en-US" sz="2000" dirty="0"/>
              <a:t> Concentrators can be graded, exponential, or conical, each affecting the amplitude amplification efficacy.</a:t>
            </a:r>
          </a:p>
          <a:p>
            <a:pPr marL="85725" indent="0">
              <a:buNone/>
            </a:pPr>
            <a:endParaRPr lang="en-US" sz="20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3E4BFA4-28A2-ED45-8EFD-F33C09F842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0866" y="856851"/>
            <a:ext cx="11058830" cy="785801"/>
          </a:xfrm>
        </p:spPr>
        <p:txBody>
          <a:bodyPr>
            <a:normAutofit/>
          </a:bodyPr>
          <a:lstStyle/>
          <a:p>
            <a:r>
              <a:rPr lang="en-US" b="0" dirty="0"/>
              <a:t>Treatment with Ultrasound</a:t>
            </a:r>
            <a:endParaRPr lang="en-US" sz="3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7D55BF2-B3B6-DE49-95A4-3D2D2B49EA3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3061" y="1958340"/>
            <a:ext cx="3977640" cy="14706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184698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420866" y="1642652"/>
            <a:ext cx="8031156" cy="4202094"/>
          </a:xfrm>
        </p:spPr>
        <p:txBody>
          <a:bodyPr>
            <a:noAutofit/>
          </a:bodyPr>
          <a:lstStyle/>
          <a:p>
            <a:pPr marL="85725" indent="0">
              <a:buNone/>
            </a:pPr>
            <a:r>
              <a:rPr lang="en-US" sz="2000" b="1" dirty="0"/>
              <a:t>Tooling and Operational Dynamics:</a:t>
            </a:r>
            <a:endParaRPr lang="en-US" sz="2000" dirty="0"/>
          </a:p>
          <a:p>
            <a:r>
              <a:rPr lang="en-US" sz="2000" b="1" dirty="0"/>
              <a:t>Tools:</a:t>
            </a:r>
            <a:r>
              <a:rPr lang="en-US" sz="2000" dirty="0"/>
              <a:t> Designed for specific applications such as through or blind holes, with shapes influencing oscillatory system dynamics.</a:t>
            </a:r>
          </a:p>
          <a:p>
            <a:r>
              <a:rPr lang="en-US" sz="2000" b="1" dirty="0"/>
              <a:t>Material Selection:</a:t>
            </a:r>
            <a:r>
              <a:rPr lang="en-US" sz="2000" dirty="0"/>
              <a:t> Tools are typically made from hard metals like brass or carbon steel, chosen for their durability and impact resistance.</a:t>
            </a:r>
          </a:p>
          <a:p>
            <a:pPr marL="85725" indent="0">
              <a:buNone/>
            </a:pPr>
            <a:endParaRPr lang="en-US" sz="2000" b="1" dirty="0"/>
          </a:p>
          <a:p>
            <a:pPr marL="85725" indent="0">
              <a:buNone/>
            </a:pPr>
            <a:r>
              <a:rPr lang="en-US" sz="2000" b="1" dirty="0"/>
              <a:t>Applications and Limitations:</a:t>
            </a:r>
            <a:endParaRPr lang="en-US" sz="2000" dirty="0"/>
          </a:p>
          <a:p>
            <a:r>
              <a:rPr lang="en-US" sz="2000" b="1" dirty="0"/>
              <a:t>Advantages:</a:t>
            </a:r>
            <a:r>
              <a:rPr lang="en-US" sz="2000" dirty="0"/>
              <a:t> Especially beneficial for delicate materials where traditional machining could cause damage, allowing operations like milling, drilling, and engraving.</a:t>
            </a:r>
          </a:p>
          <a:p>
            <a:r>
              <a:rPr lang="en-US" sz="2000" b="1" dirty="0"/>
              <a:t>Disadvantages:</a:t>
            </a:r>
            <a:r>
              <a:rPr lang="en-US" sz="2000" dirty="0"/>
              <a:t> Limited by small processing areas, higher energy consumption, and significant tool wear, necessitating further advancements in technology.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3E4BFA4-28A2-ED45-8EFD-F33C09F842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0866" y="856851"/>
            <a:ext cx="11058830" cy="785801"/>
          </a:xfrm>
        </p:spPr>
        <p:txBody>
          <a:bodyPr>
            <a:normAutofit/>
          </a:bodyPr>
          <a:lstStyle/>
          <a:p>
            <a:r>
              <a:rPr lang="en-US" b="0" dirty="0"/>
              <a:t>Treatment with Ultrasound</a:t>
            </a:r>
            <a:endParaRPr lang="en-US" sz="3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B222415-6657-8F4B-B74E-4B7D88CE56B6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7240" y="1440214"/>
            <a:ext cx="3794760" cy="2420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861532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420866" y="1642652"/>
            <a:ext cx="8031156" cy="4202094"/>
          </a:xfrm>
        </p:spPr>
        <p:txBody>
          <a:bodyPr>
            <a:noAutofit/>
          </a:bodyPr>
          <a:lstStyle/>
          <a:p>
            <a:pPr marL="85725" indent="0">
              <a:buNone/>
            </a:pPr>
            <a:r>
              <a:rPr lang="en-US" sz="2000" b="1" dirty="0"/>
              <a:t>Tooling and Operational Dynamics:</a:t>
            </a:r>
            <a:endParaRPr lang="en-US" sz="2000" dirty="0"/>
          </a:p>
          <a:p>
            <a:r>
              <a:rPr lang="en-US" sz="2000" b="1" dirty="0"/>
              <a:t>Tools:</a:t>
            </a:r>
            <a:r>
              <a:rPr lang="en-US" sz="2000" dirty="0"/>
              <a:t> Designed for specific applications such as through or blind holes, with shapes influencing oscillatory system dynamics.</a:t>
            </a:r>
          </a:p>
          <a:p>
            <a:r>
              <a:rPr lang="en-US" sz="2000" b="1" dirty="0"/>
              <a:t>Material Selection:</a:t>
            </a:r>
            <a:r>
              <a:rPr lang="en-US" sz="2000" dirty="0"/>
              <a:t> Tools are typically made from hard metals like brass or carbon steel, chosen for their durability and impact resistance.</a:t>
            </a:r>
          </a:p>
          <a:p>
            <a:pPr marL="85725" indent="0">
              <a:buNone/>
            </a:pPr>
            <a:endParaRPr lang="en-US" sz="2000" b="1" dirty="0"/>
          </a:p>
          <a:p>
            <a:pPr marL="85725" indent="0">
              <a:buNone/>
            </a:pPr>
            <a:r>
              <a:rPr lang="en-US" sz="2000" b="1" dirty="0"/>
              <a:t>Applications and Limitations:</a:t>
            </a:r>
            <a:endParaRPr lang="en-US" sz="2000" dirty="0"/>
          </a:p>
          <a:p>
            <a:r>
              <a:rPr lang="en-US" sz="2000" b="1" dirty="0"/>
              <a:t>Advantages:</a:t>
            </a:r>
            <a:r>
              <a:rPr lang="en-US" sz="2000" dirty="0"/>
              <a:t> Especially beneficial for delicate materials where traditional machining could cause damage, allowing operations like milling, drilling, and engraving.</a:t>
            </a:r>
          </a:p>
          <a:p>
            <a:r>
              <a:rPr lang="en-US" sz="2000" b="1" dirty="0"/>
              <a:t>Disadvantages:</a:t>
            </a:r>
            <a:r>
              <a:rPr lang="en-US" sz="2000" dirty="0"/>
              <a:t> Limited by small processing areas, higher energy consumption, and significant tool wear, necessitating further advancements in technology.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3E4BFA4-28A2-ED45-8EFD-F33C09F842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0866" y="856851"/>
            <a:ext cx="11058830" cy="785801"/>
          </a:xfrm>
        </p:spPr>
        <p:txBody>
          <a:bodyPr>
            <a:normAutofit/>
          </a:bodyPr>
          <a:lstStyle/>
          <a:p>
            <a:r>
              <a:rPr lang="en-US" b="0" dirty="0"/>
              <a:t>Treatment with Ultrasound</a:t>
            </a:r>
            <a:endParaRPr lang="en-US" sz="3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B222415-6657-8F4B-B74E-4B7D88CE56B6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7240" y="1440214"/>
            <a:ext cx="3794760" cy="2420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172436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420866" y="1642652"/>
            <a:ext cx="11058830" cy="4202094"/>
          </a:xfrm>
        </p:spPr>
        <p:txBody>
          <a:bodyPr>
            <a:noAutofit/>
          </a:bodyPr>
          <a:lstStyle/>
          <a:p>
            <a:pPr marL="85725" indent="0">
              <a:buNone/>
            </a:pPr>
            <a:r>
              <a:rPr lang="en-US" sz="1800" b="1" u="sng" dirty="0"/>
              <a:t>Conclusion</a:t>
            </a:r>
          </a:p>
          <a:p>
            <a:r>
              <a:rPr lang="en-US" sz="1800" b="1" dirty="0"/>
              <a:t>Versatile Processing Technique</a:t>
            </a:r>
            <a:r>
              <a:rPr lang="en-US" sz="1800" dirty="0"/>
              <a:t>: Ultrasound utilizes high-frequency sound waves, offering a non-invasive and precise machining method, particularly effective for materials sensitive to thermal and mechanical stresses.</a:t>
            </a:r>
          </a:p>
          <a:p>
            <a:r>
              <a:rPr lang="en-US" sz="1800" b="1" dirty="0"/>
              <a:t>Advanced Equipment Setup</a:t>
            </a:r>
            <a:r>
              <a:rPr lang="en-US" sz="1800" dirty="0"/>
              <a:t>: The ultrasonic processing setup includes sophisticated components like ultrasonic oscillation generators, amplifiers, and specialized converters (</a:t>
            </a:r>
            <a:r>
              <a:rPr lang="en-US" sz="1800" dirty="0" err="1"/>
              <a:t>magnetostrictive</a:t>
            </a:r>
            <a:r>
              <a:rPr lang="en-US" sz="1800" dirty="0"/>
              <a:t> or piezoelectric), tailored to meet diverse industrial needs.</a:t>
            </a:r>
          </a:p>
          <a:p>
            <a:r>
              <a:rPr lang="en-US" sz="1800" b="1" dirty="0"/>
              <a:t>Enhanced Accuracy and Efficiency</a:t>
            </a:r>
            <a:r>
              <a:rPr lang="en-US" sz="1800" dirty="0"/>
              <a:t>: Through the use of concentrators, ultrasonic processing significantly amplifies the mechanical oscillations, enabling fine and precise machining of complex parts with minimal material wastage.</a:t>
            </a:r>
          </a:p>
          <a:p>
            <a:r>
              <a:rPr lang="en-US" sz="1800" b="1" dirty="0"/>
              <a:t>Wide Range of Applications</a:t>
            </a:r>
            <a:r>
              <a:rPr lang="en-US" sz="1800" dirty="0"/>
              <a:t>: Ideal for delicate operations such as drilling, milling, and engraving on fragile materials like glass and ceramics, proving essential in industries requiring high precision.</a:t>
            </a:r>
          </a:p>
          <a:p>
            <a:r>
              <a:rPr lang="en-US" sz="1800" b="1" dirty="0"/>
              <a:t>Need for Development</a:t>
            </a:r>
            <a:r>
              <a:rPr lang="en-US" sz="1800" dirty="0"/>
              <a:t>: Despite its advantages, the technique faces challenges such as limited processing area, high energy consumption, and rapid tool wear, indicating a need for ongoing technological advancements to broaden its industrial applicability.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3E4BFA4-28A2-ED45-8EFD-F33C09F842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0866" y="856851"/>
            <a:ext cx="11058830" cy="785801"/>
          </a:xfrm>
        </p:spPr>
        <p:txBody>
          <a:bodyPr>
            <a:normAutofit/>
          </a:bodyPr>
          <a:lstStyle/>
          <a:p>
            <a:r>
              <a:rPr lang="en-US" b="0" dirty="0"/>
              <a:t>Treatment with Ultrasound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996848479"/>
      </p:ext>
    </p:extLst>
  </p:cSld>
  <p:clrMapOvr>
    <a:masterClrMapping/>
  </p:clrMapOvr>
</p:sld>
</file>

<file path=ppt/theme/theme1.xml><?xml version="1.0" encoding="utf-8"?>
<a:theme xmlns:a="http://schemas.openxmlformats.org/drawingml/2006/main" name="GREENES_HEP_1_1 do 1_3 (1)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REENES_HEP_1_1 do 1_3 (1)" id="{3B9D7543-5B7D-6E4D-8FE5-09426AE154BF}" vid="{0CC1B8A8-EEE2-1E48-A423-62B3E2500F3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GREENES_HEP_1_1 do 1_3 (1)</Template>
  <TotalTime>147</TotalTime>
  <Words>762</Words>
  <Application>Microsoft Office PowerPoint</Application>
  <PresentationFormat>Widescreen</PresentationFormat>
  <Paragraphs>49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Exo 2</vt:lpstr>
      <vt:lpstr>GREENES_HEP_1_1 do 1_3 (1)</vt:lpstr>
      <vt:lpstr>CONTEMPORARY PRODUCTION TECHNOLOGIES</vt:lpstr>
      <vt:lpstr>Treatment with Ultrasound</vt:lpstr>
      <vt:lpstr>Treatment with Ultrasound</vt:lpstr>
      <vt:lpstr>Treatment with Ultrasound</vt:lpstr>
      <vt:lpstr>Treatment with Ultrasound</vt:lpstr>
      <vt:lpstr>Treatment with Ultrasound</vt:lpstr>
      <vt:lpstr>Treatment with Ultrasound</vt:lpstr>
      <vt:lpstr>Treatment with Ultrasound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CONTEMPORARY PRODUCTION TECHNOLOGIES</dc:title>
  <dc:subject/>
  <dc:creator>ASUS</dc:creator>
  <cp:keywords/>
  <dc:description>generated using python-pptx</dc:description>
  <cp:lastModifiedBy>ASUS</cp:lastModifiedBy>
  <cp:revision>12</cp:revision>
  <dcterms:created xsi:type="dcterms:W3CDTF">2013-01-27T09:14:16Z</dcterms:created>
  <dcterms:modified xsi:type="dcterms:W3CDTF">2024-09-23T07:31:03Z</dcterms:modified>
  <cp:category/>
</cp:coreProperties>
</file>