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df" ContentType="application/pdf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handoutMasterIdLst>
    <p:handoutMasterId r:id="rId13"/>
  </p:handoutMasterIdLst>
  <p:sldIdLst>
    <p:sldId id="257" r:id="rId2"/>
    <p:sldId id="378" r:id="rId3"/>
    <p:sldId id="2524" r:id="rId4"/>
    <p:sldId id="2523" r:id="rId5"/>
    <p:sldId id="383" r:id="rId6"/>
    <p:sldId id="2514" r:id="rId7"/>
    <p:sldId id="2518" r:id="rId8"/>
    <p:sldId id="2519" r:id="rId9"/>
    <p:sldId id="2520" r:id="rId10"/>
    <p:sldId id="2509" r:id="rId11"/>
  </p:sldIdLst>
  <p:sldSz cx="12192000" cy="6858000"/>
  <p:notesSz cx="9926638" cy="6797675"/>
  <p:defaultTextStyle>
    <a:defPPr>
      <a:defRPr lang="sl-S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386"/>
    <a:srgbClr val="006F8E"/>
    <a:srgbClr val="AEC944"/>
    <a:srgbClr val="006675"/>
    <a:srgbClr val="9FF5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log 2 – poudarek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8" autoAdjust="0"/>
    <p:restoredTop sz="94660"/>
  </p:normalViewPr>
  <p:slideViewPr>
    <p:cSldViewPr>
      <p:cViewPr varScale="1">
        <p:scale>
          <a:sx n="82" d="100"/>
          <a:sy n="82" d="100"/>
        </p:scale>
        <p:origin x="624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115" d="100"/>
          <a:sy n="115" d="100"/>
        </p:scale>
        <p:origin x="2127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glave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301543" cy="341064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l">
              <a:defRPr sz="1200"/>
            </a:lvl1pPr>
          </a:lstStyle>
          <a:p>
            <a:r>
              <a:rPr lang="sl-SI"/>
              <a:t>Zgorevanje in kurilne naprave</a:t>
            </a:r>
          </a:p>
        </p:txBody>
      </p:sp>
      <p:sp>
        <p:nvSpPr>
          <p:cNvPr id="3" name="Označba mesta datuma 2"/>
          <p:cNvSpPr>
            <a:spLocks noGrp="1"/>
          </p:cNvSpPr>
          <p:nvPr>
            <p:ph type="dt" sz="quarter" idx="1"/>
          </p:nvPr>
        </p:nvSpPr>
        <p:spPr>
          <a:xfrm>
            <a:off x="5622798" y="1"/>
            <a:ext cx="4301543" cy="341064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r">
              <a:defRPr sz="1200"/>
            </a:lvl1pPr>
          </a:lstStyle>
          <a:p>
            <a:r>
              <a:rPr lang="sl-SI" dirty="0"/>
              <a:t>2023/24</a:t>
            </a:r>
          </a:p>
        </p:txBody>
      </p:sp>
      <p:sp>
        <p:nvSpPr>
          <p:cNvPr id="4" name="Označba mesta noge 3"/>
          <p:cNvSpPr>
            <a:spLocks noGrp="1"/>
          </p:cNvSpPr>
          <p:nvPr>
            <p:ph type="ftr" sz="quarter" idx="2"/>
          </p:nvPr>
        </p:nvSpPr>
        <p:spPr>
          <a:xfrm>
            <a:off x="1" y="6286081"/>
            <a:ext cx="4301543" cy="341063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l">
              <a:defRPr sz="1200"/>
            </a:lvl1pPr>
          </a:lstStyle>
          <a:p>
            <a:r>
              <a:rPr lang="sl-SI" dirty="0"/>
              <a:t>izr. prof. dr. Filip Kokalj</a:t>
            </a:r>
          </a:p>
        </p:txBody>
      </p:sp>
      <p:sp>
        <p:nvSpPr>
          <p:cNvPr id="5" name="Označba mesta številke diapozitiva 4"/>
          <p:cNvSpPr>
            <a:spLocks noGrp="1"/>
          </p:cNvSpPr>
          <p:nvPr>
            <p:ph type="sldNum" sz="quarter" idx="3"/>
          </p:nvPr>
        </p:nvSpPr>
        <p:spPr>
          <a:xfrm>
            <a:off x="5622797" y="6286080"/>
            <a:ext cx="4301543" cy="341063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r">
              <a:defRPr sz="1200"/>
            </a:lvl1pPr>
          </a:lstStyle>
          <a:p>
            <a:fld id="{E4636E3E-FB13-4186-97B1-CA9AA5C8888C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09111129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glav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1543" cy="339884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l">
              <a:defRPr sz="1200"/>
            </a:lvl1pPr>
          </a:lstStyle>
          <a:p>
            <a:r>
              <a:rPr lang="sl-SI"/>
              <a:t>Zgorevanje in kurilne naprave</a:t>
            </a:r>
          </a:p>
        </p:txBody>
      </p:sp>
      <p:sp>
        <p:nvSpPr>
          <p:cNvPr id="3" name="Ograda datuma 2"/>
          <p:cNvSpPr>
            <a:spLocks noGrp="1"/>
          </p:cNvSpPr>
          <p:nvPr>
            <p:ph type="dt" idx="1"/>
          </p:nvPr>
        </p:nvSpPr>
        <p:spPr>
          <a:xfrm>
            <a:off x="5622798" y="0"/>
            <a:ext cx="4301543" cy="339884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r">
              <a:defRPr sz="1200"/>
            </a:lvl1pPr>
          </a:lstStyle>
          <a:p>
            <a:r>
              <a:rPr lang="sl-SI" dirty="0"/>
              <a:t>2022/23</a:t>
            </a:r>
          </a:p>
        </p:txBody>
      </p:sp>
      <p:sp>
        <p:nvSpPr>
          <p:cNvPr id="4" name="Ograda stranske slike 3"/>
          <p:cNvSpPr>
            <a:spLocks noGrp="1" noRot="1" noChangeAspect="1"/>
          </p:cNvSpPr>
          <p:nvPr>
            <p:ph type="sldImg" idx="2"/>
          </p:nvPr>
        </p:nvSpPr>
        <p:spPr>
          <a:xfrm>
            <a:off x="2697163" y="509588"/>
            <a:ext cx="4532312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6" tIns="45713" rIns="91426" bIns="45713" rtlCol="0" anchor="ctr"/>
          <a:lstStyle/>
          <a:p>
            <a:endParaRPr lang="sl-SI"/>
          </a:p>
        </p:txBody>
      </p:sp>
      <p:sp>
        <p:nvSpPr>
          <p:cNvPr id="5" name="Ograda opomb 4"/>
          <p:cNvSpPr>
            <a:spLocks noGrp="1"/>
          </p:cNvSpPr>
          <p:nvPr>
            <p:ph type="body" sz="quarter" idx="3"/>
          </p:nvPr>
        </p:nvSpPr>
        <p:spPr>
          <a:xfrm>
            <a:off x="992665" y="3228896"/>
            <a:ext cx="7941310" cy="3058954"/>
          </a:xfrm>
          <a:prstGeom prst="rect">
            <a:avLst/>
          </a:prstGeom>
        </p:spPr>
        <p:txBody>
          <a:bodyPr vert="horz" lIns="91426" tIns="45713" rIns="91426" bIns="45713" rtlCol="0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4"/>
          </p:nvPr>
        </p:nvSpPr>
        <p:spPr>
          <a:xfrm>
            <a:off x="1" y="6456612"/>
            <a:ext cx="4301543" cy="339884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l">
              <a:defRPr sz="1200"/>
            </a:lvl1pPr>
          </a:lstStyle>
          <a:p>
            <a:r>
              <a:rPr lang="sl-SI"/>
              <a:t>doc. dr. Filip Kokalj</a:t>
            </a:r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5"/>
          </p:nvPr>
        </p:nvSpPr>
        <p:spPr>
          <a:xfrm>
            <a:off x="5622798" y="6456612"/>
            <a:ext cx="4301543" cy="339884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r">
              <a:defRPr sz="1200"/>
            </a:lvl1pPr>
          </a:lstStyle>
          <a:p>
            <a:fld id="{80823625-56CF-4550-8812-9F9EB2171C8A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028730102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D6036D-02E0-4238-AE85-5F2D0B0BBE87}" type="slidenum">
              <a:rPr lang="en-GB" altLang="sl-SI"/>
              <a:pPr/>
              <a:t>2</a:t>
            </a:fld>
            <a:endParaRPr lang="en-GB" altLang="sl-SI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altLang="sl-SI"/>
          </a:p>
        </p:txBody>
      </p:sp>
    </p:spTree>
    <p:extLst>
      <p:ext uri="{BB962C8B-B14F-4D97-AF65-F5344CB8AC3E}">
        <p14:creationId xmlns:p14="http://schemas.microsoft.com/office/powerpoint/2010/main" val="655759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aseline="0" dirty="0">
                <a:sym typeface="Wingdings" panose="05000000000000000000" pitchFamily="2" charset="2"/>
              </a:rPr>
              <a:t>Quelle Wirkungsgrad und kWh Preis: https://cleanenergypartnership.de/faq/wasserstoffproduktion-und-speicherung/?scroll=true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DB51AF-430C-47BC-BF3D-3C9ADFACC8EC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897094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DB51AF-430C-47BC-BF3D-3C9ADFACC8EC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222116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D6036D-02E0-4238-AE85-5F2D0B0BBE87}" type="slidenum">
              <a:rPr lang="en-GB" altLang="sl-SI"/>
              <a:pPr/>
              <a:t>5</a:t>
            </a:fld>
            <a:endParaRPr lang="en-GB" altLang="sl-SI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altLang="sl-SI"/>
          </a:p>
        </p:txBody>
      </p:sp>
    </p:spTree>
    <p:extLst>
      <p:ext uri="{BB962C8B-B14F-4D97-AF65-F5344CB8AC3E}">
        <p14:creationId xmlns:p14="http://schemas.microsoft.com/office/powerpoint/2010/main" val="4721875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aseline="0" dirty="0"/>
              <a:t>Beispiel mit 10 kW in absoluten Zahlen: Verbrennung Erdgas 2,02 kg/h, Erdgas + 10% 1,96 kg/h (-3%), Erdgas + 20% 1,89 kg/h (-6,9%)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aseline="0" dirty="0"/>
              <a:t>50% CO2 Reduzierung Erdgas/Wasserstoffverhältnis circa 20/80</a:t>
            </a:r>
          </a:p>
          <a:p>
            <a:r>
              <a:rPr lang="de-DE" baseline="0" dirty="0"/>
              <a:t>	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DB51AF-430C-47BC-BF3D-3C9ADFACC8EC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74899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de-DE" sz="1000" dirty="0"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73842">
              <a:defRPr/>
            </a:pPr>
            <a:fld id="{A93E507A-2652-7D49-AAD3-4CE31ECF3774}" type="slidenum">
              <a:rPr lang="de-DE">
                <a:solidFill>
                  <a:prstClr val="black"/>
                </a:solidFill>
                <a:latin typeface="Calibri" panose="020F0502020204030204"/>
              </a:rPr>
              <a:pPr defTabSz="473842">
                <a:defRPr/>
              </a:pPr>
              <a:t>7</a:t>
            </a:fld>
            <a:endParaRPr lang="de-DE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5630074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73842">
              <a:defRPr/>
            </a:pPr>
            <a:fld id="{A93E507A-2652-7D49-AAD3-4CE31ECF3774}" type="slidenum">
              <a:rPr lang="de-DE">
                <a:solidFill>
                  <a:prstClr val="black"/>
                </a:solidFill>
                <a:latin typeface="Calibri" panose="020F0502020204030204"/>
              </a:rPr>
              <a:pPr defTabSz="473842">
                <a:defRPr/>
              </a:pPr>
              <a:t>8</a:t>
            </a:fld>
            <a:endParaRPr lang="de-DE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3258687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73842">
              <a:defRPr/>
            </a:pPr>
            <a:fld id="{A93E507A-2652-7D49-AAD3-4CE31ECF3774}" type="slidenum">
              <a:rPr lang="de-DE">
                <a:solidFill>
                  <a:prstClr val="black"/>
                </a:solidFill>
                <a:latin typeface="Calibri" panose="020F0502020204030204"/>
              </a:rPr>
              <a:pPr defTabSz="473842">
                <a:defRPr/>
              </a:pPr>
              <a:t>9</a:t>
            </a:fld>
            <a:endParaRPr lang="de-DE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8637366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de-DE" sz="900" dirty="0"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73842">
              <a:defRPr/>
            </a:pPr>
            <a:fld id="{A93E507A-2652-7D49-AAD3-4CE31ECF3774}" type="slidenum">
              <a:rPr lang="de-DE">
                <a:solidFill>
                  <a:prstClr val="black"/>
                </a:solidFill>
                <a:latin typeface="Calibri" panose="020F0502020204030204"/>
                <a:ea typeface="ＭＳ Ｐゴシック" pitchFamily="34" charset="-128"/>
              </a:rPr>
              <a:pPr defTabSz="473842">
                <a:defRPr/>
              </a:pPr>
              <a:t>10</a:t>
            </a:fld>
            <a:endParaRPr lang="de-DE">
              <a:solidFill>
                <a:prstClr val="black"/>
              </a:solidFill>
              <a:latin typeface="Calibri" panose="020F0502020204030204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396080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d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jpe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slovnica zaposl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značba mesta besedila 20"/>
          <p:cNvSpPr>
            <a:spLocks noGrp="1"/>
          </p:cNvSpPr>
          <p:nvPr>
            <p:ph type="body" sz="quarter" idx="17" hasCustomPrompt="1"/>
          </p:nvPr>
        </p:nvSpPr>
        <p:spPr>
          <a:xfrm>
            <a:off x="2321726" y="4572152"/>
            <a:ext cx="7662706" cy="338554"/>
          </a:xfrm>
          <a:noFill/>
        </p:spPr>
        <p:txBody>
          <a:bodyPr wrap="square" rtlCol="0">
            <a:spAutoFit/>
          </a:bodyPr>
          <a:lstStyle>
            <a:lvl1pPr marL="0" indent="0">
              <a:buFontTx/>
              <a:buNone/>
              <a:defRPr lang="sl-SI" sz="1600" b="0" i="0" dirty="0" smtClean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lvl="0"/>
            <a:r>
              <a:rPr lang="sl-SI" dirty="0"/>
              <a:t>Navedba avtorja(</a:t>
            </a:r>
            <a:r>
              <a:rPr lang="sl-SI" dirty="0" err="1"/>
              <a:t>ev</a:t>
            </a:r>
            <a:r>
              <a:rPr lang="sl-SI" dirty="0"/>
              <a:t>)</a:t>
            </a:r>
          </a:p>
        </p:txBody>
      </p:sp>
      <p:sp>
        <p:nvSpPr>
          <p:cNvPr id="23" name="Označba mesta besedila 20"/>
          <p:cNvSpPr>
            <a:spLocks noGrp="1"/>
          </p:cNvSpPr>
          <p:nvPr>
            <p:ph type="body" sz="quarter" idx="18" hasCustomPrompt="1"/>
          </p:nvPr>
        </p:nvSpPr>
        <p:spPr>
          <a:xfrm>
            <a:off x="2321726" y="3716167"/>
            <a:ext cx="7662706" cy="338554"/>
          </a:xfrm>
          <a:noFill/>
        </p:spPr>
        <p:txBody>
          <a:bodyPr wrap="square" rtlCol="0">
            <a:spAutoFit/>
          </a:bodyPr>
          <a:lstStyle>
            <a:lvl1pPr marL="0" indent="0">
              <a:buFontTx/>
              <a:buNone/>
              <a:defRPr lang="sl-SI" sz="1600" i="1" baseline="0" dirty="0" smtClean="0">
                <a:solidFill>
                  <a:srgbClr val="006F8E"/>
                </a:solidFill>
              </a:defRPr>
            </a:lvl1pPr>
          </a:lstStyle>
          <a:p>
            <a:pPr marL="0" lvl="0"/>
            <a:r>
              <a:rPr lang="sl-SI" dirty="0"/>
              <a:t>Vpišite podnaslov predstavitve</a:t>
            </a:r>
          </a:p>
        </p:txBody>
      </p:sp>
      <p:sp>
        <p:nvSpPr>
          <p:cNvPr id="24" name="Pravokotnik 23"/>
          <p:cNvSpPr/>
          <p:nvPr userDrawn="1"/>
        </p:nvSpPr>
        <p:spPr>
          <a:xfrm>
            <a:off x="725531" y="1562771"/>
            <a:ext cx="1440000" cy="4260011"/>
          </a:xfrm>
          <a:prstGeom prst="rect">
            <a:avLst/>
          </a:prstGeom>
          <a:solidFill>
            <a:srgbClr val="0063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25" name="Pravokotnik 24"/>
          <p:cNvSpPr/>
          <p:nvPr userDrawn="1"/>
        </p:nvSpPr>
        <p:spPr>
          <a:xfrm>
            <a:off x="119336" y="-18200"/>
            <a:ext cx="450000" cy="6876200"/>
          </a:xfrm>
          <a:prstGeom prst="rect">
            <a:avLst/>
          </a:prstGeom>
          <a:solidFill>
            <a:srgbClr val="AEC9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pic>
        <p:nvPicPr>
          <p:cNvPr id="26" name="Slika 2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531" y="92235"/>
            <a:ext cx="1440000" cy="1375620"/>
          </a:xfrm>
          <a:prstGeom prst="rect">
            <a:avLst/>
          </a:prstGeom>
        </p:spPr>
      </p:pic>
      <p:grpSp>
        <p:nvGrpSpPr>
          <p:cNvPr id="27" name="Group 4"/>
          <p:cNvGrpSpPr>
            <a:grpSpLocks noChangeAspect="1"/>
          </p:cNvGrpSpPr>
          <p:nvPr userDrawn="1"/>
        </p:nvGrpSpPr>
        <p:grpSpPr bwMode="auto">
          <a:xfrm>
            <a:off x="725531" y="5949280"/>
            <a:ext cx="1440000" cy="834573"/>
            <a:chOff x="3175" y="1987"/>
            <a:chExt cx="597" cy="346"/>
          </a:xfrm>
        </p:grpSpPr>
        <p:sp>
          <p:nvSpPr>
            <p:cNvPr id="28" name="Freeform 8"/>
            <p:cNvSpPr>
              <a:spLocks/>
            </p:cNvSpPr>
            <p:nvPr/>
          </p:nvSpPr>
          <p:spPr bwMode="auto">
            <a:xfrm>
              <a:off x="3177" y="2284"/>
              <a:ext cx="33" cy="49"/>
            </a:xfrm>
            <a:custGeom>
              <a:avLst/>
              <a:gdLst>
                <a:gd name="T0" fmla="*/ 72 w 147"/>
                <a:gd name="T1" fmla="*/ 196 h 214"/>
                <a:gd name="T2" fmla="*/ 128 w 147"/>
                <a:gd name="T3" fmla="*/ 149 h 214"/>
                <a:gd name="T4" fmla="*/ 128 w 147"/>
                <a:gd name="T5" fmla="*/ 0 h 214"/>
                <a:gd name="T6" fmla="*/ 147 w 147"/>
                <a:gd name="T7" fmla="*/ 0 h 214"/>
                <a:gd name="T8" fmla="*/ 147 w 147"/>
                <a:gd name="T9" fmla="*/ 149 h 214"/>
                <a:gd name="T10" fmla="*/ 72 w 147"/>
                <a:gd name="T11" fmla="*/ 214 h 214"/>
                <a:gd name="T12" fmla="*/ 0 w 147"/>
                <a:gd name="T13" fmla="*/ 149 h 214"/>
                <a:gd name="T14" fmla="*/ 0 w 147"/>
                <a:gd name="T15" fmla="*/ 0 h 214"/>
                <a:gd name="T16" fmla="*/ 19 w 147"/>
                <a:gd name="T17" fmla="*/ 0 h 214"/>
                <a:gd name="T18" fmla="*/ 19 w 147"/>
                <a:gd name="T19" fmla="*/ 149 h 214"/>
                <a:gd name="T20" fmla="*/ 72 w 147"/>
                <a:gd name="T21" fmla="*/ 19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214">
                  <a:moveTo>
                    <a:pt x="72" y="196"/>
                  </a:moveTo>
                  <a:cubicBezTo>
                    <a:pt x="107" y="196"/>
                    <a:pt x="128" y="184"/>
                    <a:pt x="128" y="149"/>
                  </a:cubicBezTo>
                  <a:lnTo>
                    <a:pt x="128" y="0"/>
                  </a:lnTo>
                  <a:lnTo>
                    <a:pt x="147" y="0"/>
                  </a:lnTo>
                  <a:lnTo>
                    <a:pt x="147" y="149"/>
                  </a:lnTo>
                  <a:cubicBezTo>
                    <a:pt x="147" y="196"/>
                    <a:pt x="120" y="214"/>
                    <a:pt x="72" y="214"/>
                  </a:cubicBezTo>
                  <a:cubicBezTo>
                    <a:pt x="27" y="214"/>
                    <a:pt x="0" y="196"/>
                    <a:pt x="0" y="149"/>
                  </a:cubicBezTo>
                  <a:lnTo>
                    <a:pt x="0" y="0"/>
                  </a:lnTo>
                  <a:lnTo>
                    <a:pt x="19" y="0"/>
                  </a:lnTo>
                  <a:lnTo>
                    <a:pt x="19" y="149"/>
                  </a:lnTo>
                  <a:cubicBezTo>
                    <a:pt x="19" y="184"/>
                    <a:pt x="39" y="196"/>
                    <a:pt x="72" y="196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>
              <a:off x="3219" y="2297"/>
              <a:ext cx="28" cy="35"/>
            </a:xfrm>
            <a:custGeom>
              <a:avLst/>
              <a:gdLst>
                <a:gd name="T0" fmla="*/ 0 w 121"/>
                <a:gd name="T1" fmla="*/ 154 h 154"/>
                <a:gd name="T2" fmla="*/ 0 w 121"/>
                <a:gd name="T3" fmla="*/ 3 h 154"/>
                <a:gd name="T4" fmla="*/ 19 w 121"/>
                <a:gd name="T5" fmla="*/ 3 h 154"/>
                <a:gd name="T6" fmla="*/ 19 w 121"/>
                <a:gd name="T7" fmla="*/ 14 h 154"/>
                <a:gd name="T8" fmla="*/ 69 w 121"/>
                <a:gd name="T9" fmla="*/ 0 h 154"/>
                <a:gd name="T10" fmla="*/ 121 w 121"/>
                <a:gd name="T11" fmla="*/ 75 h 154"/>
                <a:gd name="T12" fmla="*/ 121 w 121"/>
                <a:gd name="T13" fmla="*/ 154 h 154"/>
                <a:gd name="T14" fmla="*/ 102 w 121"/>
                <a:gd name="T15" fmla="*/ 154 h 154"/>
                <a:gd name="T16" fmla="*/ 102 w 121"/>
                <a:gd name="T17" fmla="*/ 75 h 154"/>
                <a:gd name="T18" fmla="*/ 67 w 121"/>
                <a:gd name="T19" fmla="*/ 16 h 154"/>
                <a:gd name="T20" fmla="*/ 19 w 121"/>
                <a:gd name="T21" fmla="*/ 29 h 154"/>
                <a:gd name="T22" fmla="*/ 19 w 121"/>
                <a:gd name="T23" fmla="*/ 154 h 154"/>
                <a:gd name="T24" fmla="*/ 0 w 121"/>
                <a:gd name="T25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1" h="154">
                  <a:moveTo>
                    <a:pt x="0" y="154"/>
                  </a:moveTo>
                  <a:lnTo>
                    <a:pt x="0" y="3"/>
                  </a:lnTo>
                  <a:lnTo>
                    <a:pt x="19" y="3"/>
                  </a:lnTo>
                  <a:lnTo>
                    <a:pt x="19" y="14"/>
                  </a:lnTo>
                  <a:cubicBezTo>
                    <a:pt x="19" y="14"/>
                    <a:pt x="45" y="0"/>
                    <a:pt x="69" y="0"/>
                  </a:cubicBezTo>
                  <a:cubicBezTo>
                    <a:pt x="111" y="0"/>
                    <a:pt x="121" y="19"/>
                    <a:pt x="121" y="75"/>
                  </a:cubicBezTo>
                  <a:lnTo>
                    <a:pt x="121" y="154"/>
                  </a:lnTo>
                  <a:lnTo>
                    <a:pt x="102" y="154"/>
                  </a:lnTo>
                  <a:lnTo>
                    <a:pt x="102" y="75"/>
                  </a:lnTo>
                  <a:cubicBezTo>
                    <a:pt x="102" y="31"/>
                    <a:pt x="97" y="16"/>
                    <a:pt x="67" y="16"/>
                  </a:cubicBezTo>
                  <a:cubicBezTo>
                    <a:pt x="42" y="16"/>
                    <a:pt x="19" y="29"/>
                    <a:pt x="19" y="29"/>
                  </a:cubicBezTo>
                  <a:lnTo>
                    <a:pt x="19" y="154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0" name="Freeform 10"/>
            <p:cNvSpPr>
              <a:spLocks noEditPoints="1"/>
            </p:cNvSpPr>
            <p:nvPr/>
          </p:nvSpPr>
          <p:spPr bwMode="auto">
            <a:xfrm>
              <a:off x="3259" y="2283"/>
              <a:ext cx="4" cy="49"/>
            </a:xfrm>
            <a:custGeom>
              <a:avLst/>
              <a:gdLst>
                <a:gd name="T0" fmla="*/ 0 w 19"/>
                <a:gd name="T1" fmla="*/ 0 h 212"/>
                <a:gd name="T2" fmla="*/ 19 w 19"/>
                <a:gd name="T3" fmla="*/ 0 h 212"/>
                <a:gd name="T4" fmla="*/ 19 w 19"/>
                <a:gd name="T5" fmla="*/ 23 h 212"/>
                <a:gd name="T6" fmla="*/ 0 w 19"/>
                <a:gd name="T7" fmla="*/ 23 h 212"/>
                <a:gd name="T8" fmla="*/ 0 w 19"/>
                <a:gd name="T9" fmla="*/ 0 h 212"/>
                <a:gd name="T10" fmla="*/ 0 w 19"/>
                <a:gd name="T11" fmla="*/ 61 h 212"/>
                <a:gd name="T12" fmla="*/ 0 w 19"/>
                <a:gd name="T13" fmla="*/ 61 h 212"/>
                <a:gd name="T14" fmla="*/ 19 w 19"/>
                <a:gd name="T15" fmla="*/ 61 h 212"/>
                <a:gd name="T16" fmla="*/ 19 w 19"/>
                <a:gd name="T17" fmla="*/ 212 h 212"/>
                <a:gd name="T18" fmla="*/ 0 w 19"/>
                <a:gd name="T19" fmla="*/ 212 h 212"/>
                <a:gd name="T20" fmla="*/ 0 w 19"/>
                <a:gd name="T21" fmla="*/ 6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12">
                  <a:moveTo>
                    <a:pt x="0" y="0"/>
                  </a:moveTo>
                  <a:lnTo>
                    <a:pt x="19" y="0"/>
                  </a:lnTo>
                  <a:lnTo>
                    <a:pt x="1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61"/>
                  </a:moveTo>
                  <a:lnTo>
                    <a:pt x="0" y="61"/>
                  </a:lnTo>
                  <a:lnTo>
                    <a:pt x="19" y="61"/>
                  </a:lnTo>
                  <a:lnTo>
                    <a:pt x="19" y="212"/>
                  </a:lnTo>
                  <a:lnTo>
                    <a:pt x="0" y="212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1" name="Freeform 11"/>
            <p:cNvSpPr>
              <a:spLocks/>
            </p:cNvSpPr>
            <p:nvPr/>
          </p:nvSpPr>
          <p:spPr bwMode="auto">
            <a:xfrm>
              <a:off x="3271" y="2297"/>
              <a:ext cx="30" cy="35"/>
            </a:xfrm>
            <a:custGeom>
              <a:avLst/>
              <a:gdLst>
                <a:gd name="T0" fmla="*/ 20 w 132"/>
                <a:gd name="T1" fmla="*/ 0 h 151"/>
                <a:gd name="T2" fmla="*/ 60 w 132"/>
                <a:gd name="T3" fmla="*/ 135 h 151"/>
                <a:gd name="T4" fmla="*/ 72 w 132"/>
                <a:gd name="T5" fmla="*/ 135 h 151"/>
                <a:gd name="T6" fmla="*/ 112 w 132"/>
                <a:gd name="T7" fmla="*/ 0 h 151"/>
                <a:gd name="T8" fmla="*/ 132 w 132"/>
                <a:gd name="T9" fmla="*/ 0 h 151"/>
                <a:gd name="T10" fmla="*/ 86 w 132"/>
                <a:gd name="T11" fmla="*/ 151 h 151"/>
                <a:gd name="T12" fmla="*/ 45 w 132"/>
                <a:gd name="T13" fmla="*/ 151 h 151"/>
                <a:gd name="T14" fmla="*/ 0 w 132"/>
                <a:gd name="T15" fmla="*/ 0 h 151"/>
                <a:gd name="T16" fmla="*/ 20 w 132"/>
                <a:gd name="T1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151">
                  <a:moveTo>
                    <a:pt x="20" y="0"/>
                  </a:moveTo>
                  <a:lnTo>
                    <a:pt x="60" y="135"/>
                  </a:lnTo>
                  <a:lnTo>
                    <a:pt x="72" y="135"/>
                  </a:lnTo>
                  <a:lnTo>
                    <a:pt x="112" y="0"/>
                  </a:lnTo>
                  <a:lnTo>
                    <a:pt x="132" y="0"/>
                  </a:lnTo>
                  <a:lnTo>
                    <a:pt x="86" y="151"/>
                  </a:lnTo>
                  <a:lnTo>
                    <a:pt x="45" y="151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2" name="Freeform 12"/>
            <p:cNvSpPr>
              <a:spLocks noEditPoints="1"/>
            </p:cNvSpPr>
            <p:nvPr/>
          </p:nvSpPr>
          <p:spPr bwMode="auto">
            <a:xfrm>
              <a:off x="3307" y="2297"/>
              <a:ext cx="28" cy="36"/>
            </a:xfrm>
            <a:custGeom>
              <a:avLst/>
              <a:gdLst>
                <a:gd name="T0" fmla="*/ 118 w 124"/>
                <a:gd name="T1" fmla="*/ 138 h 157"/>
                <a:gd name="T2" fmla="*/ 119 w 124"/>
                <a:gd name="T3" fmla="*/ 153 h 157"/>
                <a:gd name="T4" fmla="*/ 60 w 124"/>
                <a:gd name="T5" fmla="*/ 157 h 157"/>
                <a:gd name="T6" fmla="*/ 0 w 124"/>
                <a:gd name="T7" fmla="*/ 79 h 157"/>
                <a:gd name="T8" fmla="*/ 64 w 124"/>
                <a:gd name="T9" fmla="*/ 0 h 157"/>
                <a:gd name="T10" fmla="*/ 124 w 124"/>
                <a:gd name="T11" fmla="*/ 71 h 157"/>
                <a:gd name="T12" fmla="*/ 124 w 124"/>
                <a:gd name="T13" fmla="*/ 86 h 157"/>
                <a:gd name="T14" fmla="*/ 19 w 124"/>
                <a:gd name="T15" fmla="*/ 86 h 157"/>
                <a:gd name="T16" fmla="*/ 62 w 124"/>
                <a:gd name="T17" fmla="*/ 140 h 157"/>
                <a:gd name="T18" fmla="*/ 118 w 124"/>
                <a:gd name="T19" fmla="*/ 138 h 157"/>
                <a:gd name="T20" fmla="*/ 106 w 124"/>
                <a:gd name="T21" fmla="*/ 71 h 157"/>
                <a:gd name="T22" fmla="*/ 106 w 124"/>
                <a:gd name="T23" fmla="*/ 71 h 157"/>
                <a:gd name="T24" fmla="*/ 64 w 124"/>
                <a:gd name="T25" fmla="*/ 16 h 157"/>
                <a:gd name="T26" fmla="*/ 19 w 124"/>
                <a:gd name="T27" fmla="*/ 71 h 157"/>
                <a:gd name="T28" fmla="*/ 106 w 124"/>
                <a:gd name="T29" fmla="*/ 7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157">
                  <a:moveTo>
                    <a:pt x="118" y="138"/>
                  </a:moveTo>
                  <a:lnTo>
                    <a:pt x="119" y="153"/>
                  </a:lnTo>
                  <a:cubicBezTo>
                    <a:pt x="119" y="153"/>
                    <a:pt x="84" y="157"/>
                    <a:pt x="60" y="157"/>
                  </a:cubicBezTo>
                  <a:cubicBezTo>
                    <a:pt x="14" y="157"/>
                    <a:pt x="0" y="129"/>
                    <a:pt x="0" y="79"/>
                  </a:cubicBezTo>
                  <a:cubicBezTo>
                    <a:pt x="0" y="21"/>
                    <a:pt x="26" y="0"/>
                    <a:pt x="64" y="0"/>
                  </a:cubicBezTo>
                  <a:cubicBezTo>
                    <a:pt x="103" y="0"/>
                    <a:pt x="124" y="21"/>
                    <a:pt x="124" y="71"/>
                  </a:cubicBezTo>
                  <a:lnTo>
                    <a:pt x="124" y="86"/>
                  </a:lnTo>
                  <a:lnTo>
                    <a:pt x="19" y="86"/>
                  </a:lnTo>
                  <a:cubicBezTo>
                    <a:pt x="19" y="122"/>
                    <a:pt x="29" y="140"/>
                    <a:pt x="62" y="140"/>
                  </a:cubicBezTo>
                  <a:cubicBezTo>
                    <a:pt x="84" y="140"/>
                    <a:pt x="118" y="138"/>
                    <a:pt x="118" y="138"/>
                  </a:cubicBezTo>
                  <a:close/>
                  <a:moveTo>
                    <a:pt x="106" y="71"/>
                  </a:moveTo>
                  <a:lnTo>
                    <a:pt x="106" y="71"/>
                  </a:lnTo>
                  <a:cubicBezTo>
                    <a:pt x="106" y="31"/>
                    <a:pt x="93" y="16"/>
                    <a:pt x="64" y="16"/>
                  </a:cubicBezTo>
                  <a:cubicBezTo>
                    <a:pt x="35" y="16"/>
                    <a:pt x="19" y="31"/>
                    <a:pt x="19" y="71"/>
                  </a:cubicBezTo>
                  <a:lnTo>
                    <a:pt x="106" y="7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3345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3367" y="2297"/>
              <a:ext cx="26" cy="35"/>
            </a:xfrm>
            <a:custGeom>
              <a:avLst/>
              <a:gdLst>
                <a:gd name="T0" fmla="*/ 0 w 115"/>
                <a:gd name="T1" fmla="*/ 0 h 151"/>
                <a:gd name="T2" fmla="*/ 115 w 115"/>
                <a:gd name="T3" fmla="*/ 0 h 151"/>
                <a:gd name="T4" fmla="*/ 115 w 115"/>
                <a:gd name="T5" fmla="*/ 16 h 151"/>
                <a:gd name="T6" fmla="*/ 23 w 115"/>
                <a:gd name="T7" fmla="*/ 135 h 151"/>
                <a:gd name="T8" fmla="*/ 115 w 115"/>
                <a:gd name="T9" fmla="*/ 135 h 151"/>
                <a:gd name="T10" fmla="*/ 115 w 115"/>
                <a:gd name="T11" fmla="*/ 151 h 151"/>
                <a:gd name="T12" fmla="*/ 0 w 115"/>
                <a:gd name="T13" fmla="*/ 151 h 151"/>
                <a:gd name="T14" fmla="*/ 0 w 115"/>
                <a:gd name="T15" fmla="*/ 135 h 151"/>
                <a:gd name="T16" fmla="*/ 93 w 115"/>
                <a:gd name="T17" fmla="*/ 16 h 151"/>
                <a:gd name="T18" fmla="*/ 0 w 115"/>
                <a:gd name="T19" fmla="*/ 16 h 151"/>
                <a:gd name="T20" fmla="*/ 0 w 115"/>
                <a:gd name="T21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5" h="151">
                  <a:moveTo>
                    <a:pt x="0" y="0"/>
                  </a:moveTo>
                  <a:lnTo>
                    <a:pt x="115" y="0"/>
                  </a:lnTo>
                  <a:lnTo>
                    <a:pt x="115" y="16"/>
                  </a:lnTo>
                  <a:lnTo>
                    <a:pt x="23" y="135"/>
                  </a:lnTo>
                  <a:lnTo>
                    <a:pt x="115" y="135"/>
                  </a:lnTo>
                  <a:lnTo>
                    <a:pt x="115" y="151"/>
                  </a:lnTo>
                  <a:lnTo>
                    <a:pt x="0" y="151"/>
                  </a:lnTo>
                  <a:lnTo>
                    <a:pt x="0" y="135"/>
                  </a:lnTo>
                  <a:lnTo>
                    <a:pt x="93" y="16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5" name="Freeform 15"/>
            <p:cNvSpPr>
              <a:spLocks noEditPoints="1"/>
            </p:cNvSpPr>
            <p:nvPr/>
          </p:nvSpPr>
          <p:spPr bwMode="auto">
            <a:xfrm>
              <a:off x="3401" y="2297"/>
              <a:ext cx="30" cy="36"/>
            </a:xfrm>
            <a:custGeom>
              <a:avLst/>
              <a:gdLst>
                <a:gd name="T0" fmla="*/ 116 w 136"/>
                <a:gd name="T1" fmla="*/ 129 h 157"/>
                <a:gd name="T2" fmla="*/ 136 w 136"/>
                <a:gd name="T3" fmla="*/ 142 h 157"/>
                <a:gd name="T4" fmla="*/ 135 w 136"/>
                <a:gd name="T5" fmla="*/ 157 h 157"/>
                <a:gd name="T6" fmla="*/ 100 w 136"/>
                <a:gd name="T7" fmla="*/ 145 h 157"/>
                <a:gd name="T8" fmla="*/ 42 w 136"/>
                <a:gd name="T9" fmla="*/ 157 h 157"/>
                <a:gd name="T10" fmla="*/ 0 w 136"/>
                <a:gd name="T11" fmla="*/ 111 h 157"/>
                <a:gd name="T12" fmla="*/ 45 w 136"/>
                <a:gd name="T13" fmla="*/ 67 h 157"/>
                <a:gd name="T14" fmla="*/ 98 w 136"/>
                <a:gd name="T15" fmla="*/ 62 h 157"/>
                <a:gd name="T16" fmla="*/ 98 w 136"/>
                <a:gd name="T17" fmla="*/ 48 h 157"/>
                <a:gd name="T18" fmla="*/ 67 w 136"/>
                <a:gd name="T19" fmla="*/ 17 h 157"/>
                <a:gd name="T20" fmla="*/ 9 w 136"/>
                <a:gd name="T21" fmla="*/ 21 h 157"/>
                <a:gd name="T22" fmla="*/ 8 w 136"/>
                <a:gd name="T23" fmla="*/ 6 h 157"/>
                <a:gd name="T24" fmla="*/ 69 w 136"/>
                <a:gd name="T25" fmla="*/ 0 h 157"/>
                <a:gd name="T26" fmla="*/ 116 w 136"/>
                <a:gd name="T27" fmla="*/ 48 h 157"/>
                <a:gd name="T28" fmla="*/ 116 w 136"/>
                <a:gd name="T29" fmla="*/ 129 h 157"/>
                <a:gd name="T30" fmla="*/ 47 w 136"/>
                <a:gd name="T31" fmla="*/ 81 h 157"/>
                <a:gd name="T32" fmla="*/ 47 w 136"/>
                <a:gd name="T33" fmla="*/ 81 h 157"/>
                <a:gd name="T34" fmla="*/ 19 w 136"/>
                <a:gd name="T35" fmla="*/ 111 h 157"/>
                <a:gd name="T36" fmla="*/ 44 w 136"/>
                <a:gd name="T37" fmla="*/ 141 h 157"/>
                <a:gd name="T38" fmla="*/ 98 w 136"/>
                <a:gd name="T39" fmla="*/ 131 h 157"/>
                <a:gd name="T40" fmla="*/ 98 w 136"/>
                <a:gd name="T41" fmla="*/ 76 h 157"/>
                <a:gd name="T42" fmla="*/ 47 w 136"/>
                <a:gd name="T43" fmla="*/ 8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57">
                  <a:moveTo>
                    <a:pt x="116" y="129"/>
                  </a:moveTo>
                  <a:cubicBezTo>
                    <a:pt x="117" y="138"/>
                    <a:pt x="126" y="141"/>
                    <a:pt x="136" y="142"/>
                  </a:cubicBezTo>
                  <a:lnTo>
                    <a:pt x="135" y="157"/>
                  </a:lnTo>
                  <a:cubicBezTo>
                    <a:pt x="120" y="157"/>
                    <a:pt x="108" y="154"/>
                    <a:pt x="100" y="145"/>
                  </a:cubicBezTo>
                  <a:cubicBezTo>
                    <a:pt x="100" y="145"/>
                    <a:pt x="71" y="157"/>
                    <a:pt x="42" y="157"/>
                  </a:cubicBezTo>
                  <a:cubicBezTo>
                    <a:pt x="15" y="157"/>
                    <a:pt x="0" y="142"/>
                    <a:pt x="0" y="111"/>
                  </a:cubicBezTo>
                  <a:cubicBezTo>
                    <a:pt x="0" y="83"/>
                    <a:pt x="14" y="70"/>
                    <a:pt x="45" y="67"/>
                  </a:cubicBezTo>
                  <a:lnTo>
                    <a:pt x="98" y="62"/>
                  </a:lnTo>
                  <a:lnTo>
                    <a:pt x="98" y="48"/>
                  </a:lnTo>
                  <a:cubicBezTo>
                    <a:pt x="98" y="26"/>
                    <a:pt x="87" y="17"/>
                    <a:pt x="67" y="17"/>
                  </a:cubicBezTo>
                  <a:cubicBezTo>
                    <a:pt x="45" y="17"/>
                    <a:pt x="9" y="21"/>
                    <a:pt x="9" y="21"/>
                  </a:cubicBezTo>
                  <a:lnTo>
                    <a:pt x="8" y="6"/>
                  </a:lnTo>
                  <a:cubicBezTo>
                    <a:pt x="8" y="6"/>
                    <a:pt x="44" y="0"/>
                    <a:pt x="69" y="0"/>
                  </a:cubicBezTo>
                  <a:cubicBezTo>
                    <a:pt x="101" y="0"/>
                    <a:pt x="116" y="16"/>
                    <a:pt x="116" y="48"/>
                  </a:cubicBezTo>
                  <a:lnTo>
                    <a:pt x="116" y="129"/>
                  </a:lnTo>
                  <a:close/>
                  <a:moveTo>
                    <a:pt x="47" y="81"/>
                  </a:moveTo>
                  <a:lnTo>
                    <a:pt x="47" y="81"/>
                  </a:lnTo>
                  <a:cubicBezTo>
                    <a:pt x="27" y="83"/>
                    <a:pt x="19" y="93"/>
                    <a:pt x="19" y="111"/>
                  </a:cubicBezTo>
                  <a:cubicBezTo>
                    <a:pt x="19" y="130"/>
                    <a:pt x="27" y="141"/>
                    <a:pt x="44" y="141"/>
                  </a:cubicBezTo>
                  <a:cubicBezTo>
                    <a:pt x="69" y="141"/>
                    <a:pt x="98" y="131"/>
                    <a:pt x="98" y="131"/>
                  </a:cubicBezTo>
                  <a:lnTo>
                    <a:pt x="98" y="76"/>
                  </a:lnTo>
                  <a:lnTo>
                    <a:pt x="47" y="8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6" name="Freeform 16"/>
            <p:cNvSpPr>
              <a:spLocks/>
            </p:cNvSpPr>
            <p:nvPr/>
          </p:nvSpPr>
          <p:spPr bwMode="auto">
            <a:xfrm>
              <a:off x="3452" y="2297"/>
              <a:ext cx="30" cy="35"/>
            </a:xfrm>
            <a:custGeom>
              <a:avLst/>
              <a:gdLst>
                <a:gd name="T0" fmla="*/ 19 w 131"/>
                <a:gd name="T1" fmla="*/ 0 h 151"/>
                <a:gd name="T2" fmla="*/ 59 w 131"/>
                <a:gd name="T3" fmla="*/ 135 h 151"/>
                <a:gd name="T4" fmla="*/ 72 w 131"/>
                <a:gd name="T5" fmla="*/ 135 h 151"/>
                <a:gd name="T6" fmla="*/ 112 w 131"/>
                <a:gd name="T7" fmla="*/ 0 h 151"/>
                <a:gd name="T8" fmla="*/ 131 w 131"/>
                <a:gd name="T9" fmla="*/ 0 h 151"/>
                <a:gd name="T10" fmla="*/ 85 w 131"/>
                <a:gd name="T11" fmla="*/ 151 h 151"/>
                <a:gd name="T12" fmla="*/ 45 w 131"/>
                <a:gd name="T13" fmla="*/ 151 h 151"/>
                <a:gd name="T14" fmla="*/ 0 w 131"/>
                <a:gd name="T15" fmla="*/ 0 h 151"/>
                <a:gd name="T16" fmla="*/ 19 w 131"/>
                <a:gd name="T1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151">
                  <a:moveTo>
                    <a:pt x="19" y="0"/>
                  </a:moveTo>
                  <a:lnTo>
                    <a:pt x="59" y="135"/>
                  </a:lnTo>
                  <a:lnTo>
                    <a:pt x="72" y="135"/>
                  </a:lnTo>
                  <a:lnTo>
                    <a:pt x="112" y="0"/>
                  </a:lnTo>
                  <a:lnTo>
                    <a:pt x="131" y="0"/>
                  </a:lnTo>
                  <a:lnTo>
                    <a:pt x="85" y="151"/>
                  </a:lnTo>
                  <a:lnTo>
                    <a:pt x="45" y="151"/>
                  </a:lnTo>
                  <a:lnTo>
                    <a:pt x="0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7" name="Freeform 17"/>
            <p:cNvSpPr>
              <a:spLocks/>
            </p:cNvSpPr>
            <p:nvPr/>
          </p:nvSpPr>
          <p:spPr bwMode="auto">
            <a:xfrm>
              <a:off x="3507" y="2284"/>
              <a:ext cx="46" cy="48"/>
            </a:xfrm>
            <a:custGeom>
              <a:avLst/>
              <a:gdLst>
                <a:gd name="T0" fmla="*/ 0 w 204"/>
                <a:gd name="T1" fmla="*/ 0 h 211"/>
                <a:gd name="T2" fmla="*/ 34 w 204"/>
                <a:gd name="T3" fmla="*/ 0 h 211"/>
                <a:gd name="T4" fmla="*/ 102 w 204"/>
                <a:gd name="T5" fmla="*/ 184 h 211"/>
                <a:gd name="T6" fmla="*/ 169 w 204"/>
                <a:gd name="T7" fmla="*/ 0 h 211"/>
                <a:gd name="T8" fmla="*/ 204 w 204"/>
                <a:gd name="T9" fmla="*/ 0 h 211"/>
                <a:gd name="T10" fmla="*/ 204 w 204"/>
                <a:gd name="T11" fmla="*/ 211 h 211"/>
                <a:gd name="T12" fmla="*/ 185 w 204"/>
                <a:gd name="T13" fmla="*/ 211 h 211"/>
                <a:gd name="T14" fmla="*/ 185 w 204"/>
                <a:gd name="T15" fmla="*/ 21 h 211"/>
                <a:gd name="T16" fmla="*/ 181 w 204"/>
                <a:gd name="T17" fmla="*/ 21 h 211"/>
                <a:gd name="T18" fmla="*/ 113 w 204"/>
                <a:gd name="T19" fmla="*/ 204 h 211"/>
                <a:gd name="T20" fmla="*/ 90 w 204"/>
                <a:gd name="T21" fmla="*/ 204 h 211"/>
                <a:gd name="T22" fmla="*/ 23 w 204"/>
                <a:gd name="T23" fmla="*/ 21 h 211"/>
                <a:gd name="T24" fmla="*/ 19 w 204"/>
                <a:gd name="T25" fmla="*/ 21 h 211"/>
                <a:gd name="T26" fmla="*/ 19 w 204"/>
                <a:gd name="T27" fmla="*/ 211 h 211"/>
                <a:gd name="T28" fmla="*/ 0 w 204"/>
                <a:gd name="T29" fmla="*/ 211 h 211"/>
                <a:gd name="T30" fmla="*/ 0 w 204"/>
                <a:gd name="T31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211">
                  <a:moveTo>
                    <a:pt x="0" y="0"/>
                  </a:moveTo>
                  <a:lnTo>
                    <a:pt x="34" y="0"/>
                  </a:lnTo>
                  <a:lnTo>
                    <a:pt x="102" y="184"/>
                  </a:lnTo>
                  <a:lnTo>
                    <a:pt x="169" y="0"/>
                  </a:lnTo>
                  <a:lnTo>
                    <a:pt x="204" y="0"/>
                  </a:lnTo>
                  <a:lnTo>
                    <a:pt x="204" y="211"/>
                  </a:lnTo>
                  <a:lnTo>
                    <a:pt x="185" y="211"/>
                  </a:lnTo>
                  <a:lnTo>
                    <a:pt x="185" y="21"/>
                  </a:lnTo>
                  <a:lnTo>
                    <a:pt x="181" y="21"/>
                  </a:lnTo>
                  <a:lnTo>
                    <a:pt x="113" y="204"/>
                  </a:lnTo>
                  <a:lnTo>
                    <a:pt x="90" y="204"/>
                  </a:lnTo>
                  <a:lnTo>
                    <a:pt x="23" y="21"/>
                  </a:lnTo>
                  <a:lnTo>
                    <a:pt x="19" y="21"/>
                  </a:lnTo>
                  <a:lnTo>
                    <a:pt x="19" y="211"/>
                  </a:lnTo>
                  <a:lnTo>
                    <a:pt x="0" y="2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8" name="Freeform 18"/>
            <p:cNvSpPr>
              <a:spLocks noEditPoints="1"/>
            </p:cNvSpPr>
            <p:nvPr/>
          </p:nvSpPr>
          <p:spPr bwMode="auto">
            <a:xfrm>
              <a:off x="3563" y="2297"/>
              <a:ext cx="31" cy="36"/>
            </a:xfrm>
            <a:custGeom>
              <a:avLst/>
              <a:gdLst>
                <a:gd name="T0" fmla="*/ 116 w 136"/>
                <a:gd name="T1" fmla="*/ 129 h 157"/>
                <a:gd name="T2" fmla="*/ 136 w 136"/>
                <a:gd name="T3" fmla="*/ 142 h 157"/>
                <a:gd name="T4" fmla="*/ 135 w 136"/>
                <a:gd name="T5" fmla="*/ 157 h 157"/>
                <a:gd name="T6" fmla="*/ 100 w 136"/>
                <a:gd name="T7" fmla="*/ 145 h 157"/>
                <a:gd name="T8" fmla="*/ 42 w 136"/>
                <a:gd name="T9" fmla="*/ 157 h 157"/>
                <a:gd name="T10" fmla="*/ 0 w 136"/>
                <a:gd name="T11" fmla="*/ 111 h 157"/>
                <a:gd name="T12" fmla="*/ 45 w 136"/>
                <a:gd name="T13" fmla="*/ 67 h 157"/>
                <a:gd name="T14" fmla="*/ 98 w 136"/>
                <a:gd name="T15" fmla="*/ 62 h 157"/>
                <a:gd name="T16" fmla="*/ 98 w 136"/>
                <a:gd name="T17" fmla="*/ 48 h 157"/>
                <a:gd name="T18" fmla="*/ 68 w 136"/>
                <a:gd name="T19" fmla="*/ 17 h 157"/>
                <a:gd name="T20" fmla="*/ 9 w 136"/>
                <a:gd name="T21" fmla="*/ 21 h 157"/>
                <a:gd name="T22" fmla="*/ 8 w 136"/>
                <a:gd name="T23" fmla="*/ 6 h 157"/>
                <a:gd name="T24" fmla="*/ 69 w 136"/>
                <a:gd name="T25" fmla="*/ 0 h 157"/>
                <a:gd name="T26" fmla="*/ 116 w 136"/>
                <a:gd name="T27" fmla="*/ 48 h 157"/>
                <a:gd name="T28" fmla="*/ 116 w 136"/>
                <a:gd name="T29" fmla="*/ 129 h 157"/>
                <a:gd name="T30" fmla="*/ 47 w 136"/>
                <a:gd name="T31" fmla="*/ 81 h 157"/>
                <a:gd name="T32" fmla="*/ 47 w 136"/>
                <a:gd name="T33" fmla="*/ 81 h 157"/>
                <a:gd name="T34" fmla="*/ 19 w 136"/>
                <a:gd name="T35" fmla="*/ 111 h 157"/>
                <a:gd name="T36" fmla="*/ 45 w 136"/>
                <a:gd name="T37" fmla="*/ 141 h 157"/>
                <a:gd name="T38" fmla="*/ 98 w 136"/>
                <a:gd name="T39" fmla="*/ 131 h 157"/>
                <a:gd name="T40" fmla="*/ 98 w 136"/>
                <a:gd name="T41" fmla="*/ 76 h 157"/>
                <a:gd name="T42" fmla="*/ 47 w 136"/>
                <a:gd name="T43" fmla="*/ 8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57">
                  <a:moveTo>
                    <a:pt x="116" y="129"/>
                  </a:moveTo>
                  <a:cubicBezTo>
                    <a:pt x="117" y="138"/>
                    <a:pt x="126" y="141"/>
                    <a:pt x="136" y="142"/>
                  </a:cubicBezTo>
                  <a:lnTo>
                    <a:pt x="135" y="157"/>
                  </a:lnTo>
                  <a:cubicBezTo>
                    <a:pt x="120" y="157"/>
                    <a:pt x="109" y="154"/>
                    <a:pt x="100" y="145"/>
                  </a:cubicBezTo>
                  <a:cubicBezTo>
                    <a:pt x="100" y="145"/>
                    <a:pt x="71" y="157"/>
                    <a:pt x="42" y="157"/>
                  </a:cubicBezTo>
                  <a:cubicBezTo>
                    <a:pt x="15" y="157"/>
                    <a:pt x="0" y="142"/>
                    <a:pt x="0" y="111"/>
                  </a:cubicBezTo>
                  <a:cubicBezTo>
                    <a:pt x="0" y="83"/>
                    <a:pt x="14" y="70"/>
                    <a:pt x="45" y="67"/>
                  </a:cubicBezTo>
                  <a:lnTo>
                    <a:pt x="98" y="62"/>
                  </a:lnTo>
                  <a:lnTo>
                    <a:pt x="98" y="48"/>
                  </a:lnTo>
                  <a:cubicBezTo>
                    <a:pt x="98" y="26"/>
                    <a:pt x="87" y="17"/>
                    <a:pt x="68" y="17"/>
                  </a:cubicBezTo>
                  <a:cubicBezTo>
                    <a:pt x="45" y="17"/>
                    <a:pt x="9" y="21"/>
                    <a:pt x="9" y="21"/>
                  </a:cubicBezTo>
                  <a:lnTo>
                    <a:pt x="8" y="6"/>
                  </a:lnTo>
                  <a:cubicBezTo>
                    <a:pt x="8" y="6"/>
                    <a:pt x="44" y="0"/>
                    <a:pt x="69" y="0"/>
                  </a:cubicBezTo>
                  <a:cubicBezTo>
                    <a:pt x="101" y="0"/>
                    <a:pt x="116" y="16"/>
                    <a:pt x="116" y="48"/>
                  </a:cubicBezTo>
                  <a:lnTo>
                    <a:pt x="116" y="129"/>
                  </a:lnTo>
                  <a:close/>
                  <a:moveTo>
                    <a:pt x="47" y="81"/>
                  </a:moveTo>
                  <a:lnTo>
                    <a:pt x="47" y="81"/>
                  </a:lnTo>
                  <a:cubicBezTo>
                    <a:pt x="27" y="83"/>
                    <a:pt x="19" y="93"/>
                    <a:pt x="19" y="111"/>
                  </a:cubicBezTo>
                  <a:cubicBezTo>
                    <a:pt x="19" y="130"/>
                    <a:pt x="28" y="141"/>
                    <a:pt x="45" y="141"/>
                  </a:cubicBezTo>
                  <a:cubicBezTo>
                    <a:pt x="69" y="141"/>
                    <a:pt x="98" y="131"/>
                    <a:pt x="98" y="131"/>
                  </a:cubicBezTo>
                  <a:lnTo>
                    <a:pt x="98" y="76"/>
                  </a:lnTo>
                  <a:lnTo>
                    <a:pt x="47" y="8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9" name="Freeform 19"/>
            <p:cNvSpPr>
              <a:spLocks/>
            </p:cNvSpPr>
            <p:nvPr/>
          </p:nvSpPr>
          <p:spPr bwMode="auto">
            <a:xfrm>
              <a:off x="3603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0" name="Freeform 20"/>
            <p:cNvSpPr>
              <a:spLocks noEditPoints="1"/>
            </p:cNvSpPr>
            <p:nvPr/>
          </p:nvSpPr>
          <p:spPr bwMode="auto">
            <a:xfrm>
              <a:off x="3627" y="2283"/>
              <a:ext cx="4" cy="49"/>
            </a:xfrm>
            <a:custGeom>
              <a:avLst/>
              <a:gdLst>
                <a:gd name="T0" fmla="*/ 0 w 19"/>
                <a:gd name="T1" fmla="*/ 0 h 212"/>
                <a:gd name="T2" fmla="*/ 19 w 19"/>
                <a:gd name="T3" fmla="*/ 0 h 212"/>
                <a:gd name="T4" fmla="*/ 19 w 19"/>
                <a:gd name="T5" fmla="*/ 23 h 212"/>
                <a:gd name="T6" fmla="*/ 0 w 19"/>
                <a:gd name="T7" fmla="*/ 23 h 212"/>
                <a:gd name="T8" fmla="*/ 0 w 19"/>
                <a:gd name="T9" fmla="*/ 0 h 212"/>
                <a:gd name="T10" fmla="*/ 0 w 19"/>
                <a:gd name="T11" fmla="*/ 61 h 212"/>
                <a:gd name="T12" fmla="*/ 0 w 19"/>
                <a:gd name="T13" fmla="*/ 61 h 212"/>
                <a:gd name="T14" fmla="*/ 19 w 19"/>
                <a:gd name="T15" fmla="*/ 61 h 212"/>
                <a:gd name="T16" fmla="*/ 19 w 19"/>
                <a:gd name="T17" fmla="*/ 212 h 212"/>
                <a:gd name="T18" fmla="*/ 0 w 19"/>
                <a:gd name="T19" fmla="*/ 212 h 212"/>
                <a:gd name="T20" fmla="*/ 0 w 19"/>
                <a:gd name="T21" fmla="*/ 6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12">
                  <a:moveTo>
                    <a:pt x="0" y="0"/>
                  </a:moveTo>
                  <a:lnTo>
                    <a:pt x="19" y="0"/>
                  </a:lnTo>
                  <a:lnTo>
                    <a:pt x="1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61"/>
                  </a:moveTo>
                  <a:lnTo>
                    <a:pt x="0" y="61"/>
                  </a:lnTo>
                  <a:lnTo>
                    <a:pt x="19" y="61"/>
                  </a:lnTo>
                  <a:lnTo>
                    <a:pt x="19" y="212"/>
                  </a:lnTo>
                  <a:lnTo>
                    <a:pt x="0" y="212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1" name="Freeform 21"/>
            <p:cNvSpPr>
              <a:spLocks noEditPoints="1"/>
            </p:cNvSpPr>
            <p:nvPr/>
          </p:nvSpPr>
          <p:spPr bwMode="auto">
            <a:xfrm>
              <a:off x="3644" y="2282"/>
              <a:ext cx="27" cy="51"/>
            </a:xfrm>
            <a:custGeom>
              <a:avLst/>
              <a:gdLst>
                <a:gd name="T0" fmla="*/ 122 w 122"/>
                <a:gd name="T1" fmla="*/ 140 h 221"/>
                <a:gd name="T2" fmla="*/ 50 w 122"/>
                <a:gd name="T3" fmla="*/ 221 h 221"/>
                <a:gd name="T4" fmla="*/ 0 w 122"/>
                <a:gd name="T5" fmla="*/ 218 h 221"/>
                <a:gd name="T6" fmla="*/ 0 w 122"/>
                <a:gd name="T7" fmla="*/ 0 h 221"/>
                <a:gd name="T8" fmla="*/ 19 w 122"/>
                <a:gd name="T9" fmla="*/ 0 h 221"/>
                <a:gd name="T10" fmla="*/ 19 w 122"/>
                <a:gd name="T11" fmla="*/ 75 h 221"/>
                <a:gd name="T12" fmla="*/ 67 w 122"/>
                <a:gd name="T13" fmla="*/ 64 h 221"/>
                <a:gd name="T14" fmla="*/ 122 w 122"/>
                <a:gd name="T15" fmla="*/ 140 h 221"/>
                <a:gd name="T16" fmla="*/ 103 w 122"/>
                <a:gd name="T17" fmla="*/ 140 h 221"/>
                <a:gd name="T18" fmla="*/ 103 w 122"/>
                <a:gd name="T19" fmla="*/ 140 h 221"/>
                <a:gd name="T20" fmla="*/ 66 w 122"/>
                <a:gd name="T21" fmla="*/ 81 h 221"/>
                <a:gd name="T22" fmla="*/ 19 w 122"/>
                <a:gd name="T23" fmla="*/ 90 h 221"/>
                <a:gd name="T24" fmla="*/ 19 w 122"/>
                <a:gd name="T25" fmla="*/ 203 h 221"/>
                <a:gd name="T26" fmla="*/ 50 w 122"/>
                <a:gd name="T27" fmla="*/ 205 h 221"/>
                <a:gd name="T28" fmla="*/ 103 w 122"/>
                <a:gd name="T29" fmla="*/ 14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221">
                  <a:moveTo>
                    <a:pt x="122" y="140"/>
                  </a:moveTo>
                  <a:cubicBezTo>
                    <a:pt x="122" y="198"/>
                    <a:pt x="107" y="221"/>
                    <a:pt x="50" y="221"/>
                  </a:cubicBezTo>
                  <a:cubicBezTo>
                    <a:pt x="31" y="221"/>
                    <a:pt x="0" y="218"/>
                    <a:pt x="0" y="218"/>
                  </a:cubicBezTo>
                  <a:lnTo>
                    <a:pt x="0" y="0"/>
                  </a:lnTo>
                  <a:lnTo>
                    <a:pt x="19" y="0"/>
                  </a:lnTo>
                  <a:lnTo>
                    <a:pt x="19" y="75"/>
                  </a:lnTo>
                  <a:cubicBezTo>
                    <a:pt x="19" y="75"/>
                    <a:pt x="43" y="64"/>
                    <a:pt x="67" y="64"/>
                  </a:cubicBezTo>
                  <a:cubicBezTo>
                    <a:pt x="109" y="64"/>
                    <a:pt x="122" y="86"/>
                    <a:pt x="122" y="140"/>
                  </a:cubicBezTo>
                  <a:close/>
                  <a:moveTo>
                    <a:pt x="103" y="140"/>
                  </a:moveTo>
                  <a:lnTo>
                    <a:pt x="103" y="140"/>
                  </a:lnTo>
                  <a:cubicBezTo>
                    <a:pt x="103" y="98"/>
                    <a:pt x="96" y="81"/>
                    <a:pt x="66" y="81"/>
                  </a:cubicBezTo>
                  <a:cubicBezTo>
                    <a:pt x="43" y="81"/>
                    <a:pt x="19" y="90"/>
                    <a:pt x="19" y="90"/>
                  </a:cubicBezTo>
                  <a:lnTo>
                    <a:pt x="19" y="203"/>
                  </a:lnTo>
                  <a:cubicBezTo>
                    <a:pt x="19" y="203"/>
                    <a:pt x="40" y="205"/>
                    <a:pt x="50" y="205"/>
                  </a:cubicBezTo>
                  <a:cubicBezTo>
                    <a:pt x="96" y="205"/>
                    <a:pt x="103" y="184"/>
                    <a:pt x="103" y="14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2" name="Freeform 22"/>
            <p:cNvSpPr>
              <a:spLocks noEditPoints="1"/>
            </p:cNvSpPr>
            <p:nvPr/>
          </p:nvSpPr>
          <p:spPr bwMode="auto">
            <a:xfrm>
              <a:off x="3679" y="2297"/>
              <a:ext cx="29" cy="36"/>
            </a:xfrm>
            <a:custGeom>
              <a:avLst/>
              <a:gdLst>
                <a:gd name="T0" fmla="*/ 129 w 129"/>
                <a:gd name="T1" fmla="*/ 76 h 157"/>
                <a:gd name="T2" fmla="*/ 65 w 129"/>
                <a:gd name="T3" fmla="*/ 157 h 157"/>
                <a:gd name="T4" fmla="*/ 0 w 129"/>
                <a:gd name="T5" fmla="*/ 76 h 157"/>
                <a:gd name="T6" fmla="*/ 65 w 129"/>
                <a:gd name="T7" fmla="*/ 0 h 157"/>
                <a:gd name="T8" fmla="*/ 129 w 129"/>
                <a:gd name="T9" fmla="*/ 76 h 157"/>
                <a:gd name="T10" fmla="*/ 110 w 129"/>
                <a:gd name="T11" fmla="*/ 76 h 157"/>
                <a:gd name="T12" fmla="*/ 110 w 129"/>
                <a:gd name="T13" fmla="*/ 76 h 157"/>
                <a:gd name="T14" fmla="*/ 65 w 129"/>
                <a:gd name="T15" fmla="*/ 16 h 157"/>
                <a:gd name="T16" fmla="*/ 18 w 129"/>
                <a:gd name="T17" fmla="*/ 76 h 157"/>
                <a:gd name="T18" fmla="*/ 65 w 129"/>
                <a:gd name="T19" fmla="*/ 141 h 157"/>
                <a:gd name="T20" fmla="*/ 110 w 129"/>
                <a:gd name="T21" fmla="*/ 7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9" h="157">
                  <a:moveTo>
                    <a:pt x="129" y="76"/>
                  </a:moveTo>
                  <a:cubicBezTo>
                    <a:pt x="129" y="130"/>
                    <a:pt x="116" y="157"/>
                    <a:pt x="65" y="157"/>
                  </a:cubicBezTo>
                  <a:cubicBezTo>
                    <a:pt x="13" y="157"/>
                    <a:pt x="0" y="133"/>
                    <a:pt x="0" y="76"/>
                  </a:cubicBezTo>
                  <a:cubicBezTo>
                    <a:pt x="0" y="22"/>
                    <a:pt x="17" y="0"/>
                    <a:pt x="65" y="0"/>
                  </a:cubicBezTo>
                  <a:cubicBezTo>
                    <a:pt x="110" y="0"/>
                    <a:pt x="129" y="23"/>
                    <a:pt x="129" y="76"/>
                  </a:cubicBezTo>
                  <a:close/>
                  <a:moveTo>
                    <a:pt x="110" y="76"/>
                  </a:moveTo>
                  <a:lnTo>
                    <a:pt x="110" y="76"/>
                  </a:lnTo>
                  <a:cubicBezTo>
                    <a:pt x="110" y="33"/>
                    <a:pt x="96" y="16"/>
                    <a:pt x="65" y="16"/>
                  </a:cubicBezTo>
                  <a:cubicBezTo>
                    <a:pt x="29" y="16"/>
                    <a:pt x="18" y="31"/>
                    <a:pt x="18" y="76"/>
                  </a:cubicBezTo>
                  <a:cubicBezTo>
                    <a:pt x="18" y="122"/>
                    <a:pt x="25" y="141"/>
                    <a:pt x="65" y="141"/>
                  </a:cubicBezTo>
                  <a:cubicBezTo>
                    <a:pt x="105" y="141"/>
                    <a:pt x="110" y="119"/>
                    <a:pt x="110" y="76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3" name="Freeform 23"/>
            <p:cNvSpPr>
              <a:spLocks/>
            </p:cNvSpPr>
            <p:nvPr/>
          </p:nvSpPr>
          <p:spPr bwMode="auto">
            <a:xfrm>
              <a:off x="3719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4" name="Freeform 24"/>
            <p:cNvSpPr>
              <a:spLocks/>
            </p:cNvSpPr>
            <p:nvPr/>
          </p:nvSpPr>
          <p:spPr bwMode="auto">
            <a:xfrm>
              <a:off x="3743" y="2297"/>
              <a:ext cx="27" cy="36"/>
            </a:xfrm>
            <a:custGeom>
              <a:avLst/>
              <a:gdLst>
                <a:gd name="T0" fmla="*/ 117 w 117"/>
                <a:gd name="T1" fmla="*/ 0 h 154"/>
                <a:gd name="T2" fmla="*/ 117 w 117"/>
                <a:gd name="T3" fmla="*/ 151 h 154"/>
                <a:gd name="T4" fmla="*/ 99 w 117"/>
                <a:gd name="T5" fmla="*/ 151 h 154"/>
                <a:gd name="T6" fmla="*/ 99 w 117"/>
                <a:gd name="T7" fmla="*/ 140 h 154"/>
                <a:gd name="T8" fmla="*/ 51 w 117"/>
                <a:gd name="T9" fmla="*/ 154 h 154"/>
                <a:gd name="T10" fmla="*/ 0 w 117"/>
                <a:gd name="T11" fmla="*/ 79 h 154"/>
                <a:gd name="T12" fmla="*/ 0 w 117"/>
                <a:gd name="T13" fmla="*/ 0 h 154"/>
                <a:gd name="T14" fmla="*/ 18 w 117"/>
                <a:gd name="T15" fmla="*/ 0 h 154"/>
                <a:gd name="T16" fmla="*/ 18 w 117"/>
                <a:gd name="T17" fmla="*/ 78 h 154"/>
                <a:gd name="T18" fmla="*/ 53 w 117"/>
                <a:gd name="T19" fmla="*/ 138 h 154"/>
                <a:gd name="T20" fmla="*/ 99 w 117"/>
                <a:gd name="T21" fmla="*/ 125 h 154"/>
                <a:gd name="T22" fmla="*/ 99 w 117"/>
                <a:gd name="T23" fmla="*/ 0 h 154"/>
                <a:gd name="T24" fmla="*/ 117 w 117"/>
                <a:gd name="T2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" h="154">
                  <a:moveTo>
                    <a:pt x="117" y="0"/>
                  </a:moveTo>
                  <a:lnTo>
                    <a:pt x="117" y="151"/>
                  </a:lnTo>
                  <a:lnTo>
                    <a:pt x="99" y="151"/>
                  </a:lnTo>
                  <a:lnTo>
                    <a:pt x="99" y="140"/>
                  </a:lnTo>
                  <a:cubicBezTo>
                    <a:pt x="99" y="140"/>
                    <a:pt x="75" y="154"/>
                    <a:pt x="51" y="154"/>
                  </a:cubicBezTo>
                  <a:cubicBezTo>
                    <a:pt x="8" y="154"/>
                    <a:pt x="0" y="136"/>
                    <a:pt x="0" y="79"/>
                  </a:cubicBezTo>
                  <a:lnTo>
                    <a:pt x="0" y="0"/>
                  </a:lnTo>
                  <a:lnTo>
                    <a:pt x="18" y="0"/>
                  </a:lnTo>
                  <a:lnTo>
                    <a:pt x="18" y="78"/>
                  </a:lnTo>
                  <a:cubicBezTo>
                    <a:pt x="18" y="124"/>
                    <a:pt x="22" y="138"/>
                    <a:pt x="53" y="138"/>
                  </a:cubicBezTo>
                  <a:cubicBezTo>
                    <a:pt x="77" y="138"/>
                    <a:pt x="99" y="125"/>
                    <a:pt x="99" y="125"/>
                  </a:cubicBezTo>
                  <a:lnTo>
                    <a:pt x="99" y="0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5" name="Freeform 25"/>
            <p:cNvSpPr>
              <a:spLocks/>
            </p:cNvSpPr>
            <p:nvPr/>
          </p:nvSpPr>
          <p:spPr bwMode="auto">
            <a:xfrm>
              <a:off x="3526" y="2058"/>
              <a:ext cx="7" cy="15"/>
            </a:xfrm>
            <a:custGeom>
              <a:avLst/>
              <a:gdLst>
                <a:gd name="T0" fmla="*/ 14 w 33"/>
                <a:gd name="T1" fmla="*/ 2 h 68"/>
                <a:gd name="T2" fmla="*/ 6 w 33"/>
                <a:gd name="T3" fmla="*/ 0 h 68"/>
                <a:gd name="T4" fmla="*/ 0 w 33"/>
                <a:gd name="T5" fmla="*/ 12 h 68"/>
                <a:gd name="T6" fmla="*/ 0 w 33"/>
                <a:gd name="T7" fmla="*/ 68 h 68"/>
                <a:gd name="T8" fmla="*/ 33 w 33"/>
                <a:gd name="T9" fmla="*/ 68 h 68"/>
                <a:gd name="T10" fmla="*/ 33 w 33"/>
                <a:gd name="T11" fmla="*/ 12 h 68"/>
                <a:gd name="T12" fmla="*/ 26 w 33"/>
                <a:gd name="T13" fmla="*/ 0 h 68"/>
                <a:gd name="T14" fmla="*/ 16 w 33"/>
                <a:gd name="T15" fmla="*/ 2 h 68"/>
                <a:gd name="T16" fmla="*/ 14 w 33"/>
                <a:gd name="T17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68">
                  <a:moveTo>
                    <a:pt x="14" y="2"/>
                  </a:moveTo>
                  <a:cubicBezTo>
                    <a:pt x="12" y="2"/>
                    <a:pt x="9" y="1"/>
                    <a:pt x="6" y="0"/>
                  </a:cubicBezTo>
                  <a:lnTo>
                    <a:pt x="0" y="12"/>
                  </a:lnTo>
                  <a:lnTo>
                    <a:pt x="0" y="68"/>
                  </a:lnTo>
                  <a:lnTo>
                    <a:pt x="33" y="68"/>
                  </a:lnTo>
                  <a:lnTo>
                    <a:pt x="33" y="12"/>
                  </a:lnTo>
                  <a:lnTo>
                    <a:pt x="26" y="0"/>
                  </a:lnTo>
                  <a:cubicBezTo>
                    <a:pt x="23" y="1"/>
                    <a:pt x="20" y="2"/>
                    <a:pt x="16" y="2"/>
                  </a:cubicBezTo>
                  <a:cubicBezTo>
                    <a:pt x="15" y="2"/>
                    <a:pt x="15" y="2"/>
                    <a:pt x="14" y="2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6" name="Freeform 26"/>
            <p:cNvSpPr>
              <a:spLocks/>
            </p:cNvSpPr>
            <p:nvPr/>
          </p:nvSpPr>
          <p:spPr bwMode="auto">
            <a:xfrm>
              <a:off x="3527" y="2026"/>
              <a:ext cx="5" cy="31"/>
            </a:xfrm>
            <a:custGeom>
              <a:avLst/>
              <a:gdLst>
                <a:gd name="T0" fmla="*/ 25 w 25"/>
                <a:gd name="T1" fmla="*/ 129 h 135"/>
                <a:gd name="T2" fmla="*/ 17 w 25"/>
                <a:gd name="T3" fmla="*/ 6 h 135"/>
                <a:gd name="T4" fmla="*/ 10 w 25"/>
                <a:gd name="T5" fmla="*/ 0 h 135"/>
                <a:gd name="T6" fmla="*/ 4 w 25"/>
                <a:gd name="T7" fmla="*/ 6 h 135"/>
                <a:gd name="T8" fmla="*/ 0 w 25"/>
                <a:gd name="T9" fmla="*/ 128 h 135"/>
                <a:gd name="T10" fmla="*/ 3 w 25"/>
                <a:gd name="T11" fmla="*/ 133 h 135"/>
                <a:gd name="T12" fmla="*/ 9 w 25"/>
                <a:gd name="T13" fmla="*/ 135 h 135"/>
                <a:gd name="T14" fmla="*/ 14 w 25"/>
                <a:gd name="T15" fmla="*/ 135 h 135"/>
                <a:gd name="T16" fmla="*/ 25 w 25"/>
                <a:gd name="T17" fmla="*/ 1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35">
                  <a:moveTo>
                    <a:pt x="25" y="129"/>
                  </a:moveTo>
                  <a:lnTo>
                    <a:pt x="17" y="6"/>
                  </a:lnTo>
                  <a:cubicBezTo>
                    <a:pt x="17" y="3"/>
                    <a:pt x="14" y="0"/>
                    <a:pt x="10" y="0"/>
                  </a:cubicBezTo>
                  <a:cubicBezTo>
                    <a:pt x="7" y="0"/>
                    <a:pt x="4" y="3"/>
                    <a:pt x="4" y="6"/>
                  </a:cubicBezTo>
                  <a:lnTo>
                    <a:pt x="0" y="128"/>
                  </a:lnTo>
                  <a:cubicBezTo>
                    <a:pt x="0" y="129"/>
                    <a:pt x="1" y="131"/>
                    <a:pt x="3" y="133"/>
                  </a:cubicBezTo>
                  <a:cubicBezTo>
                    <a:pt x="5" y="134"/>
                    <a:pt x="8" y="134"/>
                    <a:pt x="9" y="135"/>
                  </a:cubicBezTo>
                  <a:lnTo>
                    <a:pt x="14" y="135"/>
                  </a:lnTo>
                  <a:cubicBezTo>
                    <a:pt x="21" y="134"/>
                    <a:pt x="25" y="130"/>
                    <a:pt x="25" y="129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7" name="Freeform 27"/>
            <p:cNvSpPr>
              <a:spLocks/>
            </p:cNvSpPr>
            <p:nvPr/>
          </p:nvSpPr>
          <p:spPr bwMode="auto">
            <a:xfrm>
              <a:off x="3529" y="2057"/>
              <a:ext cx="1" cy="0"/>
            </a:xfrm>
            <a:custGeom>
              <a:avLst/>
              <a:gdLst>
                <a:gd name="T0" fmla="*/ 1 w 5"/>
                <a:gd name="T1" fmla="*/ 3 w 5"/>
                <a:gd name="T2" fmla="*/ 5 w 5"/>
                <a:gd name="T3" fmla="*/ 0 w 5"/>
                <a:gd name="T4" fmla="*/ 1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1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lnTo>
                    <a:pt x="0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8" name="Freeform 28"/>
            <p:cNvSpPr>
              <a:spLocks/>
            </p:cNvSpPr>
            <p:nvPr/>
          </p:nvSpPr>
          <p:spPr bwMode="auto">
            <a:xfrm>
              <a:off x="3414" y="2058"/>
              <a:ext cx="7" cy="15"/>
            </a:xfrm>
            <a:custGeom>
              <a:avLst/>
              <a:gdLst>
                <a:gd name="T0" fmla="*/ 19 w 33"/>
                <a:gd name="T1" fmla="*/ 2 h 68"/>
                <a:gd name="T2" fmla="*/ 27 w 33"/>
                <a:gd name="T3" fmla="*/ 0 h 68"/>
                <a:gd name="T4" fmla="*/ 33 w 33"/>
                <a:gd name="T5" fmla="*/ 12 h 68"/>
                <a:gd name="T6" fmla="*/ 33 w 33"/>
                <a:gd name="T7" fmla="*/ 68 h 68"/>
                <a:gd name="T8" fmla="*/ 0 w 33"/>
                <a:gd name="T9" fmla="*/ 68 h 68"/>
                <a:gd name="T10" fmla="*/ 0 w 33"/>
                <a:gd name="T11" fmla="*/ 12 h 68"/>
                <a:gd name="T12" fmla="*/ 7 w 33"/>
                <a:gd name="T13" fmla="*/ 0 h 68"/>
                <a:gd name="T14" fmla="*/ 17 w 33"/>
                <a:gd name="T15" fmla="*/ 2 h 68"/>
                <a:gd name="T16" fmla="*/ 19 w 33"/>
                <a:gd name="T17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68">
                  <a:moveTo>
                    <a:pt x="19" y="2"/>
                  </a:moveTo>
                  <a:cubicBezTo>
                    <a:pt x="21" y="2"/>
                    <a:pt x="24" y="1"/>
                    <a:pt x="27" y="0"/>
                  </a:cubicBezTo>
                  <a:lnTo>
                    <a:pt x="33" y="12"/>
                  </a:lnTo>
                  <a:lnTo>
                    <a:pt x="33" y="68"/>
                  </a:lnTo>
                  <a:lnTo>
                    <a:pt x="0" y="68"/>
                  </a:lnTo>
                  <a:lnTo>
                    <a:pt x="0" y="12"/>
                  </a:lnTo>
                  <a:lnTo>
                    <a:pt x="7" y="0"/>
                  </a:lnTo>
                  <a:cubicBezTo>
                    <a:pt x="10" y="1"/>
                    <a:pt x="13" y="2"/>
                    <a:pt x="17" y="2"/>
                  </a:cubicBezTo>
                  <a:cubicBezTo>
                    <a:pt x="18" y="2"/>
                    <a:pt x="18" y="2"/>
                    <a:pt x="19" y="2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9" name="Freeform 29"/>
            <p:cNvSpPr>
              <a:spLocks/>
            </p:cNvSpPr>
            <p:nvPr/>
          </p:nvSpPr>
          <p:spPr bwMode="auto">
            <a:xfrm>
              <a:off x="3415" y="2026"/>
              <a:ext cx="5" cy="31"/>
            </a:xfrm>
            <a:custGeom>
              <a:avLst/>
              <a:gdLst>
                <a:gd name="T0" fmla="*/ 0 w 25"/>
                <a:gd name="T1" fmla="*/ 129 h 135"/>
                <a:gd name="T2" fmla="*/ 8 w 25"/>
                <a:gd name="T3" fmla="*/ 6 h 135"/>
                <a:gd name="T4" fmla="*/ 15 w 25"/>
                <a:gd name="T5" fmla="*/ 0 h 135"/>
                <a:gd name="T6" fmla="*/ 21 w 25"/>
                <a:gd name="T7" fmla="*/ 6 h 135"/>
                <a:gd name="T8" fmla="*/ 25 w 25"/>
                <a:gd name="T9" fmla="*/ 128 h 135"/>
                <a:gd name="T10" fmla="*/ 22 w 25"/>
                <a:gd name="T11" fmla="*/ 133 h 135"/>
                <a:gd name="T12" fmla="*/ 16 w 25"/>
                <a:gd name="T13" fmla="*/ 135 h 135"/>
                <a:gd name="T14" fmla="*/ 11 w 25"/>
                <a:gd name="T15" fmla="*/ 135 h 135"/>
                <a:gd name="T16" fmla="*/ 0 w 25"/>
                <a:gd name="T17" fmla="*/ 1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35">
                  <a:moveTo>
                    <a:pt x="0" y="129"/>
                  </a:moveTo>
                  <a:lnTo>
                    <a:pt x="8" y="6"/>
                  </a:lnTo>
                  <a:cubicBezTo>
                    <a:pt x="8" y="3"/>
                    <a:pt x="11" y="0"/>
                    <a:pt x="15" y="0"/>
                  </a:cubicBezTo>
                  <a:cubicBezTo>
                    <a:pt x="18" y="0"/>
                    <a:pt x="21" y="3"/>
                    <a:pt x="21" y="6"/>
                  </a:cubicBezTo>
                  <a:lnTo>
                    <a:pt x="25" y="128"/>
                  </a:lnTo>
                  <a:cubicBezTo>
                    <a:pt x="25" y="129"/>
                    <a:pt x="24" y="131"/>
                    <a:pt x="22" y="133"/>
                  </a:cubicBezTo>
                  <a:cubicBezTo>
                    <a:pt x="20" y="134"/>
                    <a:pt x="17" y="134"/>
                    <a:pt x="16" y="135"/>
                  </a:cubicBezTo>
                  <a:lnTo>
                    <a:pt x="11" y="135"/>
                  </a:lnTo>
                  <a:cubicBezTo>
                    <a:pt x="4" y="134"/>
                    <a:pt x="0" y="130"/>
                    <a:pt x="0" y="129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0" name="Freeform 30"/>
            <p:cNvSpPr>
              <a:spLocks/>
            </p:cNvSpPr>
            <p:nvPr/>
          </p:nvSpPr>
          <p:spPr bwMode="auto">
            <a:xfrm>
              <a:off x="3417" y="2057"/>
              <a:ext cx="1" cy="0"/>
            </a:xfrm>
            <a:custGeom>
              <a:avLst/>
              <a:gdLst>
                <a:gd name="T0" fmla="*/ 4 w 5"/>
                <a:gd name="T1" fmla="*/ 2 w 5"/>
                <a:gd name="T2" fmla="*/ 0 w 5"/>
                <a:gd name="T3" fmla="*/ 5 w 5"/>
                <a:gd name="T4" fmla="*/ 4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4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5" y="0"/>
                  </a:ln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1" name="Rectangle 31"/>
            <p:cNvSpPr>
              <a:spLocks noChangeArrowheads="1"/>
            </p:cNvSpPr>
            <p:nvPr/>
          </p:nvSpPr>
          <p:spPr bwMode="auto">
            <a:xfrm>
              <a:off x="3175" y="2076"/>
              <a:ext cx="236" cy="186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2" name="Rectangle 32"/>
            <p:cNvSpPr>
              <a:spLocks noChangeArrowheads="1"/>
            </p:cNvSpPr>
            <p:nvPr/>
          </p:nvSpPr>
          <p:spPr bwMode="auto">
            <a:xfrm>
              <a:off x="3535" y="2076"/>
              <a:ext cx="237" cy="186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3" name="Freeform 33"/>
            <p:cNvSpPr>
              <a:spLocks noEditPoints="1"/>
            </p:cNvSpPr>
            <p:nvPr/>
          </p:nvSpPr>
          <p:spPr bwMode="auto">
            <a:xfrm>
              <a:off x="3414" y="2140"/>
              <a:ext cx="119" cy="47"/>
            </a:xfrm>
            <a:custGeom>
              <a:avLst/>
              <a:gdLst>
                <a:gd name="T0" fmla="*/ 58 w 521"/>
                <a:gd name="T1" fmla="*/ 124 h 206"/>
                <a:gd name="T2" fmla="*/ 85 w 521"/>
                <a:gd name="T3" fmla="*/ 98 h 206"/>
                <a:gd name="T4" fmla="*/ 113 w 521"/>
                <a:gd name="T5" fmla="*/ 124 h 206"/>
                <a:gd name="T6" fmla="*/ 113 w 521"/>
                <a:gd name="T7" fmla="*/ 206 h 206"/>
                <a:gd name="T8" fmla="*/ 190 w 521"/>
                <a:gd name="T9" fmla="*/ 206 h 206"/>
                <a:gd name="T10" fmla="*/ 190 w 521"/>
                <a:gd name="T11" fmla="*/ 124 h 206"/>
                <a:gd name="T12" fmla="*/ 218 w 521"/>
                <a:gd name="T13" fmla="*/ 98 h 206"/>
                <a:gd name="T14" fmla="*/ 245 w 521"/>
                <a:gd name="T15" fmla="*/ 124 h 206"/>
                <a:gd name="T16" fmla="*/ 245 w 521"/>
                <a:gd name="T17" fmla="*/ 206 h 206"/>
                <a:gd name="T18" fmla="*/ 274 w 521"/>
                <a:gd name="T19" fmla="*/ 206 h 206"/>
                <a:gd name="T20" fmla="*/ 274 w 521"/>
                <a:gd name="T21" fmla="*/ 124 h 206"/>
                <a:gd name="T22" fmla="*/ 302 w 521"/>
                <a:gd name="T23" fmla="*/ 98 h 206"/>
                <a:gd name="T24" fmla="*/ 329 w 521"/>
                <a:gd name="T25" fmla="*/ 124 h 206"/>
                <a:gd name="T26" fmla="*/ 329 w 521"/>
                <a:gd name="T27" fmla="*/ 206 h 206"/>
                <a:gd name="T28" fmla="*/ 404 w 521"/>
                <a:gd name="T29" fmla="*/ 206 h 206"/>
                <a:gd name="T30" fmla="*/ 404 w 521"/>
                <a:gd name="T31" fmla="*/ 124 h 206"/>
                <a:gd name="T32" fmla="*/ 432 w 521"/>
                <a:gd name="T33" fmla="*/ 98 h 206"/>
                <a:gd name="T34" fmla="*/ 459 w 521"/>
                <a:gd name="T35" fmla="*/ 124 h 206"/>
                <a:gd name="T36" fmla="*/ 459 w 521"/>
                <a:gd name="T37" fmla="*/ 206 h 206"/>
                <a:gd name="T38" fmla="*/ 521 w 521"/>
                <a:gd name="T39" fmla="*/ 206 h 206"/>
                <a:gd name="T40" fmla="*/ 521 w 521"/>
                <a:gd name="T41" fmla="*/ 0 h 206"/>
                <a:gd name="T42" fmla="*/ 0 w 521"/>
                <a:gd name="T43" fmla="*/ 0 h 206"/>
                <a:gd name="T44" fmla="*/ 0 w 521"/>
                <a:gd name="T45" fmla="*/ 206 h 206"/>
                <a:gd name="T46" fmla="*/ 58 w 521"/>
                <a:gd name="T47" fmla="*/ 206 h 206"/>
                <a:gd name="T48" fmla="*/ 58 w 521"/>
                <a:gd name="T49" fmla="*/ 124 h 206"/>
                <a:gd name="T50" fmla="*/ 430 w 521"/>
                <a:gd name="T51" fmla="*/ 33 h 206"/>
                <a:gd name="T52" fmla="*/ 430 w 521"/>
                <a:gd name="T53" fmla="*/ 33 h 206"/>
                <a:gd name="T54" fmla="*/ 482 w 521"/>
                <a:gd name="T55" fmla="*/ 65 h 206"/>
                <a:gd name="T56" fmla="*/ 479 w 521"/>
                <a:gd name="T57" fmla="*/ 70 h 206"/>
                <a:gd name="T58" fmla="*/ 430 w 521"/>
                <a:gd name="T59" fmla="*/ 40 h 206"/>
                <a:gd name="T60" fmla="*/ 384 w 521"/>
                <a:gd name="T61" fmla="*/ 70 h 206"/>
                <a:gd name="T62" fmla="*/ 381 w 521"/>
                <a:gd name="T63" fmla="*/ 65 h 206"/>
                <a:gd name="T64" fmla="*/ 430 w 521"/>
                <a:gd name="T65" fmla="*/ 33 h 206"/>
                <a:gd name="T66" fmla="*/ 256 w 521"/>
                <a:gd name="T67" fmla="*/ 28 h 206"/>
                <a:gd name="T68" fmla="*/ 256 w 521"/>
                <a:gd name="T69" fmla="*/ 28 h 206"/>
                <a:gd name="T70" fmla="*/ 352 w 521"/>
                <a:gd name="T71" fmla="*/ 65 h 206"/>
                <a:gd name="T72" fmla="*/ 350 w 521"/>
                <a:gd name="T73" fmla="*/ 70 h 206"/>
                <a:gd name="T74" fmla="*/ 257 w 521"/>
                <a:gd name="T75" fmla="*/ 34 h 206"/>
                <a:gd name="T76" fmla="*/ 170 w 521"/>
                <a:gd name="T77" fmla="*/ 70 h 206"/>
                <a:gd name="T78" fmla="*/ 167 w 521"/>
                <a:gd name="T79" fmla="*/ 65 h 206"/>
                <a:gd name="T80" fmla="*/ 256 w 521"/>
                <a:gd name="T81" fmla="*/ 28 h 206"/>
                <a:gd name="T82" fmla="*/ 84 w 521"/>
                <a:gd name="T83" fmla="*/ 32 h 206"/>
                <a:gd name="T84" fmla="*/ 84 w 521"/>
                <a:gd name="T85" fmla="*/ 32 h 206"/>
                <a:gd name="T86" fmla="*/ 136 w 521"/>
                <a:gd name="T87" fmla="*/ 65 h 206"/>
                <a:gd name="T88" fmla="*/ 133 w 521"/>
                <a:gd name="T89" fmla="*/ 69 h 206"/>
                <a:gd name="T90" fmla="*/ 84 w 521"/>
                <a:gd name="T91" fmla="*/ 39 h 206"/>
                <a:gd name="T92" fmla="*/ 38 w 521"/>
                <a:gd name="T93" fmla="*/ 69 h 206"/>
                <a:gd name="T94" fmla="*/ 35 w 521"/>
                <a:gd name="T95" fmla="*/ 65 h 206"/>
                <a:gd name="T96" fmla="*/ 84 w 521"/>
                <a:gd name="T97" fmla="*/ 3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21" h="206">
                  <a:moveTo>
                    <a:pt x="58" y="124"/>
                  </a:moveTo>
                  <a:cubicBezTo>
                    <a:pt x="58" y="124"/>
                    <a:pt x="61" y="99"/>
                    <a:pt x="85" y="98"/>
                  </a:cubicBezTo>
                  <a:cubicBezTo>
                    <a:pt x="110" y="98"/>
                    <a:pt x="113" y="124"/>
                    <a:pt x="113" y="124"/>
                  </a:cubicBezTo>
                  <a:lnTo>
                    <a:pt x="113" y="206"/>
                  </a:lnTo>
                  <a:lnTo>
                    <a:pt x="190" y="206"/>
                  </a:lnTo>
                  <a:lnTo>
                    <a:pt x="190" y="124"/>
                  </a:lnTo>
                  <a:cubicBezTo>
                    <a:pt x="190" y="124"/>
                    <a:pt x="193" y="99"/>
                    <a:pt x="218" y="98"/>
                  </a:cubicBezTo>
                  <a:cubicBezTo>
                    <a:pt x="242" y="98"/>
                    <a:pt x="245" y="124"/>
                    <a:pt x="245" y="124"/>
                  </a:cubicBezTo>
                  <a:lnTo>
                    <a:pt x="245" y="206"/>
                  </a:lnTo>
                  <a:lnTo>
                    <a:pt x="274" y="206"/>
                  </a:lnTo>
                  <a:lnTo>
                    <a:pt x="274" y="124"/>
                  </a:lnTo>
                  <a:cubicBezTo>
                    <a:pt x="274" y="124"/>
                    <a:pt x="277" y="99"/>
                    <a:pt x="302" y="98"/>
                  </a:cubicBezTo>
                  <a:cubicBezTo>
                    <a:pt x="326" y="98"/>
                    <a:pt x="329" y="124"/>
                    <a:pt x="329" y="124"/>
                  </a:cubicBezTo>
                  <a:lnTo>
                    <a:pt x="329" y="206"/>
                  </a:lnTo>
                  <a:lnTo>
                    <a:pt x="404" y="206"/>
                  </a:lnTo>
                  <a:lnTo>
                    <a:pt x="404" y="124"/>
                  </a:lnTo>
                  <a:cubicBezTo>
                    <a:pt x="404" y="124"/>
                    <a:pt x="407" y="99"/>
                    <a:pt x="432" y="98"/>
                  </a:cubicBezTo>
                  <a:cubicBezTo>
                    <a:pt x="456" y="98"/>
                    <a:pt x="459" y="124"/>
                    <a:pt x="459" y="124"/>
                  </a:cubicBezTo>
                  <a:lnTo>
                    <a:pt x="459" y="206"/>
                  </a:lnTo>
                  <a:lnTo>
                    <a:pt x="521" y="206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06"/>
                  </a:lnTo>
                  <a:lnTo>
                    <a:pt x="58" y="206"/>
                  </a:lnTo>
                  <a:lnTo>
                    <a:pt x="58" y="124"/>
                  </a:lnTo>
                  <a:close/>
                  <a:moveTo>
                    <a:pt x="430" y="33"/>
                  </a:moveTo>
                  <a:lnTo>
                    <a:pt x="430" y="33"/>
                  </a:lnTo>
                  <a:lnTo>
                    <a:pt x="482" y="65"/>
                  </a:lnTo>
                  <a:lnTo>
                    <a:pt x="479" y="70"/>
                  </a:lnTo>
                  <a:lnTo>
                    <a:pt x="430" y="40"/>
                  </a:lnTo>
                  <a:lnTo>
                    <a:pt x="384" y="70"/>
                  </a:lnTo>
                  <a:lnTo>
                    <a:pt x="381" y="65"/>
                  </a:lnTo>
                  <a:lnTo>
                    <a:pt x="430" y="33"/>
                  </a:lnTo>
                  <a:close/>
                  <a:moveTo>
                    <a:pt x="256" y="28"/>
                  </a:moveTo>
                  <a:lnTo>
                    <a:pt x="256" y="28"/>
                  </a:lnTo>
                  <a:lnTo>
                    <a:pt x="352" y="65"/>
                  </a:lnTo>
                  <a:lnTo>
                    <a:pt x="350" y="70"/>
                  </a:lnTo>
                  <a:lnTo>
                    <a:pt x="257" y="34"/>
                  </a:lnTo>
                  <a:lnTo>
                    <a:pt x="170" y="70"/>
                  </a:lnTo>
                  <a:lnTo>
                    <a:pt x="167" y="65"/>
                  </a:lnTo>
                  <a:lnTo>
                    <a:pt x="256" y="28"/>
                  </a:lnTo>
                  <a:close/>
                  <a:moveTo>
                    <a:pt x="84" y="32"/>
                  </a:moveTo>
                  <a:lnTo>
                    <a:pt x="84" y="32"/>
                  </a:lnTo>
                  <a:lnTo>
                    <a:pt x="136" y="65"/>
                  </a:lnTo>
                  <a:lnTo>
                    <a:pt x="133" y="69"/>
                  </a:lnTo>
                  <a:lnTo>
                    <a:pt x="84" y="39"/>
                  </a:lnTo>
                  <a:lnTo>
                    <a:pt x="38" y="69"/>
                  </a:lnTo>
                  <a:lnTo>
                    <a:pt x="35" y="65"/>
                  </a:lnTo>
                  <a:lnTo>
                    <a:pt x="84" y="32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4" name="Freeform 34"/>
            <p:cNvSpPr>
              <a:spLocks noEditPoints="1"/>
            </p:cNvSpPr>
            <p:nvPr/>
          </p:nvSpPr>
          <p:spPr bwMode="auto">
            <a:xfrm>
              <a:off x="3414" y="2076"/>
              <a:ext cx="119" cy="62"/>
            </a:xfrm>
            <a:custGeom>
              <a:avLst/>
              <a:gdLst>
                <a:gd name="T0" fmla="*/ 58 w 521"/>
                <a:gd name="T1" fmla="*/ 167 h 269"/>
                <a:gd name="T2" fmla="*/ 113 w 521"/>
                <a:gd name="T3" fmla="*/ 167 h 269"/>
                <a:gd name="T4" fmla="*/ 113 w 521"/>
                <a:gd name="T5" fmla="*/ 269 h 269"/>
                <a:gd name="T6" fmla="*/ 190 w 521"/>
                <a:gd name="T7" fmla="*/ 269 h 269"/>
                <a:gd name="T8" fmla="*/ 190 w 521"/>
                <a:gd name="T9" fmla="*/ 167 h 269"/>
                <a:gd name="T10" fmla="*/ 245 w 521"/>
                <a:gd name="T11" fmla="*/ 167 h 269"/>
                <a:gd name="T12" fmla="*/ 245 w 521"/>
                <a:gd name="T13" fmla="*/ 269 h 269"/>
                <a:gd name="T14" fmla="*/ 274 w 521"/>
                <a:gd name="T15" fmla="*/ 269 h 269"/>
                <a:gd name="T16" fmla="*/ 274 w 521"/>
                <a:gd name="T17" fmla="*/ 167 h 269"/>
                <a:gd name="T18" fmla="*/ 329 w 521"/>
                <a:gd name="T19" fmla="*/ 167 h 269"/>
                <a:gd name="T20" fmla="*/ 329 w 521"/>
                <a:gd name="T21" fmla="*/ 269 h 269"/>
                <a:gd name="T22" fmla="*/ 404 w 521"/>
                <a:gd name="T23" fmla="*/ 269 h 269"/>
                <a:gd name="T24" fmla="*/ 404 w 521"/>
                <a:gd name="T25" fmla="*/ 167 h 269"/>
                <a:gd name="T26" fmla="*/ 459 w 521"/>
                <a:gd name="T27" fmla="*/ 167 h 269"/>
                <a:gd name="T28" fmla="*/ 459 w 521"/>
                <a:gd name="T29" fmla="*/ 269 h 269"/>
                <a:gd name="T30" fmla="*/ 521 w 521"/>
                <a:gd name="T31" fmla="*/ 269 h 269"/>
                <a:gd name="T32" fmla="*/ 521 w 521"/>
                <a:gd name="T33" fmla="*/ 0 h 269"/>
                <a:gd name="T34" fmla="*/ 0 w 521"/>
                <a:gd name="T35" fmla="*/ 0 h 269"/>
                <a:gd name="T36" fmla="*/ 0 w 521"/>
                <a:gd name="T37" fmla="*/ 269 h 269"/>
                <a:gd name="T38" fmla="*/ 58 w 521"/>
                <a:gd name="T39" fmla="*/ 269 h 269"/>
                <a:gd name="T40" fmla="*/ 58 w 521"/>
                <a:gd name="T41" fmla="*/ 167 h 269"/>
                <a:gd name="T42" fmla="*/ 431 w 521"/>
                <a:gd name="T43" fmla="*/ 104 h 269"/>
                <a:gd name="T44" fmla="*/ 431 w 521"/>
                <a:gd name="T45" fmla="*/ 104 h 269"/>
                <a:gd name="T46" fmla="*/ 483 w 521"/>
                <a:gd name="T47" fmla="*/ 135 h 269"/>
                <a:gd name="T48" fmla="*/ 478 w 521"/>
                <a:gd name="T49" fmla="*/ 138 h 269"/>
                <a:gd name="T50" fmla="*/ 431 w 521"/>
                <a:gd name="T51" fmla="*/ 109 h 269"/>
                <a:gd name="T52" fmla="*/ 385 w 521"/>
                <a:gd name="T53" fmla="*/ 137 h 269"/>
                <a:gd name="T54" fmla="*/ 380 w 521"/>
                <a:gd name="T55" fmla="*/ 135 h 269"/>
                <a:gd name="T56" fmla="*/ 431 w 521"/>
                <a:gd name="T57" fmla="*/ 104 h 269"/>
                <a:gd name="T58" fmla="*/ 256 w 521"/>
                <a:gd name="T59" fmla="*/ 97 h 269"/>
                <a:gd name="T60" fmla="*/ 256 w 521"/>
                <a:gd name="T61" fmla="*/ 97 h 269"/>
                <a:gd name="T62" fmla="*/ 352 w 521"/>
                <a:gd name="T63" fmla="*/ 133 h 269"/>
                <a:gd name="T64" fmla="*/ 350 w 521"/>
                <a:gd name="T65" fmla="*/ 139 h 269"/>
                <a:gd name="T66" fmla="*/ 257 w 521"/>
                <a:gd name="T67" fmla="*/ 103 h 269"/>
                <a:gd name="T68" fmla="*/ 170 w 521"/>
                <a:gd name="T69" fmla="*/ 139 h 269"/>
                <a:gd name="T70" fmla="*/ 167 w 521"/>
                <a:gd name="T71" fmla="*/ 133 h 269"/>
                <a:gd name="T72" fmla="*/ 256 w 521"/>
                <a:gd name="T73" fmla="*/ 97 h 269"/>
                <a:gd name="T74" fmla="*/ 39 w 521"/>
                <a:gd name="T75" fmla="*/ 137 h 269"/>
                <a:gd name="T76" fmla="*/ 39 w 521"/>
                <a:gd name="T77" fmla="*/ 137 h 269"/>
                <a:gd name="T78" fmla="*/ 34 w 521"/>
                <a:gd name="T79" fmla="*/ 135 h 269"/>
                <a:gd name="T80" fmla="*/ 85 w 521"/>
                <a:gd name="T81" fmla="*/ 104 h 269"/>
                <a:gd name="T82" fmla="*/ 137 w 521"/>
                <a:gd name="T83" fmla="*/ 135 h 269"/>
                <a:gd name="T84" fmla="*/ 132 w 521"/>
                <a:gd name="T85" fmla="*/ 137 h 269"/>
                <a:gd name="T86" fmla="*/ 85 w 521"/>
                <a:gd name="T87" fmla="*/ 109 h 269"/>
                <a:gd name="T88" fmla="*/ 39 w 521"/>
                <a:gd name="T89" fmla="*/ 13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1" h="269">
                  <a:moveTo>
                    <a:pt x="58" y="167"/>
                  </a:moveTo>
                  <a:lnTo>
                    <a:pt x="113" y="167"/>
                  </a:lnTo>
                  <a:lnTo>
                    <a:pt x="113" y="269"/>
                  </a:lnTo>
                  <a:lnTo>
                    <a:pt x="190" y="269"/>
                  </a:lnTo>
                  <a:lnTo>
                    <a:pt x="190" y="167"/>
                  </a:lnTo>
                  <a:lnTo>
                    <a:pt x="245" y="167"/>
                  </a:lnTo>
                  <a:lnTo>
                    <a:pt x="245" y="269"/>
                  </a:lnTo>
                  <a:lnTo>
                    <a:pt x="274" y="269"/>
                  </a:lnTo>
                  <a:lnTo>
                    <a:pt x="274" y="167"/>
                  </a:lnTo>
                  <a:lnTo>
                    <a:pt x="329" y="167"/>
                  </a:lnTo>
                  <a:lnTo>
                    <a:pt x="329" y="269"/>
                  </a:lnTo>
                  <a:lnTo>
                    <a:pt x="404" y="269"/>
                  </a:lnTo>
                  <a:lnTo>
                    <a:pt x="404" y="167"/>
                  </a:lnTo>
                  <a:lnTo>
                    <a:pt x="459" y="167"/>
                  </a:lnTo>
                  <a:lnTo>
                    <a:pt x="459" y="269"/>
                  </a:lnTo>
                  <a:lnTo>
                    <a:pt x="521" y="269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69"/>
                  </a:lnTo>
                  <a:lnTo>
                    <a:pt x="58" y="269"/>
                  </a:lnTo>
                  <a:lnTo>
                    <a:pt x="58" y="167"/>
                  </a:lnTo>
                  <a:close/>
                  <a:moveTo>
                    <a:pt x="431" y="104"/>
                  </a:moveTo>
                  <a:lnTo>
                    <a:pt x="431" y="104"/>
                  </a:lnTo>
                  <a:cubicBezTo>
                    <a:pt x="453" y="104"/>
                    <a:pt x="473" y="117"/>
                    <a:pt x="483" y="135"/>
                  </a:cubicBezTo>
                  <a:lnTo>
                    <a:pt x="478" y="138"/>
                  </a:lnTo>
                  <a:cubicBezTo>
                    <a:pt x="469" y="121"/>
                    <a:pt x="451" y="109"/>
                    <a:pt x="431" y="109"/>
                  </a:cubicBezTo>
                  <a:cubicBezTo>
                    <a:pt x="411" y="109"/>
                    <a:pt x="394" y="121"/>
                    <a:pt x="385" y="137"/>
                  </a:cubicBezTo>
                  <a:lnTo>
                    <a:pt x="380" y="135"/>
                  </a:lnTo>
                  <a:cubicBezTo>
                    <a:pt x="390" y="117"/>
                    <a:pt x="409" y="104"/>
                    <a:pt x="431" y="104"/>
                  </a:cubicBezTo>
                  <a:close/>
                  <a:moveTo>
                    <a:pt x="256" y="97"/>
                  </a:moveTo>
                  <a:lnTo>
                    <a:pt x="256" y="97"/>
                  </a:lnTo>
                  <a:lnTo>
                    <a:pt x="352" y="133"/>
                  </a:lnTo>
                  <a:lnTo>
                    <a:pt x="350" y="139"/>
                  </a:lnTo>
                  <a:lnTo>
                    <a:pt x="257" y="103"/>
                  </a:lnTo>
                  <a:lnTo>
                    <a:pt x="170" y="139"/>
                  </a:lnTo>
                  <a:lnTo>
                    <a:pt x="167" y="133"/>
                  </a:lnTo>
                  <a:lnTo>
                    <a:pt x="256" y="97"/>
                  </a:lnTo>
                  <a:close/>
                  <a:moveTo>
                    <a:pt x="39" y="137"/>
                  </a:moveTo>
                  <a:lnTo>
                    <a:pt x="39" y="137"/>
                  </a:lnTo>
                  <a:lnTo>
                    <a:pt x="34" y="135"/>
                  </a:lnTo>
                  <a:cubicBezTo>
                    <a:pt x="44" y="117"/>
                    <a:pt x="63" y="104"/>
                    <a:pt x="85" y="104"/>
                  </a:cubicBezTo>
                  <a:cubicBezTo>
                    <a:pt x="107" y="104"/>
                    <a:pt x="127" y="116"/>
                    <a:pt x="137" y="135"/>
                  </a:cubicBezTo>
                  <a:lnTo>
                    <a:pt x="132" y="137"/>
                  </a:lnTo>
                  <a:cubicBezTo>
                    <a:pt x="123" y="121"/>
                    <a:pt x="105" y="109"/>
                    <a:pt x="85" y="109"/>
                  </a:cubicBezTo>
                  <a:cubicBezTo>
                    <a:pt x="65" y="109"/>
                    <a:pt x="48" y="121"/>
                    <a:pt x="39" y="137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5" name="Freeform 35"/>
            <p:cNvSpPr>
              <a:spLocks noEditPoints="1"/>
            </p:cNvSpPr>
            <p:nvPr/>
          </p:nvSpPr>
          <p:spPr bwMode="auto">
            <a:xfrm>
              <a:off x="3414" y="2200"/>
              <a:ext cx="119" cy="62"/>
            </a:xfrm>
            <a:custGeom>
              <a:avLst/>
              <a:gdLst>
                <a:gd name="T0" fmla="*/ 0 w 521"/>
                <a:gd name="T1" fmla="*/ 269 h 269"/>
                <a:gd name="T2" fmla="*/ 194 w 521"/>
                <a:gd name="T3" fmla="*/ 269 h 269"/>
                <a:gd name="T4" fmla="*/ 194 w 521"/>
                <a:gd name="T5" fmla="*/ 98 h 269"/>
                <a:gd name="T6" fmla="*/ 260 w 521"/>
                <a:gd name="T7" fmla="*/ 50 h 269"/>
                <a:gd name="T8" fmla="*/ 325 w 521"/>
                <a:gd name="T9" fmla="*/ 98 h 269"/>
                <a:gd name="T10" fmla="*/ 325 w 521"/>
                <a:gd name="T11" fmla="*/ 269 h 269"/>
                <a:gd name="T12" fmla="*/ 521 w 521"/>
                <a:gd name="T13" fmla="*/ 269 h 269"/>
                <a:gd name="T14" fmla="*/ 521 w 521"/>
                <a:gd name="T15" fmla="*/ 0 h 269"/>
                <a:gd name="T16" fmla="*/ 0 w 521"/>
                <a:gd name="T17" fmla="*/ 0 h 269"/>
                <a:gd name="T18" fmla="*/ 0 w 521"/>
                <a:gd name="T19" fmla="*/ 269 h 269"/>
                <a:gd name="T20" fmla="*/ 404 w 521"/>
                <a:gd name="T21" fmla="*/ 82 h 269"/>
                <a:gd name="T22" fmla="*/ 404 w 521"/>
                <a:gd name="T23" fmla="*/ 82 h 269"/>
                <a:gd name="T24" fmla="*/ 432 w 521"/>
                <a:gd name="T25" fmla="*/ 57 h 269"/>
                <a:gd name="T26" fmla="*/ 459 w 521"/>
                <a:gd name="T27" fmla="*/ 82 h 269"/>
                <a:gd name="T28" fmla="*/ 459 w 521"/>
                <a:gd name="T29" fmla="*/ 177 h 269"/>
                <a:gd name="T30" fmla="*/ 404 w 521"/>
                <a:gd name="T31" fmla="*/ 177 h 269"/>
                <a:gd name="T32" fmla="*/ 404 w 521"/>
                <a:gd name="T33" fmla="*/ 82 h 269"/>
                <a:gd name="T34" fmla="*/ 85 w 521"/>
                <a:gd name="T35" fmla="*/ 57 h 269"/>
                <a:gd name="T36" fmla="*/ 85 w 521"/>
                <a:gd name="T37" fmla="*/ 57 h 269"/>
                <a:gd name="T38" fmla="*/ 113 w 521"/>
                <a:gd name="T39" fmla="*/ 82 h 269"/>
                <a:gd name="T40" fmla="*/ 113 w 521"/>
                <a:gd name="T41" fmla="*/ 177 h 269"/>
                <a:gd name="T42" fmla="*/ 58 w 521"/>
                <a:gd name="T43" fmla="*/ 177 h 269"/>
                <a:gd name="T44" fmla="*/ 58 w 521"/>
                <a:gd name="T45" fmla="*/ 82 h 269"/>
                <a:gd name="T46" fmla="*/ 85 w 521"/>
                <a:gd name="T47" fmla="*/ 5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1" h="269">
                  <a:moveTo>
                    <a:pt x="0" y="269"/>
                  </a:moveTo>
                  <a:lnTo>
                    <a:pt x="194" y="269"/>
                  </a:lnTo>
                  <a:lnTo>
                    <a:pt x="194" y="98"/>
                  </a:lnTo>
                  <a:cubicBezTo>
                    <a:pt x="194" y="98"/>
                    <a:pt x="202" y="50"/>
                    <a:pt x="260" y="50"/>
                  </a:cubicBezTo>
                  <a:cubicBezTo>
                    <a:pt x="317" y="49"/>
                    <a:pt x="325" y="98"/>
                    <a:pt x="325" y="98"/>
                  </a:cubicBezTo>
                  <a:lnTo>
                    <a:pt x="325" y="269"/>
                  </a:lnTo>
                  <a:lnTo>
                    <a:pt x="521" y="269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69"/>
                  </a:lnTo>
                  <a:close/>
                  <a:moveTo>
                    <a:pt x="404" y="82"/>
                  </a:moveTo>
                  <a:lnTo>
                    <a:pt x="404" y="82"/>
                  </a:lnTo>
                  <a:cubicBezTo>
                    <a:pt x="404" y="82"/>
                    <a:pt x="407" y="57"/>
                    <a:pt x="432" y="57"/>
                  </a:cubicBezTo>
                  <a:cubicBezTo>
                    <a:pt x="456" y="57"/>
                    <a:pt x="459" y="82"/>
                    <a:pt x="459" y="82"/>
                  </a:cubicBezTo>
                  <a:lnTo>
                    <a:pt x="459" y="177"/>
                  </a:lnTo>
                  <a:lnTo>
                    <a:pt x="404" y="177"/>
                  </a:lnTo>
                  <a:lnTo>
                    <a:pt x="404" y="82"/>
                  </a:lnTo>
                  <a:close/>
                  <a:moveTo>
                    <a:pt x="85" y="57"/>
                  </a:moveTo>
                  <a:lnTo>
                    <a:pt x="85" y="57"/>
                  </a:lnTo>
                  <a:cubicBezTo>
                    <a:pt x="110" y="57"/>
                    <a:pt x="113" y="82"/>
                    <a:pt x="113" y="82"/>
                  </a:cubicBezTo>
                  <a:lnTo>
                    <a:pt x="113" y="177"/>
                  </a:lnTo>
                  <a:lnTo>
                    <a:pt x="58" y="177"/>
                  </a:lnTo>
                  <a:lnTo>
                    <a:pt x="58" y="82"/>
                  </a:lnTo>
                  <a:cubicBezTo>
                    <a:pt x="58" y="82"/>
                    <a:pt x="61" y="57"/>
                    <a:pt x="85" y="57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6" name="Rectangle 36"/>
            <p:cNvSpPr>
              <a:spLocks noChangeArrowheads="1"/>
            </p:cNvSpPr>
            <p:nvPr/>
          </p:nvSpPr>
          <p:spPr bwMode="auto">
            <a:xfrm>
              <a:off x="3414" y="2189"/>
              <a:ext cx="119" cy="9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7" name="Rectangle 37"/>
            <p:cNvSpPr>
              <a:spLocks noChangeArrowheads="1"/>
            </p:cNvSpPr>
            <p:nvPr/>
          </p:nvSpPr>
          <p:spPr bwMode="auto">
            <a:xfrm>
              <a:off x="3414" y="2138"/>
              <a:ext cx="13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8" name="Rectangle 38"/>
            <p:cNvSpPr>
              <a:spLocks noChangeArrowheads="1"/>
            </p:cNvSpPr>
            <p:nvPr/>
          </p:nvSpPr>
          <p:spPr bwMode="auto">
            <a:xfrm>
              <a:off x="3518" y="2138"/>
              <a:ext cx="15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9" name="Rectangle 39"/>
            <p:cNvSpPr>
              <a:spLocks noChangeArrowheads="1"/>
            </p:cNvSpPr>
            <p:nvPr/>
          </p:nvSpPr>
          <p:spPr bwMode="auto">
            <a:xfrm>
              <a:off x="3489" y="2138"/>
              <a:ext cx="17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0" name="Rectangle 40"/>
            <p:cNvSpPr>
              <a:spLocks noChangeArrowheads="1"/>
            </p:cNvSpPr>
            <p:nvPr/>
          </p:nvSpPr>
          <p:spPr bwMode="auto">
            <a:xfrm>
              <a:off x="3470" y="2138"/>
              <a:ext cx="6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1" name="Rectangle 41"/>
            <p:cNvSpPr>
              <a:spLocks noChangeArrowheads="1"/>
            </p:cNvSpPr>
            <p:nvPr/>
          </p:nvSpPr>
          <p:spPr bwMode="auto">
            <a:xfrm>
              <a:off x="3440" y="2138"/>
              <a:ext cx="17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2" name="Freeform 42"/>
            <p:cNvSpPr>
              <a:spLocks/>
            </p:cNvSpPr>
            <p:nvPr/>
          </p:nvSpPr>
          <p:spPr bwMode="auto">
            <a:xfrm>
              <a:off x="3448" y="1987"/>
              <a:ext cx="51" cy="12"/>
            </a:xfrm>
            <a:custGeom>
              <a:avLst/>
              <a:gdLst>
                <a:gd name="T0" fmla="*/ 0 w 224"/>
                <a:gd name="T1" fmla="*/ 0 h 51"/>
                <a:gd name="T2" fmla="*/ 17 w 224"/>
                <a:gd name="T3" fmla="*/ 51 h 51"/>
                <a:gd name="T4" fmla="*/ 207 w 224"/>
                <a:gd name="T5" fmla="*/ 51 h 51"/>
                <a:gd name="T6" fmla="*/ 224 w 224"/>
                <a:gd name="T7" fmla="*/ 0 h 51"/>
                <a:gd name="T8" fmla="*/ 0 w 224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51">
                  <a:moveTo>
                    <a:pt x="0" y="0"/>
                  </a:moveTo>
                  <a:lnTo>
                    <a:pt x="17" y="51"/>
                  </a:lnTo>
                  <a:lnTo>
                    <a:pt x="207" y="51"/>
                  </a:lnTo>
                  <a:lnTo>
                    <a:pt x="22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3" name="Freeform 43"/>
            <p:cNvSpPr>
              <a:spLocks/>
            </p:cNvSpPr>
            <p:nvPr/>
          </p:nvSpPr>
          <p:spPr bwMode="auto">
            <a:xfrm>
              <a:off x="3419" y="2000"/>
              <a:ext cx="109" cy="54"/>
            </a:xfrm>
            <a:custGeom>
              <a:avLst/>
              <a:gdLst>
                <a:gd name="T0" fmla="*/ 334 w 481"/>
                <a:gd name="T1" fmla="*/ 0 h 233"/>
                <a:gd name="T2" fmla="*/ 144 w 481"/>
                <a:gd name="T3" fmla="*/ 0 h 233"/>
                <a:gd name="T4" fmla="*/ 10 w 481"/>
                <a:gd name="T5" fmla="*/ 233 h 233"/>
                <a:gd name="T6" fmla="*/ 147 w 481"/>
                <a:gd name="T7" fmla="*/ 233 h 233"/>
                <a:gd name="T8" fmla="*/ 179 w 481"/>
                <a:gd name="T9" fmla="*/ 144 h 233"/>
                <a:gd name="T10" fmla="*/ 168 w 481"/>
                <a:gd name="T11" fmla="*/ 134 h 233"/>
                <a:gd name="T12" fmla="*/ 168 w 481"/>
                <a:gd name="T13" fmla="*/ 117 h 233"/>
                <a:gd name="T14" fmla="*/ 241 w 481"/>
                <a:gd name="T15" fmla="*/ 92 h 233"/>
                <a:gd name="T16" fmla="*/ 310 w 481"/>
                <a:gd name="T17" fmla="*/ 117 h 233"/>
                <a:gd name="T18" fmla="*/ 310 w 481"/>
                <a:gd name="T19" fmla="*/ 134 h 233"/>
                <a:gd name="T20" fmla="*/ 300 w 481"/>
                <a:gd name="T21" fmla="*/ 144 h 233"/>
                <a:gd name="T22" fmla="*/ 331 w 481"/>
                <a:gd name="T23" fmla="*/ 233 h 233"/>
                <a:gd name="T24" fmla="*/ 468 w 481"/>
                <a:gd name="T25" fmla="*/ 233 h 233"/>
                <a:gd name="T26" fmla="*/ 334 w 481"/>
                <a:gd name="T2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1" h="233">
                  <a:moveTo>
                    <a:pt x="334" y="0"/>
                  </a:moveTo>
                  <a:lnTo>
                    <a:pt x="144" y="0"/>
                  </a:lnTo>
                  <a:cubicBezTo>
                    <a:pt x="54" y="41"/>
                    <a:pt x="0" y="132"/>
                    <a:pt x="10" y="233"/>
                  </a:cubicBezTo>
                  <a:lnTo>
                    <a:pt x="147" y="233"/>
                  </a:lnTo>
                  <a:lnTo>
                    <a:pt x="179" y="144"/>
                  </a:lnTo>
                  <a:lnTo>
                    <a:pt x="168" y="134"/>
                  </a:lnTo>
                  <a:lnTo>
                    <a:pt x="168" y="117"/>
                  </a:lnTo>
                  <a:cubicBezTo>
                    <a:pt x="168" y="117"/>
                    <a:pt x="188" y="93"/>
                    <a:pt x="241" y="92"/>
                  </a:cubicBezTo>
                  <a:cubicBezTo>
                    <a:pt x="287" y="92"/>
                    <a:pt x="310" y="117"/>
                    <a:pt x="310" y="117"/>
                  </a:cubicBezTo>
                  <a:lnTo>
                    <a:pt x="310" y="134"/>
                  </a:lnTo>
                  <a:lnTo>
                    <a:pt x="300" y="144"/>
                  </a:lnTo>
                  <a:lnTo>
                    <a:pt x="331" y="233"/>
                  </a:lnTo>
                  <a:lnTo>
                    <a:pt x="468" y="233"/>
                  </a:lnTo>
                  <a:cubicBezTo>
                    <a:pt x="481" y="133"/>
                    <a:pt x="418" y="35"/>
                    <a:pt x="334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4" name="Freeform 44"/>
            <p:cNvSpPr>
              <a:spLocks/>
            </p:cNvSpPr>
            <p:nvPr/>
          </p:nvSpPr>
          <p:spPr bwMode="auto">
            <a:xfrm>
              <a:off x="3494" y="2056"/>
              <a:ext cx="32" cy="17"/>
            </a:xfrm>
            <a:custGeom>
              <a:avLst/>
              <a:gdLst>
                <a:gd name="T0" fmla="*/ 139 w 139"/>
                <a:gd name="T1" fmla="*/ 6 h 77"/>
                <a:gd name="T2" fmla="*/ 136 w 139"/>
                <a:gd name="T3" fmla="*/ 0 h 77"/>
                <a:gd name="T4" fmla="*/ 0 w 139"/>
                <a:gd name="T5" fmla="*/ 0 h 77"/>
                <a:gd name="T6" fmla="*/ 0 w 139"/>
                <a:gd name="T7" fmla="*/ 77 h 77"/>
                <a:gd name="T8" fmla="*/ 131 w 139"/>
                <a:gd name="T9" fmla="*/ 77 h 77"/>
                <a:gd name="T10" fmla="*/ 131 w 139"/>
                <a:gd name="T11" fmla="*/ 20 h 77"/>
                <a:gd name="T12" fmla="*/ 139 w 139"/>
                <a:gd name="T13" fmla="*/ 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7">
                  <a:moveTo>
                    <a:pt x="139" y="6"/>
                  </a:moveTo>
                  <a:cubicBezTo>
                    <a:pt x="137" y="4"/>
                    <a:pt x="136" y="2"/>
                    <a:pt x="136" y="0"/>
                  </a:cubicBezTo>
                  <a:lnTo>
                    <a:pt x="0" y="0"/>
                  </a:lnTo>
                  <a:lnTo>
                    <a:pt x="0" y="77"/>
                  </a:lnTo>
                  <a:lnTo>
                    <a:pt x="131" y="77"/>
                  </a:lnTo>
                  <a:lnTo>
                    <a:pt x="131" y="20"/>
                  </a:lnTo>
                  <a:lnTo>
                    <a:pt x="139" y="6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5" name="Freeform 45"/>
            <p:cNvSpPr>
              <a:spLocks/>
            </p:cNvSpPr>
            <p:nvPr/>
          </p:nvSpPr>
          <p:spPr bwMode="auto">
            <a:xfrm>
              <a:off x="3421" y="2056"/>
              <a:ext cx="32" cy="17"/>
            </a:xfrm>
            <a:custGeom>
              <a:avLst/>
              <a:gdLst>
                <a:gd name="T0" fmla="*/ 0 w 139"/>
                <a:gd name="T1" fmla="*/ 5 h 77"/>
                <a:gd name="T2" fmla="*/ 3 w 139"/>
                <a:gd name="T3" fmla="*/ 0 h 77"/>
                <a:gd name="T4" fmla="*/ 139 w 139"/>
                <a:gd name="T5" fmla="*/ 0 h 77"/>
                <a:gd name="T6" fmla="*/ 139 w 139"/>
                <a:gd name="T7" fmla="*/ 77 h 77"/>
                <a:gd name="T8" fmla="*/ 7 w 139"/>
                <a:gd name="T9" fmla="*/ 77 h 77"/>
                <a:gd name="T10" fmla="*/ 7 w 139"/>
                <a:gd name="T11" fmla="*/ 20 h 77"/>
                <a:gd name="T12" fmla="*/ 0 w 139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7">
                  <a:moveTo>
                    <a:pt x="0" y="5"/>
                  </a:moveTo>
                  <a:cubicBezTo>
                    <a:pt x="1" y="4"/>
                    <a:pt x="3" y="2"/>
                    <a:pt x="3" y="0"/>
                  </a:cubicBezTo>
                  <a:lnTo>
                    <a:pt x="139" y="0"/>
                  </a:lnTo>
                  <a:lnTo>
                    <a:pt x="139" y="77"/>
                  </a:lnTo>
                  <a:lnTo>
                    <a:pt x="7" y="77"/>
                  </a:lnTo>
                  <a:lnTo>
                    <a:pt x="7" y="2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6" name="Freeform 46"/>
            <p:cNvSpPr>
              <a:spLocks noEditPoints="1"/>
            </p:cNvSpPr>
            <p:nvPr/>
          </p:nvSpPr>
          <p:spPr bwMode="auto">
            <a:xfrm>
              <a:off x="3454" y="2023"/>
              <a:ext cx="39" cy="50"/>
            </a:xfrm>
            <a:custGeom>
              <a:avLst/>
              <a:gdLst>
                <a:gd name="T0" fmla="*/ 140 w 172"/>
                <a:gd name="T1" fmla="*/ 45 h 218"/>
                <a:gd name="T2" fmla="*/ 151 w 172"/>
                <a:gd name="T3" fmla="*/ 33 h 218"/>
                <a:gd name="T4" fmla="*/ 151 w 172"/>
                <a:gd name="T5" fmla="*/ 21 h 218"/>
                <a:gd name="T6" fmla="*/ 87 w 172"/>
                <a:gd name="T7" fmla="*/ 0 h 218"/>
                <a:gd name="T8" fmla="*/ 21 w 172"/>
                <a:gd name="T9" fmla="*/ 21 h 218"/>
                <a:gd name="T10" fmla="*/ 21 w 172"/>
                <a:gd name="T11" fmla="*/ 33 h 218"/>
                <a:gd name="T12" fmla="*/ 32 w 172"/>
                <a:gd name="T13" fmla="*/ 45 h 218"/>
                <a:gd name="T14" fmla="*/ 0 w 172"/>
                <a:gd name="T15" fmla="*/ 136 h 218"/>
                <a:gd name="T16" fmla="*/ 0 w 172"/>
                <a:gd name="T17" fmla="*/ 218 h 218"/>
                <a:gd name="T18" fmla="*/ 172 w 172"/>
                <a:gd name="T19" fmla="*/ 218 h 218"/>
                <a:gd name="T20" fmla="*/ 172 w 172"/>
                <a:gd name="T21" fmla="*/ 136 h 218"/>
                <a:gd name="T22" fmla="*/ 140 w 172"/>
                <a:gd name="T23" fmla="*/ 45 h 218"/>
                <a:gd name="T24" fmla="*/ 132 w 172"/>
                <a:gd name="T25" fmla="*/ 34 h 218"/>
                <a:gd name="T26" fmla="*/ 132 w 172"/>
                <a:gd name="T27" fmla="*/ 34 h 218"/>
                <a:gd name="T28" fmla="*/ 86 w 172"/>
                <a:gd name="T29" fmla="*/ 20 h 218"/>
                <a:gd name="T30" fmla="*/ 41 w 172"/>
                <a:gd name="T31" fmla="*/ 34 h 218"/>
                <a:gd name="T32" fmla="*/ 37 w 172"/>
                <a:gd name="T33" fmla="*/ 30 h 218"/>
                <a:gd name="T34" fmla="*/ 86 w 172"/>
                <a:gd name="T35" fmla="*/ 15 h 218"/>
                <a:gd name="T36" fmla="*/ 136 w 172"/>
                <a:gd name="T37" fmla="*/ 30 h 218"/>
                <a:gd name="T38" fmla="*/ 132 w 172"/>
                <a:gd name="T39" fmla="*/ 3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2" h="218">
                  <a:moveTo>
                    <a:pt x="140" y="45"/>
                  </a:moveTo>
                  <a:lnTo>
                    <a:pt x="151" y="33"/>
                  </a:lnTo>
                  <a:lnTo>
                    <a:pt x="151" y="21"/>
                  </a:lnTo>
                  <a:cubicBezTo>
                    <a:pt x="151" y="21"/>
                    <a:pt x="130" y="0"/>
                    <a:pt x="87" y="0"/>
                  </a:cubicBezTo>
                  <a:cubicBezTo>
                    <a:pt x="42" y="1"/>
                    <a:pt x="21" y="21"/>
                    <a:pt x="21" y="21"/>
                  </a:cubicBezTo>
                  <a:lnTo>
                    <a:pt x="21" y="33"/>
                  </a:lnTo>
                  <a:lnTo>
                    <a:pt x="32" y="45"/>
                  </a:lnTo>
                  <a:lnTo>
                    <a:pt x="0" y="136"/>
                  </a:lnTo>
                  <a:lnTo>
                    <a:pt x="0" y="218"/>
                  </a:lnTo>
                  <a:lnTo>
                    <a:pt x="172" y="218"/>
                  </a:lnTo>
                  <a:lnTo>
                    <a:pt x="172" y="136"/>
                  </a:lnTo>
                  <a:lnTo>
                    <a:pt x="140" y="45"/>
                  </a:lnTo>
                  <a:close/>
                  <a:moveTo>
                    <a:pt x="132" y="34"/>
                  </a:moveTo>
                  <a:lnTo>
                    <a:pt x="132" y="34"/>
                  </a:lnTo>
                  <a:cubicBezTo>
                    <a:pt x="124" y="26"/>
                    <a:pt x="106" y="20"/>
                    <a:pt x="86" y="20"/>
                  </a:cubicBezTo>
                  <a:cubicBezTo>
                    <a:pt x="66" y="20"/>
                    <a:pt x="49" y="26"/>
                    <a:pt x="41" y="34"/>
                  </a:cubicBezTo>
                  <a:lnTo>
                    <a:pt x="37" y="30"/>
                  </a:lnTo>
                  <a:cubicBezTo>
                    <a:pt x="47" y="21"/>
                    <a:pt x="65" y="15"/>
                    <a:pt x="86" y="15"/>
                  </a:cubicBezTo>
                  <a:cubicBezTo>
                    <a:pt x="107" y="15"/>
                    <a:pt x="126" y="21"/>
                    <a:pt x="136" y="30"/>
                  </a:cubicBezTo>
                  <a:lnTo>
                    <a:pt x="132" y="34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</p:grpSp>
      <p:sp>
        <p:nvSpPr>
          <p:cNvPr id="69" name="Označba mesta besedila 68"/>
          <p:cNvSpPr>
            <a:spLocks noGrp="1"/>
          </p:cNvSpPr>
          <p:nvPr>
            <p:ph type="body" sz="quarter" idx="19" hasCustomPrompt="1"/>
          </p:nvPr>
        </p:nvSpPr>
        <p:spPr>
          <a:xfrm>
            <a:off x="2165531" y="6497248"/>
            <a:ext cx="10034134" cy="338554"/>
          </a:xfrm>
          <a:noFill/>
        </p:spPr>
        <p:txBody>
          <a:bodyPr wrap="square" rtlCol="0" anchor="ctr" anchorCtr="0">
            <a:spAutoFit/>
          </a:bodyPr>
          <a:lstStyle>
            <a:lvl1pPr marL="0" indent="0" algn="ctr">
              <a:buFontTx/>
              <a:buNone/>
              <a:defRPr lang="sl-SI" sz="1600" i="1" baseline="0" dirty="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lvl="0" algn="ctr"/>
            <a:r>
              <a:rPr lang="sl-SI" dirty="0"/>
              <a:t>Vpišite kraj in datum predstavitve (Maribor, 22. november 2016)</a:t>
            </a:r>
          </a:p>
        </p:txBody>
      </p:sp>
      <p:sp>
        <p:nvSpPr>
          <p:cNvPr id="3" name="Označba mesta slike 2"/>
          <p:cNvSpPr>
            <a:spLocks noGrp="1"/>
          </p:cNvSpPr>
          <p:nvPr>
            <p:ph type="pic" sz="quarter" idx="20" hasCustomPrompt="1"/>
          </p:nvPr>
        </p:nvSpPr>
        <p:spPr>
          <a:xfrm>
            <a:off x="7176120" y="92234"/>
            <a:ext cx="4824536" cy="1375621"/>
          </a:xfrm>
        </p:spPr>
        <p:txBody>
          <a:bodyPr anchor="ctr"/>
          <a:lstStyle>
            <a:lvl1pPr marL="0" indent="0" algn="ctr">
              <a:buNone/>
              <a:defRPr sz="24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sl-SI"/>
              <a:t>Vstavite logotip laboratorija, katedre ali inštituta</a:t>
            </a:r>
          </a:p>
        </p:txBody>
      </p:sp>
      <p:sp>
        <p:nvSpPr>
          <p:cNvPr id="5" name="Naslov 4"/>
          <p:cNvSpPr>
            <a:spLocks noGrp="1"/>
          </p:cNvSpPr>
          <p:nvPr>
            <p:ph type="title" hasCustomPrompt="1"/>
          </p:nvPr>
        </p:nvSpPr>
        <p:spPr>
          <a:xfrm>
            <a:off x="2321726" y="1575389"/>
            <a:ext cx="9678930" cy="2140778"/>
          </a:xfrm>
        </p:spPr>
        <p:txBody>
          <a:bodyPr anchor="b"/>
          <a:lstStyle>
            <a:lvl1pPr algn="l">
              <a:defRPr/>
            </a:lvl1pPr>
          </a:lstStyle>
          <a:p>
            <a:r>
              <a:rPr lang="sl-SI" dirty="0"/>
              <a:t>VSTAVITE NASLOV PREDSTAVITVE</a:t>
            </a:r>
          </a:p>
        </p:txBody>
      </p:sp>
    </p:spTree>
    <p:extLst>
      <p:ext uri="{BB962C8B-B14F-4D97-AF65-F5344CB8AC3E}">
        <p14:creationId xmlns:p14="http://schemas.microsoft.com/office/powerpoint/2010/main" val="339765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  <a:endParaRPr lang="sl-SI" dirty="0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989228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vpični naslov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vert"/>
          <a:lstStyle>
            <a:lvl1pPr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0108049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grad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l-SI"/>
              <a:t>Kliknite, če želite urediti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Rectangle 3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sl-SI" dirty="0"/>
              <a:t>S</a:t>
            </a:r>
            <a:r>
              <a:rPr lang="sl-SI" altLang="sl-SI" dirty="0" err="1"/>
              <a:t>tran</a:t>
            </a:r>
            <a:r>
              <a:rPr lang="de-DE" altLang="sl-SI" dirty="0"/>
              <a:t> </a:t>
            </a:r>
            <a:fld id="{FC0D76D4-2435-424A-ABA7-AEE97E3F6356}" type="slidenum">
              <a:rPr lang="de-DE" altLang="sl-SI" smtClean="0"/>
              <a:pPr/>
              <a:t>‹#›</a:t>
            </a:fld>
            <a:endParaRPr lang="de-DE" altLang="sl-SI" dirty="0"/>
          </a:p>
        </p:txBody>
      </p:sp>
      <p:pic>
        <p:nvPicPr>
          <p:cNvPr id="5" name="Picture 11" descr="Banne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466725"/>
          </a:xfrm>
          <a:prstGeom prst="rect">
            <a:avLst/>
          </a:prstGeom>
          <a:solidFill>
            <a:srgbClr val="EEA5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10013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Rechteck 3"/>
          <p:cNvSpPr/>
          <p:nvPr userDrawn="1"/>
        </p:nvSpPr>
        <p:spPr>
          <a:xfrm>
            <a:off x="0" y="0"/>
            <a:ext cx="12192000" cy="509855"/>
          </a:xfrm>
          <a:prstGeom prst="rect">
            <a:avLst/>
          </a:prstGeom>
          <a:solidFill>
            <a:srgbClr val="FFB4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/>
          </a:p>
        </p:txBody>
      </p:sp>
      <p:pic>
        <p:nvPicPr>
          <p:cNvPr id="5" name="Bild 7" descr="Logo_RGB.pd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78009" y="90130"/>
            <a:ext cx="2211860" cy="355999"/>
          </a:xfrm>
          <a:prstGeom prst="rect">
            <a:avLst/>
          </a:prstGeom>
        </p:spPr>
      </p:pic>
      <p:sp>
        <p:nvSpPr>
          <p:cNvPr id="7" name="Naslov 6">
            <a:extLst>
              <a:ext uri="{FF2B5EF4-FFF2-40B4-BE49-F238E27FC236}">
                <a16:creationId xmlns:a16="http://schemas.microsoft.com/office/drawing/2014/main" id="{C5E238D7-60E7-418A-80D8-EC917471D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200" b="1">
                <a:solidFill>
                  <a:schemeClr val="tx1"/>
                </a:solidFill>
              </a:defRPr>
            </a:lvl1pPr>
          </a:lstStyle>
          <a:p>
            <a:r>
              <a:rPr lang="sl-SI" dirty="0"/>
              <a:t>Kliknite, če želite urediti slog naslova matrice</a:t>
            </a:r>
            <a:endParaRPr lang="hr-HR" dirty="0"/>
          </a:p>
        </p:txBody>
      </p:sp>
      <p:sp>
        <p:nvSpPr>
          <p:cNvPr id="8" name="Rectangle 32">
            <a:extLst>
              <a:ext uri="{FF2B5EF4-FFF2-40B4-BE49-F238E27FC236}">
                <a16:creationId xmlns:a16="http://schemas.microsoft.com/office/drawing/2014/main" id="{770889D3-2817-4B93-9C13-81F1D3C26A0C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10363200" y="6553200"/>
            <a:ext cx="1320800" cy="304800"/>
          </a:xfrm>
          <a:ln/>
        </p:spPr>
        <p:txBody>
          <a:bodyPr/>
          <a:lstStyle>
            <a:lvl1pPr>
              <a:defRPr/>
            </a:lvl1pPr>
          </a:lstStyle>
          <a:p>
            <a:r>
              <a:rPr lang="de-DE" altLang="sl-SI" dirty="0"/>
              <a:t>S</a:t>
            </a:r>
            <a:r>
              <a:rPr lang="sl-SI" altLang="sl-SI" dirty="0" err="1"/>
              <a:t>tran</a:t>
            </a:r>
            <a:r>
              <a:rPr lang="de-DE" altLang="sl-SI" dirty="0"/>
              <a:t> </a:t>
            </a:r>
            <a:fld id="{FC0D76D4-2435-424A-ABA7-AEE97E3F6356}" type="slidenum">
              <a:rPr lang="de-DE" altLang="sl-SI" smtClean="0"/>
              <a:pPr/>
              <a:t>‹#›</a:t>
            </a:fld>
            <a:endParaRPr lang="de-DE" altLang="sl-SI" dirty="0"/>
          </a:p>
        </p:txBody>
      </p:sp>
    </p:spTree>
    <p:extLst>
      <p:ext uri="{BB962C8B-B14F-4D97-AF65-F5344CB8AC3E}">
        <p14:creationId xmlns:p14="http://schemas.microsoft.com/office/powerpoint/2010/main" val="4637257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508000" y="764705"/>
            <a:ext cx="10964333" cy="708025"/>
          </a:xfrm>
        </p:spPr>
        <p:txBody>
          <a:bodyPr/>
          <a:lstStyle>
            <a:lvl1pPr>
              <a:defRPr sz="2200" b="1">
                <a:solidFill>
                  <a:schemeClr val="tx1"/>
                </a:solidFill>
              </a:defRPr>
            </a:lvl1pPr>
          </a:lstStyle>
          <a:p>
            <a:r>
              <a:rPr lang="sl-SI" dirty="0"/>
              <a:t>Uredite slog naslova matrice</a:t>
            </a:r>
            <a:endParaRPr lang="en-US" dirty="0"/>
          </a:p>
        </p:txBody>
      </p:sp>
      <p:sp>
        <p:nvSpPr>
          <p:cNvPr id="5" name="Rectangle 3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sl-SI" dirty="0"/>
              <a:t>S</a:t>
            </a:r>
            <a:r>
              <a:rPr lang="sl-SI" altLang="sl-SI" dirty="0" err="1"/>
              <a:t>tran</a:t>
            </a:r>
            <a:r>
              <a:rPr lang="de-DE" altLang="sl-SI" dirty="0"/>
              <a:t> </a:t>
            </a:r>
            <a:fld id="{3DB22B58-A445-4B24-B10F-87C0C3471F9B}" type="slidenum">
              <a:rPr lang="de-DE" altLang="sl-SI" smtClean="0"/>
              <a:pPr>
                <a:defRPr/>
              </a:pPr>
              <a:t>‹#›</a:t>
            </a:fld>
            <a:endParaRPr lang="de-DE" altLang="sl-SI" dirty="0"/>
          </a:p>
        </p:txBody>
      </p:sp>
      <p:sp>
        <p:nvSpPr>
          <p:cNvPr id="6" name="Ograda vsebine 3"/>
          <p:cNvSpPr>
            <a:spLocks noGrp="1"/>
          </p:cNvSpPr>
          <p:nvPr>
            <p:ph sz="half" idx="11"/>
          </p:nvPr>
        </p:nvSpPr>
        <p:spPr>
          <a:xfrm>
            <a:off x="508000" y="1700808"/>
            <a:ext cx="5395979" cy="439519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 dirty="0"/>
              <a:t>Uredite sloge besedila matrice</a:t>
            </a:r>
          </a:p>
          <a:p>
            <a:pPr lvl="1"/>
            <a:r>
              <a:rPr lang="sl-SI" dirty="0"/>
              <a:t>Druga raven</a:t>
            </a:r>
          </a:p>
          <a:p>
            <a:pPr lvl="2"/>
            <a:r>
              <a:rPr lang="sl-SI" dirty="0"/>
              <a:t>Tretja raven</a:t>
            </a:r>
          </a:p>
          <a:p>
            <a:pPr lvl="3"/>
            <a:r>
              <a:rPr lang="sl-SI" dirty="0"/>
              <a:t>Četrta raven</a:t>
            </a:r>
          </a:p>
          <a:p>
            <a:pPr lvl="4"/>
            <a:r>
              <a:rPr lang="sl-SI" dirty="0"/>
              <a:t>Peta raven</a:t>
            </a:r>
            <a:endParaRPr lang="en-US" dirty="0"/>
          </a:p>
        </p:txBody>
      </p:sp>
      <p:sp>
        <p:nvSpPr>
          <p:cNvPr id="7" name="Ograda vsebine 3"/>
          <p:cNvSpPr>
            <a:spLocks noGrp="1"/>
          </p:cNvSpPr>
          <p:nvPr>
            <p:ph sz="half" idx="12"/>
          </p:nvPr>
        </p:nvSpPr>
        <p:spPr>
          <a:xfrm>
            <a:off x="6076355" y="1700808"/>
            <a:ext cx="5395979" cy="439519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 dirty="0"/>
              <a:t>Uredite sloge besedila matrice</a:t>
            </a:r>
          </a:p>
          <a:p>
            <a:pPr lvl="1"/>
            <a:r>
              <a:rPr lang="sl-SI" dirty="0"/>
              <a:t>Druga raven</a:t>
            </a:r>
          </a:p>
          <a:p>
            <a:pPr lvl="2"/>
            <a:r>
              <a:rPr lang="sl-SI" dirty="0"/>
              <a:t>Tretja raven</a:t>
            </a:r>
          </a:p>
          <a:p>
            <a:pPr lvl="3"/>
            <a:r>
              <a:rPr lang="sl-SI" dirty="0"/>
              <a:t>Četrta raven</a:t>
            </a:r>
          </a:p>
          <a:p>
            <a:pPr lvl="4"/>
            <a:r>
              <a:rPr lang="sl-SI" dirty="0"/>
              <a:t>Peta raven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73284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19673" y="1528763"/>
            <a:ext cx="10657417" cy="685800"/>
          </a:xfrm>
        </p:spPr>
        <p:txBody>
          <a:bodyPr/>
          <a:lstStyle>
            <a:lvl1pPr algn="ctr">
              <a:defRPr sz="3733"/>
            </a:lvl1pPr>
          </a:lstStyle>
          <a:p>
            <a:pPr lvl="0"/>
            <a:r>
              <a:rPr lang="de-DE" noProof="0"/>
              <a:t>Mastertitelformat bearbeiten</a:t>
            </a:r>
          </a:p>
        </p:txBody>
      </p:sp>
      <p:sp>
        <p:nvSpPr>
          <p:cNvPr id="5" name="Text Box 10"/>
          <p:cNvSpPr txBox="1">
            <a:spLocks noChangeArrowheads="1"/>
          </p:cNvSpPr>
          <p:nvPr userDrawn="1"/>
        </p:nvSpPr>
        <p:spPr bwMode="auto">
          <a:xfrm>
            <a:off x="524933" y="6626225"/>
            <a:ext cx="3556000" cy="143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l">
              <a:defRPr/>
            </a:pPr>
            <a:r>
              <a:rPr lang="de-DE" sz="933" dirty="0">
                <a:ea typeface="ＭＳ Ｐゴシック" charset="-128"/>
              </a:rPr>
              <a:t>Copyright © </a:t>
            </a:r>
            <a:r>
              <a:rPr lang="de-DE" sz="933" dirty="0" err="1">
                <a:ea typeface="ＭＳ Ｐゴシック" charset="-128"/>
              </a:rPr>
              <a:t>by</a:t>
            </a:r>
            <a:r>
              <a:rPr lang="de-DE" sz="933" dirty="0">
                <a:ea typeface="ＭＳ Ｐゴシック" charset="-128"/>
              </a:rPr>
              <a:t> Max Weishaupt GmbH, D-88475 Schwendi</a:t>
            </a:r>
          </a:p>
        </p:txBody>
      </p:sp>
      <p:grpSp>
        <p:nvGrpSpPr>
          <p:cNvPr id="2" name="Gruppieren 1"/>
          <p:cNvGrpSpPr/>
          <p:nvPr userDrawn="1"/>
        </p:nvGrpSpPr>
        <p:grpSpPr>
          <a:xfrm>
            <a:off x="0" y="2"/>
            <a:ext cx="12192000" cy="509855"/>
            <a:chOff x="0" y="0"/>
            <a:chExt cx="9144000" cy="382391"/>
          </a:xfrm>
        </p:grpSpPr>
        <p:sp>
          <p:nvSpPr>
            <p:cNvPr id="6" name="Rechteck 5"/>
            <p:cNvSpPr/>
            <p:nvPr userDrawn="1"/>
          </p:nvSpPr>
          <p:spPr>
            <a:xfrm>
              <a:off x="0" y="0"/>
              <a:ext cx="9144000" cy="382391"/>
            </a:xfrm>
            <a:prstGeom prst="rect">
              <a:avLst/>
            </a:prstGeom>
            <a:solidFill>
              <a:srgbClr val="FFB4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400"/>
            </a:p>
          </p:txBody>
        </p:sp>
        <p:pic>
          <p:nvPicPr>
            <p:cNvPr id="7" name="Bild 7" descr="Logo_RGB.pdf"/>
            <p:cNvPicPr>
              <a:picLocks noChangeAspect="1"/>
            </p:cNvPicPr>
            <p:nvPr userDrawn="1"/>
          </p:nvPicPr>
          <mc:AlternateContent xmlns:mc="http://schemas.openxmlformats.org/markup-compatibility/2006">
            <mc:Choice xmlns="" xmlns:mv="urn:schemas-microsoft-com:mac:vml" xmlns:ma="http://schemas.microsoft.com/office/mac/drawingml/2008/main" Requires="ma">
              <p:blipFill>
                <a:blip r:embed="rId3"/>
                <a:stretch>
                  <a:fillRect/>
                </a:stretch>
              </p:blipFill>
            </mc:Choice>
            <mc:Fallback>
              <p:blipFill>
                <a:blip r:embed="rId4"/>
                <a:stretch>
                  <a:fillRect/>
                </a:stretch>
              </p:blipFill>
            </mc:Fallback>
          </mc:AlternateContent>
          <p:spPr>
            <a:xfrm>
              <a:off x="7033505" y="67596"/>
              <a:ext cx="1658895" cy="266999"/>
            </a:xfrm>
            <a:prstGeom prst="rect">
              <a:avLst/>
            </a:prstGeom>
          </p:spPr>
        </p:pic>
      </p:grpSp>
      <p:pic>
        <p:nvPicPr>
          <p:cNvPr id="8" name="Picture 29" descr="Banner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22300"/>
          </a:xfrm>
          <a:prstGeom prst="rect">
            <a:avLst/>
          </a:prstGeom>
          <a:solidFill>
            <a:srgbClr val="F5BC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3487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790299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lava ods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l-SI"/>
              <a:t>Uredite slog naslova matrice</a:t>
            </a:r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614659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3" name="Ograda vsebine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919389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grada besedila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6" name="Ograda vsebine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8" name="Ograda no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9" name="Ograda številke diapoz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6070135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sl-SI"/>
            </a:lvl1pPr>
          </a:lstStyle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4" name="Ograda no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5" name="Ograda številke diapoz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756174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grada no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035420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sl-SI"/>
              <a:t>Uredite slog naslova matrice</a:t>
            </a:r>
            <a:endParaRPr lang="sl-SI" dirty="0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122065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l-SI"/>
              <a:t>Uredite slog naslova matrice</a:t>
            </a:r>
          </a:p>
        </p:txBody>
      </p:sp>
      <p:sp>
        <p:nvSpPr>
          <p:cNvPr id="3" name="Ograda slike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l-SI"/>
              <a:t>Kliknite ikono, če želite dodati sliko</a:t>
            </a:r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E077-1BE5-4BCA-9EB0-B6423C3B9F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42017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naslova 1"/>
          <p:cNvSpPr>
            <a:spLocks noGrp="1"/>
          </p:cNvSpPr>
          <p:nvPr>
            <p:ph type="title"/>
          </p:nvPr>
        </p:nvSpPr>
        <p:spPr>
          <a:xfrm>
            <a:off x="498094" y="137925"/>
            <a:ext cx="11500480" cy="1143000"/>
          </a:xfrm>
          <a:prstGeom prst="rect">
            <a:avLst/>
          </a:prstGeom>
        </p:spPr>
        <p:txBody>
          <a:bodyPr/>
          <a:lstStyle/>
          <a:p>
            <a:pPr marL="0" lvl="0" algn="l"/>
            <a:r>
              <a:rPr lang="sl-SI"/>
              <a:t>Uredite slog naslova matrice</a:t>
            </a:r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498094" y="1434314"/>
            <a:ext cx="11500480" cy="486530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l-SI" dirty="0"/>
              <a:t>Uredite sloge besedila matrice</a:t>
            </a:r>
          </a:p>
          <a:p>
            <a:pPr lvl="1"/>
            <a:r>
              <a:rPr lang="sl-SI" dirty="0"/>
              <a:t>Druga raven</a:t>
            </a:r>
          </a:p>
          <a:p>
            <a:pPr lvl="2"/>
            <a:r>
              <a:rPr lang="sl-SI" dirty="0"/>
              <a:t>Tretja raven</a:t>
            </a:r>
          </a:p>
          <a:p>
            <a:pPr lvl="3"/>
            <a:r>
              <a:rPr lang="sl-SI" dirty="0"/>
              <a:t>Četrta raven</a:t>
            </a:r>
          </a:p>
          <a:p>
            <a:pPr lvl="4"/>
            <a:r>
              <a:rPr lang="sl-SI" dirty="0"/>
              <a:t>Peta raven</a:t>
            </a:r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3"/>
          </p:nvPr>
        </p:nvSpPr>
        <p:spPr>
          <a:xfrm>
            <a:off x="3438238" y="6492875"/>
            <a:ext cx="77903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4"/>
          </p:nvPr>
        </p:nvSpPr>
        <p:spPr>
          <a:xfrm>
            <a:off x="11824816" y="5787"/>
            <a:ext cx="3671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6F8E"/>
                </a:solidFill>
              </a:defRPr>
            </a:lvl1pPr>
          </a:lstStyle>
          <a:p>
            <a:fld id="{7632E077-1BE5-4BCA-9EB0-B6423C3B9F24}" type="slidenum">
              <a:rPr lang="sl-SI" smtClean="0"/>
              <a:pPr/>
              <a:t>‹#›</a:t>
            </a:fld>
            <a:endParaRPr lang="sl-SI"/>
          </a:p>
        </p:txBody>
      </p:sp>
      <p:grpSp>
        <p:nvGrpSpPr>
          <p:cNvPr id="7" name="Group 4"/>
          <p:cNvGrpSpPr>
            <a:grpSpLocks noChangeAspect="1"/>
          </p:cNvGrpSpPr>
          <p:nvPr userDrawn="1"/>
        </p:nvGrpSpPr>
        <p:grpSpPr bwMode="auto">
          <a:xfrm>
            <a:off x="11379499" y="6369326"/>
            <a:ext cx="621156" cy="360000"/>
            <a:chOff x="3175" y="1987"/>
            <a:chExt cx="597" cy="346"/>
          </a:xfrm>
        </p:grpSpPr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3177" y="2284"/>
              <a:ext cx="33" cy="49"/>
            </a:xfrm>
            <a:custGeom>
              <a:avLst/>
              <a:gdLst>
                <a:gd name="T0" fmla="*/ 72 w 147"/>
                <a:gd name="T1" fmla="*/ 196 h 214"/>
                <a:gd name="T2" fmla="*/ 128 w 147"/>
                <a:gd name="T3" fmla="*/ 149 h 214"/>
                <a:gd name="T4" fmla="*/ 128 w 147"/>
                <a:gd name="T5" fmla="*/ 0 h 214"/>
                <a:gd name="T6" fmla="*/ 147 w 147"/>
                <a:gd name="T7" fmla="*/ 0 h 214"/>
                <a:gd name="T8" fmla="*/ 147 w 147"/>
                <a:gd name="T9" fmla="*/ 149 h 214"/>
                <a:gd name="T10" fmla="*/ 72 w 147"/>
                <a:gd name="T11" fmla="*/ 214 h 214"/>
                <a:gd name="T12" fmla="*/ 0 w 147"/>
                <a:gd name="T13" fmla="*/ 149 h 214"/>
                <a:gd name="T14" fmla="*/ 0 w 147"/>
                <a:gd name="T15" fmla="*/ 0 h 214"/>
                <a:gd name="T16" fmla="*/ 19 w 147"/>
                <a:gd name="T17" fmla="*/ 0 h 214"/>
                <a:gd name="T18" fmla="*/ 19 w 147"/>
                <a:gd name="T19" fmla="*/ 149 h 214"/>
                <a:gd name="T20" fmla="*/ 72 w 147"/>
                <a:gd name="T21" fmla="*/ 19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214">
                  <a:moveTo>
                    <a:pt x="72" y="196"/>
                  </a:moveTo>
                  <a:cubicBezTo>
                    <a:pt x="107" y="196"/>
                    <a:pt x="128" y="184"/>
                    <a:pt x="128" y="149"/>
                  </a:cubicBezTo>
                  <a:lnTo>
                    <a:pt x="128" y="0"/>
                  </a:lnTo>
                  <a:lnTo>
                    <a:pt x="147" y="0"/>
                  </a:lnTo>
                  <a:lnTo>
                    <a:pt x="147" y="149"/>
                  </a:lnTo>
                  <a:cubicBezTo>
                    <a:pt x="147" y="196"/>
                    <a:pt x="120" y="214"/>
                    <a:pt x="72" y="214"/>
                  </a:cubicBezTo>
                  <a:cubicBezTo>
                    <a:pt x="27" y="214"/>
                    <a:pt x="0" y="196"/>
                    <a:pt x="0" y="149"/>
                  </a:cubicBezTo>
                  <a:lnTo>
                    <a:pt x="0" y="0"/>
                  </a:lnTo>
                  <a:lnTo>
                    <a:pt x="19" y="0"/>
                  </a:lnTo>
                  <a:lnTo>
                    <a:pt x="19" y="149"/>
                  </a:lnTo>
                  <a:cubicBezTo>
                    <a:pt x="19" y="184"/>
                    <a:pt x="39" y="196"/>
                    <a:pt x="72" y="196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3219" y="2297"/>
              <a:ext cx="28" cy="35"/>
            </a:xfrm>
            <a:custGeom>
              <a:avLst/>
              <a:gdLst>
                <a:gd name="T0" fmla="*/ 0 w 121"/>
                <a:gd name="T1" fmla="*/ 154 h 154"/>
                <a:gd name="T2" fmla="*/ 0 w 121"/>
                <a:gd name="T3" fmla="*/ 3 h 154"/>
                <a:gd name="T4" fmla="*/ 19 w 121"/>
                <a:gd name="T5" fmla="*/ 3 h 154"/>
                <a:gd name="T6" fmla="*/ 19 w 121"/>
                <a:gd name="T7" fmla="*/ 14 h 154"/>
                <a:gd name="T8" fmla="*/ 69 w 121"/>
                <a:gd name="T9" fmla="*/ 0 h 154"/>
                <a:gd name="T10" fmla="*/ 121 w 121"/>
                <a:gd name="T11" fmla="*/ 75 h 154"/>
                <a:gd name="T12" fmla="*/ 121 w 121"/>
                <a:gd name="T13" fmla="*/ 154 h 154"/>
                <a:gd name="T14" fmla="*/ 102 w 121"/>
                <a:gd name="T15" fmla="*/ 154 h 154"/>
                <a:gd name="T16" fmla="*/ 102 w 121"/>
                <a:gd name="T17" fmla="*/ 75 h 154"/>
                <a:gd name="T18" fmla="*/ 67 w 121"/>
                <a:gd name="T19" fmla="*/ 16 h 154"/>
                <a:gd name="T20" fmla="*/ 19 w 121"/>
                <a:gd name="T21" fmla="*/ 29 h 154"/>
                <a:gd name="T22" fmla="*/ 19 w 121"/>
                <a:gd name="T23" fmla="*/ 154 h 154"/>
                <a:gd name="T24" fmla="*/ 0 w 121"/>
                <a:gd name="T25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1" h="154">
                  <a:moveTo>
                    <a:pt x="0" y="154"/>
                  </a:moveTo>
                  <a:lnTo>
                    <a:pt x="0" y="3"/>
                  </a:lnTo>
                  <a:lnTo>
                    <a:pt x="19" y="3"/>
                  </a:lnTo>
                  <a:lnTo>
                    <a:pt x="19" y="14"/>
                  </a:lnTo>
                  <a:cubicBezTo>
                    <a:pt x="19" y="14"/>
                    <a:pt x="45" y="0"/>
                    <a:pt x="69" y="0"/>
                  </a:cubicBezTo>
                  <a:cubicBezTo>
                    <a:pt x="111" y="0"/>
                    <a:pt x="121" y="19"/>
                    <a:pt x="121" y="75"/>
                  </a:cubicBezTo>
                  <a:lnTo>
                    <a:pt x="121" y="154"/>
                  </a:lnTo>
                  <a:lnTo>
                    <a:pt x="102" y="154"/>
                  </a:lnTo>
                  <a:lnTo>
                    <a:pt x="102" y="75"/>
                  </a:lnTo>
                  <a:cubicBezTo>
                    <a:pt x="102" y="31"/>
                    <a:pt x="97" y="16"/>
                    <a:pt x="67" y="16"/>
                  </a:cubicBezTo>
                  <a:cubicBezTo>
                    <a:pt x="42" y="16"/>
                    <a:pt x="19" y="29"/>
                    <a:pt x="19" y="29"/>
                  </a:cubicBezTo>
                  <a:lnTo>
                    <a:pt x="19" y="154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3259" y="2283"/>
              <a:ext cx="4" cy="49"/>
            </a:xfrm>
            <a:custGeom>
              <a:avLst/>
              <a:gdLst>
                <a:gd name="T0" fmla="*/ 0 w 19"/>
                <a:gd name="T1" fmla="*/ 0 h 212"/>
                <a:gd name="T2" fmla="*/ 19 w 19"/>
                <a:gd name="T3" fmla="*/ 0 h 212"/>
                <a:gd name="T4" fmla="*/ 19 w 19"/>
                <a:gd name="T5" fmla="*/ 23 h 212"/>
                <a:gd name="T6" fmla="*/ 0 w 19"/>
                <a:gd name="T7" fmla="*/ 23 h 212"/>
                <a:gd name="T8" fmla="*/ 0 w 19"/>
                <a:gd name="T9" fmla="*/ 0 h 212"/>
                <a:gd name="T10" fmla="*/ 0 w 19"/>
                <a:gd name="T11" fmla="*/ 61 h 212"/>
                <a:gd name="T12" fmla="*/ 0 w 19"/>
                <a:gd name="T13" fmla="*/ 61 h 212"/>
                <a:gd name="T14" fmla="*/ 19 w 19"/>
                <a:gd name="T15" fmla="*/ 61 h 212"/>
                <a:gd name="T16" fmla="*/ 19 w 19"/>
                <a:gd name="T17" fmla="*/ 212 h 212"/>
                <a:gd name="T18" fmla="*/ 0 w 19"/>
                <a:gd name="T19" fmla="*/ 212 h 212"/>
                <a:gd name="T20" fmla="*/ 0 w 19"/>
                <a:gd name="T21" fmla="*/ 6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12">
                  <a:moveTo>
                    <a:pt x="0" y="0"/>
                  </a:moveTo>
                  <a:lnTo>
                    <a:pt x="19" y="0"/>
                  </a:lnTo>
                  <a:lnTo>
                    <a:pt x="1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61"/>
                  </a:moveTo>
                  <a:lnTo>
                    <a:pt x="0" y="61"/>
                  </a:lnTo>
                  <a:lnTo>
                    <a:pt x="19" y="61"/>
                  </a:lnTo>
                  <a:lnTo>
                    <a:pt x="19" y="212"/>
                  </a:lnTo>
                  <a:lnTo>
                    <a:pt x="0" y="212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3271" y="2297"/>
              <a:ext cx="30" cy="35"/>
            </a:xfrm>
            <a:custGeom>
              <a:avLst/>
              <a:gdLst>
                <a:gd name="T0" fmla="*/ 20 w 132"/>
                <a:gd name="T1" fmla="*/ 0 h 151"/>
                <a:gd name="T2" fmla="*/ 60 w 132"/>
                <a:gd name="T3" fmla="*/ 135 h 151"/>
                <a:gd name="T4" fmla="*/ 72 w 132"/>
                <a:gd name="T5" fmla="*/ 135 h 151"/>
                <a:gd name="T6" fmla="*/ 112 w 132"/>
                <a:gd name="T7" fmla="*/ 0 h 151"/>
                <a:gd name="T8" fmla="*/ 132 w 132"/>
                <a:gd name="T9" fmla="*/ 0 h 151"/>
                <a:gd name="T10" fmla="*/ 86 w 132"/>
                <a:gd name="T11" fmla="*/ 151 h 151"/>
                <a:gd name="T12" fmla="*/ 45 w 132"/>
                <a:gd name="T13" fmla="*/ 151 h 151"/>
                <a:gd name="T14" fmla="*/ 0 w 132"/>
                <a:gd name="T15" fmla="*/ 0 h 151"/>
                <a:gd name="T16" fmla="*/ 20 w 132"/>
                <a:gd name="T1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151">
                  <a:moveTo>
                    <a:pt x="20" y="0"/>
                  </a:moveTo>
                  <a:lnTo>
                    <a:pt x="60" y="135"/>
                  </a:lnTo>
                  <a:lnTo>
                    <a:pt x="72" y="135"/>
                  </a:lnTo>
                  <a:lnTo>
                    <a:pt x="112" y="0"/>
                  </a:lnTo>
                  <a:lnTo>
                    <a:pt x="132" y="0"/>
                  </a:lnTo>
                  <a:lnTo>
                    <a:pt x="86" y="151"/>
                  </a:lnTo>
                  <a:lnTo>
                    <a:pt x="45" y="151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3307" y="2297"/>
              <a:ext cx="28" cy="36"/>
            </a:xfrm>
            <a:custGeom>
              <a:avLst/>
              <a:gdLst>
                <a:gd name="T0" fmla="*/ 118 w 124"/>
                <a:gd name="T1" fmla="*/ 138 h 157"/>
                <a:gd name="T2" fmla="*/ 119 w 124"/>
                <a:gd name="T3" fmla="*/ 153 h 157"/>
                <a:gd name="T4" fmla="*/ 60 w 124"/>
                <a:gd name="T5" fmla="*/ 157 h 157"/>
                <a:gd name="T6" fmla="*/ 0 w 124"/>
                <a:gd name="T7" fmla="*/ 79 h 157"/>
                <a:gd name="T8" fmla="*/ 64 w 124"/>
                <a:gd name="T9" fmla="*/ 0 h 157"/>
                <a:gd name="T10" fmla="*/ 124 w 124"/>
                <a:gd name="T11" fmla="*/ 71 h 157"/>
                <a:gd name="T12" fmla="*/ 124 w 124"/>
                <a:gd name="T13" fmla="*/ 86 h 157"/>
                <a:gd name="T14" fmla="*/ 19 w 124"/>
                <a:gd name="T15" fmla="*/ 86 h 157"/>
                <a:gd name="T16" fmla="*/ 62 w 124"/>
                <a:gd name="T17" fmla="*/ 140 h 157"/>
                <a:gd name="T18" fmla="*/ 118 w 124"/>
                <a:gd name="T19" fmla="*/ 138 h 157"/>
                <a:gd name="T20" fmla="*/ 106 w 124"/>
                <a:gd name="T21" fmla="*/ 71 h 157"/>
                <a:gd name="T22" fmla="*/ 106 w 124"/>
                <a:gd name="T23" fmla="*/ 71 h 157"/>
                <a:gd name="T24" fmla="*/ 64 w 124"/>
                <a:gd name="T25" fmla="*/ 16 h 157"/>
                <a:gd name="T26" fmla="*/ 19 w 124"/>
                <a:gd name="T27" fmla="*/ 71 h 157"/>
                <a:gd name="T28" fmla="*/ 106 w 124"/>
                <a:gd name="T29" fmla="*/ 7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157">
                  <a:moveTo>
                    <a:pt x="118" y="138"/>
                  </a:moveTo>
                  <a:lnTo>
                    <a:pt x="119" y="153"/>
                  </a:lnTo>
                  <a:cubicBezTo>
                    <a:pt x="119" y="153"/>
                    <a:pt x="84" y="157"/>
                    <a:pt x="60" y="157"/>
                  </a:cubicBezTo>
                  <a:cubicBezTo>
                    <a:pt x="14" y="157"/>
                    <a:pt x="0" y="129"/>
                    <a:pt x="0" y="79"/>
                  </a:cubicBezTo>
                  <a:cubicBezTo>
                    <a:pt x="0" y="21"/>
                    <a:pt x="26" y="0"/>
                    <a:pt x="64" y="0"/>
                  </a:cubicBezTo>
                  <a:cubicBezTo>
                    <a:pt x="103" y="0"/>
                    <a:pt x="124" y="21"/>
                    <a:pt x="124" y="71"/>
                  </a:cubicBezTo>
                  <a:lnTo>
                    <a:pt x="124" y="86"/>
                  </a:lnTo>
                  <a:lnTo>
                    <a:pt x="19" y="86"/>
                  </a:lnTo>
                  <a:cubicBezTo>
                    <a:pt x="19" y="122"/>
                    <a:pt x="29" y="140"/>
                    <a:pt x="62" y="140"/>
                  </a:cubicBezTo>
                  <a:cubicBezTo>
                    <a:pt x="84" y="140"/>
                    <a:pt x="118" y="138"/>
                    <a:pt x="118" y="138"/>
                  </a:cubicBezTo>
                  <a:close/>
                  <a:moveTo>
                    <a:pt x="106" y="71"/>
                  </a:moveTo>
                  <a:lnTo>
                    <a:pt x="106" y="71"/>
                  </a:lnTo>
                  <a:cubicBezTo>
                    <a:pt x="106" y="31"/>
                    <a:pt x="93" y="16"/>
                    <a:pt x="64" y="16"/>
                  </a:cubicBezTo>
                  <a:cubicBezTo>
                    <a:pt x="35" y="16"/>
                    <a:pt x="19" y="31"/>
                    <a:pt x="19" y="71"/>
                  </a:cubicBezTo>
                  <a:lnTo>
                    <a:pt x="106" y="7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3345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3367" y="2297"/>
              <a:ext cx="26" cy="35"/>
            </a:xfrm>
            <a:custGeom>
              <a:avLst/>
              <a:gdLst>
                <a:gd name="T0" fmla="*/ 0 w 115"/>
                <a:gd name="T1" fmla="*/ 0 h 151"/>
                <a:gd name="T2" fmla="*/ 115 w 115"/>
                <a:gd name="T3" fmla="*/ 0 h 151"/>
                <a:gd name="T4" fmla="*/ 115 w 115"/>
                <a:gd name="T5" fmla="*/ 16 h 151"/>
                <a:gd name="T6" fmla="*/ 23 w 115"/>
                <a:gd name="T7" fmla="*/ 135 h 151"/>
                <a:gd name="T8" fmla="*/ 115 w 115"/>
                <a:gd name="T9" fmla="*/ 135 h 151"/>
                <a:gd name="T10" fmla="*/ 115 w 115"/>
                <a:gd name="T11" fmla="*/ 151 h 151"/>
                <a:gd name="T12" fmla="*/ 0 w 115"/>
                <a:gd name="T13" fmla="*/ 151 h 151"/>
                <a:gd name="T14" fmla="*/ 0 w 115"/>
                <a:gd name="T15" fmla="*/ 135 h 151"/>
                <a:gd name="T16" fmla="*/ 93 w 115"/>
                <a:gd name="T17" fmla="*/ 16 h 151"/>
                <a:gd name="T18" fmla="*/ 0 w 115"/>
                <a:gd name="T19" fmla="*/ 16 h 151"/>
                <a:gd name="T20" fmla="*/ 0 w 115"/>
                <a:gd name="T21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5" h="151">
                  <a:moveTo>
                    <a:pt x="0" y="0"/>
                  </a:moveTo>
                  <a:lnTo>
                    <a:pt x="115" y="0"/>
                  </a:lnTo>
                  <a:lnTo>
                    <a:pt x="115" y="16"/>
                  </a:lnTo>
                  <a:lnTo>
                    <a:pt x="23" y="135"/>
                  </a:lnTo>
                  <a:lnTo>
                    <a:pt x="115" y="135"/>
                  </a:lnTo>
                  <a:lnTo>
                    <a:pt x="115" y="151"/>
                  </a:lnTo>
                  <a:lnTo>
                    <a:pt x="0" y="151"/>
                  </a:lnTo>
                  <a:lnTo>
                    <a:pt x="0" y="135"/>
                  </a:lnTo>
                  <a:lnTo>
                    <a:pt x="93" y="16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3401" y="2297"/>
              <a:ext cx="30" cy="36"/>
            </a:xfrm>
            <a:custGeom>
              <a:avLst/>
              <a:gdLst>
                <a:gd name="T0" fmla="*/ 116 w 136"/>
                <a:gd name="T1" fmla="*/ 129 h 157"/>
                <a:gd name="T2" fmla="*/ 136 w 136"/>
                <a:gd name="T3" fmla="*/ 142 h 157"/>
                <a:gd name="T4" fmla="*/ 135 w 136"/>
                <a:gd name="T5" fmla="*/ 157 h 157"/>
                <a:gd name="T6" fmla="*/ 100 w 136"/>
                <a:gd name="T7" fmla="*/ 145 h 157"/>
                <a:gd name="T8" fmla="*/ 42 w 136"/>
                <a:gd name="T9" fmla="*/ 157 h 157"/>
                <a:gd name="T10" fmla="*/ 0 w 136"/>
                <a:gd name="T11" fmla="*/ 111 h 157"/>
                <a:gd name="T12" fmla="*/ 45 w 136"/>
                <a:gd name="T13" fmla="*/ 67 h 157"/>
                <a:gd name="T14" fmla="*/ 98 w 136"/>
                <a:gd name="T15" fmla="*/ 62 h 157"/>
                <a:gd name="T16" fmla="*/ 98 w 136"/>
                <a:gd name="T17" fmla="*/ 48 h 157"/>
                <a:gd name="T18" fmla="*/ 67 w 136"/>
                <a:gd name="T19" fmla="*/ 17 h 157"/>
                <a:gd name="T20" fmla="*/ 9 w 136"/>
                <a:gd name="T21" fmla="*/ 21 h 157"/>
                <a:gd name="T22" fmla="*/ 8 w 136"/>
                <a:gd name="T23" fmla="*/ 6 h 157"/>
                <a:gd name="T24" fmla="*/ 69 w 136"/>
                <a:gd name="T25" fmla="*/ 0 h 157"/>
                <a:gd name="T26" fmla="*/ 116 w 136"/>
                <a:gd name="T27" fmla="*/ 48 h 157"/>
                <a:gd name="T28" fmla="*/ 116 w 136"/>
                <a:gd name="T29" fmla="*/ 129 h 157"/>
                <a:gd name="T30" fmla="*/ 47 w 136"/>
                <a:gd name="T31" fmla="*/ 81 h 157"/>
                <a:gd name="T32" fmla="*/ 47 w 136"/>
                <a:gd name="T33" fmla="*/ 81 h 157"/>
                <a:gd name="T34" fmla="*/ 19 w 136"/>
                <a:gd name="T35" fmla="*/ 111 h 157"/>
                <a:gd name="T36" fmla="*/ 44 w 136"/>
                <a:gd name="T37" fmla="*/ 141 h 157"/>
                <a:gd name="T38" fmla="*/ 98 w 136"/>
                <a:gd name="T39" fmla="*/ 131 h 157"/>
                <a:gd name="T40" fmla="*/ 98 w 136"/>
                <a:gd name="T41" fmla="*/ 76 h 157"/>
                <a:gd name="T42" fmla="*/ 47 w 136"/>
                <a:gd name="T43" fmla="*/ 8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57">
                  <a:moveTo>
                    <a:pt x="116" y="129"/>
                  </a:moveTo>
                  <a:cubicBezTo>
                    <a:pt x="117" y="138"/>
                    <a:pt x="126" y="141"/>
                    <a:pt x="136" y="142"/>
                  </a:cubicBezTo>
                  <a:lnTo>
                    <a:pt x="135" y="157"/>
                  </a:lnTo>
                  <a:cubicBezTo>
                    <a:pt x="120" y="157"/>
                    <a:pt x="108" y="154"/>
                    <a:pt x="100" y="145"/>
                  </a:cubicBezTo>
                  <a:cubicBezTo>
                    <a:pt x="100" y="145"/>
                    <a:pt x="71" y="157"/>
                    <a:pt x="42" y="157"/>
                  </a:cubicBezTo>
                  <a:cubicBezTo>
                    <a:pt x="15" y="157"/>
                    <a:pt x="0" y="142"/>
                    <a:pt x="0" y="111"/>
                  </a:cubicBezTo>
                  <a:cubicBezTo>
                    <a:pt x="0" y="83"/>
                    <a:pt x="14" y="70"/>
                    <a:pt x="45" y="67"/>
                  </a:cubicBezTo>
                  <a:lnTo>
                    <a:pt x="98" y="62"/>
                  </a:lnTo>
                  <a:lnTo>
                    <a:pt x="98" y="48"/>
                  </a:lnTo>
                  <a:cubicBezTo>
                    <a:pt x="98" y="26"/>
                    <a:pt x="87" y="17"/>
                    <a:pt x="67" y="17"/>
                  </a:cubicBezTo>
                  <a:cubicBezTo>
                    <a:pt x="45" y="17"/>
                    <a:pt x="9" y="21"/>
                    <a:pt x="9" y="21"/>
                  </a:cubicBezTo>
                  <a:lnTo>
                    <a:pt x="8" y="6"/>
                  </a:lnTo>
                  <a:cubicBezTo>
                    <a:pt x="8" y="6"/>
                    <a:pt x="44" y="0"/>
                    <a:pt x="69" y="0"/>
                  </a:cubicBezTo>
                  <a:cubicBezTo>
                    <a:pt x="101" y="0"/>
                    <a:pt x="116" y="16"/>
                    <a:pt x="116" y="48"/>
                  </a:cubicBezTo>
                  <a:lnTo>
                    <a:pt x="116" y="129"/>
                  </a:lnTo>
                  <a:close/>
                  <a:moveTo>
                    <a:pt x="47" y="81"/>
                  </a:moveTo>
                  <a:lnTo>
                    <a:pt x="47" y="81"/>
                  </a:lnTo>
                  <a:cubicBezTo>
                    <a:pt x="27" y="83"/>
                    <a:pt x="19" y="93"/>
                    <a:pt x="19" y="111"/>
                  </a:cubicBezTo>
                  <a:cubicBezTo>
                    <a:pt x="19" y="130"/>
                    <a:pt x="27" y="141"/>
                    <a:pt x="44" y="141"/>
                  </a:cubicBezTo>
                  <a:cubicBezTo>
                    <a:pt x="69" y="141"/>
                    <a:pt x="98" y="131"/>
                    <a:pt x="98" y="131"/>
                  </a:cubicBezTo>
                  <a:lnTo>
                    <a:pt x="98" y="76"/>
                  </a:lnTo>
                  <a:lnTo>
                    <a:pt x="47" y="8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3452" y="2297"/>
              <a:ext cx="30" cy="35"/>
            </a:xfrm>
            <a:custGeom>
              <a:avLst/>
              <a:gdLst>
                <a:gd name="T0" fmla="*/ 19 w 131"/>
                <a:gd name="T1" fmla="*/ 0 h 151"/>
                <a:gd name="T2" fmla="*/ 59 w 131"/>
                <a:gd name="T3" fmla="*/ 135 h 151"/>
                <a:gd name="T4" fmla="*/ 72 w 131"/>
                <a:gd name="T5" fmla="*/ 135 h 151"/>
                <a:gd name="T6" fmla="*/ 112 w 131"/>
                <a:gd name="T7" fmla="*/ 0 h 151"/>
                <a:gd name="T8" fmla="*/ 131 w 131"/>
                <a:gd name="T9" fmla="*/ 0 h 151"/>
                <a:gd name="T10" fmla="*/ 85 w 131"/>
                <a:gd name="T11" fmla="*/ 151 h 151"/>
                <a:gd name="T12" fmla="*/ 45 w 131"/>
                <a:gd name="T13" fmla="*/ 151 h 151"/>
                <a:gd name="T14" fmla="*/ 0 w 131"/>
                <a:gd name="T15" fmla="*/ 0 h 151"/>
                <a:gd name="T16" fmla="*/ 19 w 131"/>
                <a:gd name="T1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151">
                  <a:moveTo>
                    <a:pt x="19" y="0"/>
                  </a:moveTo>
                  <a:lnTo>
                    <a:pt x="59" y="135"/>
                  </a:lnTo>
                  <a:lnTo>
                    <a:pt x="72" y="135"/>
                  </a:lnTo>
                  <a:lnTo>
                    <a:pt x="112" y="0"/>
                  </a:lnTo>
                  <a:lnTo>
                    <a:pt x="131" y="0"/>
                  </a:lnTo>
                  <a:lnTo>
                    <a:pt x="85" y="151"/>
                  </a:lnTo>
                  <a:lnTo>
                    <a:pt x="45" y="151"/>
                  </a:lnTo>
                  <a:lnTo>
                    <a:pt x="0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3507" y="2284"/>
              <a:ext cx="46" cy="48"/>
            </a:xfrm>
            <a:custGeom>
              <a:avLst/>
              <a:gdLst>
                <a:gd name="T0" fmla="*/ 0 w 204"/>
                <a:gd name="T1" fmla="*/ 0 h 211"/>
                <a:gd name="T2" fmla="*/ 34 w 204"/>
                <a:gd name="T3" fmla="*/ 0 h 211"/>
                <a:gd name="T4" fmla="*/ 102 w 204"/>
                <a:gd name="T5" fmla="*/ 184 h 211"/>
                <a:gd name="T6" fmla="*/ 169 w 204"/>
                <a:gd name="T7" fmla="*/ 0 h 211"/>
                <a:gd name="T8" fmla="*/ 204 w 204"/>
                <a:gd name="T9" fmla="*/ 0 h 211"/>
                <a:gd name="T10" fmla="*/ 204 w 204"/>
                <a:gd name="T11" fmla="*/ 211 h 211"/>
                <a:gd name="T12" fmla="*/ 185 w 204"/>
                <a:gd name="T13" fmla="*/ 211 h 211"/>
                <a:gd name="T14" fmla="*/ 185 w 204"/>
                <a:gd name="T15" fmla="*/ 21 h 211"/>
                <a:gd name="T16" fmla="*/ 181 w 204"/>
                <a:gd name="T17" fmla="*/ 21 h 211"/>
                <a:gd name="T18" fmla="*/ 113 w 204"/>
                <a:gd name="T19" fmla="*/ 204 h 211"/>
                <a:gd name="T20" fmla="*/ 90 w 204"/>
                <a:gd name="T21" fmla="*/ 204 h 211"/>
                <a:gd name="T22" fmla="*/ 23 w 204"/>
                <a:gd name="T23" fmla="*/ 21 h 211"/>
                <a:gd name="T24" fmla="*/ 19 w 204"/>
                <a:gd name="T25" fmla="*/ 21 h 211"/>
                <a:gd name="T26" fmla="*/ 19 w 204"/>
                <a:gd name="T27" fmla="*/ 211 h 211"/>
                <a:gd name="T28" fmla="*/ 0 w 204"/>
                <a:gd name="T29" fmla="*/ 211 h 211"/>
                <a:gd name="T30" fmla="*/ 0 w 204"/>
                <a:gd name="T31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211">
                  <a:moveTo>
                    <a:pt x="0" y="0"/>
                  </a:moveTo>
                  <a:lnTo>
                    <a:pt x="34" y="0"/>
                  </a:lnTo>
                  <a:lnTo>
                    <a:pt x="102" y="184"/>
                  </a:lnTo>
                  <a:lnTo>
                    <a:pt x="169" y="0"/>
                  </a:lnTo>
                  <a:lnTo>
                    <a:pt x="204" y="0"/>
                  </a:lnTo>
                  <a:lnTo>
                    <a:pt x="204" y="211"/>
                  </a:lnTo>
                  <a:lnTo>
                    <a:pt x="185" y="211"/>
                  </a:lnTo>
                  <a:lnTo>
                    <a:pt x="185" y="21"/>
                  </a:lnTo>
                  <a:lnTo>
                    <a:pt x="181" y="21"/>
                  </a:lnTo>
                  <a:lnTo>
                    <a:pt x="113" y="204"/>
                  </a:lnTo>
                  <a:lnTo>
                    <a:pt x="90" y="204"/>
                  </a:lnTo>
                  <a:lnTo>
                    <a:pt x="23" y="21"/>
                  </a:lnTo>
                  <a:lnTo>
                    <a:pt x="19" y="21"/>
                  </a:lnTo>
                  <a:lnTo>
                    <a:pt x="19" y="211"/>
                  </a:lnTo>
                  <a:lnTo>
                    <a:pt x="0" y="2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8" name="Freeform 18"/>
            <p:cNvSpPr>
              <a:spLocks noEditPoints="1"/>
            </p:cNvSpPr>
            <p:nvPr/>
          </p:nvSpPr>
          <p:spPr bwMode="auto">
            <a:xfrm>
              <a:off x="3563" y="2297"/>
              <a:ext cx="31" cy="36"/>
            </a:xfrm>
            <a:custGeom>
              <a:avLst/>
              <a:gdLst>
                <a:gd name="T0" fmla="*/ 116 w 136"/>
                <a:gd name="T1" fmla="*/ 129 h 157"/>
                <a:gd name="T2" fmla="*/ 136 w 136"/>
                <a:gd name="T3" fmla="*/ 142 h 157"/>
                <a:gd name="T4" fmla="*/ 135 w 136"/>
                <a:gd name="T5" fmla="*/ 157 h 157"/>
                <a:gd name="T6" fmla="*/ 100 w 136"/>
                <a:gd name="T7" fmla="*/ 145 h 157"/>
                <a:gd name="T8" fmla="*/ 42 w 136"/>
                <a:gd name="T9" fmla="*/ 157 h 157"/>
                <a:gd name="T10" fmla="*/ 0 w 136"/>
                <a:gd name="T11" fmla="*/ 111 h 157"/>
                <a:gd name="T12" fmla="*/ 45 w 136"/>
                <a:gd name="T13" fmla="*/ 67 h 157"/>
                <a:gd name="T14" fmla="*/ 98 w 136"/>
                <a:gd name="T15" fmla="*/ 62 h 157"/>
                <a:gd name="T16" fmla="*/ 98 w 136"/>
                <a:gd name="T17" fmla="*/ 48 h 157"/>
                <a:gd name="T18" fmla="*/ 68 w 136"/>
                <a:gd name="T19" fmla="*/ 17 h 157"/>
                <a:gd name="T20" fmla="*/ 9 w 136"/>
                <a:gd name="T21" fmla="*/ 21 h 157"/>
                <a:gd name="T22" fmla="*/ 8 w 136"/>
                <a:gd name="T23" fmla="*/ 6 h 157"/>
                <a:gd name="T24" fmla="*/ 69 w 136"/>
                <a:gd name="T25" fmla="*/ 0 h 157"/>
                <a:gd name="T26" fmla="*/ 116 w 136"/>
                <a:gd name="T27" fmla="*/ 48 h 157"/>
                <a:gd name="T28" fmla="*/ 116 w 136"/>
                <a:gd name="T29" fmla="*/ 129 h 157"/>
                <a:gd name="T30" fmla="*/ 47 w 136"/>
                <a:gd name="T31" fmla="*/ 81 h 157"/>
                <a:gd name="T32" fmla="*/ 47 w 136"/>
                <a:gd name="T33" fmla="*/ 81 h 157"/>
                <a:gd name="T34" fmla="*/ 19 w 136"/>
                <a:gd name="T35" fmla="*/ 111 h 157"/>
                <a:gd name="T36" fmla="*/ 45 w 136"/>
                <a:gd name="T37" fmla="*/ 141 h 157"/>
                <a:gd name="T38" fmla="*/ 98 w 136"/>
                <a:gd name="T39" fmla="*/ 131 h 157"/>
                <a:gd name="T40" fmla="*/ 98 w 136"/>
                <a:gd name="T41" fmla="*/ 76 h 157"/>
                <a:gd name="T42" fmla="*/ 47 w 136"/>
                <a:gd name="T43" fmla="*/ 8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57">
                  <a:moveTo>
                    <a:pt x="116" y="129"/>
                  </a:moveTo>
                  <a:cubicBezTo>
                    <a:pt x="117" y="138"/>
                    <a:pt x="126" y="141"/>
                    <a:pt x="136" y="142"/>
                  </a:cubicBezTo>
                  <a:lnTo>
                    <a:pt x="135" y="157"/>
                  </a:lnTo>
                  <a:cubicBezTo>
                    <a:pt x="120" y="157"/>
                    <a:pt x="109" y="154"/>
                    <a:pt x="100" y="145"/>
                  </a:cubicBezTo>
                  <a:cubicBezTo>
                    <a:pt x="100" y="145"/>
                    <a:pt x="71" y="157"/>
                    <a:pt x="42" y="157"/>
                  </a:cubicBezTo>
                  <a:cubicBezTo>
                    <a:pt x="15" y="157"/>
                    <a:pt x="0" y="142"/>
                    <a:pt x="0" y="111"/>
                  </a:cubicBezTo>
                  <a:cubicBezTo>
                    <a:pt x="0" y="83"/>
                    <a:pt x="14" y="70"/>
                    <a:pt x="45" y="67"/>
                  </a:cubicBezTo>
                  <a:lnTo>
                    <a:pt x="98" y="62"/>
                  </a:lnTo>
                  <a:lnTo>
                    <a:pt x="98" y="48"/>
                  </a:lnTo>
                  <a:cubicBezTo>
                    <a:pt x="98" y="26"/>
                    <a:pt x="87" y="17"/>
                    <a:pt x="68" y="17"/>
                  </a:cubicBezTo>
                  <a:cubicBezTo>
                    <a:pt x="45" y="17"/>
                    <a:pt x="9" y="21"/>
                    <a:pt x="9" y="21"/>
                  </a:cubicBezTo>
                  <a:lnTo>
                    <a:pt x="8" y="6"/>
                  </a:lnTo>
                  <a:cubicBezTo>
                    <a:pt x="8" y="6"/>
                    <a:pt x="44" y="0"/>
                    <a:pt x="69" y="0"/>
                  </a:cubicBezTo>
                  <a:cubicBezTo>
                    <a:pt x="101" y="0"/>
                    <a:pt x="116" y="16"/>
                    <a:pt x="116" y="48"/>
                  </a:cubicBezTo>
                  <a:lnTo>
                    <a:pt x="116" y="129"/>
                  </a:lnTo>
                  <a:close/>
                  <a:moveTo>
                    <a:pt x="47" y="81"/>
                  </a:moveTo>
                  <a:lnTo>
                    <a:pt x="47" y="81"/>
                  </a:lnTo>
                  <a:cubicBezTo>
                    <a:pt x="27" y="83"/>
                    <a:pt x="19" y="93"/>
                    <a:pt x="19" y="111"/>
                  </a:cubicBezTo>
                  <a:cubicBezTo>
                    <a:pt x="19" y="130"/>
                    <a:pt x="28" y="141"/>
                    <a:pt x="45" y="141"/>
                  </a:cubicBezTo>
                  <a:cubicBezTo>
                    <a:pt x="69" y="141"/>
                    <a:pt x="98" y="131"/>
                    <a:pt x="98" y="131"/>
                  </a:cubicBezTo>
                  <a:lnTo>
                    <a:pt x="98" y="76"/>
                  </a:lnTo>
                  <a:lnTo>
                    <a:pt x="47" y="8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3603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0" name="Freeform 20"/>
            <p:cNvSpPr>
              <a:spLocks noEditPoints="1"/>
            </p:cNvSpPr>
            <p:nvPr/>
          </p:nvSpPr>
          <p:spPr bwMode="auto">
            <a:xfrm>
              <a:off x="3627" y="2283"/>
              <a:ext cx="4" cy="49"/>
            </a:xfrm>
            <a:custGeom>
              <a:avLst/>
              <a:gdLst>
                <a:gd name="T0" fmla="*/ 0 w 19"/>
                <a:gd name="T1" fmla="*/ 0 h 212"/>
                <a:gd name="T2" fmla="*/ 19 w 19"/>
                <a:gd name="T3" fmla="*/ 0 h 212"/>
                <a:gd name="T4" fmla="*/ 19 w 19"/>
                <a:gd name="T5" fmla="*/ 23 h 212"/>
                <a:gd name="T6" fmla="*/ 0 w 19"/>
                <a:gd name="T7" fmla="*/ 23 h 212"/>
                <a:gd name="T8" fmla="*/ 0 w 19"/>
                <a:gd name="T9" fmla="*/ 0 h 212"/>
                <a:gd name="T10" fmla="*/ 0 w 19"/>
                <a:gd name="T11" fmla="*/ 61 h 212"/>
                <a:gd name="T12" fmla="*/ 0 w 19"/>
                <a:gd name="T13" fmla="*/ 61 h 212"/>
                <a:gd name="T14" fmla="*/ 19 w 19"/>
                <a:gd name="T15" fmla="*/ 61 h 212"/>
                <a:gd name="T16" fmla="*/ 19 w 19"/>
                <a:gd name="T17" fmla="*/ 212 h 212"/>
                <a:gd name="T18" fmla="*/ 0 w 19"/>
                <a:gd name="T19" fmla="*/ 212 h 212"/>
                <a:gd name="T20" fmla="*/ 0 w 19"/>
                <a:gd name="T21" fmla="*/ 6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12">
                  <a:moveTo>
                    <a:pt x="0" y="0"/>
                  </a:moveTo>
                  <a:lnTo>
                    <a:pt x="19" y="0"/>
                  </a:lnTo>
                  <a:lnTo>
                    <a:pt x="1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61"/>
                  </a:moveTo>
                  <a:lnTo>
                    <a:pt x="0" y="61"/>
                  </a:lnTo>
                  <a:lnTo>
                    <a:pt x="19" y="61"/>
                  </a:lnTo>
                  <a:lnTo>
                    <a:pt x="19" y="212"/>
                  </a:lnTo>
                  <a:lnTo>
                    <a:pt x="0" y="212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1" name="Freeform 21"/>
            <p:cNvSpPr>
              <a:spLocks noEditPoints="1"/>
            </p:cNvSpPr>
            <p:nvPr/>
          </p:nvSpPr>
          <p:spPr bwMode="auto">
            <a:xfrm>
              <a:off x="3644" y="2282"/>
              <a:ext cx="27" cy="51"/>
            </a:xfrm>
            <a:custGeom>
              <a:avLst/>
              <a:gdLst>
                <a:gd name="T0" fmla="*/ 122 w 122"/>
                <a:gd name="T1" fmla="*/ 140 h 221"/>
                <a:gd name="T2" fmla="*/ 50 w 122"/>
                <a:gd name="T3" fmla="*/ 221 h 221"/>
                <a:gd name="T4" fmla="*/ 0 w 122"/>
                <a:gd name="T5" fmla="*/ 218 h 221"/>
                <a:gd name="T6" fmla="*/ 0 w 122"/>
                <a:gd name="T7" fmla="*/ 0 h 221"/>
                <a:gd name="T8" fmla="*/ 19 w 122"/>
                <a:gd name="T9" fmla="*/ 0 h 221"/>
                <a:gd name="T10" fmla="*/ 19 w 122"/>
                <a:gd name="T11" fmla="*/ 75 h 221"/>
                <a:gd name="T12" fmla="*/ 67 w 122"/>
                <a:gd name="T13" fmla="*/ 64 h 221"/>
                <a:gd name="T14" fmla="*/ 122 w 122"/>
                <a:gd name="T15" fmla="*/ 140 h 221"/>
                <a:gd name="T16" fmla="*/ 103 w 122"/>
                <a:gd name="T17" fmla="*/ 140 h 221"/>
                <a:gd name="T18" fmla="*/ 103 w 122"/>
                <a:gd name="T19" fmla="*/ 140 h 221"/>
                <a:gd name="T20" fmla="*/ 66 w 122"/>
                <a:gd name="T21" fmla="*/ 81 h 221"/>
                <a:gd name="T22" fmla="*/ 19 w 122"/>
                <a:gd name="T23" fmla="*/ 90 h 221"/>
                <a:gd name="T24" fmla="*/ 19 w 122"/>
                <a:gd name="T25" fmla="*/ 203 h 221"/>
                <a:gd name="T26" fmla="*/ 50 w 122"/>
                <a:gd name="T27" fmla="*/ 205 h 221"/>
                <a:gd name="T28" fmla="*/ 103 w 122"/>
                <a:gd name="T29" fmla="*/ 14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221">
                  <a:moveTo>
                    <a:pt x="122" y="140"/>
                  </a:moveTo>
                  <a:cubicBezTo>
                    <a:pt x="122" y="198"/>
                    <a:pt x="107" y="221"/>
                    <a:pt x="50" y="221"/>
                  </a:cubicBezTo>
                  <a:cubicBezTo>
                    <a:pt x="31" y="221"/>
                    <a:pt x="0" y="218"/>
                    <a:pt x="0" y="218"/>
                  </a:cubicBezTo>
                  <a:lnTo>
                    <a:pt x="0" y="0"/>
                  </a:lnTo>
                  <a:lnTo>
                    <a:pt x="19" y="0"/>
                  </a:lnTo>
                  <a:lnTo>
                    <a:pt x="19" y="75"/>
                  </a:lnTo>
                  <a:cubicBezTo>
                    <a:pt x="19" y="75"/>
                    <a:pt x="43" y="64"/>
                    <a:pt x="67" y="64"/>
                  </a:cubicBezTo>
                  <a:cubicBezTo>
                    <a:pt x="109" y="64"/>
                    <a:pt x="122" y="86"/>
                    <a:pt x="122" y="140"/>
                  </a:cubicBezTo>
                  <a:close/>
                  <a:moveTo>
                    <a:pt x="103" y="140"/>
                  </a:moveTo>
                  <a:lnTo>
                    <a:pt x="103" y="140"/>
                  </a:lnTo>
                  <a:cubicBezTo>
                    <a:pt x="103" y="98"/>
                    <a:pt x="96" y="81"/>
                    <a:pt x="66" y="81"/>
                  </a:cubicBezTo>
                  <a:cubicBezTo>
                    <a:pt x="43" y="81"/>
                    <a:pt x="19" y="90"/>
                    <a:pt x="19" y="90"/>
                  </a:cubicBezTo>
                  <a:lnTo>
                    <a:pt x="19" y="203"/>
                  </a:lnTo>
                  <a:cubicBezTo>
                    <a:pt x="19" y="203"/>
                    <a:pt x="40" y="205"/>
                    <a:pt x="50" y="205"/>
                  </a:cubicBezTo>
                  <a:cubicBezTo>
                    <a:pt x="96" y="205"/>
                    <a:pt x="103" y="184"/>
                    <a:pt x="103" y="14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2" name="Freeform 22"/>
            <p:cNvSpPr>
              <a:spLocks noEditPoints="1"/>
            </p:cNvSpPr>
            <p:nvPr/>
          </p:nvSpPr>
          <p:spPr bwMode="auto">
            <a:xfrm>
              <a:off x="3679" y="2297"/>
              <a:ext cx="29" cy="36"/>
            </a:xfrm>
            <a:custGeom>
              <a:avLst/>
              <a:gdLst>
                <a:gd name="T0" fmla="*/ 129 w 129"/>
                <a:gd name="T1" fmla="*/ 76 h 157"/>
                <a:gd name="T2" fmla="*/ 65 w 129"/>
                <a:gd name="T3" fmla="*/ 157 h 157"/>
                <a:gd name="T4" fmla="*/ 0 w 129"/>
                <a:gd name="T5" fmla="*/ 76 h 157"/>
                <a:gd name="T6" fmla="*/ 65 w 129"/>
                <a:gd name="T7" fmla="*/ 0 h 157"/>
                <a:gd name="T8" fmla="*/ 129 w 129"/>
                <a:gd name="T9" fmla="*/ 76 h 157"/>
                <a:gd name="T10" fmla="*/ 110 w 129"/>
                <a:gd name="T11" fmla="*/ 76 h 157"/>
                <a:gd name="T12" fmla="*/ 110 w 129"/>
                <a:gd name="T13" fmla="*/ 76 h 157"/>
                <a:gd name="T14" fmla="*/ 65 w 129"/>
                <a:gd name="T15" fmla="*/ 16 h 157"/>
                <a:gd name="T16" fmla="*/ 18 w 129"/>
                <a:gd name="T17" fmla="*/ 76 h 157"/>
                <a:gd name="T18" fmla="*/ 65 w 129"/>
                <a:gd name="T19" fmla="*/ 141 h 157"/>
                <a:gd name="T20" fmla="*/ 110 w 129"/>
                <a:gd name="T21" fmla="*/ 7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9" h="157">
                  <a:moveTo>
                    <a:pt x="129" y="76"/>
                  </a:moveTo>
                  <a:cubicBezTo>
                    <a:pt x="129" y="130"/>
                    <a:pt x="116" y="157"/>
                    <a:pt x="65" y="157"/>
                  </a:cubicBezTo>
                  <a:cubicBezTo>
                    <a:pt x="13" y="157"/>
                    <a:pt x="0" y="133"/>
                    <a:pt x="0" y="76"/>
                  </a:cubicBezTo>
                  <a:cubicBezTo>
                    <a:pt x="0" y="22"/>
                    <a:pt x="17" y="0"/>
                    <a:pt x="65" y="0"/>
                  </a:cubicBezTo>
                  <a:cubicBezTo>
                    <a:pt x="110" y="0"/>
                    <a:pt x="129" y="23"/>
                    <a:pt x="129" y="76"/>
                  </a:cubicBezTo>
                  <a:close/>
                  <a:moveTo>
                    <a:pt x="110" y="76"/>
                  </a:moveTo>
                  <a:lnTo>
                    <a:pt x="110" y="76"/>
                  </a:lnTo>
                  <a:cubicBezTo>
                    <a:pt x="110" y="33"/>
                    <a:pt x="96" y="16"/>
                    <a:pt x="65" y="16"/>
                  </a:cubicBezTo>
                  <a:cubicBezTo>
                    <a:pt x="29" y="16"/>
                    <a:pt x="18" y="31"/>
                    <a:pt x="18" y="76"/>
                  </a:cubicBezTo>
                  <a:cubicBezTo>
                    <a:pt x="18" y="122"/>
                    <a:pt x="25" y="141"/>
                    <a:pt x="65" y="141"/>
                  </a:cubicBezTo>
                  <a:cubicBezTo>
                    <a:pt x="105" y="141"/>
                    <a:pt x="110" y="119"/>
                    <a:pt x="110" y="76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3719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3743" y="2297"/>
              <a:ext cx="27" cy="36"/>
            </a:xfrm>
            <a:custGeom>
              <a:avLst/>
              <a:gdLst>
                <a:gd name="T0" fmla="*/ 117 w 117"/>
                <a:gd name="T1" fmla="*/ 0 h 154"/>
                <a:gd name="T2" fmla="*/ 117 w 117"/>
                <a:gd name="T3" fmla="*/ 151 h 154"/>
                <a:gd name="T4" fmla="*/ 99 w 117"/>
                <a:gd name="T5" fmla="*/ 151 h 154"/>
                <a:gd name="T6" fmla="*/ 99 w 117"/>
                <a:gd name="T7" fmla="*/ 140 h 154"/>
                <a:gd name="T8" fmla="*/ 51 w 117"/>
                <a:gd name="T9" fmla="*/ 154 h 154"/>
                <a:gd name="T10" fmla="*/ 0 w 117"/>
                <a:gd name="T11" fmla="*/ 79 h 154"/>
                <a:gd name="T12" fmla="*/ 0 w 117"/>
                <a:gd name="T13" fmla="*/ 0 h 154"/>
                <a:gd name="T14" fmla="*/ 18 w 117"/>
                <a:gd name="T15" fmla="*/ 0 h 154"/>
                <a:gd name="T16" fmla="*/ 18 w 117"/>
                <a:gd name="T17" fmla="*/ 78 h 154"/>
                <a:gd name="T18" fmla="*/ 53 w 117"/>
                <a:gd name="T19" fmla="*/ 138 h 154"/>
                <a:gd name="T20" fmla="*/ 99 w 117"/>
                <a:gd name="T21" fmla="*/ 125 h 154"/>
                <a:gd name="T22" fmla="*/ 99 w 117"/>
                <a:gd name="T23" fmla="*/ 0 h 154"/>
                <a:gd name="T24" fmla="*/ 117 w 117"/>
                <a:gd name="T2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" h="154">
                  <a:moveTo>
                    <a:pt x="117" y="0"/>
                  </a:moveTo>
                  <a:lnTo>
                    <a:pt x="117" y="151"/>
                  </a:lnTo>
                  <a:lnTo>
                    <a:pt x="99" y="151"/>
                  </a:lnTo>
                  <a:lnTo>
                    <a:pt x="99" y="140"/>
                  </a:lnTo>
                  <a:cubicBezTo>
                    <a:pt x="99" y="140"/>
                    <a:pt x="75" y="154"/>
                    <a:pt x="51" y="154"/>
                  </a:cubicBezTo>
                  <a:cubicBezTo>
                    <a:pt x="8" y="154"/>
                    <a:pt x="0" y="136"/>
                    <a:pt x="0" y="79"/>
                  </a:cubicBezTo>
                  <a:lnTo>
                    <a:pt x="0" y="0"/>
                  </a:lnTo>
                  <a:lnTo>
                    <a:pt x="18" y="0"/>
                  </a:lnTo>
                  <a:lnTo>
                    <a:pt x="18" y="78"/>
                  </a:lnTo>
                  <a:cubicBezTo>
                    <a:pt x="18" y="124"/>
                    <a:pt x="22" y="138"/>
                    <a:pt x="53" y="138"/>
                  </a:cubicBezTo>
                  <a:cubicBezTo>
                    <a:pt x="77" y="138"/>
                    <a:pt x="99" y="125"/>
                    <a:pt x="99" y="125"/>
                  </a:cubicBezTo>
                  <a:lnTo>
                    <a:pt x="99" y="0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3526" y="2058"/>
              <a:ext cx="7" cy="15"/>
            </a:xfrm>
            <a:custGeom>
              <a:avLst/>
              <a:gdLst>
                <a:gd name="T0" fmla="*/ 14 w 33"/>
                <a:gd name="T1" fmla="*/ 2 h 68"/>
                <a:gd name="T2" fmla="*/ 6 w 33"/>
                <a:gd name="T3" fmla="*/ 0 h 68"/>
                <a:gd name="T4" fmla="*/ 0 w 33"/>
                <a:gd name="T5" fmla="*/ 12 h 68"/>
                <a:gd name="T6" fmla="*/ 0 w 33"/>
                <a:gd name="T7" fmla="*/ 68 h 68"/>
                <a:gd name="T8" fmla="*/ 33 w 33"/>
                <a:gd name="T9" fmla="*/ 68 h 68"/>
                <a:gd name="T10" fmla="*/ 33 w 33"/>
                <a:gd name="T11" fmla="*/ 12 h 68"/>
                <a:gd name="T12" fmla="*/ 26 w 33"/>
                <a:gd name="T13" fmla="*/ 0 h 68"/>
                <a:gd name="T14" fmla="*/ 16 w 33"/>
                <a:gd name="T15" fmla="*/ 2 h 68"/>
                <a:gd name="T16" fmla="*/ 14 w 33"/>
                <a:gd name="T17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68">
                  <a:moveTo>
                    <a:pt x="14" y="2"/>
                  </a:moveTo>
                  <a:cubicBezTo>
                    <a:pt x="12" y="2"/>
                    <a:pt x="9" y="1"/>
                    <a:pt x="6" y="0"/>
                  </a:cubicBezTo>
                  <a:lnTo>
                    <a:pt x="0" y="12"/>
                  </a:lnTo>
                  <a:lnTo>
                    <a:pt x="0" y="68"/>
                  </a:lnTo>
                  <a:lnTo>
                    <a:pt x="33" y="68"/>
                  </a:lnTo>
                  <a:lnTo>
                    <a:pt x="33" y="12"/>
                  </a:lnTo>
                  <a:lnTo>
                    <a:pt x="26" y="0"/>
                  </a:lnTo>
                  <a:cubicBezTo>
                    <a:pt x="23" y="1"/>
                    <a:pt x="20" y="2"/>
                    <a:pt x="16" y="2"/>
                  </a:cubicBezTo>
                  <a:cubicBezTo>
                    <a:pt x="15" y="2"/>
                    <a:pt x="15" y="2"/>
                    <a:pt x="14" y="2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3527" y="2026"/>
              <a:ext cx="5" cy="31"/>
            </a:xfrm>
            <a:custGeom>
              <a:avLst/>
              <a:gdLst>
                <a:gd name="T0" fmla="*/ 25 w 25"/>
                <a:gd name="T1" fmla="*/ 129 h 135"/>
                <a:gd name="T2" fmla="*/ 17 w 25"/>
                <a:gd name="T3" fmla="*/ 6 h 135"/>
                <a:gd name="T4" fmla="*/ 10 w 25"/>
                <a:gd name="T5" fmla="*/ 0 h 135"/>
                <a:gd name="T6" fmla="*/ 4 w 25"/>
                <a:gd name="T7" fmla="*/ 6 h 135"/>
                <a:gd name="T8" fmla="*/ 0 w 25"/>
                <a:gd name="T9" fmla="*/ 128 h 135"/>
                <a:gd name="T10" fmla="*/ 3 w 25"/>
                <a:gd name="T11" fmla="*/ 133 h 135"/>
                <a:gd name="T12" fmla="*/ 9 w 25"/>
                <a:gd name="T13" fmla="*/ 135 h 135"/>
                <a:gd name="T14" fmla="*/ 14 w 25"/>
                <a:gd name="T15" fmla="*/ 135 h 135"/>
                <a:gd name="T16" fmla="*/ 25 w 25"/>
                <a:gd name="T17" fmla="*/ 1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35">
                  <a:moveTo>
                    <a:pt x="25" y="129"/>
                  </a:moveTo>
                  <a:lnTo>
                    <a:pt x="17" y="6"/>
                  </a:lnTo>
                  <a:cubicBezTo>
                    <a:pt x="17" y="3"/>
                    <a:pt x="14" y="0"/>
                    <a:pt x="10" y="0"/>
                  </a:cubicBezTo>
                  <a:cubicBezTo>
                    <a:pt x="7" y="0"/>
                    <a:pt x="4" y="3"/>
                    <a:pt x="4" y="6"/>
                  </a:cubicBezTo>
                  <a:lnTo>
                    <a:pt x="0" y="128"/>
                  </a:lnTo>
                  <a:cubicBezTo>
                    <a:pt x="0" y="129"/>
                    <a:pt x="1" y="131"/>
                    <a:pt x="3" y="133"/>
                  </a:cubicBezTo>
                  <a:cubicBezTo>
                    <a:pt x="5" y="134"/>
                    <a:pt x="8" y="134"/>
                    <a:pt x="9" y="135"/>
                  </a:cubicBezTo>
                  <a:lnTo>
                    <a:pt x="14" y="135"/>
                  </a:lnTo>
                  <a:cubicBezTo>
                    <a:pt x="21" y="134"/>
                    <a:pt x="25" y="130"/>
                    <a:pt x="25" y="129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3529" y="2057"/>
              <a:ext cx="1" cy="0"/>
            </a:xfrm>
            <a:custGeom>
              <a:avLst/>
              <a:gdLst>
                <a:gd name="T0" fmla="*/ 1 w 5"/>
                <a:gd name="T1" fmla="*/ 3 w 5"/>
                <a:gd name="T2" fmla="*/ 5 w 5"/>
                <a:gd name="T3" fmla="*/ 0 w 5"/>
                <a:gd name="T4" fmla="*/ 1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1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lnTo>
                    <a:pt x="0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3414" y="2058"/>
              <a:ext cx="7" cy="15"/>
            </a:xfrm>
            <a:custGeom>
              <a:avLst/>
              <a:gdLst>
                <a:gd name="T0" fmla="*/ 19 w 33"/>
                <a:gd name="T1" fmla="*/ 2 h 68"/>
                <a:gd name="T2" fmla="*/ 27 w 33"/>
                <a:gd name="T3" fmla="*/ 0 h 68"/>
                <a:gd name="T4" fmla="*/ 33 w 33"/>
                <a:gd name="T5" fmla="*/ 12 h 68"/>
                <a:gd name="T6" fmla="*/ 33 w 33"/>
                <a:gd name="T7" fmla="*/ 68 h 68"/>
                <a:gd name="T8" fmla="*/ 0 w 33"/>
                <a:gd name="T9" fmla="*/ 68 h 68"/>
                <a:gd name="T10" fmla="*/ 0 w 33"/>
                <a:gd name="T11" fmla="*/ 12 h 68"/>
                <a:gd name="T12" fmla="*/ 7 w 33"/>
                <a:gd name="T13" fmla="*/ 0 h 68"/>
                <a:gd name="T14" fmla="*/ 17 w 33"/>
                <a:gd name="T15" fmla="*/ 2 h 68"/>
                <a:gd name="T16" fmla="*/ 19 w 33"/>
                <a:gd name="T17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68">
                  <a:moveTo>
                    <a:pt x="19" y="2"/>
                  </a:moveTo>
                  <a:cubicBezTo>
                    <a:pt x="21" y="2"/>
                    <a:pt x="24" y="1"/>
                    <a:pt x="27" y="0"/>
                  </a:cubicBezTo>
                  <a:lnTo>
                    <a:pt x="33" y="12"/>
                  </a:lnTo>
                  <a:lnTo>
                    <a:pt x="33" y="68"/>
                  </a:lnTo>
                  <a:lnTo>
                    <a:pt x="0" y="68"/>
                  </a:lnTo>
                  <a:lnTo>
                    <a:pt x="0" y="12"/>
                  </a:lnTo>
                  <a:lnTo>
                    <a:pt x="7" y="0"/>
                  </a:lnTo>
                  <a:cubicBezTo>
                    <a:pt x="10" y="1"/>
                    <a:pt x="13" y="2"/>
                    <a:pt x="17" y="2"/>
                  </a:cubicBezTo>
                  <a:cubicBezTo>
                    <a:pt x="18" y="2"/>
                    <a:pt x="18" y="2"/>
                    <a:pt x="19" y="2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3415" y="2026"/>
              <a:ext cx="5" cy="31"/>
            </a:xfrm>
            <a:custGeom>
              <a:avLst/>
              <a:gdLst>
                <a:gd name="T0" fmla="*/ 0 w 25"/>
                <a:gd name="T1" fmla="*/ 129 h 135"/>
                <a:gd name="T2" fmla="*/ 8 w 25"/>
                <a:gd name="T3" fmla="*/ 6 h 135"/>
                <a:gd name="T4" fmla="*/ 15 w 25"/>
                <a:gd name="T5" fmla="*/ 0 h 135"/>
                <a:gd name="T6" fmla="*/ 21 w 25"/>
                <a:gd name="T7" fmla="*/ 6 h 135"/>
                <a:gd name="T8" fmla="*/ 25 w 25"/>
                <a:gd name="T9" fmla="*/ 128 h 135"/>
                <a:gd name="T10" fmla="*/ 22 w 25"/>
                <a:gd name="T11" fmla="*/ 133 h 135"/>
                <a:gd name="T12" fmla="*/ 16 w 25"/>
                <a:gd name="T13" fmla="*/ 135 h 135"/>
                <a:gd name="T14" fmla="*/ 11 w 25"/>
                <a:gd name="T15" fmla="*/ 135 h 135"/>
                <a:gd name="T16" fmla="*/ 0 w 25"/>
                <a:gd name="T17" fmla="*/ 1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35">
                  <a:moveTo>
                    <a:pt x="0" y="129"/>
                  </a:moveTo>
                  <a:lnTo>
                    <a:pt x="8" y="6"/>
                  </a:lnTo>
                  <a:cubicBezTo>
                    <a:pt x="8" y="3"/>
                    <a:pt x="11" y="0"/>
                    <a:pt x="15" y="0"/>
                  </a:cubicBezTo>
                  <a:cubicBezTo>
                    <a:pt x="18" y="0"/>
                    <a:pt x="21" y="3"/>
                    <a:pt x="21" y="6"/>
                  </a:cubicBezTo>
                  <a:lnTo>
                    <a:pt x="25" y="128"/>
                  </a:lnTo>
                  <a:cubicBezTo>
                    <a:pt x="25" y="129"/>
                    <a:pt x="24" y="131"/>
                    <a:pt x="22" y="133"/>
                  </a:cubicBezTo>
                  <a:cubicBezTo>
                    <a:pt x="20" y="134"/>
                    <a:pt x="17" y="134"/>
                    <a:pt x="16" y="135"/>
                  </a:cubicBezTo>
                  <a:lnTo>
                    <a:pt x="11" y="135"/>
                  </a:lnTo>
                  <a:cubicBezTo>
                    <a:pt x="4" y="134"/>
                    <a:pt x="0" y="130"/>
                    <a:pt x="0" y="129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3417" y="2057"/>
              <a:ext cx="1" cy="0"/>
            </a:xfrm>
            <a:custGeom>
              <a:avLst/>
              <a:gdLst>
                <a:gd name="T0" fmla="*/ 4 w 5"/>
                <a:gd name="T1" fmla="*/ 2 w 5"/>
                <a:gd name="T2" fmla="*/ 0 w 5"/>
                <a:gd name="T3" fmla="*/ 5 w 5"/>
                <a:gd name="T4" fmla="*/ 4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4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5" y="0"/>
                  </a:ln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1" name="Rectangle 31"/>
            <p:cNvSpPr>
              <a:spLocks noChangeArrowheads="1"/>
            </p:cNvSpPr>
            <p:nvPr/>
          </p:nvSpPr>
          <p:spPr bwMode="auto">
            <a:xfrm>
              <a:off x="3175" y="2076"/>
              <a:ext cx="236" cy="186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2" name="Rectangle 32"/>
            <p:cNvSpPr>
              <a:spLocks noChangeArrowheads="1"/>
            </p:cNvSpPr>
            <p:nvPr/>
          </p:nvSpPr>
          <p:spPr bwMode="auto">
            <a:xfrm>
              <a:off x="3535" y="2076"/>
              <a:ext cx="237" cy="186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3" name="Freeform 33"/>
            <p:cNvSpPr>
              <a:spLocks noEditPoints="1"/>
            </p:cNvSpPr>
            <p:nvPr/>
          </p:nvSpPr>
          <p:spPr bwMode="auto">
            <a:xfrm>
              <a:off x="3414" y="2140"/>
              <a:ext cx="119" cy="47"/>
            </a:xfrm>
            <a:custGeom>
              <a:avLst/>
              <a:gdLst>
                <a:gd name="T0" fmla="*/ 58 w 521"/>
                <a:gd name="T1" fmla="*/ 124 h 206"/>
                <a:gd name="T2" fmla="*/ 85 w 521"/>
                <a:gd name="T3" fmla="*/ 98 h 206"/>
                <a:gd name="T4" fmla="*/ 113 w 521"/>
                <a:gd name="T5" fmla="*/ 124 h 206"/>
                <a:gd name="T6" fmla="*/ 113 w 521"/>
                <a:gd name="T7" fmla="*/ 206 h 206"/>
                <a:gd name="T8" fmla="*/ 190 w 521"/>
                <a:gd name="T9" fmla="*/ 206 h 206"/>
                <a:gd name="T10" fmla="*/ 190 w 521"/>
                <a:gd name="T11" fmla="*/ 124 h 206"/>
                <a:gd name="T12" fmla="*/ 218 w 521"/>
                <a:gd name="T13" fmla="*/ 98 h 206"/>
                <a:gd name="T14" fmla="*/ 245 w 521"/>
                <a:gd name="T15" fmla="*/ 124 h 206"/>
                <a:gd name="T16" fmla="*/ 245 w 521"/>
                <a:gd name="T17" fmla="*/ 206 h 206"/>
                <a:gd name="T18" fmla="*/ 274 w 521"/>
                <a:gd name="T19" fmla="*/ 206 h 206"/>
                <a:gd name="T20" fmla="*/ 274 w 521"/>
                <a:gd name="T21" fmla="*/ 124 h 206"/>
                <a:gd name="T22" fmla="*/ 302 w 521"/>
                <a:gd name="T23" fmla="*/ 98 h 206"/>
                <a:gd name="T24" fmla="*/ 329 w 521"/>
                <a:gd name="T25" fmla="*/ 124 h 206"/>
                <a:gd name="T26" fmla="*/ 329 w 521"/>
                <a:gd name="T27" fmla="*/ 206 h 206"/>
                <a:gd name="T28" fmla="*/ 404 w 521"/>
                <a:gd name="T29" fmla="*/ 206 h 206"/>
                <a:gd name="T30" fmla="*/ 404 w 521"/>
                <a:gd name="T31" fmla="*/ 124 h 206"/>
                <a:gd name="T32" fmla="*/ 432 w 521"/>
                <a:gd name="T33" fmla="*/ 98 h 206"/>
                <a:gd name="T34" fmla="*/ 459 w 521"/>
                <a:gd name="T35" fmla="*/ 124 h 206"/>
                <a:gd name="T36" fmla="*/ 459 w 521"/>
                <a:gd name="T37" fmla="*/ 206 h 206"/>
                <a:gd name="T38" fmla="*/ 521 w 521"/>
                <a:gd name="T39" fmla="*/ 206 h 206"/>
                <a:gd name="T40" fmla="*/ 521 w 521"/>
                <a:gd name="T41" fmla="*/ 0 h 206"/>
                <a:gd name="T42" fmla="*/ 0 w 521"/>
                <a:gd name="T43" fmla="*/ 0 h 206"/>
                <a:gd name="T44" fmla="*/ 0 w 521"/>
                <a:gd name="T45" fmla="*/ 206 h 206"/>
                <a:gd name="T46" fmla="*/ 58 w 521"/>
                <a:gd name="T47" fmla="*/ 206 h 206"/>
                <a:gd name="T48" fmla="*/ 58 w 521"/>
                <a:gd name="T49" fmla="*/ 124 h 206"/>
                <a:gd name="T50" fmla="*/ 430 w 521"/>
                <a:gd name="T51" fmla="*/ 33 h 206"/>
                <a:gd name="T52" fmla="*/ 430 w 521"/>
                <a:gd name="T53" fmla="*/ 33 h 206"/>
                <a:gd name="T54" fmla="*/ 482 w 521"/>
                <a:gd name="T55" fmla="*/ 65 h 206"/>
                <a:gd name="T56" fmla="*/ 479 w 521"/>
                <a:gd name="T57" fmla="*/ 70 h 206"/>
                <a:gd name="T58" fmla="*/ 430 w 521"/>
                <a:gd name="T59" fmla="*/ 40 h 206"/>
                <a:gd name="T60" fmla="*/ 384 w 521"/>
                <a:gd name="T61" fmla="*/ 70 h 206"/>
                <a:gd name="T62" fmla="*/ 381 w 521"/>
                <a:gd name="T63" fmla="*/ 65 h 206"/>
                <a:gd name="T64" fmla="*/ 430 w 521"/>
                <a:gd name="T65" fmla="*/ 33 h 206"/>
                <a:gd name="T66" fmla="*/ 256 w 521"/>
                <a:gd name="T67" fmla="*/ 28 h 206"/>
                <a:gd name="T68" fmla="*/ 256 w 521"/>
                <a:gd name="T69" fmla="*/ 28 h 206"/>
                <a:gd name="T70" fmla="*/ 352 w 521"/>
                <a:gd name="T71" fmla="*/ 65 h 206"/>
                <a:gd name="T72" fmla="*/ 350 w 521"/>
                <a:gd name="T73" fmla="*/ 70 h 206"/>
                <a:gd name="T74" fmla="*/ 257 w 521"/>
                <a:gd name="T75" fmla="*/ 34 h 206"/>
                <a:gd name="T76" fmla="*/ 170 w 521"/>
                <a:gd name="T77" fmla="*/ 70 h 206"/>
                <a:gd name="T78" fmla="*/ 167 w 521"/>
                <a:gd name="T79" fmla="*/ 65 h 206"/>
                <a:gd name="T80" fmla="*/ 256 w 521"/>
                <a:gd name="T81" fmla="*/ 28 h 206"/>
                <a:gd name="T82" fmla="*/ 84 w 521"/>
                <a:gd name="T83" fmla="*/ 32 h 206"/>
                <a:gd name="T84" fmla="*/ 84 w 521"/>
                <a:gd name="T85" fmla="*/ 32 h 206"/>
                <a:gd name="T86" fmla="*/ 136 w 521"/>
                <a:gd name="T87" fmla="*/ 65 h 206"/>
                <a:gd name="T88" fmla="*/ 133 w 521"/>
                <a:gd name="T89" fmla="*/ 69 h 206"/>
                <a:gd name="T90" fmla="*/ 84 w 521"/>
                <a:gd name="T91" fmla="*/ 39 h 206"/>
                <a:gd name="T92" fmla="*/ 38 w 521"/>
                <a:gd name="T93" fmla="*/ 69 h 206"/>
                <a:gd name="T94" fmla="*/ 35 w 521"/>
                <a:gd name="T95" fmla="*/ 65 h 206"/>
                <a:gd name="T96" fmla="*/ 84 w 521"/>
                <a:gd name="T97" fmla="*/ 3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21" h="206">
                  <a:moveTo>
                    <a:pt x="58" y="124"/>
                  </a:moveTo>
                  <a:cubicBezTo>
                    <a:pt x="58" y="124"/>
                    <a:pt x="61" y="99"/>
                    <a:pt x="85" y="98"/>
                  </a:cubicBezTo>
                  <a:cubicBezTo>
                    <a:pt x="110" y="98"/>
                    <a:pt x="113" y="124"/>
                    <a:pt x="113" y="124"/>
                  </a:cubicBezTo>
                  <a:lnTo>
                    <a:pt x="113" y="206"/>
                  </a:lnTo>
                  <a:lnTo>
                    <a:pt x="190" y="206"/>
                  </a:lnTo>
                  <a:lnTo>
                    <a:pt x="190" y="124"/>
                  </a:lnTo>
                  <a:cubicBezTo>
                    <a:pt x="190" y="124"/>
                    <a:pt x="193" y="99"/>
                    <a:pt x="218" y="98"/>
                  </a:cubicBezTo>
                  <a:cubicBezTo>
                    <a:pt x="242" y="98"/>
                    <a:pt x="245" y="124"/>
                    <a:pt x="245" y="124"/>
                  </a:cubicBezTo>
                  <a:lnTo>
                    <a:pt x="245" y="206"/>
                  </a:lnTo>
                  <a:lnTo>
                    <a:pt x="274" y="206"/>
                  </a:lnTo>
                  <a:lnTo>
                    <a:pt x="274" y="124"/>
                  </a:lnTo>
                  <a:cubicBezTo>
                    <a:pt x="274" y="124"/>
                    <a:pt x="277" y="99"/>
                    <a:pt x="302" y="98"/>
                  </a:cubicBezTo>
                  <a:cubicBezTo>
                    <a:pt x="326" y="98"/>
                    <a:pt x="329" y="124"/>
                    <a:pt x="329" y="124"/>
                  </a:cubicBezTo>
                  <a:lnTo>
                    <a:pt x="329" y="206"/>
                  </a:lnTo>
                  <a:lnTo>
                    <a:pt x="404" y="206"/>
                  </a:lnTo>
                  <a:lnTo>
                    <a:pt x="404" y="124"/>
                  </a:lnTo>
                  <a:cubicBezTo>
                    <a:pt x="404" y="124"/>
                    <a:pt x="407" y="99"/>
                    <a:pt x="432" y="98"/>
                  </a:cubicBezTo>
                  <a:cubicBezTo>
                    <a:pt x="456" y="98"/>
                    <a:pt x="459" y="124"/>
                    <a:pt x="459" y="124"/>
                  </a:cubicBezTo>
                  <a:lnTo>
                    <a:pt x="459" y="206"/>
                  </a:lnTo>
                  <a:lnTo>
                    <a:pt x="521" y="206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06"/>
                  </a:lnTo>
                  <a:lnTo>
                    <a:pt x="58" y="206"/>
                  </a:lnTo>
                  <a:lnTo>
                    <a:pt x="58" y="124"/>
                  </a:lnTo>
                  <a:close/>
                  <a:moveTo>
                    <a:pt x="430" y="33"/>
                  </a:moveTo>
                  <a:lnTo>
                    <a:pt x="430" y="33"/>
                  </a:lnTo>
                  <a:lnTo>
                    <a:pt x="482" y="65"/>
                  </a:lnTo>
                  <a:lnTo>
                    <a:pt x="479" y="70"/>
                  </a:lnTo>
                  <a:lnTo>
                    <a:pt x="430" y="40"/>
                  </a:lnTo>
                  <a:lnTo>
                    <a:pt x="384" y="70"/>
                  </a:lnTo>
                  <a:lnTo>
                    <a:pt x="381" y="65"/>
                  </a:lnTo>
                  <a:lnTo>
                    <a:pt x="430" y="33"/>
                  </a:lnTo>
                  <a:close/>
                  <a:moveTo>
                    <a:pt x="256" y="28"/>
                  </a:moveTo>
                  <a:lnTo>
                    <a:pt x="256" y="28"/>
                  </a:lnTo>
                  <a:lnTo>
                    <a:pt x="352" y="65"/>
                  </a:lnTo>
                  <a:lnTo>
                    <a:pt x="350" y="70"/>
                  </a:lnTo>
                  <a:lnTo>
                    <a:pt x="257" y="34"/>
                  </a:lnTo>
                  <a:lnTo>
                    <a:pt x="170" y="70"/>
                  </a:lnTo>
                  <a:lnTo>
                    <a:pt x="167" y="65"/>
                  </a:lnTo>
                  <a:lnTo>
                    <a:pt x="256" y="28"/>
                  </a:lnTo>
                  <a:close/>
                  <a:moveTo>
                    <a:pt x="84" y="32"/>
                  </a:moveTo>
                  <a:lnTo>
                    <a:pt x="84" y="32"/>
                  </a:lnTo>
                  <a:lnTo>
                    <a:pt x="136" y="65"/>
                  </a:lnTo>
                  <a:lnTo>
                    <a:pt x="133" y="69"/>
                  </a:lnTo>
                  <a:lnTo>
                    <a:pt x="84" y="39"/>
                  </a:lnTo>
                  <a:lnTo>
                    <a:pt x="38" y="69"/>
                  </a:lnTo>
                  <a:lnTo>
                    <a:pt x="35" y="65"/>
                  </a:lnTo>
                  <a:lnTo>
                    <a:pt x="84" y="32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4" name="Freeform 34"/>
            <p:cNvSpPr>
              <a:spLocks noEditPoints="1"/>
            </p:cNvSpPr>
            <p:nvPr/>
          </p:nvSpPr>
          <p:spPr bwMode="auto">
            <a:xfrm>
              <a:off x="3414" y="2076"/>
              <a:ext cx="119" cy="62"/>
            </a:xfrm>
            <a:custGeom>
              <a:avLst/>
              <a:gdLst>
                <a:gd name="T0" fmla="*/ 58 w 521"/>
                <a:gd name="T1" fmla="*/ 167 h 269"/>
                <a:gd name="T2" fmla="*/ 113 w 521"/>
                <a:gd name="T3" fmla="*/ 167 h 269"/>
                <a:gd name="T4" fmla="*/ 113 w 521"/>
                <a:gd name="T5" fmla="*/ 269 h 269"/>
                <a:gd name="T6" fmla="*/ 190 w 521"/>
                <a:gd name="T7" fmla="*/ 269 h 269"/>
                <a:gd name="T8" fmla="*/ 190 w 521"/>
                <a:gd name="T9" fmla="*/ 167 h 269"/>
                <a:gd name="T10" fmla="*/ 245 w 521"/>
                <a:gd name="T11" fmla="*/ 167 h 269"/>
                <a:gd name="T12" fmla="*/ 245 w 521"/>
                <a:gd name="T13" fmla="*/ 269 h 269"/>
                <a:gd name="T14" fmla="*/ 274 w 521"/>
                <a:gd name="T15" fmla="*/ 269 h 269"/>
                <a:gd name="T16" fmla="*/ 274 w 521"/>
                <a:gd name="T17" fmla="*/ 167 h 269"/>
                <a:gd name="T18" fmla="*/ 329 w 521"/>
                <a:gd name="T19" fmla="*/ 167 h 269"/>
                <a:gd name="T20" fmla="*/ 329 w 521"/>
                <a:gd name="T21" fmla="*/ 269 h 269"/>
                <a:gd name="T22" fmla="*/ 404 w 521"/>
                <a:gd name="T23" fmla="*/ 269 h 269"/>
                <a:gd name="T24" fmla="*/ 404 w 521"/>
                <a:gd name="T25" fmla="*/ 167 h 269"/>
                <a:gd name="T26" fmla="*/ 459 w 521"/>
                <a:gd name="T27" fmla="*/ 167 h 269"/>
                <a:gd name="T28" fmla="*/ 459 w 521"/>
                <a:gd name="T29" fmla="*/ 269 h 269"/>
                <a:gd name="T30" fmla="*/ 521 w 521"/>
                <a:gd name="T31" fmla="*/ 269 h 269"/>
                <a:gd name="T32" fmla="*/ 521 w 521"/>
                <a:gd name="T33" fmla="*/ 0 h 269"/>
                <a:gd name="T34" fmla="*/ 0 w 521"/>
                <a:gd name="T35" fmla="*/ 0 h 269"/>
                <a:gd name="T36" fmla="*/ 0 w 521"/>
                <a:gd name="T37" fmla="*/ 269 h 269"/>
                <a:gd name="T38" fmla="*/ 58 w 521"/>
                <a:gd name="T39" fmla="*/ 269 h 269"/>
                <a:gd name="T40" fmla="*/ 58 w 521"/>
                <a:gd name="T41" fmla="*/ 167 h 269"/>
                <a:gd name="T42" fmla="*/ 431 w 521"/>
                <a:gd name="T43" fmla="*/ 104 h 269"/>
                <a:gd name="T44" fmla="*/ 431 w 521"/>
                <a:gd name="T45" fmla="*/ 104 h 269"/>
                <a:gd name="T46" fmla="*/ 483 w 521"/>
                <a:gd name="T47" fmla="*/ 135 h 269"/>
                <a:gd name="T48" fmla="*/ 478 w 521"/>
                <a:gd name="T49" fmla="*/ 138 h 269"/>
                <a:gd name="T50" fmla="*/ 431 w 521"/>
                <a:gd name="T51" fmla="*/ 109 h 269"/>
                <a:gd name="T52" fmla="*/ 385 w 521"/>
                <a:gd name="T53" fmla="*/ 137 h 269"/>
                <a:gd name="T54" fmla="*/ 380 w 521"/>
                <a:gd name="T55" fmla="*/ 135 h 269"/>
                <a:gd name="T56" fmla="*/ 431 w 521"/>
                <a:gd name="T57" fmla="*/ 104 h 269"/>
                <a:gd name="T58" fmla="*/ 256 w 521"/>
                <a:gd name="T59" fmla="*/ 97 h 269"/>
                <a:gd name="T60" fmla="*/ 256 w 521"/>
                <a:gd name="T61" fmla="*/ 97 h 269"/>
                <a:gd name="T62" fmla="*/ 352 w 521"/>
                <a:gd name="T63" fmla="*/ 133 h 269"/>
                <a:gd name="T64" fmla="*/ 350 w 521"/>
                <a:gd name="T65" fmla="*/ 139 h 269"/>
                <a:gd name="T66" fmla="*/ 257 w 521"/>
                <a:gd name="T67" fmla="*/ 103 h 269"/>
                <a:gd name="T68" fmla="*/ 170 w 521"/>
                <a:gd name="T69" fmla="*/ 139 h 269"/>
                <a:gd name="T70" fmla="*/ 167 w 521"/>
                <a:gd name="T71" fmla="*/ 133 h 269"/>
                <a:gd name="T72" fmla="*/ 256 w 521"/>
                <a:gd name="T73" fmla="*/ 97 h 269"/>
                <a:gd name="T74" fmla="*/ 39 w 521"/>
                <a:gd name="T75" fmla="*/ 137 h 269"/>
                <a:gd name="T76" fmla="*/ 39 w 521"/>
                <a:gd name="T77" fmla="*/ 137 h 269"/>
                <a:gd name="T78" fmla="*/ 34 w 521"/>
                <a:gd name="T79" fmla="*/ 135 h 269"/>
                <a:gd name="T80" fmla="*/ 85 w 521"/>
                <a:gd name="T81" fmla="*/ 104 h 269"/>
                <a:gd name="T82" fmla="*/ 137 w 521"/>
                <a:gd name="T83" fmla="*/ 135 h 269"/>
                <a:gd name="T84" fmla="*/ 132 w 521"/>
                <a:gd name="T85" fmla="*/ 137 h 269"/>
                <a:gd name="T86" fmla="*/ 85 w 521"/>
                <a:gd name="T87" fmla="*/ 109 h 269"/>
                <a:gd name="T88" fmla="*/ 39 w 521"/>
                <a:gd name="T89" fmla="*/ 13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1" h="269">
                  <a:moveTo>
                    <a:pt x="58" y="167"/>
                  </a:moveTo>
                  <a:lnTo>
                    <a:pt x="113" y="167"/>
                  </a:lnTo>
                  <a:lnTo>
                    <a:pt x="113" y="269"/>
                  </a:lnTo>
                  <a:lnTo>
                    <a:pt x="190" y="269"/>
                  </a:lnTo>
                  <a:lnTo>
                    <a:pt x="190" y="167"/>
                  </a:lnTo>
                  <a:lnTo>
                    <a:pt x="245" y="167"/>
                  </a:lnTo>
                  <a:lnTo>
                    <a:pt x="245" y="269"/>
                  </a:lnTo>
                  <a:lnTo>
                    <a:pt x="274" y="269"/>
                  </a:lnTo>
                  <a:lnTo>
                    <a:pt x="274" y="167"/>
                  </a:lnTo>
                  <a:lnTo>
                    <a:pt x="329" y="167"/>
                  </a:lnTo>
                  <a:lnTo>
                    <a:pt x="329" y="269"/>
                  </a:lnTo>
                  <a:lnTo>
                    <a:pt x="404" y="269"/>
                  </a:lnTo>
                  <a:lnTo>
                    <a:pt x="404" y="167"/>
                  </a:lnTo>
                  <a:lnTo>
                    <a:pt x="459" y="167"/>
                  </a:lnTo>
                  <a:lnTo>
                    <a:pt x="459" y="269"/>
                  </a:lnTo>
                  <a:lnTo>
                    <a:pt x="521" y="269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69"/>
                  </a:lnTo>
                  <a:lnTo>
                    <a:pt x="58" y="269"/>
                  </a:lnTo>
                  <a:lnTo>
                    <a:pt x="58" y="167"/>
                  </a:lnTo>
                  <a:close/>
                  <a:moveTo>
                    <a:pt x="431" y="104"/>
                  </a:moveTo>
                  <a:lnTo>
                    <a:pt x="431" y="104"/>
                  </a:lnTo>
                  <a:cubicBezTo>
                    <a:pt x="453" y="104"/>
                    <a:pt x="473" y="117"/>
                    <a:pt x="483" y="135"/>
                  </a:cubicBezTo>
                  <a:lnTo>
                    <a:pt x="478" y="138"/>
                  </a:lnTo>
                  <a:cubicBezTo>
                    <a:pt x="469" y="121"/>
                    <a:pt x="451" y="109"/>
                    <a:pt x="431" y="109"/>
                  </a:cubicBezTo>
                  <a:cubicBezTo>
                    <a:pt x="411" y="109"/>
                    <a:pt x="394" y="121"/>
                    <a:pt x="385" y="137"/>
                  </a:cubicBezTo>
                  <a:lnTo>
                    <a:pt x="380" y="135"/>
                  </a:lnTo>
                  <a:cubicBezTo>
                    <a:pt x="390" y="117"/>
                    <a:pt x="409" y="104"/>
                    <a:pt x="431" y="104"/>
                  </a:cubicBezTo>
                  <a:close/>
                  <a:moveTo>
                    <a:pt x="256" y="97"/>
                  </a:moveTo>
                  <a:lnTo>
                    <a:pt x="256" y="97"/>
                  </a:lnTo>
                  <a:lnTo>
                    <a:pt x="352" y="133"/>
                  </a:lnTo>
                  <a:lnTo>
                    <a:pt x="350" y="139"/>
                  </a:lnTo>
                  <a:lnTo>
                    <a:pt x="257" y="103"/>
                  </a:lnTo>
                  <a:lnTo>
                    <a:pt x="170" y="139"/>
                  </a:lnTo>
                  <a:lnTo>
                    <a:pt x="167" y="133"/>
                  </a:lnTo>
                  <a:lnTo>
                    <a:pt x="256" y="97"/>
                  </a:lnTo>
                  <a:close/>
                  <a:moveTo>
                    <a:pt x="39" y="137"/>
                  </a:moveTo>
                  <a:lnTo>
                    <a:pt x="39" y="137"/>
                  </a:lnTo>
                  <a:lnTo>
                    <a:pt x="34" y="135"/>
                  </a:lnTo>
                  <a:cubicBezTo>
                    <a:pt x="44" y="117"/>
                    <a:pt x="63" y="104"/>
                    <a:pt x="85" y="104"/>
                  </a:cubicBezTo>
                  <a:cubicBezTo>
                    <a:pt x="107" y="104"/>
                    <a:pt x="127" y="116"/>
                    <a:pt x="137" y="135"/>
                  </a:cubicBezTo>
                  <a:lnTo>
                    <a:pt x="132" y="137"/>
                  </a:lnTo>
                  <a:cubicBezTo>
                    <a:pt x="123" y="121"/>
                    <a:pt x="105" y="109"/>
                    <a:pt x="85" y="109"/>
                  </a:cubicBezTo>
                  <a:cubicBezTo>
                    <a:pt x="65" y="109"/>
                    <a:pt x="48" y="121"/>
                    <a:pt x="39" y="137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5" name="Freeform 35"/>
            <p:cNvSpPr>
              <a:spLocks noEditPoints="1"/>
            </p:cNvSpPr>
            <p:nvPr/>
          </p:nvSpPr>
          <p:spPr bwMode="auto">
            <a:xfrm>
              <a:off x="3414" y="2200"/>
              <a:ext cx="119" cy="62"/>
            </a:xfrm>
            <a:custGeom>
              <a:avLst/>
              <a:gdLst>
                <a:gd name="T0" fmla="*/ 0 w 521"/>
                <a:gd name="T1" fmla="*/ 269 h 269"/>
                <a:gd name="T2" fmla="*/ 194 w 521"/>
                <a:gd name="T3" fmla="*/ 269 h 269"/>
                <a:gd name="T4" fmla="*/ 194 w 521"/>
                <a:gd name="T5" fmla="*/ 98 h 269"/>
                <a:gd name="T6" fmla="*/ 260 w 521"/>
                <a:gd name="T7" fmla="*/ 50 h 269"/>
                <a:gd name="T8" fmla="*/ 325 w 521"/>
                <a:gd name="T9" fmla="*/ 98 h 269"/>
                <a:gd name="T10" fmla="*/ 325 w 521"/>
                <a:gd name="T11" fmla="*/ 269 h 269"/>
                <a:gd name="T12" fmla="*/ 521 w 521"/>
                <a:gd name="T13" fmla="*/ 269 h 269"/>
                <a:gd name="T14" fmla="*/ 521 w 521"/>
                <a:gd name="T15" fmla="*/ 0 h 269"/>
                <a:gd name="T16" fmla="*/ 0 w 521"/>
                <a:gd name="T17" fmla="*/ 0 h 269"/>
                <a:gd name="T18" fmla="*/ 0 w 521"/>
                <a:gd name="T19" fmla="*/ 269 h 269"/>
                <a:gd name="T20" fmla="*/ 404 w 521"/>
                <a:gd name="T21" fmla="*/ 82 h 269"/>
                <a:gd name="T22" fmla="*/ 404 w 521"/>
                <a:gd name="T23" fmla="*/ 82 h 269"/>
                <a:gd name="T24" fmla="*/ 432 w 521"/>
                <a:gd name="T25" fmla="*/ 57 h 269"/>
                <a:gd name="T26" fmla="*/ 459 w 521"/>
                <a:gd name="T27" fmla="*/ 82 h 269"/>
                <a:gd name="T28" fmla="*/ 459 w 521"/>
                <a:gd name="T29" fmla="*/ 177 h 269"/>
                <a:gd name="T30" fmla="*/ 404 w 521"/>
                <a:gd name="T31" fmla="*/ 177 h 269"/>
                <a:gd name="T32" fmla="*/ 404 w 521"/>
                <a:gd name="T33" fmla="*/ 82 h 269"/>
                <a:gd name="T34" fmla="*/ 85 w 521"/>
                <a:gd name="T35" fmla="*/ 57 h 269"/>
                <a:gd name="T36" fmla="*/ 85 w 521"/>
                <a:gd name="T37" fmla="*/ 57 h 269"/>
                <a:gd name="T38" fmla="*/ 113 w 521"/>
                <a:gd name="T39" fmla="*/ 82 h 269"/>
                <a:gd name="T40" fmla="*/ 113 w 521"/>
                <a:gd name="T41" fmla="*/ 177 h 269"/>
                <a:gd name="T42" fmla="*/ 58 w 521"/>
                <a:gd name="T43" fmla="*/ 177 h 269"/>
                <a:gd name="T44" fmla="*/ 58 w 521"/>
                <a:gd name="T45" fmla="*/ 82 h 269"/>
                <a:gd name="T46" fmla="*/ 85 w 521"/>
                <a:gd name="T47" fmla="*/ 5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1" h="269">
                  <a:moveTo>
                    <a:pt x="0" y="269"/>
                  </a:moveTo>
                  <a:lnTo>
                    <a:pt x="194" y="269"/>
                  </a:lnTo>
                  <a:lnTo>
                    <a:pt x="194" y="98"/>
                  </a:lnTo>
                  <a:cubicBezTo>
                    <a:pt x="194" y="98"/>
                    <a:pt x="202" y="50"/>
                    <a:pt x="260" y="50"/>
                  </a:cubicBezTo>
                  <a:cubicBezTo>
                    <a:pt x="317" y="49"/>
                    <a:pt x="325" y="98"/>
                    <a:pt x="325" y="98"/>
                  </a:cubicBezTo>
                  <a:lnTo>
                    <a:pt x="325" y="269"/>
                  </a:lnTo>
                  <a:lnTo>
                    <a:pt x="521" y="269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69"/>
                  </a:lnTo>
                  <a:close/>
                  <a:moveTo>
                    <a:pt x="404" y="82"/>
                  </a:moveTo>
                  <a:lnTo>
                    <a:pt x="404" y="82"/>
                  </a:lnTo>
                  <a:cubicBezTo>
                    <a:pt x="404" y="82"/>
                    <a:pt x="407" y="57"/>
                    <a:pt x="432" y="57"/>
                  </a:cubicBezTo>
                  <a:cubicBezTo>
                    <a:pt x="456" y="57"/>
                    <a:pt x="459" y="82"/>
                    <a:pt x="459" y="82"/>
                  </a:cubicBezTo>
                  <a:lnTo>
                    <a:pt x="459" y="177"/>
                  </a:lnTo>
                  <a:lnTo>
                    <a:pt x="404" y="177"/>
                  </a:lnTo>
                  <a:lnTo>
                    <a:pt x="404" y="82"/>
                  </a:lnTo>
                  <a:close/>
                  <a:moveTo>
                    <a:pt x="85" y="57"/>
                  </a:moveTo>
                  <a:lnTo>
                    <a:pt x="85" y="57"/>
                  </a:lnTo>
                  <a:cubicBezTo>
                    <a:pt x="110" y="57"/>
                    <a:pt x="113" y="82"/>
                    <a:pt x="113" y="82"/>
                  </a:cubicBezTo>
                  <a:lnTo>
                    <a:pt x="113" y="177"/>
                  </a:lnTo>
                  <a:lnTo>
                    <a:pt x="58" y="177"/>
                  </a:lnTo>
                  <a:lnTo>
                    <a:pt x="58" y="82"/>
                  </a:lnTo>
                  <a:cubicBezTo>
                    <a:pt x="58" y="82"/>
                    <a:pt x="61" y="57"/>
                    <a:pt x="85" y="57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6" name="Rectangle 36"/>
            <p:cNvSpPr>
              <a:spLocks noChangeArrowheads="1"/>
            </p:cNvSpPr>
            <p:nvPr/>
          </p:nvSpPr>
          <p:spPr bwMode="auto">
            <a:xfrm>
              <a:off x="3414" y="2189"/>
              <a:ext cx="119" cy="9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7" name="Rectangle 37"/>
            <p:cNvSpPr>
              <a:spLocks noChangeArrowheads="1"/>
            </p:cNvSpPr>
            <p:nvPr/>
          </p:nvSpPr>
          <p:spPr bwMode="auto">
            <a:xfrm>
              <a:off x="3414" y="2138"/>
              <a:ext cx="13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8" name="Rectangle 38"/>
            <p:cNvSpPr>
              <a:spLocks noChangeArrowheads="1"/>
            </p:cNvSpPr>
            <p:nvPr/>
          </p:nvSpPr>
          <p:spPr bwMode="auto">
            <a:xfrm>
              <a:off x="3518" y="2138"/>
              <a:ext cx="15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9" name="Rectangle 39"/>
            <p:cNvSpPr>
              <a:spLocks noChangeArrowheads="1"/>
            </p:cNvSpPr>
            <p:nvPr/>
          </p:nvSpPr>
          <p:spPr bwMode="auto">
            <a:xfrm>
              <a:off x="3489" y="2138"/>
              <a:ext cx="17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0" name="Rectangle 40"/>
            <p:cNvSpPr>
              <a:spLocks noChangeArrowheads="1"/>
            </p:cNvSpPr>
            <p:nvPr/>
          </p:nvSpPr>
          <p:spPr bwMode="auto">
            <a:xfrm>
              <a:off x="3470" y="2138"/>
              <a:ext cx="6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1" name="Rectangle 41"/>
            <p:cNvSpPr>
              <a:spLocks noChangeArrowheads="1"/>
            </p:cNvSpPr>
            <p:nvPr/>
          </p:nvSpPr>
          <p:spPr bwMode="auto">
            <a:xfrm>
              <a:off x="3440" y="2138"/>
              <a:ext cx="17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3448" y="1987"/>
              <a:ext cx="51" cy="12"/>
            </a:xfrm>
            <a:custGeom>
              <a:avLst/>
              <a:gdLst>
                <a:gd name="T0" fmla="*/ 0 w 224"/>
                <a:gd name="T1" fmla="*/ 0 h 51"/>
                <a:gd name="T2" fmla="*/ 17 w 224"/>
                <a:gd name="T3" fmla="*/ 51 h 51"/>
                <a:gd name="T4" fmla="*/ 207 w 224"/>
                <a:gd name="T5" fmla="*/ 51 h 51"/>
                <a:gd name="T6" fmla="*/ 224 w 224"/>
                <a:gd name="T7" fmla="*/ 0 h 51"/>
                <a:gd name="T8" fmla="*/ 0 w 224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51">
                  <a:moveTo>
                    <a:pt x="0" y="0"/>
                  </a:moveTo>
                  <a:lnTo>
                    <a:pt x="17" y="51"/>
                  </a:lnTo>
                  <a:lnTo>
                    <a:pt x="207" y="51"/>
                  </a:lnTo>
                  <a:lnTo>
                    <a:pt x="22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3419" y="2000"/>
              <a:ext cx="109" cy="54"/>
            </a:xfrm>
            <a:custGeom>
              <a:avLst/>
              <a:gdLst>
                <a:gd name="T0" fmla="*/ 334 w 481"/>
                <a:gd name="T1" fmla="*/ 0 h 233"/>
                <a:gd name="T2" fmla="*/ 144 w 481"/>
                <a:gd name="T3" fmla="*/ 0 h 233"/>
                <a:gd name="T4" fmla="*/ 10 w 481"/>
                <a:gd name="T5" fmla="*/ 233 h 233"/>
                <a:gd name="T6" fmla="*/ 147 w 481"/>
                <a:gd name="T7" fmla="*/ 233 h 233"/>
                <a:gd name="T8" fmla="*/ 179 w 481"/>
                <a:gd name="T9" fmla="*/ 144 h 233"/>
                <a:gd name="T10" fmla="*/ 168 w 481"/>
                <a:gd name="T11" fmla="*/ 134 h 233"/>
                <a:gd name="T12" fmla="*/ 168 w 481"/>
                <a:gd name="T13" fmla="*/ 117 h 233"/>
                <a:gd name="T14" fmla="*/ 241 w 481"/>
                <a:gd name="T15" fmla="*/ 92 h 233"/>
                <a:gd name="T16" fmla="*/ 310 w 481"/>
                <a:gd name="T17" fmla="*/ 117 h 233"/>
                <a:gd name="T18" fmla="*/ 310 w 481"/>
                <a:gd name="T19" fmla="*/ 134 h 233"/>
                <a:gd name="T20" fmla="*/ 300 w 481"/>
                <a:gd name="T21" fmla="*/ 144 h 233"/>
                <a:gd name="T22" fmla="*/ 331 w 481"/>
                <a:gd name="T23" fmla="*/ 233 h 233"/>
                <a:gd name="T24" fmla="*/ 468 w 481"/>
                <a:gd name="T25" fmla="*/ 233 h 233"/>
                <a:gd name="T26" fmla="*/ 334 w 481"/>
                <a:gd name="T2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1" h="233">
                  <a:moveTo>
                    <a:pt x="334" y="0"/>
                  </a:moveTo>
                  <a:lnTo>
                    <a:pt x="144" y="0"/>
                  </a:lnTo>
                  <a:cubicBezTo>
                    <a:pt x="54" y="41"/>
                    <a:pt x="0" y="132"/>
                    <a:pt x="10" y="233"/>
                  </a:cubicBezTo>
                  <a:lnTo>
                    <a:pt x="147" y="233"/>
                  </a:lnTo>
                  <a:lnTo>
                    <a:pt x="179" y="144"/>
                  </a:lnTo>
                  <a:lnTo>
                    <a:pt x="168" y="134"/>
                  </a:lnTo>
                  <a:lnTo>
                    <a:pt x="168" y="117"/>
                  </a:lnTo>
                  <a:cubicBezTo>
                    <a:pt x="168" y="117"/>
                    <a:pt x="188" y="93"/>
                    <a:pt x="241" y="92"/>
                  </a:cubicBezTo>
                  <a:cubicBezTo>
                    <a:pt x="287" y="92"/>
                    <a:pt x="310" y="117"/>
                    <a:pt x="310" y="117"/>
                  </a:cubicBezTo>
                  <a:lnTo>
                    <a:pt x="310" y="134"/>
                  </a:lnTo>
                  <a:lnTo>
                    <a:pt x="300" y="144"/>
                  </a:lnTo>
                  <a:lnTo>
                    <a:pt x="331" y="233"/>
                  </a:lnTo>
                  <a:lnTo>
                    <a:pt x="468" y="233"/>
                  </a:lnTo>
                  <a:cubicBezTo>
                    <a:pt x="481" y="133"/>
                    <a:pt x="418" y="35"/>
                    <a:pt x="334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3494" y="2056"/>
              <a:ext cx="32" cy="17"/>
            </a:xfrm>
            <a:custGeom>
              <a:avLst/>
              <a:gdLst>
                <a:gd name="T0" fmla="*/ 139 w 139"/>
                <a:gd name="T1" fmla="*/ 6 h 77"/>
                <a:gd name="T2" fmla="*/ 136 w 139"/>
                <a:gd name="T3" fmla="*/ 0 h 77"/>
                <a:gd name="T4" fmla="*/ 0 w 139"/>
                <a:gd name="T5" fmla="*/ 0 h 77"/>
                <a:gd name="T6" fmla="*/ 0 w 139"/>
                <a:gd name="T7" fmla="*/ 77 h 77"/>
                <a:gd name="T8" fmla="*/ 131 w 139"/>
                <a:gd name="T9" fmla="*/ 77 h 77"/>
                <a:gd name="T10" fmla="*/ 131 w 139"/>
                <a:gd name="T11" fmla="*/ 20 h 77"/>
                <a:gd name="T12" fmla="*/ 139 w 139"/>
                <a:gd name="T13" fmla="*/ 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7">
                  <a:moveTo>
                    <a:pt x="139" y="6"/>
                  </a:moveTo>
                  <a:cubicBezTo>
                    <a:pt x="137" y="4"/>
                    <a:pt x="136" y="2"/>
                    <a:pt x="136" y="0"/>
                  </a:cubicBezTo>
                  <a:lnTo>
                    <a:pt x="0" y="0"/>
                  </a:lnTo>
                  <a:lnTo>
                    <a:pt x="0" y="77"/>
                  </a:lnTo>
                  <a:lnTo>
                    <a:pt x="131" y="77"/>
                  </a:lnTo>
                  <a:lnTo>
                    <a:pt x="131" y="20"/>
                  </a:lnTo>
                  <a:lnTo>
                    <a:pt x="139" y="6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3421" y="2056"/>
              <a:ext cx="32" cy="17"/>
            </a:xfrm>
            <a:custGeom>
              <a:avLst/>
              <a:gdLst>
                <a:gd name="T0" fmla="*/ 0 w 139"/>
                <a:gd name="T1" fmla="*/ 5 h 77"/>
                <a:gd name="T2" fmla="*/ 3 w 139"/>
                <a:gd name="T3" fmla="*/ 0 h 77"/>
                <a:gd name="T4" fmla="*/ 139 w 139"/>
                <a:gd name="T5" fmla="*/ 0 h 77"/>
                <a:gd name="T6" fmla="*/ 139 w 139"/>
                <a:gd name="T7" fmla="*/ 77 h 77"/>
                <a:gd name="T8" fmla="*/ 7 w 139"/>
                <a:gd name="T9" fmla="*/ 77 h 77"/>
                <a:gd name="T10" fmla="*/ 7 w 139"/>
                <a:gd name="T11" fmla="*/ 20 h 77"/>
                <a:gd name="T12" fmla="*/ 0 w 139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7">
                  <a:moveTo>
                    <a:pt x="0" y="5"/>
                  </a:moveTo>
                  <a:cubicBezTo>
                    <a:pt x="1" y="4"/>
                    <a:pt x="3" y="2"/>
                    <a:pt x="3" y="0"/>
                  </a:cubicBezTo>
                  <a:lnTo>
                    <a:pt x="139" y="0"/>
                  </a:lnTo>
                  <a:lnTo>
                    <a:pt x="139" y="77"/>
                  </a:lnTo>
                  <a:lnTo>
                    <a:pt x="7" y="77"/>
                  </a:lnTo>
                  <a:lnTo>
                    <a:pt x="7" y="2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6" name="Freeform 46"/>
            <p:cNvSpPr>
              <a:spLocks noEditPoints="1"/>
            </p:cNvSpPr>
            <p:nvPr/>
          </p:nvSpPr>
          <p:spPr bwMode="auto">
            <a:xfrm>
              <a:off x="3454" y="2023"/>
              <a:ext cx="39" cy="50"/>
            </a:xfrm>
            <a:custGeom>
              <a:avLst/>
              <a:gdLst>
                <a:gd name="T0" fmla="*/ 140 w 172"/>
                <a:gd name="T1" fmla="*/ 45 h 218"/>
                <a:gd name="T2" fmla="*/ 151 w 172"/>
                <a:gd name="T3" fmla="*/ 33 h 218"/>
                <a:gd name="T4" fmla="*/ 151 w 172"/>
                <a:gd name="T5" fmla="*/ 21 h 218"/>
                <a:gd name="T6" fmla="*/ 87 w 172"/>
                <a:gd name="T7" fmla="*/ 0 h 218"/>
                <a:gd name="T8" fmla="*/ 21 w 172"/>
                <a:gd name="T9" fmla="*/ 21 h 218"/>
                <a:gd name="T10" fmla="*/ 21 w 172"/>
                <a:gd name="T11" fmla="*/ 33 h 218"/>
                <a:gd name="T12" fmla="*/ 32 w 172"/>
                <a:gd name="T13" fmla="*/ 45 h 218"/>
                <a:gd name="T14" fmla="*/ 0 w 172"/>
                <a:gd name="T15" fmla="*/ 136 h 218"/>
                <a:gd name="T16" fmla="*/ 0 w 172"/>
                <a:gd name="T17" fmla="*/ 218 h 218"/>
                <a:gd name="T18" fmla="*/ 172 w 172"/>
                <a:gd name="T19" fmla="*/ 218 h 218"/>
                <a:gd name="T20" fmla="*/ 172 w 172"/>
                <a:gd name="T21" fmla="*/ 136 h 218"/>
                <a:gd name="T22" fmla="*/ 140 w 172"/>
                <a:gd name="T23" fmla="*/ 45 h 218"/>
                <a:gd name="T24" fmla="*/ 132 w 172"/>
                <a:gd name="T25" fmla="*/ 34 h 218"/>
                <a:gd name="T26" fmla="*/ 132 w 172"/>
                <a:gd name="T27" fmla="*/ 34 h 218"/>
                <a:gd name="T28" fmla="*/ 86 w 172"/>
                <a:gd name="T29" fmla="*/ 20 h 218"/>
                <a:gd name="T30" fmla="*/ 41 w 172"/>
                <a:gd name="T31" fmla="*/ 34 h 218"/>
                <a:gd name="T32" fmla="*/ 37 w 172"/>
                <a:gd name="T33" fmla="*/ 30 h 218"/>
                <a:gd name="T34" fmla="*/ 86 w 172"/>
                <a:gd name="T35" fmla="*/ 15 h 218"/>
                <a:gd name="T36" fmla="*/ 136 w 172"/>
                <a:gd name="T37" fmla="*/ 30 h 218"/>
                <a:gd name="T38" fmla="*/ 132 w 172"/>
                <a:gd name="T39" fmla="*/ 3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2" h="218">
                  <a:moveTo>
                    <a:pt x="140" y="45"/>
                  </a:moveTo>
                  <a:lnTo>
                    <a:pt x="151" y="33"/>
                  </a:lnTo>
                  <a:lnTo>
                    <a:pt x="151" y="21"/>
                  </a:lnTo>
                  <a:cubicBezTo>
                    <a:pt x="151" y="21"/>
                    <a:pt x="130" y="0"/>
                    <a:pt x="87" y="0"/>
                  </a:cubicBezTo>
                  <a:cubicBezTo>
                    <a:pt x="42" y="1"/>
                    <a:pt x="21" y="21"/>
                    <a:pt x="21" y="21"/>
                  </a:cubicBezTo>
                  <a:lnTo>
                    <a:pt x="21" y="33"/>
                  </a:lnTo>
                  <a:lnTo>
                    <a:pt x="32" y="45"/>
                  </a:lnTo>
                  <a:lnTo>
                    <a:pt x="0" y="136"/>
                  </a:lnTo>
                  <a:lnTo>
                    <a:pt x="0" y="218"/>
                  </a:lnTo>
                  <a:lnTo>
                    <a:pt x="172" y="218"/>
                  </a:lnTo>
                  <a:lnTo>
                    <a:pt x="172" y="136"/>
                  </a:lnTo>
                  <a:lnTo>
                    <a:pt x="140" y="45"/>
                  </a:lnTo>
                  <a:close/>
                  <a:moveTo>
                    <a:pt x="132" y="34"/>
                  </a:moveTo>
                  <a:lnTo>
                    <a:pt x="132" y="34"/>
                  </a:lnTo>
                  <a:cubicBezTo>
                    <a:pt x="124" y="26"/>
                    <a:pt x="106" y="20"/>
                    <a:pt x="86" y="20"/>
                  </a:cubicBezTo>
                  <a:cubicBezTo>
                    <a:pt x="66" y="20"/>
                    <a:pt x="49" y="26"/>
                    <a:pt x="41" y="34"/>
                  </a:cubicBezTo>
                  <a:lnTo>
                    <a:pt x="37" y="30"/>
                  </a:lnTo>
                  <a:cubicBezTo>
                    <a:pt x="47" y="21"/>
                    <a:pt x="65" y="15"/>
                    <a:pt x="86" y="15"/>
                  </a:cubicBezTo>
                  <a:cubicBezTo>
                    <a:pt x="107" y="15"/>
                    <a:pt x="126" y="21"/>
                    <a:pt x="136" y="30"/>
                  </a:cubicBezTo>
                  <a:lnTo>
                    <a:pt x="132" y="34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</p:grpSp>
      <p:sp>
        <p:nvSpPr>
          <p:cNvPr id="47" name="Pravokotnik 46"/>
          <p:cNvSpPr/>
          <p:nvPr userDrawn="1"/>
        </p:nvSpPr>
        <p:spPr>
          <a:xfrm>
            <a:off x="155451" y="0"/>
            <a:ext cx="216000" cy="6858000"/>
          </a:xfrm>
          <a:prstGeom prst="rect">
            <a:avLst/>
          </a:prstGeom>
          <a:solidFill>
            <a:srgbClr val="006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48" name="Pravokotnik 47"/>
          <p:cNvSpPr/>
          <p:nvPr userDrawn="1"/>
        </p:nvSpPr>
        <p:spPr>
          <a:xfrm>
            <a:off x="47328" y="0"/>
            <a:ext cx="71875" cy="6858000"/>
          </a:xfrm>
          <a:prstGeom prst="rect">
            <a:avLst/>
          </a:prstGeom>
          <a:solidFill>
            <a:srgbClr val="AEC9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pic>
        <p:nvPicPr>
          <p:cNvPr id="49" name="Slika 48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94" y="6397419"/>
            <a:ext cx="2789278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439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5" r:id="rId12"/>
    <p:sldLayoutId id="2147483686" r:id="rId13"/>
    <p:sldLayoutId id="2147483687" r:id="rId14"/>
    <p:sldLayoutId id="2147483688" r:id="rId15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lang="sl-SI" sz="4400" b="1" kern="1200">
          <a:solidFill>
            <a:srgbClr val="006F8E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sl-SI" sz="3200" kern="1200" dirty="0" smtClean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sl-SI" sz="2800" kern="120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sl-SI" sz="24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sl-SI" sz="20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lang="sl-SI" sz="20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12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hyperlink" Target="https://www.firstpost.com/tech/auto-tech/explained-what-is-a-hydrogen-internal-combustion-engine-and-can-it-be-a-real-alternative-to-battery-evs-10116721.html" TargetMode="External"/><Relationship Id="rId4" Type="http://schemas.openxmlformats.org/officeDocument/2006/relationships/hyperlink" Target="https://energy.economictimes.indiatimes.com/news/renewable/gm-targets-hydrogen-powered-generators-in-expansion-of-fuel-cell-business/89013147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besedila 1"/>
          <p:cNvSpPr>
            <a:spLocks noGrp="1"/>
          </p:cNvSpPr>
          <p:nvPr>
            <p:ph type="body" sz="quarter" idx="17"/>
          </p:nvPr>
        </p:nvSpPr>
        <p:spPr>
          <a:xfrm>
            <a:off x="2321726" y="4581128"/>
            <a:ext cx="7662706" cy="338554"/>
          </a:xfrm>
        </p:spPr>
        <p:txBody>
          <a:bodyPr/>
          <a:lstStyle/>
          <a:p>
            <a:r>
              <a:rPr lang="sl-SI" dirty="0"/>
              <a:t>red. prof. dr. Niko Samec in izr. prof. dr. Filip Kokalj</a:t>
            </a:r>
          </a:p>
        </p:txBody>
      </p:sp>
      <p:sp>
        <p:nvSpPr>
          <p:cNvPr id="4" name="Označba mesta besedila 3"/>
          <p:cNvSpPr>
            <a:spLocks noGrp="1"/>
          </p:cNvSpPr>
          <p:nvPr>
            <p:ph type="body" sz="quarter" idx="19"/>
          </p:nvPr>
        </p:nvSpPr>
        <p:spPr>
          <a:xfrm>
            <a:off x="2165531" y="6508347"/>
            <a:ext cx="8250949" cy="338554"/>
          </a:xfrm>
        </p:spPr>
        <p:txBody>
          <a:bodyPr/>
          <a:lstStyle/>
          <a:p>
            <a:r>
              <a:rPr lang="sl-SI" dirty="0"/>
              <a:t>Maribor, november 2023</a:t>
            </a:r>
          </a:p>
        </p:txBody>
      </p:sp>
      <p:sp>
        <p:nvSpPr>
          <p:cNvPr id="6" name="Naslov 5"/>
          <p:cNvSpPr>
            <a:spLocks noGrp="1"/>
          </p:cNvSpPr>
          <p:nvPr>
            <p:ph type="title"/>
          </p:nvPr>
        </p:nvSpPr>
        <p:spPr>
          <a:xfrm>
            <a:off x="2321726" y="1575388"/>
            <a:ext cx="9678930" cy="2645699"/>
          </a:xfrm>
        </p:spPr>
        <p:txBody>
          <a:bodyPr/>
          <a:lstStyle/>
          <a:p>
            <a:r>
              <a:rPr lang="sl-SI" dirty="0"/>
              <a:t>Zgorevanje in ekologija:</a:t>
            </a:r>
            <a:br>
              <a:rPr lang="sl-SI" dirty="0"/>
            </a:br>
            <a:br>
              <a:rPr lang="sl-SI" dirty="0"/>
            </a:br>
            <a:r>
              <a:rPr lang="sl-SI" altLang="sl-SI" sz="4400" b="1" dirty="0">
                <a:solidFill>
                  <a:srgbClr val="006F8E"/>
                </a:solidFill>
                <a:latin typeface="+mj-lt"/>
                <a:ea typeface="+mj-ea"/>
                <a:cs typeface="+mj-cs"/>
              </a:rPr>
              <a:t>Proizvodnja vodika</a:t>
            </a:r>
            <a:br>
              <a:rPr lang="sl-SI" altLang="sl-SI" sz="4400" b="1" dirty="0">
                <a:solidFill>
                  <a:srgbClr val="006F8E"/>
                </a:solidFill>
                <a:latin typeface="+mj-lt"/>
                <a:ea typeface="+mj-ea"/>
                <a:cs typeface="+mj-cs"/>
              </a:rPr>
            </a:br>
            <a:endParaRPr lang="sl-SI" dirty="0"/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858BC75F-6B94-220F-18A4-386A10D498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2464" y="116632"/>
            <a:ext cx="1831112" cy="384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raphic 6">
            <a:extLst>
              <a:ext uri="{FF2B5EF4-FFF2-40B4-BE49-F238E27FC236}">
                <a16:creationId xmlns:a16="http://schemas.microsoft.com/office/drawing/2014/main" id="{1FABBB72-5353-2B19-CD6B-FFC9F4C700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04512" y="6453336"/>
            <a:ext cx="1368174" cy="356295"/>
          </a:xfrm>
          <a:prstGeom prst="rect">
            <a:avLst/>
          </a:prstGeom>
        </p:spPr>
      </p:pic>
      <p:grpSp>
        <p:nvGrpSpPr>
          <p:cNvPr id="7" name="Gruppieren 11">
            <a:extLst>
              <a:ext uri="{FF2B5EF4-FFF2-40B4-BE49-F238E27FC236}">
                <a16:creationId xmlns:a16="http://schemas.microsoft.com/office/drawing/2014/main" id="{D8EE9757-8F2E-ABA4-032B-CF16F757D41D}"/>
              </a:ext>
            </a:extLst>
          </p:cNvPr>
          <p:cNvGrpSpPr>
            <a:grpSpLocks noChangeAspect="1"/>
          </p:cNvGrpSpPr>
          <p:nvPr/>
        </p:nvGrpSpPr>
        <p:grpSpPr>
          <a:xfrm>
            <a:off x="9041453" y="1145644"/>
            <a:ext cx="3122390" cy="4136968"/>
            <a:chOff x="7677664" y="1478570"/>
            <a:chExt cx="3348235" cy="4436198"/>
          </a:xfrm>
        </p:grpSpPr>
        <p:pic>
          <p:nvPicPr>
            <p:cNvPr id="8" name="Grafik 3">
              <a:extLst>
                <a:ext uri="{FF2B5EF4-FFF2-40B4-BE49-F238E27FC236}">
                  <a16:creationId xmlns:a16="http://schemas.microsoft.com/office/drawing/2014/main" id="{519FCA4E-EB61-4041-D654-ACAE2A9FB3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34999" b="23577"/>
            <a:stretch/>
          </p:blipFill>
          <p:spPr>
            <a:xfrm>
              <a:off x="7677664" y="3698614"/>
              <a:ext cx="3348235" cy="2216154"/>
            </a:xfrm>
            <a:prstGeom prst="rect">
              <a:avLst/>
            </a:prstGeom>
          </p:spPr>
        </p:pic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898B5649-1E99-E95E-312B-203ECB2B0C1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677664" y="1478570"/>
              <a:ext cx="3338413" cy="22200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563388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2C499970-E875-5240-8698-416F66C3C9AD}"/>
              </a:ext>
            </a:extLst>
          </p:cNvPr>
          <p:cNvSpPr/>
          <p:nvPr/>
        </p:nvSpPr>
        <p:spPr>
          <a:xfrm>
            <a:off x="727270" y="1940857"/>
            <a:ext cx="10562167" cy="48291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>
              <a:defRPr/>
            </a:pPr>
            <a:endParaRPr lang="de-DE" sz="24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727268" y="2180042"/>
            <a:ext cx="5330165" cy="4626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 eaLnBrk="0" fontAlgn="base" hangingPunct="0">
              <a:spcBef>
                <a:spcPct val="0"/>
              </a:spcBef>
              <a:tabLst>
                <a:tab pos="349242" algn="l"/>
              </a:tabLst>
              <a:defRPr/>
            </a:pPr>
            <a:r>
              <a:rPr lang="sl-SI" sz="2133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﻿﻿</a:t>
            </a:r>
            <a:r>
              <a:rPr lang="sl-SI" sz="2133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►</a:t>
            </a:r>
            <a:r>
              <a:rPr lang="sl-SI" sz="2133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sl-SI" sz="2800" b="1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Certificiranje</a:t>
            </a:r>
            <a:r>
              <a:rPr lang="sl-SI" sz="280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sl-SI" sz="280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l-SI" sz="280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sl-SI" sz="2400" b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20% H</a:t>
            </a:r>
            <a:r>
              <a:rPr lang="sl-SI" sz="2400" b="1" baseline="-2500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sl-SI" sz="240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glede na </a:t>
            </a:r>
            <a:br>
              <a:rPr lang="sl-SI" sz="240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l-SI" sz="240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sl-SI" sz="2400" b="1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DVGW CERT ZP 3100</a:t>
            </a:r>
          </a:p>
          <a:p>
            <a:pPr defTabSz="609585" eaLnBrk="0" fontAlgn="base" hangingPunct="0">
              <a:spcBef>
                <a:spcPct val="0"/>
              </a:spcBef>
              <a:tabLst>
                <a:tab pos="349242" algn="l"/>
              </a:tabLst>
              <a:defRPr/>
            </a:pPr>
            <a:endParaRPr lang="sl-SI" sz="20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09585" eaLnBrk="0" fontAlgn="base" hangingPunct="0">
              <a:spcBef>
                <a:spcPct val="0"/>
              </a:spcBef>
              <a:tabLst>
                <a:tab pos="349242" algn="l"/>
              </a:tabLst>
              <a:defRPr/>
            </a:pPr>
            <a:r>
              <a:rPr lang="sl-SI" sz="2133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►</a:t>
            </a:r>
            <a:r>
              <a:rPr lang="sl-SI" sz="2800" b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Stanje na izdelkih</a:t>
            </a:r>
          </a:p>
          <a:p>
            <a:pPr defTabSz="609585" eaLnBrk="0" fontAlgn="base" hangingPunct="0">
              <a:spcBef>
                <a:spcPct val="0"/>
              </a:spcBef>
              <a:tabLst>
                <a:tab pos="349242" algn="l"/>
              </a:tabLst>
              <a:defRPr/>
            </a:pPr>
            <a:r>
              <a:rPr lang="sl-SI" sz="2133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sl-SI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 ogrevalni sistemi lahko 	obratujejo z do </a:t>
            </a:r>
            <a:r>
              <a:rPr lang="sl-SI" sz="28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20% H</a:t>
            </a:r>
            <a:r>
              <a:rPr lang="sl-SI" sz="2800" b="1" baseline="-25000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sl-SI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	deležem </a:t>
            </a:r>
            <a:br>
              <a:rPr lang="sl-SI" sz="2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sl-SI" sz="20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l-SI" sz="20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br>
              <a:rPr lang="sl-SI" sz="20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sl-SI" sz="2133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sl-SI" sz="2133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FA76D12-EDFD-4674-819C-258A932143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8406" y="2222952"/>
            <a:ext cx="1390089" cy="1390089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64E9925A-52EF-EB9B-E718-BD6AF92E5E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8418" y="3429000"/>
            <a:ext cx="2979964" cy="2979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Naslov 5">
            <a:extLst>
              <a:ext uri="{FF2B5EF4-FFF2-40B4-BE49-F238E27FC236}">
                <a16:creationId xmlns:a16="http://schemas.microsoft.com/office/drawing/2014/main" id="{FA9DAC69-6704-5E0F-94C8-FB33B9E79F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Certificirani proizvodi za uporabo vodika na tržišču</a:t>
            </a:r>
            <a:br>
              <a:rPr lang="sl-SI" dirty="0"/>
            </a:br>
            <a:endParaRPr lang="sl-SI" dirty="0"/>
          </a:p>
        </p:txBody>
      </p:sp>
      <p:pic>
        <p:nvPicPr>
          <p:cNvPr id="5" name="Graphic 6">
            <a:extLst>
              <a:ext uri="{FF2B5EF4-FFF2-40B4-BE49-F238E27FC236}">
                <a16:creationId xmlns:a16="http://schemas.microsoft.com/office/drawing/2014/main" id="{8CE135DA-0F80-388C-25A4-09F21984C8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7099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3" name="Text Box 31"/>
          <p:cNvSpPr txBox="1">
            <a:spLocks noChangeArrowheads="1"/>
          </p:cNvSpPr>
          <p:nvPr/>
        </p:nvSpPr>
        <p:spPr bwMode="auto">
          <a:xfrm>
            <a:off x="458452" y="1196752"/>
            <a:ext cx="11480154" cy="5262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sl-SI" sz="2400" b="1" dirty="0">
                <a:latin typeface="+mn-lt"/>
              </a:rPr>
              <a:t>Naslednja pomembna postopka pridobivanje vodika sta delna oksidacija ogljikovodikov:</a:t>
            </a:r>
          </a:p>
          <a:p>
            <a:endParaRPr lang="sl-SI" sz="2400" dirty="0">
              <a:latin typeface="+mn-lt"/>
            </a:endParaRPr>
          </a:p>
          <a:p>
            <a:r>
              <a:rPr lang="sl-SI" sz="2400" dirty="0">
                <a:latin typeface="+mn-lt"/>
              </a:rPr>
              <a:t>2CH</a:t>
            </a:r>
            <a:r>
              <a:rPr lang="sl-SI" sz="2400" baseline="-25000" dirty="0">
                <a:latin typeface="+mn-lt"/>
              </a:rPr>
              <a:t>4</a:t>
            </a:r>
            <a:r>
              <a:rPr lang="sl-SI" sz="2400" dirty="0">
                <a:latin typeface="+mn-lt"/>
              </a:rPr>
              <a:t> + O</a:t>
            </a:r>
            <a:r>
              <a:rPr lang="sl-SI" sz="2400" baseline="-25000" dirty="0">
                <a:latin typeface="+mn-lt"/>
              </a:rPr>
              <a:t>2</a:t>
            </a:r>
            <a:r>
              <a:rPr lang="sl-SI" sz="2400" dirty="0">
                <a:latin typeface="+mn-lt"/>
              </a:rPr>
              <a:t> → 2CO + 4H</a:t>
            </a:r>
            <a:r>
              <a:rPr lang="sl-SI" sz="2400" baseline="-25000" dirty="0">
                <a:latin typeface="+mn-lt"/>
              </a:rPr>
              <a:t>2</a:t>
            </a:r>
          </a:p>
          <a:p>
            <a:endParaRPr lang="sl-SI" sz="2400" dirty="0">
              <a:latin typeface="+mn-lt"/>
            </a:endParaRPr>
          </a:p>
          <a:p>
            <a:r>
              <a:rPr lang="sl-SI" sz="2400" dirty="0">
                <a:latin typeface="+mn-lt"/>
              </a:rPr>
              <a:t>in premoga:</a:t>
            </a:r>
          </a:p>
          <a:p>
            <a:endParaRPr lang="sl-SI" sz="2400" dirty="0">
              <a:latin typeface="+mn-lt"/>
            </a:endParaRPr>
          </a:p>
          <a:p>
            <a:r>
              <a:rPr lang="sl-SI" sz="2400" dirty="0">
                <a:latin typeface="+mn-lt"/>
              </a:rPr>
              <a:t>C + H</a:t>
            </a:r>
            <a:r>
              <a:rPr lang="sl-SI" sz="2400" baseline="-25000" dirty="0">
                <a:latin typeface="+mn-lt"/>
              </a:rPr>
              <a:t>2</a:t>
            </a:r>
            <a:r>
              <a:rPr lang="sl-SI" sz="2400" dirty="0">
                <a:latin typeface="+mn-lt"/>
              </a:rPr>
              <a:t>O → CO + H</a:t>
            </a:r>
            <a:r>
              <a:rPr lang="sl-SI" sz="2400" baseline="-25000" dirty="0">
                <a:latin typeface="+mn-lt"/>
              </a:rPr>
              <a:t>2</a:t>
            </a:r>
          </a:p>
          <a:p>
            <a:endParaRPr lang="sl-SI" sz="2400" dirty="0">
              <a:latin typeface="+mn-lt"/>
            </a:endParaRPr>
          </a:p>
          <a:p>
            <a:pPr marL="0" indent="0"/>
            <a:r>
              <a:rPr lang="sl-SI" sz="2400" dirty="0">
                <a:latin typeface="+mn-lt"/>
              </a:rPr>
              <a:t>Vodik se pogosto industrijsko proizvaja na mestu njegove porabe brez predhodnega ločevanja nastalih plinov. Takšen primer je </a:t>
            </a:r>
            <a:r>
              <a:rPr lang="sl-SI" sz="2400" dirty="0" err="1">
                <a:latin typeface="+mn-lt"/>
              </a:rPr>
              <a:t>Haber-Boschov</a:t>
            </a:r>
            <a:r>
              <a:rPr lang="sl-SI" sz="2400" dirty="0">
                <a:latin typeface="+mn-lt"/>
              </a:rPr>
              <a:t> postopek za sintezo amonijaka, v katerem se vodik pridobiva iz naravnega plina.</a:t>
            </a:r>
          </a:p>
          <a:p>
            <a:pPr marL="0" indent="0"/>
            <a:endParaRPr lang="sl-SI" sz="2400" dirty="0">
              <a:latin typeface="+mn-lt"/>
            </a:endParaRPr>
          </a:p>
          <a:p>
            <a:pPr marL="0" indent="0"/>
            <a:r>
              <a:rPr lang="sl-SI" sz="2400" b="1" dirty="0">
                <a:latin typeface="+mn-lt"/>
              </a:rPr>
              <a:t>Znanih je več kot dvesto </a:t>
            </a:r>
            <a:r>
              <a:rPr lang="sl-SI" sz="2400" b="1" dirty="0" err="1">
                <a:latin typeface="+mn-lt"/>
              </a:rPr>
              <a:t>termokemičnih</a:t>
            </a:r>
            <a:r>
              <a:rPr lang="sl-SI" sz="2400" b="1" dirty="0">
                <a:latin typeface="+mn-lt"/>
              </a:rPr>
              <a:t> cikličnih procesov, uporabnih za razgrajevanje vode.</a:t>
            </a:r>
          </a:p>
        </p:txBody>
      </p:sp>
      <p:pic>
        <p:nvPicPr>
          <p:cNvPr id="2" name="Graphic 6">
            <a:extLst>
              <a:ext uri="{FF2B5EF4-FFF2-40B4-BE49-F238E27FC236}">
                <a16:creationId xmlns:a16="http://schemas.microsoft.com/office/drawing/2014/main" id="{2E90B53F-31A6-E59E-6D59-F1C4E6379F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233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360000" y="2068292"/>
            <a:ext cx="985125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eaLnBrk="0" fontAlgn="base" hangingPunct="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sl-SI" sz="240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Za proizvodnjo 1 kg vodika je potrebnih 55 kWh električne energije (ob predpostavki, da je učinkovitost postopka elektrolize &gt; 60 %).</a:t>
            </a:r>
          </a:p>
          <a:p>
            <a:pPr marL="342900" indent="-342900" eaLnBrk="0" fontAlgn="base" hangingPunct="0"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sl-SI" sz="2400" dirty="0">
              <a:solidFill>
                <a:srgbClr val="0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eaLnBrk="0" fontAlgn="base" hangingPunct="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sl-SI" sz="24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Za proizvodnjo 1 kg vodika je potrebnih devet kilogramov vode.</a:t>
            </a:r>
          </a:p>
          <a:p>
            <a:pPr marL="342900" indent="-342900" eaLnBrk="0" fontAlgn="base" hangingPunct="0"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sl-SI" sz="2400" dirty="0">
              <a:solidFill>
                <a:srgbClr val="0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eaLnBrk="0" fontAlgn="base" hangingPunct="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sl-SI" sz="24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1 kg vodika ≙ 11,89 m³</a:t>
            </a:r>
          </a:p>
          <a:p>
            <a:pPr marL="342900" indent="-342900" eaLnBrk="0" fontAlgn="base" hangingPunct="0">
              <a:spcBef>
                <a:spcPct val="0"/>
              </a:spcBef>
              <a:buFont typeface="Symbol" panose="05050102010706020507" pitchFamily="18" charset="2"/>
              <a:buChar char="-"/>
            </a:pPr>
            <a:endParaRPr lang="sl-SI" sz="2400" dirty="0">
              <a:solidFill>
                <a:srgbClr val="0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eaLnBrk="0" fontAlgn="base" hangingPunct="0">
              <a:spcBef>
                <a:spcPct val="0"/>
              </a:spcBef>
              <a:buFont typeface="Symbol" panose="05050102010706020507" pitchFamily="18" charset="2"/>
              <a:buChar char="-"/>
            </a:pPr>
            <a:endParaRPr lang="sl-SI" sz="2400" dirty="0">
              <a:solidFill>
                <a:srgbClr val="0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Naslov 3">
            <a:extLst>
              <a:ext uri="{FF2B5EF4-FFF2-40B4-BE49-F238E27FC236}">
                <a16:creationId xmlns:a16="http://schemas.microsoft.com/office/drawing/2014/main" id="{ED5E8CEF-47A0-9D4A-7F26-E823BFE11F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Proizvodnja vodika</a:t>
            </a:r>
          </a:p>
        </p:txBody>
      </p:sp>
      <p:pic>
        <p:nvPicPr>
          <p:cNvPr id="2" name="Graphic 6">
            <a:extLst>
              <a:ext uri="{FF2B5EF4-FFF2-40B4-BE49-F238E27FC236}">
                <a16:creationId xmlns:a16="http://schemas.microsoft.com/office/drawing/2014/main" id="{46BBB8B1-D946-720C-9671-8EB1154645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0528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5A87C216-380B-5142-AF44-744AD583CC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93598" y="1304775"/>
            <a:ext cx="5120207" cy="5148432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4143663" y="2506814"/>
            <a:ext cx="3904673" cy="2718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tabLst>
                <a:tab pos="410623" algn="l"/>
              </a:tabLst>
            </a:pPr>
            <a:r>
              <a:rPr lang="sl-SI" sz="2133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﻿﻿</a:t>
            </a:r>
            <a:r>
              <a:rPr lang="sl-SI" sz="2133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►</a:t>
            </a:r>
            <a:r>
              <a:rPr lang="sl-SI" sz="2133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	Trenutno se na svetu proizvede približno </a:t>
            </a:r>
            <a:r>
              <a:rPr lang="sl-SI" sz="2133" b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600 milijard </a:t>
            </a:r>
            <a:r>
              <a:rPr lang="sl-SI" sz="2133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kubičnih metrov vodika, ki se porabi skoraj izključno v industriji. </a:t>
            </a:r>
          </a:p>
          <a:p>
            <a:pPr eaLnBrk="0" fontAlgn="base" hangingPunct="0">
              <a:spcBef>
                <a:spcPct val="0"/>
              </a:spcBef>
              <a:tabLst>
                <a:tab pos="410623" algn="l"/>
              </a:tabLst>
            </a:pPr>
            <a:br>
              <a:rPr lang="sl-SI" sz="2133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l-SI" sz="2133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►</a:t>
            </a:r>
            <a:r>
              <a:rPr lang="sl-SI" sz="2133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	 To ustreza približno </a:t>
            </a:r>
            <a:r>
              <a:rPr lang="sl-SI" sz="2133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1,5 %</a:t>
            </a:r>
            <a:r>
              <a:rPr lang="sl-SI" sz="2133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svetovne porabe energije. </a:t>
            </a:r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51785462-0075-0533-3305-F874644B72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Zanimiva dejstva</a:t>
            </a:r>
          </a:p>
        </p:txBody>
      </p:sp>
      <p:pic>
        <p:nvPicPr>
          <p:cNvPr id="3" name="Graphic 6">
            <a:extLst>
              <a:ext uri="{FF2B5EF4-FFF2-40B4-BE49-F238E27FC236}">
                <a16:creationId xmlns:a16="http://schemas.microsoft.com/office/drawing/2014/main" id="{DF765057-AE6E-3150-F0A3-B58E70401F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3125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479376" y="0"/>
            <a:ext cx="1116124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sl-SI" altLang="sl-SI" sz="4400" b="1" dirty="0">
                <a:solidFill>
                  <a:srgbClr val="006F8E"/>
                </a:solidFill>
                <a:latin typeface="+mj-lt"/>
                <a:ea typeface="+mj-ea"/>
                <a:cs typeface="+mj-cs"/>
              </a:rPr>
              <a:t>Uporaba vodika kot energenta</a:t>
            </a:r>
          </a:p>
        </p:txBody>
      </p:sp>
      <p:sp>
        <p:nvSpPr>
          <p:cNvPr id="8223" name="Text Box 31"/>
          <p:cNvSpPr txBox="1">
            <a:spLocks noChangeArrowheads="1"/>
          </p:cNvSpPr>
          <p:nvPr/>
        </p:nvSpPr>
        <p:spPr bwMode="auto">
          <a:xfrm>
            <a:off x="623392" y="1340768"/>
            <a:ext cx="11665296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sl-SI" sz="3200" dirty="0">
                <a:latin typeface="+mn-lt"/>
              </a:rPr>
              <a:t>Uporaba vodika gre v dveh smereh:</a:t>
            </a:r>
          </a:p>
          <a:p>
            <a:endParaRPr lang="sl-SI" sz="3200" dirty="0">
              <a:latin typeface="+mn-lt"/>
            </a:endParaRPr>
          </a:p>
          <a:p>
            <a:pPr>
              <a:buFontTx/>
              <a:buChar char="-"/>
            </a:pPr>
            <a:r>
              <a:rPr lang="sl-SI" sz="3200" dirty="0">
                <a:latin typeface="+mn-lt"/>
              </a:rPr>
              <a:t>gorivne celice</a:t>
            </a:r>
          </a:p>
          <a:p>
            <a:pPr>
              <a:buFontTx/>
              <a:buChar char="-"/>
            </a:pPr>
            <a:r>
              <a:rPr lang="sl-SI" sz="3200" dirty="0">
                <a:latin typeface="+mn-lt"/>
              </a:rPr>
              <a:t>zgorevanje</a:t>
            </a:r>
          </a:p>
        </p:txBody>
      </p:sp>
      <p:pic>
        <p:nvPicPr>
          <p:cNvPr id="1026" name="Picture 2" descr="&lt;p&gt;The wider application of hydrogen fuel cells will allow GM to leverage and scale existing hydrogen investments and refine the technology, GM executives said.&lt;/p&g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0096" y="881717"/>
            <a:ext cx="5127796" cy="2884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ravokotnik 1"/>
          <p:cNvSpPr/>
          <p:nvPr/>
        </p:nvSpPr>
        <p:spPr>
          <a:xfrm>
            <a:off x="3997057" y="6385265"/>
            <a:ext cx="76328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l-SI" sz="800" dirty="0"/>
              <a:t>Vir: </a:t>
            </a:r>
            <a:r>
              <a:rPr lang="sl-SI" sz="800" dirty="0">
                <a:hlinkClick r:id="rId4"/>
              </a:rPr>
              <a:t>https://energy.economictimes.indiatimes.com/news/renewable/gm-targets-hydrogen-powered-generators-in-expansion-of-fuel-cell-business/89013147</a:t>
            </a:r>
            <a:r>
              <a:rPr lang="sl-SI" sz="800" dirty="0"/>
              <a:t> in </a:t>
            </a:r>
            <a:r>
              <a:rPr lang="sl-SI" sz="800" dirty="0">
                <a:hlinkClick r:id="rId5"/>
              </a:rPr>
              <a:t>https://www.firstpost.com/tech/auto-tech/explained-what-is-a-hydrogen-internal-combustion-engine-and-can-it-be-a-real-alternative-to-battery-evs-10116721.html</a:t>
            </a:r>
            <a:r>
              <a:rPr lang="sl-SI" sz="800" dirty="0"/>
              <a:t> </a:t>
            </a:r>
          </a:p>
        </p:txBody>
      </p:sp>
      <p:pic>
        <p:nvPicPr>
          <p:cNvPr id="1028" name="Picture 4" descr="Explained: What is a hydrogen internal combustion engine, and can it be a real alternative to battery EVs?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740" y="3402871"/>
            <a:ext cx="5124316" cy="2906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phic 6">
            <a:extLst>
              <a:ext uri="{FF2B5EF4-FFF2-40B4-BE49-F238E27FC236}">
                <a16:creationId xmlns:a16="http://schemas.microsoft.com/office/drawing/2014/main" id="{3166DC4A-5F6C-C66D-D086-CCBE282B5B1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744050" y="5949280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1895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360000" y="1580677"/>
            <a:ext cx="1156335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l-SI" sz="2400" dirty="0">
              <a:cs typeface="Arial" panose="020B0604020202020204" pitchFamily="34" charset="0"/>
            </a:endParaRPr>
          </a:p>
          <a:p>
            <a:endParaRPr lang="sl-SI" sz="2400" baseline="-25000" dirty="0">
              <a:cs typeface="Arial" panose="020B0604020202020204" pitchFamily="34" charset="0"/>
              <a:sym typeface="Wingdings" panose="05000000000000000000" pitchFamily="2" charset="2"/>
            </a:endParaRPr>
          </a:p>
          <a:p>
            <a:r>
              <a:rPr lang="sl-SI" sz="2400" b="1" dirty="0">
                <a:cs typeface="Arial" panose="020B0604020202020204" pitchFamily="34" charset="0"/>
              </a:rPr>
              <a:t>Energijska bilanca (primer 10 kW)</a:t>
            </a:r>
          </a:p>
          <a:p>
            <a:endParaRPr lang="sl-SI" sz="2400" dirty="0">
              <a:cs typeface="Arial" panose="020B0604020202020204" pitchFamily="34" charset="0"/>
            </a:endParaRPr>
          </a:p>
          <a:p>
            <a:endParaRPr lang="sl-SI" sz="2400" dirty="0">
              <a:cs typeface="Arial" panose="020B0604020202020204" pitchFamily="34" charset="0"/>
            </a:endParaRPr>
          </a:p>
          <a:p>
            <a:r>
              <a:rPr lang="sl-SI" sz="2400" dirty="0">
                <a:cs typeface="Arial" panose="020B0604020202020204" pitchFamily="34" charset="0"/>
              </a:rPr>
              <a:t>Zemeljski plin 	 		</a:t>
            </a:r>
            <a:r>
              <a:rPr lang="sl-SI" sz="2400" dirty="0">
                <a:cs typeface="Arial" panose="020B0604020202020204" pitchFamily="34" charset="0"/>
                <a:sym typeface="Wingdings" panose="05000000000000000000" pitchFamily="2" charset="2"/>
              </a:rPr>
              <a:t>		2,02 kg/h CO</a:t>
            </a:r>
            <a:r>
              <a:rPr lang="sl-SI" sz="2400" baseline="-25000" dirty="0">
                <a:cs typeface="Arial" panose="020B0604020202020204" pitchFamily="34" charset="0"/>
                <a:sym typeface="Wingdings" panose="05000000000000000000" pitchFamily="2" charset="2"/>
              </a:rPr>
              <a:t>2</a:t>
            </a:r>
          </a:p>
          <a:p>
            <a:endParaRPr lang="sl-SI" sz="2400" baseline="-25000" dirty="0">
              <a:cs typeface="Arial" panose="020B0604020202020204" pitchFamily="34" charset="0"/>
            </a:endParaRPr>
          </a:p>
          <a:p>
            <a:r>
              <a:rPr lang="sl-SI" sz="2400" dirty="0">
                <a:cs typeface="Arial" panose="020B0604020202020204" pitchFamily="34" charset="0"/>
              </a:rPr>
              <a:t>Zemeljski plin + 10 vol% H</a:t>
            </a:r>
            <a:r>
              <a:rPr lang="sl-SI" sz="2400" baseline="-25000" dirty="0">
                <a:cs typeface="Arial" panose="020B0604020202020204" pitchFamily="34" charset="0"/>
              </a:rPr>
              <a:t>2</a:t>
            </a:r>
            <a:r>
              <a:rPr lang="sl-SI" sz="2400" dirty="0">
                <a:cs typeface="Arial" panose="020B0604020202020204" pitchFamily="34" charset="0"/>
              </a:rPr>
              <a:t>	</a:t>
            </a:r>
            <a:r>
              <a:rPr lang="sl-SI" sz="2400" dirty="0">
                <a:cs typeface="Arial" panose="020B0604020202020204" pitchFamily="34" charset="0"/>
                <a:sym typeface="Wingdings" panose="05000000000000000000" pitchFamily="2" charset="2"/>
              </a:rPr>
              <a:t>		1,96 kg/h CO</a:t>
            </a:r>
            <a:r>
              <a:rPr lang="sl-SI" sz="2400" baseline="-25000" dirty="0">
                <a:cs typeface="Arial" panose="020B0604020202020204" pitchFamily="34" charset="0"/>
                <a:sym typeface="Wingdings" panose="05000000000000000000" pitchFamily="2" charset="2"/>
              </a:rPr>
              <a:t>2</a:t>
            </a:r>
          </a:p>
          <a:p>
            <a:endParaRPr lang="sl-SI" sz="2400" baseline="-25000" dirty="0">
              <a:cs typeface="Arial" panose="020B0604020202020204" pitchFamily="34" charset="0"/>
              <a:sym typeface="Wingdings" panose="05000000000000000000" pitchFamily="2" charset="2"/>
            </a:endParaRPr>
          </a:p>
          <a:p>
            <a:r>
              <a:rPr lang="sl-SI" sz="2400" dirty="0">
                <a:cs typeface="Arial" panose="020B0604020202020204" pitchFamily="34" charset="0"/>
              </a:rPr>
              <a:t>Zemeljski plin + 20 vol% H</a:t>
            </a:r>
            <a:r>
              <a:rPr lang="sl-SI" sz="2400" baseline="-25000" dirty="0">
                <a:cs typeface="Arial" panose="020B0604020202020204" pitchFamily="34" charset="0"/>
              </a:rPr>
              <a:t>2</a:t>
            </a:r>
            <a:r>
              <a:rPr lang="sl-SI" sz="2400" dirty="0">
                <a:cs typeface="Arial" panose="020B0604020202020204" pitchFamily="34" charset="0"/>
              </a:rPr>
              <a:t>	</a:t>
            </a:r>
            <a:r>
              <a:rPr lang="sl-SI" sz="2400" dirty="0">
                <a:cs typeface="Arial" panose="020B0604020202020204" pitchFamily="34" charset="0"/>
                <a:sym typeface="Wingdings" panose="05000000000000000000" pitchFamily="2" charset="2"/>
              </a:rPr>
              <a:t>		1,89 kg/h CO</a:t>
            </a:r>
            <a:r>
              <a:rPr lang="sl-SI" sz="2400" baseline="-25000" dirty="0">
                <a:cs typeface="Arial" panose="020B0604020202020204" pitchFamily="34" charset="0"/>
                <a:sym typeface="Wingdings" panose="05000000000000000000" pitchFamily="2" charset="2"/>
              </a:rPr>
              <a:t>2</a:t>
            </a:r>
          </a:p>
          <a:p>
            <a:endParaRPr lang="sl-SI" sz="2400" dirty="0">
              <a:cs typeface="Arial" panose="020B0604020202020204" pitchFamily="34" charset="0"/>
            </a:endParaRPr>
          </a:p>
          <a:p>
            <a:endParaRPr lang="sl-SI" sz="2400" dirty="0">
              <a:cs typeface="Arial" panose="020B0604020202020204" pitchFamily="34" charset="0"/>
            </a:endParaRPr>
          </a:p>
          <a:p>
            <a:endParaRPr lang="sl-SI" sz="2400" dirty="0">
              <a:cs typeface="Arial" panose="020B0604020202020204" pitchFamily="34" charset="0"/>
            </a:endParaRPr>
          </a:p>
          <a:p>
            <a:endParaRPr lang="sl-SI" sz="2400" dirty="0">
              <a:cs typeface="Arial" panose="020B0604020202020204" pitchFamily="34" charset="0"/>
            </a:endParaRPr>
          </a:p>
        </p:txBody>
      </p:sp>
      <p:cxnSp>
        <p:nvCxnSpPr>
          <p:cNvPr id="6" name="Gerade Verbindung mit Pfeil 5"/>
          <p:cNvCxnSpPr>
            <a:cxnSpLocks/>
          </p:cNvCxnSpPr>
          <p:nvPr/>
        </p:nvCxnSpPr>
        <p:spPr>
          <a:xfrm>
            <a:off x="7936523" y="3460794"/>
            <a:ext cx="0" cy="68828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Gerade Verbindung mit Pfeil 7"/>
          <p:cNvCxnSpPr>
            <a:cxnSpLocks/>
          </p:cNvCxnSpPr>
          <p:nvPr/>
        </p:nvCxnSpPr>
        <p:spPr>
          <a:xfrm>
            <a:off x="8991601" y="3398078"/>
            <a:ext cx="0" cy="139907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feld 9"/>
          <p:cNvSpPr txBox="1"/>
          <p:nvPr/>
        </p:nvSpPr>
        <p:spPr>
          <a:xfrm>
            <a:off x="7999965" y="3284984"/>
            <a:ext cx="8323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- 3%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9050217" y="3284984"/>
            <a:ext cx="1078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- 6,9%</a:t>
            </a:r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FD0DDF85-3D98-2974-03AE-8323ACBAB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Razogljičenje z uporabo vodika</a:t>
            </a:r>
          </a:p>
        </p:txBody>
      </p:sp>
      <p:pic>
        <p:nvPicPr>
          <p:cNvPr id="3" name="Graphic 6">
            <a:extLst>
              <a:ext uri="{FF2B5EF4-FFF2-40B4-BE49-F238E27FC236}">
                <a16:creationId xmlns:a16="http://schemas.microsoft.com/office/drawing/2014/main" id="{AD5B71C3-DECA-5746-0780-AD35299607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3075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2C499970-E875-5240-8698-416F66C3C9AD}"/>
              </a:ext>
            </a:extLst>
          </p:cNvPr>
          <p:cNvSpPr/>
          <p:nvPr/>
        </p:nvSpPr>
        <p:spPr>
          <a:xfrm>
            <a:off x="814917" y="1772816"/>
            <a:ext cx="10769601" cy="44773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de-DE" sz="24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42360CAB-71EE-AD47-BBD3-77B30342418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97020" y="2348880"/>
            <a:ext cx="4950884" cy="3244597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77EFE01B-7209-F349-BE6B-A0F7D9ADD857}"/>
              </a:ext>
            </a:extLst>
          </p:cNvPr>
          <p:cNvSpPr/>
          <p:nvPr/>
        </p:nvSpPr>
        <p:spPr>
          <a:xfrm>
            <a:off x="862543" y="4152737"/>
            <a:ext cx="4556997" cy="954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 eaLnBrk="0" fontAlgn="base" hangingPunct="0">
              <a:spcBef>
                <a:spcPct val="0"/>
              </a:spcBef>
              <a:tabLst>
                <a:tab pos="349242" algn="l"/>
              </a:tabLst>
            </a:pPr>
            <a:r>
              <a:rPr lang="sl-SI" sz="1867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► Temperatura plamena je za približno 300 °C višja kot pri zgorevanju zemeljskega plina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CCFC5CBC-2CF5-9B4D-A4DD-D893C74EAED5}"/>
              </a:ext>
            </a:extLst>
          </p:cNvPr>
          <p:cNvSpPr/>
          <p:nvPr/>
        </p:nvSpPr>
        <p:spPr>
          <a:xfrm>
            <a:off x="7448550" y="4337963"/>
            <a:ext cx="3727449" cy="66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 eaLnBrk="0" fontAlgn="base" hangingPunct="0">
              <a:spcBef>
                <a:spcPct val="0"/>
              </a:spcBef>
              <a:tabLst>
                <a:tab pos="353475" algn="l"/>
              </a:tabLst>
            </a:pPr>
            <a:r>
              <a:rPr lang="sl-SI" sz="1867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► Lokalno višja temperaturna obremenitev glave plamena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DF563B5F-3DFD-B64B-9FED-4D8980F9619C}"/>
              </a:ext>
            </a:extLst>
          </p:cNvPr>
          <p:cNvSpPr/>
          <p:nvPr/>
        </p:nvSpPr>
        <p:spPr>
          <a:xfrm>
            <a:off x="7450668" y="5243629"/>
            <a:ext cx="4133851" cy="66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 eaLnBrk="0" fontAlgn="base" hangingPunct="0">
              <a:spcBef>
                <a:spcPct val="0"/>
              </a:spcBef>
              <a:tabLst>
                <a:tab pos="349242" algn="l"/>
              </a:tabLst>
            </a:pPr>
            <a:r>
              <a:rPr lang="sl-SI" sz="1867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► Prilagoditev materiala plamenske glave višjim temperaturam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2E3A23B6-6F65-464F-8846-30CE7E33C2BC}"/>
              </a:ext>
            </a:extLst>
          </p:cNvPr>
          <p:cNvSpPr/>
          <p:nvPr/>
        </p:nvSpPr>
        <p:spPr>
          <a:xfrm>
            <a:off x="862542" y="1938357"/>
            <a:ext cx="9322857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 eaLnBrk="0" fontAlgn="base" hangingPunct="0">
              <a:spcBef>
                <a:spcPct val="0"/>
              </a:spcBef>
              <a:tabLst>
                <a:tab pos="349242" algn="l"/>
              </a:tabLst>
            </a:pPr>
            <a:r>
              <a:rPr lang="sl-SI" sz="1867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► Uporaba zemeljskega plina ali utekočinjenega zemeljskega plina kot vžignega plina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067A590C-3E31-DC44-9A88-EC928582CD43}"/>
              </a:ext>
            </a:extLst>
          </p:cNvPr>
          <p:cNvSpPr/>
          <p:nvPr/>
        </p:nvSpPr>
        <p:spPr>
          <a:xfrm>
            <a:off x="862542" y="5583221"/>
            <a:ext cx="4159252" cy="66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 eaLnBrk="0" fontAlgn="base" hangingPunct="0">
              <a:spcBef>
                <a:spcPct val="0"/>
              </a:spcBef>
              <a:tabLst>
                <a:tab pos="349242" algn="l"/>
              </a:tabLst>
            </a:pPr>
            <a:r>
              <a:rPr lang="sl-SI" sz="1867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► Termični </a:t>
            </a:r>
            <a:r>
              <a:rPr lang="sl-SI" sz="1867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NOx</a:t>
            </a:r>
            <a:r>
              <a:rPr lang="sl-SI" sz="1867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se poveča za faktor 2,5...3</a:t>
            </a: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83AD93CD-18B6-0F43-A5A0-A02BCCDD419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25823" y="2431917"/>
            <a:ext cx="2918611" cy="1298212"/>
          </a:xfrm>
          <a:prstGeom prst="rect">
            <a:avLst/>
          </a:prstGeom>
        </p:spPr>
      </p:pic>
      <p:sp>
        <p:nvSpPr>
          <p:cNvPr id="3" name="Naslov 2">
            <a:extLst>
              <a:ext uri="{FF2B5EF4-FFF2-40B4-BE49-F238E27FC236}">
                <a16:creationId xmlns:a16="http://schemas.microsoft.com/office/drawing/2014/main" id="{246A7600-78AA-2C25-1636-1F51AD44F3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094" y="137924"/>
            <a:ext cx="11500480" cy="1560265"/>
          </a:xfrm>
        </p:spPr>
        <p:txBody>
          <a:bodyPr/>
          <a:lstStyle/>
          <a:p>
            <a:r>
              <a:rPr lang="sl-SI" dirty="0"/>
              <a:t>Vodik - vplivi na gorilnik</a:t>
            </a:r>
            <a:br>
              <a:rPr lang="sl-SI" dirty="0"/>
            </a:br>
            <a:endParaRPr lang="sl-SI" dirty="0"/>
          </a:p>
        </p:txBody>
      </p:sp>
      <p:pic>
        <p:nvPicPr>
          <p:cNvPr id="4" name="Graphic 6">
            <a:extLst>
              <a:ext uri="{FF2B5EF4-FFF2-40B4-BE49-F238E27FC236}">
                <a16:creationId xmlns:a16="http://schemas.microsoft.com/office/drawing/2014/main" id="{EE5BDF16-A6E3-DBAB-63AA-9045644198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1065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2C499970-E875-5240-8698-416F66C3C9AD}"/>
              </a:ext>
            </a:extLst>
          </p:cNvPr>
          <p:cNvSpPr/>
          <p:nvPr/>
        </p:nvSpPr>
        <p:spPr>
          <a:xfrm>
            <a:off x="814917" y="1660611"/>
            <a:ext cx="10562167" cy="44326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de-DE" sz="24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CB3650BD-E0BE-0042-A9B7-7C874FDCEA9A}"/>
              </a:ext>
            </a:extLst>
          </p:cNvPr>
          <p:cNvSpPr/>
          <p:nvPr/>
        </p:nvSpPr>
        <p:spPr>
          <a:xfrm>
            <a:off x="871009" y="1914958"/>
            <a:ext cx="5224991" cy="21035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 eaLnBrk="0" fontAlgn="base" hangingPunct="0">
              <a:spcBef>
                <a:spcPct val="0"/>
              </a:spcBef>
              <a:tabLst>
                <a:tab pos="349242" algn="l"/>
              </a:tabLst>
            </a:pPr>
            <a:r>
              <a:rPr lang="sl-SI" sz="1867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► Plinovod z dodatnim varovalom plamena </a:t>
            </a:r>
          </a:p>
          <a:p>
            <a:pPr defTabSz="609585" eaLnBrk="0" fontAlgn="base" hangingPunct="0">
              <a:spcBef>
                <a:spcPct val="0"/>
              </a:spcBef>
              <a:tabLst>
                <a:tab pos="349242" algn="l"/>
              </a:tabLst>
            </a:pPr>
            <a:endParaRPr lang="sl-SI" sz="1867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09585" eaLnBrk="0" fontAlgn="base" hangingPunct="0">
              <a:spcBef>
                <a:spcPct val="0"/>
              </a:spcBef>
              <a:tabLst>
                <a:tab pos="349242" algn="l"/>
              </a:tabLst>
            </a:pPr>
            <a:r>
              <a:rPr lang="sl-SI" sz="1867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► Plinovod je morda treba očistiti z dušikom (nevarnost eksplozije)</a:t>
            </a:r>
          </a:p>
          <a:p>
            <a:pPr defTabSz="609585" eaLnBrk="0" fontAlgn="base" hangingPunct="0">
              <a:spcBef>
                <a:spcPct val="0"/>
              </a:spcBef>
              <a:tabLst>
                <a:tab pos="349242" algn="l"/>
              </a:tabLst>
            </a:pPr>
            <a:endParaRPr lang="sl-SI" sz="1867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09585" eaLnBrk="0" fontAlgn="base" hangingPunct="0">
              <a:spcBef>
                <a:spcPct val="0"/>
              </a:spcBef>
              <a:tabLst>
                <a:tab pos="349242" algn="l"/>
              </a:tabLst>
            </a:pPr>
            <a:r>
              <a:rPr lang="sl-SI" sz="1867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► Preprečiti kondenzacijo v plinovodu</a:t>
            </a:r>
          </a:p>
          <a:p>
            <a:pPr defTabSz="609585" eaLnBrk="0" fontAlgn="base" hangingPunct="0">
              <a:spcBef>
                <a:spcPct val="0"/>
              </a:spcBef>
              <a:tabLst>
                <a:tab pos="349242" algn="l"/>
              </a:tabLst>
            </a:pPr>
            <a:endParaRPr lang="sl-SI" sz="1867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C80C1714-22F9-5549-BE9A-CB60187E8B6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02025" y="2075936"/>
            <a:ext cx="5323953" cy="3468066"/>
          </a:xfrm>
          <a:prstGeom prst="rect">
            <a:avLst/>
          </a:prstGeom>
        </p:spPr>
      </p:pic>
      <p:sp>
        <p:nvSpPr>
          <p:cNvPr id="10" name="Rechteck 9">
            <a:extLst>
              <a:ext uri="{FF2B5EF4-FFF2-40B4-BE49-F238E27FC236}">
                <a16:creationId xmlns:a16="http://schemas.microsoft.com/office/drawing/2014/main" id="{94FC2266-7371-8B4C-A43C-FF1C4041440C}"/>
              </a:ext>
            </a:extLst>
          </p:cNvPr>
          <p:cNvSpPr/>
          <p:nvPr/>
        </p:nvSpPr>
        <p:spPr>
          <a:xfrm>
            <a:off x="867533" y="3933056"/>
            <a:ext cx="47879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 eaLnBrk="0" fontAlgn="base" hangingPunct="0">
              <a:spcBef>
                <a:spcPct val="0"/>
              </a:spcBef>
              <a:tabLst>
                <a:tab pos="349242" algn="l"/>
              </a:tabLst>
            </a:pPr>
            <a:r>
              <a:rPr lang="sl-SI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► Življenjska doba sestavnih delov gorilnika se skrajša glede na stanje/lastnosti goriva</a:t>
            </a:r>
          </a:p>
        </p:txBody>
      </p:sp>
      <p:sp>
        <p:nvSpPr>
          <p:cNvPr id="3" name="Naslov 2">
            <a:extLst>
              <a:ext uri="{FF2B5EF4-FFF2-40B4-BE49-F238E27FC236}">
                <a16:creationId xmlns:a16="http://schemas.microsoft.com/office/drawing/2014/main" id="{E11DA2F7-6110-48B3-6E30-AF4AAB01CF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Vodik - dodatni varnostni ukrepi</a:t>
            </a:r>
          </a:p>
        </p:txBody>
      </p:sp>
      <p:pic>
        <p:nvPicPr>
          <p:cNvPr id="4" name="Graphic 6">
            <a:extLst>
              <a:ext uri="{FF2B5EF4-FFF2-40B4-BE49-F238E27FC236}">
                <a16:creationId xmlns:a16="http://schemas.microsoft.com/office/drawing/2014/main" id="{CE42A505-3D91-06C9-7188-64A6C9FBE0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4068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2C499970-E875-5240-8698-416F66C3C9AD}"/>
              </a:ext>
            </a:extLst>
          </p:cNvPr>
          <p:cNvSpPr/>
          <p:nvPr/>
        </p:nvSpPr>
        <p:spPr>
          <a:xfrm>
            <a:off x="933135" y="1412776"/>
            <a:ext cx="10562167" cy="48291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de-DE" sz="24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39E16DA7-1DC0-F441-8E3D-6B33198E719F}"/>
              </a:ext>
            </a:extLst>
          </p:cNvPr>
          <p:cNvSpPr/>
          <p:nvPr/>
        </p:nvSpPr>
        <p:spPr>
          <a:xfrm>
            <a:off x="767408" y="1412776"/>
            <a:ext cx="10562167" cy="48291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09585" eaLnBrk="0" fontAlgn="base" hangingPunct="0">
              <a:spcBef>
                <a:spcPct val="0"/>
              </a:spcBef>
              <a:tabLst>
                <a:tab pos="349242" algn="l"/>
              </a:tabLst>
            </a:pPr>
            <a:endParaRPr lang="de-DE" sz="1867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Grafik 5" descr="Ein Bild, das Schild enthält.&#10;&#10;Automatisch generierte Beschreibung">
            <a:extLst>
              <a:ext uri="{FF2B5EF4-FFF2-40B4-BE49-F238E27FC236}">
                <a16:creationId xmlns:a16="http://schemas.microsoft.com/office/drawing/2014/main" id="{330AAAE8-C346-1849-867B-7ADD1EBD566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8291" y="2594238"/>
            <a:ext cx="7162801" cy="3228828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52AA8193-2A8C-1F45-8255-9494EA756BB4}"/>
              </a:ext>
            </a:extLst>
          </p:cNvPr>
          <p:cNvSpPr/>
          <p:nvPr/>
        </p:nvSpPr>
        <p:spPr>
          <a:xfrm>
            <a:off x="1098859" y="1902594"/>
            <a:ext cx="4155028" cy="66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 eaLnBrk="0" fontAlgn="base" hangingPunct="0">
              <a:spcBef>
                <a:spcPct val="0"/>
              </a:spcBef>
              <a:tabLst>
                <a:tab pos="349242" algn="l"/>
              </a:tabLst>
            </a:pPr>
            <a:r>
              <a:rPr lang="sl-SI" sz="1867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► Lokalno višja temperaturna obremenitev v zgorevalnem prostoru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D260FF4D-FF41-534C-ADDD-D3CA239CAA5D}"/>
              </a:ext>
            </a:extLst>
          </p:cNvPr>
          <p:cNvSpPr/>
          <p:nvPr/>
        </p:nvSpPr>
        <p:spPr>
          <a:xfrm>
            <a:off x="8375335" y="3426885"/>
            <a:ext cx="3028949" cy="954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 eaLnBrk="0" fontAlgn="base" hangingPunct="0">
              <a:spcBef>
                <a:spcPct val="0"/>
              </a:spcBef>
              <a:tabLst>
                <a:tab pos="349242" algn="l"/>
              </a:tabLst>
            </a:pPr>
            <a:r>
              <a:rPr lang="sl-SI" sz="1867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► Povprečna temperatura dimnih plinov se poveča za približno 30 °C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07F71EE-074C-F24E-9B27-E52F0492F175}"/>
              </a:ext>
            </a:extLst>
          </p:cNvPr>
          <p:cNvSpPr/>
          <p:nvPr/>
        </p:nvSpPr>
        <p:spPr>
          <a:xfrm>
            <a:off x="2711625" y="5179192"/>
            <a:ext cx="4944042" cy="12416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 eaLnBrk="0" fontAlgn="base" hangingPunct="0">
              <a:spcBef>
                <a:spcPct val="0"/>
              </a:spcBef>
              <a:tabLst>
                <a:tab pos="349242" algn="l"/>
              </a:tabLst>
            </a:pPr>
            <a:r>
              <a:rPr lang="sl-SI" sz="1867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► kotel z zunanjim povratkom dimnih plinov</a:t>
            </a:r>
          </a:p>
          <a:p>
            <a:pPr defTabSz="609585" eaLnBrk="0" fontAlgn="base" hangingPunct="0">
              <a:spcBef>
                <a:spcPct val="0"/>
              </a:spcBef>
              <a:tabLst>
                <a:tab pos="349242" algn="l"/>
              </a:tabLst>
            </a:pPr>
            <a:endParaRPr lang="sl-SI" sz="1867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09585" eaLnBrk="0" fontAlgn="base" hangingPunct="0">
              <a:spcBef>
                <a:spcPct val="0"/>
              </a:spcBef>
              <a:tabLst>
                <a:tab pos="349242" algn="l"/>
              </a:tabLst>
            </a:pPr>
            <a:r>
              <a:rPr lang="sl-SI" sz="1867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 Hlajenje plamena, zniževanje </a:t>
            </a:r>
            <a:r>
              <a:rPr lang="sl-SI" sz="1867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NOx</a:t>
            </a:r>
            <a:endParaRPr lang="sl-SI" sz="1867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09585" eaLnBrk="0" fontAlgn="base" hangingPunct="0">
              <a:spcBef>
                <a:spcPct val="0"/>
              </a:spcBef>
              <a:tabLst>
                <a:tab pos="349242" algn="l"/>
              </a:tabLst>
            </a:pPr>
            <a:endParaRPr lang="sl-SI" sz="1867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Naslov 2">
            <a:extLst>
              <a:ext uri="{FF2B5EF4-FFF2-40B4-BE49-F238E27FC236}">
                <a16:creationId xmlns:a16="http://schemas.microsoft.com/office/drawing/2014/main" id="{1E60958B-DC83-35C9-011C-130B26A78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Vodik - vplivi na kotel</a:t>
            </a:r>
          </a:p>
        </p:txBody>
      </p:sp>
      <p:pic>
        <p:nvPicPr>
          <p:cNvPr id="4" name="Graphic 6">
            <a:extLst>
              <a:ext uri="{FF2B5EF4-FFF2-40B4-BE49-F238E27FC236}">
                <a16:creationId xmlns:a16="http://schemas.microsoft.com/office/drawing/2014/main" id="{AC366042-5273-0BC1-30D9-EC685453BF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02399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3768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91440" tIns="45720" rIns="91440" bIns="45720" rtlCol="0" anchor="b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PT predloga FS-UM -SI.potx" id="{0A831B43-74DB-4CEF-BD3C-8687393C48A4}" vid="{3E769CCC-650A-45E0-849F-4F1EA55D1140}"/>
    </a:ext>
  </a:extLst>
</a:theme>
</file>

<file path=ppt/theme/theme2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isarn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PPT%20predloga%20FS-UM%20-SI</Template>
  <TotalTime>1960</TotalTime>
  <Words>556</Words>
  <Application>Microsoft Office PowerPoint</Application>
  <PresentationFormat>Široki ekran</PresentationFormat>
  <Paragraphs>81</Paragraphs>
  <Slides>10</Slides>
  <Notes>9</Notes>
  <HiddenSlides>0</HiddenSlides>
  <MMClips>0</MMClips>
  <ScaleCrop>false</ScaleCrop>
  <HeadingPairs>
    <vt:vector size="6" baseType="variant">
      <vt:variant>
        <vt:lpstr>Korišćeni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10</vt:i4>
      </vt:variant>
    </vt:vector>
  </HeadingPairs>
  <TitlesOfParts>
    <vt:vector size="16" baseType="lpstr">
      <vt:lpstr>ＭＳ Ｐゴシック</vt:lpstr>
      <vt:lpstr>Arial</vt:lpstr>
      <vt:lpstr>Calibri</vt:lpstr>
      <vt:lpstr>Symbol</vt:lpstr>
      <vt:lpstr>Wingdings</vt:lpstr>
      <vt:lpstr>Officeova tema</vt:lpstr>
      <vt:lpstr>Zgorevanje in ekologija:  Proizvodnja vodika </vt:lpstr>
      <vt:lpstr>PowerPoint prezentacija</vt:lpstr>
      <vt:lpstr>Proizvodnja vodika</vt:lpstr>
      <vt:lpstr>Zanimiva dejstva</vt:lpstr>
      <vt:lpstr>PowerPoint prezentacija</vt:lpstr>
      <vt:lpstr>Razogljičenje z uporabo vodika</vt:lpstr>
      <vt:lpstr>Vodik - vplivi na gorilnik </vt:lpstr>
      <vt:lpstr>Vodik - dodatni varnostni ukrepi</vt:lpstr>
      <vt:lpstr>Vodik - vplivi na kotel</vt:lpstr>
      <vt:lpstr>Certificirani proizvodi za uporabo vodika na tržišču </vt:lpstr>
    </vt:vector>
  </TitlesOfParts>
  <Company>UM FS Maribor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PowerPointova predstavitev</dc:title>
  <dc:creator>Jasmin Kaljun</dc:creator>
  <cp:lastModifiedBy>dr Dejan Blagojević</cp:lastModifiedBy>
  <cp:revision>162</cp:revision>
  <cp:lastPrinted>2023-10-02T07:25:53Z</cp:lastPrinted>
  <dcterms:created xsi:type="dcterms:W3CDTF">2017-01-19T12:38:41Z</dcterms:created>
  <dcterms:modified xsi:type="dcterms:W3CDTF">2025-02-19T10:39:07Z</dcterms:modified>
</cp:coreProperties>
</file>