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.jpg" ContentType="image/jpg"/>
  <Override PartName="/ppt/media/image6.jpg" ContentType="image/jpg"/>
  <Override PartName="/ppt/media/image7.jpg" ContentType="image/jpg"/>
  <Override PartName="/ppt/media/image8.jpg" ContentType="image/jpg"/>
  <Override PartName="/ppt/media/image9.jpg" ContentType="image/jpg"/>
  <Override PartName="/ppt/media/image10.jpg" ContentType="image/jpg"/>
  <Override PartName="/ppt/media/image11.jpg" ContentType="image/jpg"/>
  <Override PartName="/ppt/media/image12.jpg" ContentType="image/jpg"/>
  <Override PartName="/ppt/media/image13.jpg" ContentType="image/jpg"/>
  <Override PartName="/ppt/media/image14.jpg" ContentType="image/jpg"/>
  <Override PartName="/ppt/media/image15.jpg" ContentType="image/jpg"/>
  <Override PartName="/ppt/media/image16.jpg" ContentType="image/jpg"/>
  <Override PartName="/ppt/media/image17.jpg" ContentType="image/jpg"/>
  <Override PartName="/ppt/media/image18.jpg" ContentType="image/jpg"/>
  <Override PartName="/ppt/media/image20.jpg" ContentType="image/jpg"/>
  <Override PartName="/ppt/media/image21.jpg" ContentType="image/jpg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4"/>
  </p:sldMasterIdLst>
  <p:sldIdLst>
    <p:sldId id="257" r:id="rId5"/>
    <p:sldId id="258" r:id="rId6"/>
    <p:sldId id="261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0" r:id="rId23"/>
    <p:sldId id="281" r:id="rId24"/>
    <p:sldId id="282" r:id="rId25"/>
    <p:sldId id="284" r:id="rId26"/>
    <p:sldId id="286" r:id="rId27"/>
    <p:sldId id="287" r:id="rId28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14BD03-4BEB-462D-A90A-9AF0A4909B61}" v="1" dt="2024-01-20T10:01:22.90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94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308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108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032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4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5557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623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0022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0713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7498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325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0431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635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09800" y="3124200"/>
            <a:ext cx="4097654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4400" spc="-5" dirty="0" err="1">
                <a:latin typeface="Trebuchet MS"/>
                <a:cs typeface="Trebuchet MS"/>
              </a:rPr>
              <a:t>Senzori</a:t>
            </a:r>
            <a:r>
              <a:rPr sz="4400" spc="-85" dirty="0">
                <a:latin typeface="Trebuchet MS"/>
                <a:cs typeface="Trebuchet MS"/>
              </a:rPr>
              <a:t> </a:t>
            </a:r>
            <a:r>
              <a:rPr sz="4400" spc="-15" dirty="0" err="1">
                <a:latin typeface="Trebuchet MS"/>
                <a:cs typeface="Trebuchet MS"/>
              </a:rPr>
              <a:t>pritiska</a:t>
            </a:r>
            <a:br>
              <a:rPr lang="sr-Latn-RS" sz="4400" spc="-15" dirty="0">
                <a:latin typeface="Trebuchet MS"/>
                <a:cs typeface="Trebuchet MS"/>
              </a:rPr>
            </a:br>
            <a:endParaRPr sz="2800" dirty="0">
              <a:latin typeface="Trebuchet MS"/>
              <a:cs typeface="Trebuchet MS"/>
            </a:endParaRPr>
          </a:p>
        </p:txBody>
      </p:sp>
      <p:pic>
        <p:nvPicPr>
          <p:cNvPr id="3" name="Slika 2" descr="Slika na kojoj se nalazi tekst&#10;&#10;Opis je automatski generisan">
            <a:extLst>
              <a:ext uri="{FF2B5EF4-FFF2-40B4-BE49-F238E27FC236}">
                <a16:creationId xmlns:a16="http://schemas.microsoft.com/office/drawing/2014/main" id="{8F23A1AC-416F-247D-4535-7C17E396D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52400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2645FF3-DBED-770C-19A8-EE29FDC126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04900" y="1447800"/>
            <a:ext cx="6934200" cy="41346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Slika 2" descr="Slika na kojoj se nalazi tekst&#10;&#10;Opis je automatski generisan">
            <a:extLst>
              <a:ext uri="{FF2B5EF4-FFF2-40B4-BE49-F238E27FC236}">
                <a16:creationId xmlns:a16="http://schemas.microsoft.com/office/drawing/2014/main" id="{630C266D-89E6-18EE-3DB2-CDB94E9579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858" y="152400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DD56F01C-BF3B-D2A3-E061-BDCBAC5388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19200" y="1219200"/>
            <a:ext cx="2362200" cy="4724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343400" y="685800"/>
            <a:ext cx="2705100" cy="19918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0" y="2895601"/>
            <a:ext cx="3427476" cy="30479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5A7C2C52-8A7E-C836-00E2-CF8E6F4F3D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141858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FB6822A8-30C3-7750-4165-A9DF00D7E9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9600" y="914400"/>
            <a:ext cx="556895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5" dirty="0">
                <a:solidFill>
                  <a:srgbClr val="404040"/>
                </a:solidFill>
                <a:latin typeface="+mj-lt"/>
                <a:cs typeface="Segoe UI"/>
              </a:rPr>
              <a:t>Potenciometarski </a:t>
            </a:r>
            <a:r>
              <a:rPr sz="2800" b="1" spc="-5" dirty="0">
                <a:solidFill>
                  <a:srgbClr val="404040"/>
                </a:solidFill>
                <a:latin typeface="+mj-lt"/>
                <a:cs typeface="Segoe UI"/>
              </a:rPr>
              <a:t>senzor</a:t>
            </a:r>
            <a:r>
              <a:rPr sz="2800" b="1" spc="90" dirty="0">
                <a:solidFill>
                  <a:srgbClr val="404040"/>
                </a:solidFill>
                <a:latin typeface="+mj-lt"/>
                <a:cs typeface="Segoe UI"/>
              </a:rPr>
              <a:t> </a:t>
            </a:r>
            <a:r>
              <a:rPr sz="2800" b="1" spc="-10" dirty="0">
                <a:solidFill>
                  <a:srgbClr val="404040"/>
                </a:solidFill>
                <a:latin typeface="+mj-lt"/>
                <a:cs typeface="Segoe UI"/>
              </a:rPr>
              <a:t>pritiska.</a:t>
            </a:r>
            <a:endParaRPr sz="2800" dirty="0">
              <a:latin typeface="+mj-lt"/>
              <a:cs typeface="Segoe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9600" y="1641475"/>
            <a:ext cx="7689850" cy="72072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>
              <a:lnSpc>
                <a:spcPts val="2590"/>
              </a:lnSpc>
              <a:spcBef>
                <a:spcPts val="425"/>
              </a:spcBef>
            </a:pPr>
            <a:r>
              <a:rPr sz="2400" spc="-5" dirty="0">
                <a:solidFill>
                  <a:srgbClr val="404040"/>
                </a:solidFill>
                <a:cs typeface="Segoe UI"/>
              </a:rPr>
              <a:t>Deformacija elastičnog elementa može </a:t>
            </a:r>
            <a:r>
              <a:rPr sz="2400" dirty="0">
                <a:solidFill>
                  <a:srgbClr val="404040"/>
                </a:solidFill>
                <a:cs typeface="Segoe UI"/>
              </a:rPr>
              <a:t>se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detektovati 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pomoću</a:t>
            </a:r>
            <a:r>
              <a:rPr sz="2400" spc="-15" dirty="0">
                <a:solidFill>
                  <a:srgbClr val="404040"/>
                </a:solidFill>
                <a:cs typeface="Segoe UI"/>
              </a:rPr>
              <a:t>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potenciometra.</a:t>
            </a:r>
            <a:endParaRPr sz="2400" dirty="0">
              <a:cs typeface="Segoe U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09600" y="2362200"/>
            <a:ext cx="7772400" cy="34137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E379AA25-D447-96FE-57F5-8B1F0B354F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28600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9FC864A0-4836-3B44-4858-219D8673B7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81200" y="1600200"/>
            <a:ext cx="5181600" cy="31912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Slika 2" descr="Slika na kojoj se nalazi tekst&#10;&#10;Opis je automatski generisan">
            <a:extLst>
              <a:ext uri="{FF2B5EF4-FFF2-40B4-BE49-F238E27FC236}">
                <a16:creationId xmlns:a16="http://schemas.microsoft.com/office/drawing/2014/main" id="{130C6337-29B1-AFF5-A0C9-48DE3FA4F9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28600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F4B805B-FF38-ABDD-66EA-EAB133C36A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741B58E-3B65-4A01-A276-975AB2CF8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39736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AC67C3-831B-4AB1-A259-DFB839CAFA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9277" y="605896"/>
            <a:ext cx="2313633" cy="5646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900">
                <a:solidFill>
                  <a:srgbClr val="FFFFFF"/>
                </a:solidFill>
              </a:rPr>
              <a:t>Piezoelektrični senzori pritiska.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4B3F04-9EAC-45C0-B3CE-0387EEA10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3" name="object 3"/>
          <p:cNvSpPr txBox="1"/>
          <p:nvPr/>
        </p:nvSpPr>
        <p:spPr>
          <a:xfrm>
            <a:off x="3556512" y="605896"/>
            <a:ext cx="4810247" cy="5646208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pPr marL="12700">
              <a:lnSpc>
                <a:spcPct val="90000"/>
              </a:lnSpc>
              <a:spcBef>
                <a:spcPts val="100"/>
              </a:spcBef>
              <a:buClr>
                <a:schemeClr val="accent1"/>
              </a:buClr>
              <a:buFont typeface="Calibri" panose="020F0502020204030204" pitchFamily="34" charset="0"/>
            </a:pPr>
            <a:r>
              <a:rPr lang="en-US" spc="-15">
                <a:solidFill>
                  <a:schemeClr val="tx1">
                    <a:lumMod val="75000"/>
                    <a:lumOff val="25000"/>
                  </a:schemeClr>
                </a:solidFill>
              </a:rPr>
              <a:t>dva</a:t>
            </a:r>
            <a:r>
              <a:rPr lang="en-US" spc="-35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načina:</a:t>
            </a:r>
          </a:p>
          <a:p>
            <a:pPr marL="355600" marR="48895" indent="-342900">
              <a:lnSpc>
                <a:spcPct val="90000"/>
              </a:lnSpc>
              <a:spcBef>
                <a:spcPts val="2800"/>
              </a:spcBef>
              <a:buClr>
                <a:schemeClr val="accent1"/>
              </a:buClr>
              <a:buFont typeface="Calibri" panose="020F0502020204030204" pitchFamily="34" charset="0"/>
              <a:buChar char="•"/>
            </a:pP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Kod </a:t>
            </a:r>
            <a:r>
              <a:rPr lang="en-US" spc="5">
                <a:solidFill>
                  <a:schemeClr val="tx1">
                    <a:lumMod val="75000"/>
                    <a:lumOff val="25000"/>
                  </a:schemeClr>
                </a:solidFill>
              </a:rPr>
              <a:t>prvog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načina sila </a:t>
            </a:r>
            <a:r>
              <a:rPr lang="en-US" spc="-15">
                <a:solidFill>
                  <a:schemeClr val="tx1">
                    <a:lumMod val="75000"/>
                    <a:lumOff val="25000"/>
                  </a:schemeClr>
                </a:solidFill>
              </a:rPr>
              <a:t>preko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deformacionog elementa  deluje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na pijezoelektrik, na </a:t>
            </a:r>
            <a:r>
              <a:rPr lang="en-US" spc="-15">
                <a:solidFill>
                  <a:schemeClr val="tx1">
                    <a:lumMod val="75000"/>
                    <a:lumOff val="25000"/>
                  </a:schemeClr>
                </a:solidFill>
              </a:rPr>
              <a:t>kome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se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javlja električni 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naboj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proporcionalan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merenom</a:t>
            </a:r>
            <a:r>
              <a:rPr lang="en-US" spc="-45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pritisku.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90000"/>
              </a:lnSpc>
              <a:spcBef>
                <a:spcPts val="15"/>
              </a:spcBef>
              <a:buClr>
                <a:schemeClr val="accent1"/>
              </a:buClr>
              <a:buFont typeface="Calibri" panose="020F0502020204030204" pitchFamily="34" charset="0"/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marR="5080" indent="-342900">
              <a:lnSpc>
                <a:spcPct val="90000"/>
              </a:lnSpc>
              <a:spcBef>
                <a:spcPts val="5"/>
              </a:spcBef>
              <a:buClr>
                <a:schemeClr val="accent1"/>
              </a:buClr>
              <a:buFont typeface="Calibri" panose="020F0502020204030204" pitchFamily="34" charset="0"/>
              <a:buChar char="•"/>
            </a:pP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Kod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drugog načina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pijezoelektrik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se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pravi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u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formi 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mehaničkog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oscilatora,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čija se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rezonantna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frekvencija 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menja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u skladu sa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merenom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silom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odnosno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pritiskom</a:t>
            </a:r>
            <a:r>
              <a:rPr lang="en-US" b="1" spc="-1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5C3CE2BC-A3DF-04C5-A3F9-7BBC298C19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112" y="388408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4DF6EBB-637D-D1F4-7E4E-5A6BDE702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95400" y="761238"/>
            <a:ext cx="6781800" cy="53355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Slika 2" descr="Slika na kojoj se nalazi tekst&#10;&#10;Opis je automatski generisan">
            <a:extLst>
              <a:ext uri="{FF2B5EF4-FFF2-40B4-BE49-F238E27FC236}">
                <a16:creationId xmlns:a16="http://schemas.microsoft.com/office/drawing/2014/main" id="{9D288FEF-6BA1-BE66-D0D6-B1E43DD766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52400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4CF113F7-3481-A123-C036-6F7A086787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921131"/>
            <a:ext cx="545655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/>
              <a:t>Optoelektronski </a:t>
            </a:r>
            <a:r>
              <a:rPr sz="2800" spc="-5" dirty="0"/>
              <a:t>senzori</a:t>
            </a:r>
            <a:r>
              <a:rPr sz="2800" spc="60" dirty="0"/>
              <a:t> </a:t>
            </a:r>
            <a:r>
              <a:rPr sz="2800" spc="-10" dirty="0"/>
              <a:t>pritiska.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738505" y="1752600"/>
            <a:ext cx="6805295" cy="7207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35"/>
              </a:lnSpc>
              <a:spcBef>
                <a:spcPts val="100"/>
              </a:spcBef>
            </a:pP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Deformacijom elastičnog elementa moduliše</a:t>
            </a:r>
            <a:r>
              <a:rPr sz="2400" spc="-10" dirty="0">
                <a:solidFill>
                  <a:srgbClr val="404040"/>
                </a:solidFill>
                <a:latin typeface="+mj-lt"/>
                <a:cs typeface="Segoe UI"/>
              </a:rPr>
              <a:t>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se</a:t>
            </a:r>
            <a:endParaRPr sz="2400" dirty="0">
              <a:latin typeface="+mj-lt"/>
              <a:cs typeface="Segoe UI"/>
            </a:endParaRPr>
          </a:p>
          <a:p>
            <a:pPr marL="12700">
              <a:lnSpc>
                <a:spcPts val="2735"/>
              </a:lnSpc>
            </a:pPr>
            <a:r>
              <a:rPr sz="2400" spc="-10" dirty="0">
                <a:solidFill>
                  <a:srgbClr val="404040"/>
                </a:solidFill>
                <a:latin typeface="+mj-lt"/>
                <a:cs typeface="Segoe UI"/>
              </a:rPr>
              <a:t>intenzitet svetla </a:t>
            </a:r>
            <a:r>
              <a:rPr sz="2400" spc="-15" dirty="0">
                <a:solidFill>
                  <a:srgbClr val="404040"/>
                </a:solidFill>
                <a:latin typeface="+mj-lt"/>
                <a:cs typeface="Segoe UI"/>
              </a:rPr>
              <a:t>koje </a:t>
            </a:r>
            <a:r>
              <a:rPr sz="2400" spc="-10" dirty="0">
                <a:solidFill>
                  <a:srgbClr val="404040"/>
                </a:solidFill>
                <a:latin typeface="+mj-lt"/>
                <a:cs typeface="Segoe UI"/>
              </a:rPr>
              <a:t>pada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na</a:t>
            </a:r>
            <a:r>
              <a:rPr sz="2400" spc="25" dirty="0">
                <a:solidFill>
                  <a:srgbClr val="404040"/>
                </a:solidFill>
                <a:latin typeface="+mj-lt"/>
                <a:cs typeface="Segoe UI"/>
              </a:rPr>
              <a:t>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fotoprijemnik</a:t>
            </a:r>
            <a:r>
              <a:rPr sz="2400" dirty="0">
                <a:solidFill>
                  <a:srgbClr val="404040"/>
                </a:solidFill>
                <a:latin typeface="Segoe UI"/>
                <a:cs typeface="Segoe UI"/>
              </a:rPr>
              <a:t>.</a:t>
            </a:r>
            <a:endParaRPr sz="2400" dirty="0">
              <a:latin typeface="Segoe UI"/>
              <a:cs typeface="Segoe U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981200" y="2667000"/>
            <a:ext cx="4953000" cy="32698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CA601DFF-E81F-3562-1F04-5B84CDB5DC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52400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99178446-8611-71CA-EA52-5CD45DE016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600" y="1066800"/>
            <a:ext cx="32226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/>
              <a:t>Senzori sa</a:t>
            </a:r>
            <a:r>
              <a:rPr sz="2800" spc="5" dirty="0"/>
              <a:t> </a:t>
            </a:r>
            <a:r>
              <a:rPr sz="2800" spc="-5" dirty="0"/>
              <a:t>strunom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752600"/>
            <a:ext cx="8068309" cy="1378967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385"/>
              </a:spcBef>
            </a:pP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Zategnuta žica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je 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jednim krajem pričvršćena </a:t>
            </a:r>
            <a:r>
              <a:rPr sz="2400" dirty="0" err="1">
                <a:solidFill>
                  <a:srgbClr val="404040"/>
                </a:solidFill>
                <a:latin typeface="+mj-lt"/>
                <a:cs typeface="Segoe UI"/>
              </a:rPr>
              <a:t>za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  </a:t>
            </a:r>
            <a:r>
              <a:rPr sz="2400" spc="-5" dirty="0" err="1">
                <a:solidFill>
                  <a:srgbClr val="404040"/>
                </a:solidFill>
                <a:latin typeface="+mj-lt"/>
                <a:cs typeface="Segoe UI"/>
              </a:rPr>
              <a:t>deformacioni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 element. </a:t>
            </a:r>
            <a:r>
              <a:rPr sz="2400" spc="-55" dirty="0">
                <a:solidFill>
                  <a:srgbClr val="404040"/>
                </a:solidFill>
                <a:latin typeface="+mj-lt"/>
                <a:cs typeface="Segoe UI"/>
              </a:rPr>
              <a:t>Takva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žica 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je </a:t>
            </a:r>
            <a:r>
              <a:rPr sz="2400" spc="-10" dirty="0">
                <a:solidFill>
                  <a:srgbClr val="404040"/>
                </a:solidFill>
                <a:latin typeface="+mj-lt"/>
                <a:cs typeface="Segoe UI"/>
              </a:rPr>
              <a:t>zapravo,  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mehanički oscilator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čija se </a:t>
            </a:r>
            <a:r>
              <a:rPr sz="2400" spc="-5" dirty="0" err="1">
                <a:solidFill>
                  <a:srgbClr val="404040"/>
                </a:solidFill>
                <a:latin typeface="+mj-lt"/>
                <a:cs typeface="Segoe UI"/>
              </a:rPr>
              <a:t>rezo</a:t>
            </a:r>
            <a:r>
              <a:rPr lang="en-GB" sz="2400" spc="-5" dirty="0">
                <a:solidFill>
                  <a:srgbClr val="404040"/>
                </a:solidFill>
                <a:latin typeface="+mj-lt"/>
                <a:cs typeface="Segoe UI"/>
              </a:rPr>
              <a:t>-</a:t>
            </a:r>
            <a:r>
              <a:rPr sz="2400" spc="-5" dirty="0" err="1">
                <a:solidFill>
                  <a:srgbClr val="404040"/>
                </a:solidFill>
                <a:latin typeface="+mj-lt"/>
                <a:cs typeface="Segoe UI"/>
              </a:rPr>
              <a:t>nantna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 </a:t>
            </a:r>
            <a:r>
              <a:rPr sz="2400" spc="-10" dirty="0">
                <a:solidFill>
                  <a:srgbClr val="404040"/>
                </a:solidFill>
                <a:latin typeface="+mj-lt"/>
                <a:cs typeface="Segoe UI"/>
              </a:rPr>
              <a:t>frekvencija 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menja  obrnuto proporcionalno zategnutosti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i 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dužini žice,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a  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time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i </a:t>
            </a:r>
            <a:r>
              <a:rPr sz="2400" spc="-10" dirty="0">
                <a:solidFill>
                  <a:srgbClr val="404040"/>
                </a:solidFill>
                <a:latin typeface="+mj-lt"/>
                <a:cs typeface="Segoe UI"/>
              </a:rPr>
              <a:t>merenom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 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pritisku.</a:t>
            </a:r>
            <a:endParaRPr sz="2400" dirty="0">
              <a:latin typeface="+mj-lt"/>
              <a:cs typeface="Segoe U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667000" y="3200400"/>
            <a:ext cx="3657600" cy="27124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881ED4DE-34E6-44CD-7063-4F05F43C42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661" y="152400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EBF67128-E5E3-D340-4823-F17BB1A6F9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3341" y="762000"/>
            <a:ext cx="67519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35" dirty="0">
                <a:latin typeface="Trebuchet MS"/>
                <a:cs typeface="Trebuchet MS"/>
              </a:rPr>
              <a:t>Tenzometarski </a:t>
            </a:r>
            <a:r>
              <a:rPr sz="3600" spc="-5" dirty="0">
                <a:latin typeface="Trebuchet MS"/>
                <a:cs typeface="Trebuchet MS"/>
              </a:rPr>
              <a:t>senzori</a:t>
            </a:r>
            <a:r>
              <a:rPr sz="3600" spc="60" dirty="0">
                <a:latin typeface="Trebuchet MS"/>
                <a:cs typeface="Trebuchet MS"/>
              </a:rPr>
              <a:t> </a:t>
            </a:r>
            <a:r>
              <a:rPr sz="3600" spc="-15" dirty="0">
                <a:latin typeface="Trebuchet MS"/>
                <a:cs typeface="Trebuchet MS"/>
              </a:rPr>
              <a:t>pritiska.</a:t>
            </a:r>
            <a:endParaRPr sz="3600" dirty="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676400"/>
            <a:ext cx="7644130" cy="315727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400" spc="-30" dirty="0">
                <a:solidFill>
                  <a:srgbClr val="404040"/>
                </a:solidFill>
                <a:latin typeface="+mj-lt"/>
                <a:cs typeface="Segoe UI"/>
              </a:rPr>
              <a:t>Tenzoelement</a:t>
            </a:r>
            <a:endParaRPr sz="2400" dirty="0">
              <a:latin typeface="+mj-lt"/>
              <a:cs typeface="Segoe UI"/>
            </a:endParaRPr>
          </a:p>
          <a:p>
            <a:pPr marL="12700" marR="405130">
              <a:lnSpc>
                <a:spcPct val="90100"/>
              </a:lnSpc>
              <a:spcBef>
                <a:spcPts val="805"/>
              </a:spcBef>
            </a:pPr>
            <a:r>
              <a:rPr sz="2400" spc="-20" dirty="0">
                <a:solidFill>
                  <a:srgbClr val="404040"/>
                </a:solidFill>
                <a:latin typeface="+mj-lt"/>
                <a:cs typeface="Segoe UI"/>
              </a:rPr>
              <a:t>(tenzometar,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tenzootpornik, 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rastezna traka, merna  traka) je pasivni otpornički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senzor </a:t>
            </a:r>
            <a:r>
              <a:rPr sz="2400" spc="-10" dirty="0">
                <a:solidFill>
                  <a:srgbClr val="404040"/>
                </a:solidFill>
                <a:latin typeface="+mj-lt"/>
                <a:cs typeface="Segoe UI"/>
              </a:rPr>
              <a:t>mehaničke  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deformacije.</a:t>
            </a:r>
            <a:endParaRPr sz="2400" dirty="0">
              <a:latin typeface="+mj-lt"/>
              <a:cs typeface="Segoe UI"/>
            </a:endParaRPr>
          </a:p>
          <a:p>
            <a:pPr marL="12700" marR="327025" indent="83820">
              <a:lnSpc>
                <a:spcPct val="90000"/>
              </a:lnSpc>
              <a:spcBef>
                <a:spcPts val="800"/>
              </a:spcBef>
            </a:pP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Njegov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rad se </a:t>
            </a:r>
            <a:r>
              <a:rPr sz="2400" spc="-10" dirty="0">
                <a:solidFill>
                  <a:srgbClr val="404040"/>
                </a:solidFill>
                <a:latin typeface="+mj-lt"/>
                <a:cs typeface="Segoe UI"/>
              </a:rPr>
              <a:t>zasniva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na činjenici 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da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se 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otpor  elektičnog </a:t>
            </a:r>
            <a:r>
              <a:rPr sz="2400" spc="-10" dirty="0">
                <a:solidFill>
                  <a:srgbClr val="404040"/>
                </a:solidFill>
                <a:latin typeface="+mj-lt"/>
                <a:cs typeface="Segoe UI"/>
              </a:rPr>
              <a:t>provodnika 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menja kada je taj </a:t>
            </a:r>
            <a:r>
              <a:rPr sz="2400" spc="-10" dirty="0">
                <a:solidFill>
                  <a:srgbClr val="404040"/>
                </a:solidFill>
                <a:latin typeface="+mj-lt"/>
                <a:cs typeface="Segoe UI"/>
              </a:rPr>
              <a:t>provodnik  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izložen elastičnoj</a:t>
            </a:r>
            <a:r>
              <a:rPr sz="2400" spc="-10" dirty="0">
                <a:solidFill>
                  <a:srgbClr val="404040"/>
                </a:solidFill>
                <a:latin typeface="+mj-lt"/>
                <a:cs typeface="Segoe UI"/>
              </a:rPr>
              <a:t> 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deformaciji.</a:t>
            </a:r>
            <a:endParaRPr sz="2400" dirty="0">
              <a:latin typeface="+mj-lt"/>
              <a:cs typeface="Segoe UI"/>
            </a:endParaRPr>
          </a:p>
          <a:p>
            <a:pPr marL="12700" marR="5080">
              <a:lnSpc>
                <a:spcPts val="2590"/>
              </a:lnSpc>
              <a:spcBef>
                <a:spcPts val="840"/>
              </a:spcBef>
            </a:pPr>
            <a:r>
              <a:rPr sz="2400" spc="-25" dirty="0">
                <a:solidFill>
                  <a:srgbClr val="404040"/>
                </a:solidFill>
                <a:latin typeface="+mj-lt"/>
                <a:cs typeface="Segoe UI"/>
              </a:rPr>
              <a:t>Tenzoelementi 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primenjuju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u </a:t>
            </a:r>
            <a:r>
              <a:rPr sz="2400" spc="-5" dirty="0">
                <a:solidFill>
                  <a:srgbClr val="404040"/>
                </a:solidFill>
                <a:latin typeface="+mj-lt"/>
                <a:cs typeface="Segoe UI"/>
              </a:rPr>
              <a:t>gradnji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senzora: </a:t>
            </a:r>
            <a:r>
              <a:rPr sz="2400" spc="-5" dirty="0">
                <a:solidFill>
                  <a:srgbClr val="DA5612"/>
                </a:solidFill>
                <a:latin typeface="+mj-lt"/>
                <a:cs typeface="Segoe UI"/>
              </a:rPr>
              <a:t>pritiska,  </a:t>
            </a:r>
            <a:r>
              <a:rPr sz="2400" dirty="0">
                <a:solidFill>
                  <a:srgbClr val="DA5612"/>
                </a:solidFill>
                <a:latin typeface="+mj-lt"/>
                <a:cs typeface="Segoe UI"/>
              </a:rPr>
              <a:t>sile, </a:t>
            </a:r>
            <a:r>
              <a:rPr sz="2400" spc="-5" dirty="0">
                <a:solidFill>
                  <a:srgbClr val="DA5612"/>
                </a:solidFill>
                <a:latin typeface="+mj-lt"/>
                <a:cs typeface="Segoe UI"/>
              </a:rPr>
              <a:t>momenta, </a:t>
            </a:r>
            <a:r>
              <a:rPr sz="2400" dirty="0">
                <a:solidFill>
                  <a:srgbClr val="DA5612"/>
                </a:solidFill>
                <a:latin typeface="+mj-lt"/>
                <a:cs typeface="Segoe UI"/>
              </a:rPr>
              <a:t>ubrzanja, vibracije, </a:t>
            </a:r>
            <a:r>
              <a:rPr sz="2400" spc="-15" dirty="0">
                <a:solidFill>
                  <a:srgbClr val="DA5612"/>
                </a:solidFill>
                <a:latin typeface="+mj-lt"/>
                <a:cs typeface="Segoe UI"/>
              </a:rPr>
              <a:t>nivoa </a:t>
            </a:r>
            <a:r>
              <a:rPr sz="2400" dirty="0">
                <a:solidFill>
                  <a:srgbClr val="404040"/>
                </a:solidFill>
                <a:latin typeface="+mj-lt"/>
                <a:cs typeface="Segoe UI"/>
              </a:rPr>
              <a:t>i</a:t>
            </a:r>
            <a:r>
              <a:rPr sz="2400" spc="0" dirty="0">
                <a:solidFill>
                  <a:srgbClr val="404040"/>
                </a:solidFill>
                <a:latin typeface="+mj-lt"/>
                <a:cs typeface="Segoe UI"/>
              </a:rPr>
              <a:t> </a:t>
            </a:r>
            <a:r>
              <a:rPr sz="2400" spc="-65" dirty="0">
                <a:solidFill>
                  <a:srgbClr val="404040"/>
                </a:solidFill>
                <a:latin typeface="+mj-lt"/>
                <a:cs typeface="Segoe UI"/>
              </a:rPr>
              <a:t>dr.</a:t>
            </a:r>
            <a:endParaRPr sz="2400" dirty="0">
              <a:latin typeface="+mj-lt"/>
              <a:cs typeface="Segoe U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248400" y="4724400"/>
            <a:ext cx="2464307" cy="14051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887BBFF0-FE1E-7231-54D9-0B80D703CD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021" y="156845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BC04C9C-9E9B-5585-AF8F-8E50DFAA9F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38300" y="692658"/>
            <a:ext cx="5867400" cy="54726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Slika 2" descr="Slika na kojoj se nalazi tekst&#10;&#10;Opis je automatski generisan">
            <a:extLst>
              <a:ext uri="{FF2B5EF4-FFF2-40B4-BE49-F238E27FC236}">
                <a16:creationId xmlns:a16="http://schemas.microsoft.com/office/drawing/2014/main" id="{28C7C484-454C-9BA0-E525-5B0739E1F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865" y="152400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F2A5EBD5-FE12-63ED-D3B0-8E2F847726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FE9996-7EAC-4679-B37D-C1045F42F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61DF1FE-5CC8-43D2-A76C-93C76EEDE1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34316"/>
            <a:ext cx="9144000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161BEBD-A23C-409E-ABC7-73F9EDC02F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C843AFC8-D8D0-4784-B08C-6324FA88E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54B1A56-8AFB-4D4F-8D98-1E832D6FFE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0108" y="0"/>
            <a:ext cx="349304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8E828FC-05B4-4BA4-92D3-3DF79D42D8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90108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/>
          <p:nvPr/>
        </p:nvSpPr>
        <p:spPr>
          <a:xfrm>
            <a:off x="4680629" y="1114862"/>
            <a:ext cx="4365891" cy="4628275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pPr marL="12700" algn="just">
              <a:lnSpc>
                <a:spcPct val="90000"/>
              </a:lnSpc>
              <a:spcBef>
                <a:spcPts val="100"/>
              </a:spcBef>
              <a:buClr>
                <a:schemeClr val="accent1"/>
              </a:buClr>
              <a:buFont typeface="Calibri" panose="020F0502020204030204" pitchFamily="34" charset="0"/>
              <a:tabLst>
                <a:tab pos="1649095" algn="l"/>
                <a:tab pos="2568575" algn="l"/>
                <a:tab pos="3068320" algn="l"/>
                <a:tab pos="4845685" algn="l"/>
                <a:tab pos="5882005" algn="l"/>
                <a:tab pos="6269355" algn="l"/>
                <a:tab pos="7761605" algn="l"/>
              </a:tabLst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Ka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se </a:t>
            </a:r>
            <a:r>
              <a:rPr lang="en-US" spc="-3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ontinuu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mnal</a:t>
            </a:r>
            <a:r>
              <a:rPr lang="en-US" spc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zi</a:t>
            </a:r>
            <a:r>
              <a:rPr lang="sr-Latn-R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u kontaktu sa nekom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graničnom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površinom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tada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1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normlano</a:t>
            </a:r>
            <a:r>
              <a:rPr lang="en-US" spc="-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nju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deluje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rezultanta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svih</a:t>
            </a:r>
            <a:r>
              <a:rPr lang="en-US" spc="-1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unutrašnjih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sila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između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čestica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</a:t>
            </a:r>
            <a:r>
              <a:rPr lang="en-US" spc="-1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kontinuuma</a:t>
            </a:r>
            <a:r>
              <a:rPr lang="en-US" spc="-1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endParaRPr lang="sr-Latn-RS" spc="-1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2700" algn="just">
              <a:lnSpc>
                <a:spcPct val="90000"/>
              </a:lnSpc>
              <a:spcBef>
                <a:spcPts val="100"/>
              </a:spcBef>
              <a:buClr>
                <a:schemeClr val="accent1"/>
              </a:buClr>
              <a:buFont typeface="Calibri" panose="020F0502020204030204" pitchFamily="34" charset="0"/>
              <a:tabLst>
                <a:tab pos="1649095" algn="l"/>
                <a:tab pos="2568575" algn="l"/>
                <a:tab pos="3068320" algn="l"/>
                <a:tab pos="4845685" algn="l"/>
                <a:tab pos="5882005" algn="l"/>
                <a:tab pos="6269355" algn="l"/>
                <a:tab pos="7761605" algn="l"/>
              </a:tabLst>
            </a:pPr>
            <a:endParaRPr lang="en-US" spc="-1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2700" algn="just">
              <a:lnSpc>
                <a:spcPct val="90000"/>
              </a:lnSpc>
              <a:spcBef>
                <a:spcPts val="100"/>
              </a:spcBef>
              <a:buClr>
                <a:schemeClr val="accent1"/>
              </a:buClr>
              <a:buFont typeface="Calibri" panose="020F0502020204030204" pitchFamily="34" charset="0"/>
              <a:tabLst>
                <a:tab pos="1649095" algn="l"/>
                <a:tab pos="2568575" algn="l"/>
                <a:tab pos="3068320" algn="l"/>
                <a:tab pos="4845685" algn="l"/>
                <a:tab pos="5882005" algn="l"/>
                <a:tab pos="6269355" algn="l"/>
                <a:tab pos="7761605" algn="l"/>
              </a:tabLst>
            </a:pP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Skalar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koji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dobija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kao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odnos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sile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 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[N]  po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jedinici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površine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</a:t>
            </a:r>
            <a:r>
              <a:rPr lang="en-US" i="1" spc="1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[m</a:t>
            </a:r>
            <a:r>
              <a:rPr lang="en-US" spc="-7" baseline="2430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] </a:t>
            </a:r>
            <a:r>
              <a:rPr lang="sr-Latn-R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z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ove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se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pritisak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90000"/>
              </a:lnSpc>
              <a:spcBef>
                <a:spcPts val="45"/>
              </a:spcBef>
              <a:buClr>
                <a:schemeClr val="accent1"/>
              </a:buClr>
              <a:buFont typeface="Calibri" panose="020F0502020204030204" pitchFamily="34" charset="0"/>
            </a:pPr>
            <a:r>
              <a:rPr lang="en-US" i="1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 =</a:t>
            </a:r>
            <a:r>
              <a:rPr lang="en-US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i="1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F/S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90000"/>
              </a:lnSpc>
              <a:spcBef>
                <a:spcPts val="30"/>
              </a:spcBef>
              <a:buClr>
                <a:schemeClr val="accent1"/>
              </a:buClr>
              <a:buFont typeface="Calibri" panose="020F0502020204030204" pitchFamily="34" charset="0"/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2700" algn="just">
              <a:lnSpc>
                <a:spcPct val="90000"/>
              </a:lnSpc>
              <a:buClr>
                <a:schemeClr val="accent1"/>
              </a:buClr>
              <a:buFont typeface="Calibri" panose="020F0502020204030204" pitchFamily="34" charset="0"/>
            </a:pP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Preme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teoriji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fluida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pritisak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je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lokalno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svojstvo</a:t>
            </a:r>
            <a:r>
              <a:rPr lang="en-US" spc="-1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fluida</a:t>
            </a:r>
            <a:r>
              <a:rPr lang="en-US" spc="2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</a:t>
            </a:r>
            <a:r>
              <a:rPr lang="sr-Latn-R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zavisi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od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visine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stuba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 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[m]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fluida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iznad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date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lokacije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</a:t>
            </a:r>
            <a:r>
              <a:rPr lang="sr-Latn-R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gustine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fluida</a:t>
            </a:r>
            <a:r>
              <a:rPr lang="en-US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Symbol" panose="05050102010706020507" pitchFamily="18" charset="2"/>
              </a:rPr>
              <a:t>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1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[kg/m</a:t>
            </a:r>
            <a:r>
              <a:rPr lang="en-US" spc="-15" baseline="2430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r>
              <a:rPr lang="en-US" spc="-1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]</a:t>
            </a:r>
            <a:r>
              <a:rPr lang="en-US" spc="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odnosno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698500" algn="just">
              <a:lnSpc>
                <a:spcPct val="90000"/>
              </a:lnSpc>
              <a:spcBef>
                <a:spcPts val="2715"/>
              </a:spcBef>
              <a:buClr>
                <a:schemeClr val="accent1"/>
              </a:buClr>
              <a:buFont typeface="Calibri" panose="020F0502020204030204" pitchFamily="34" charset="0"/>
            </a:pPr>
            <a:r>
              <a:rPr lang="en-US" i="1" spc="-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 =</a:t>
            </a:r>
            <a:r>
              <a:rPr lang="en-US" i="1" spc="1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i="1" spc="-45" dirty="0">
                <a:solidFill>
                  <a:schemeClr val="tx1">
                    <a:lumMod val="85000"/>
                    <a:lumOff val="15000"/>
                  </a:schemeClr>
                </a:solidFill>
                <a:latin typeface="Symbol" panose="05050102010706020507" pitchFamily="18" charset="2"/>
              </a:rPr>
              <a:t></a:t>
            </a:r>
            <a:r>
              <a:rPr lang="en-US" i="1" spc="-45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gh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Slika 2" descr="Slika na kojoj se nalazi tekst&#10;&#10;Opis je automatski generisan">
            <a:extLst>
              <a:ext uri="{FF2B5EF4-FFF2-40B4-BE49-F238E27FC236}">
                <a16:creationId xmlns:a16="http://schemas.microsoft.com/office/drawing/2014/main" id="{9DFFCAEA-0654-27B3-BFB0-3197F5BCB5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824" y="52208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AFF9F371-D1CB-7641-31F7-1551E6811C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38400" y="1752600"/>
            <a:ext cx="3962400" cy="3688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Slika 2" descr="Slika na kojoj se nalazi tekst&#10;&#10;Opis je automatski generisan">
            <a:extLst>
              <a:ext uri="{FF2B5EF4-FFF2-40B4-BE49-F238E27FC236}">
                <a16:creationId xmlns:a16="http://schemas.microsoft.com/office/drawing/2014/main" id="{8094120A-0904-40AF-D344-BB05057C3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865" y="152400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63BA0B5-5DC0-473C-6006-EB55AF0189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8">
            <a:extLst>
              <a:ext uri="{FF2B5EF4-FFF2-40B4-BE49-F238E27FC236}">
                <a16:creationId xmlns:a16="http://schemas.microsoft.com/office/drawing/2014/main" id="{3741B58E-3B65-4A01-A276-975AB2CF8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39736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7AAC67C3-831B-4AB1-A259-DFB839CAFA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9277" y="605896"/>
            <a:ext cx="2313633" cy="56462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600" b="1">
                <a:solidFill>
                  <a:srgbClr val="FFFFFF"/>
                </a:solidFill>
              </a:rPr>
              <a:t>Tehnika temperaturne kompenzacije pomoću</a:t>
            </a:r>
            <a:br>
              <a:rPr lang="en-US" sz="2600">
                <a:solidFill>
                  <a:srgbClr val="FFFFFF"/>
                </a:solidFill>
              </a:rPr>
            </a:br>
            <a:r>
              <a:rPr lang="en-US" sz="2600" b="1">
                <a:solidFill>
                  <a:srgbClr val="FFFFFF"/>
                </a:solidFill>
              </a:rPr>
              <a:t>pasivnog tenzoelementa.</a:t>
            </a:r>
            <a:br>
              <a:rPr lang="en-US" sz="2600">
                <a:solidFill>
                  <a:srgbClr val="FFFFFF"/>
                </a:solidFill>
              </a:rPr>
            </a:br>
            <a:endParaRPr lang="en-US" sz="2600">
              <a:solidFill>
                <a:srgbClr val="FFFFFF"/>
              </a:solidFill>
            </a:endParaRPr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054B3F04-9EAC-45C0-B3CE-0387EEA10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3" name="object 3"/>
          <p:cNvSpPr txBox="1"/>
          <p:nvPr/>
        </p:nvSpPr>
        <p:spPr>
          <a:xfrm>
            <a:off x="3556512" y="605896"/>
            <a:ext cx="4810247" cy="5646208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pPr marL="355600" marR="991869" indent="-342900">
              <a:lnSpc>
                <a:spcPct val="90000"/>
              </a:lnSpc>
              <a:spcBef>
                <a:spcPts val="850"/>
              </a:spcBef>
              <a:buClr>
                <a:schemeClr val="accent1"/>
              </a:buClr>
              <a:buFont typeface="Calibri" panose="020F0502020204030204" pitchFamily="34" charset="0"/>
              <a:buChar char="•"/>
              <a:tabLst>
                <a:tab pos="354965" algn="l"/>
                <a:tab pos="355600" algn="l"/>
              </a:tabLst>
            </a:pP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Promena otpora tenzoelementa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detektuje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se  Vitstonovim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mostom, </a:t>
            </a:r>
          </a:p>
          <a:p>
            <a:pPr marL="355600" marR="991869" indent="-342900">
              <a:lnSpc>
                <a:spcPct val="90000"/>
              </a:lnSpc>
              <a:spcBef>
                <a:spcPts val="850"/>
              </a:spcBef>
              <a:buClr>
                <a:schemeClr val="accent1"/>
              </a:buClr>
              <a:buFont typeface="Calibri" panose="020F0502020204030204" pitchFamily="34" charset="0"/>
              <a:buChar char="•"/>
              <a:tabLst>
                <a:tab pos="354965" algn="l"/>
                <a:tab pos="355600" algn="l"/>
              </a:tabLst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U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jednoj grani mosta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je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merni (aktivni)  tenzoelement,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i na njega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deluju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naprezanja i 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temperatura.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U susednoj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grani mosta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je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kompenzacioni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(pasivni,  slepi) tenzoelement, </a:t>
            </a:r>
            <a:r>
              <a:rPr lang="en-US" spc="-15">
                <a:solidFill>
                  <a:schemeClr val="tx1">
                    <a:lumMod val="75000"/>
                    <a:lumOff val="25000"/>
                  </a:schemeClr>
                </a:solidFill>
              </a:rPr>
              <a:t>koji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treba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da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ispunjava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sledeća  tri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uslova:</a:t>
            </a:r>
          </a:p>
          <a:p>
            <a:pPr marL="812800" marR="1039494" lvl="1" indent="-342900">
              <a:lnSpc>
                <a:spcPct val="90000"/>
              </a:lnSpc>
              <a:spcBef>
                <a:spcPts val="790"/>
              </a:spcBef>
              <a:buClr>
                <a:schemeClr val="accent1"/>
              </a:buClr>
              <a:buFont typeface="Calibri" panose="020F0502020204030204" pitchFamily="34" charset="0"/>
              <a:buChar char="•"/>
              <a:tabLst>
                <a:tab pos="439420" algn="l"/>
                <a:tab pos="440055" algn="l"/>
              </a:tabLst>
            </a:pP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da je istih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karakteristika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kao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i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merni tenzoelement, tj.  da je iz istog</a:t>
            </a:r>
            <a:r>
              <a:rPr lang="en-US" spc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5">
                <a:solidFill>
                  <a:schemeClr val="tx1">
                    <a:lumMod val="75000"/>
                    <a:lumOff val="25000"/>
                  </a:schemeClr>
                </a:solidFill>
              </a:rPr>
              <a:t>pakovanja</a:t>
            </a:r>
          </a:p>
          <a:p>
            <a:pPr marL="812800" marR="137160" lvl="1" indent="-342900">
              <a:lnSpc>
                <a:spcPct val="90000"/>
              </a:lnSpc>
              <a:spcBef>
                <a:spcPts val="425"/>
              </a:spcBef>
              <a:buClr>
                <a:schemeClr val="accent1"/>
              </a:buClr>
              <a:buFont typeface="Calibri" panose="020F0502020204030204" pitchFamily="34" charset="0"/>
              <a:buChar char="•"/>
            </a:pP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da je zalepljen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na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podlogu od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istog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materijala od </a:t>
            </a:r>
            <a:r>
              <a:rPr lang="en-US" spc="-15">
                <a:solidFill>
                  <a:schemeClr val="tx1">
                    <a:lumMod val="75000"/>
                    <a:lumOff val="25000"/>
                  </a:schemeClr>
                </a:solidFill>
              </a:rPr>
              <a:t>kojeg 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je napravljen deformacioni</a:t>
            </a:r>
            <a:r>
              <a:rPr lang="en-US" spc="-15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element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12800" marR="191135" lvl="1" indent="-342900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Calibri" panose="020F0502020204030204" pitchFamily="34" charset="0"/>
              <a:buChar char="•"/>
            </a:pP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da je zalepljen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na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mestu bez naprezanja, ali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na </a:t>
            </a:r>
            <a:r>
              <a:rPr lang="en-US" spc="-15">
                <a:solidFill>
                  <a:schemeClr val="tx1">
                    <a:lumMod val="75000"/>
                    <a:lumOff val="25000"/>
                  </a:schemeClr>
                </a:solidFill>
              </a:rPr>
              <a:t>kome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je  ista temperatura kao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i na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deformacionom</a:t>
            </a:r>
            <a:r>
              <a:rPr lang="en-US" spc="-8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elementu.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" name="Slika 1" descr="Slika na kojoj se nalazi tekst&#10;&#10;Opis je automatski generisan">
            <a:extLst>
              <a:ext uri="{FF2B5EF4-FFF2-40B4-BE49-F238E27FC236}">
                <a16:creationId xmlns:a16="http://schemas.microsoft.com/office/drawing/2014/main" id="{45E26BC0-70A3-25D4-FF8B-26178BCD63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601" y="180132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8BE6A2C-4908-84BB-B0F8-164BECF5E6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71600" y="1828800"/>
            <a:ext cx="6400800" cy="32232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Slika 2" descr="Slika na kojoj se nalazi tekst&#10;&#10;Opis je automatski generisan">
            <a:extLst>
              <a:ext uri="{FF2B5EF4-FFF2-40B4-BE49-F238E27FC236}">
                <a16:creationId xmlns:a16="http://schemas.microsoft.com/office/drawing/2014/main" id="{ED0736C8-8DFE-147E-2BBA-5ACB11C315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661" y="228600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A38D545-7A0C-A6AA-5A2E-3218C31B7F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7">
            <a:extLst>
              <a:ext uri="{FF2B5EF4-FFF2-40B4-BE49-F238E27FC236}">
                <a16:creationId xmlns:a16="http://schemas.microsoft.com/office/drawing/2014/main" id="{3741B58E-3B65-4A01-A276-975AB2CF8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39736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7AAC67C3-831B-4AB1-A259-DFB839CAFA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9277" y="605896"/>
            <a:ext cx="2313633" cy="5646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>
                <a:solidFill>
                  <a:srgbClr val="FFFFFF"/>
                </a:solidFill>
              </a:rPr>
              <a:t>Merni most sa tenzoelementima.</a:t>
            </a:r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id="{054B3F04-9EAC-45C0-B3CE-0387EEA10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3" name="object 3"/>
          <p:cNvSpPr txBox="1"/>
          <p:nvPr/>
        </p:nvSpPr>
        <p:spPr>
          <a:xfrm>
            <a:off x="3556512" y="605896"/>
            <a:ext cx="4810247" cy="5646208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pPr marL="355600" marR="1587500" indent="-342900">
              <a:lnSpc>
                <a:spcPct val="90000"/>
              </a:lnSpc>
              <a:spcBef>
                <a:spcPts val="425"/>
              </a:spcBef>
              <a:buClr>
                <a:schemeClr val="accent1"/>
              </a:buClr>
              <a:buFont typeface="Calibri" panose="020F0502020204030204" pitchFamily="34" charset="0"/>
              <a:buChar char="•"/>
            </a:pPr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Za </a:t>
            </a:r>
            <a:r>
              <a:rPr lang="en-US" b="1" spc="-10">
                <a:solidFill>
                  <a:schemeClr val="tx1">
                    <a:lumMod val="75000"/>
                    <a:lumOff val="25000"/>
                  </a:schemeClr>
                </a:solidFill>
              </a:rPr>
              <a:t>detekciju </a:t>
            </a:r>
            <a:r>
              <a:rPr lang="en-US" b="1" spc="-5">
                <a:solidFill>
                  <a:schemeClr val="tx1">
                    <a:lumMod val="75000"/>
                    <a:lumOff val="25000"/>
                  </a:schemeClr>
                </a:solidFill>
              </a:rPr>
              <a:t>tenzootpora </a:t>
            </a:r>
            <a:r>
              <a:rPr lang="en-US" b="1" spc="-10">
                <a:solidFill>
                  <a:schemeClr val="tx1">
                    <a:lumMod val="75000"/>
                    <a:lumOff val="25000"/>
                  </a:schemeClr>
                </a:solidFill>
              </a:rPr>
              <a:t>upotrebljava </a:t>
            </a:r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se  </a:t>
            </a:r>
            <a:r>
              <a:rPr lang="en-US" b="1" spc="-5">
                <a:solidFill>
                  <a:schemeClr val="tx1">
                    <a:lumMod val="75000"/>
                    <a:lumOff val="25000"/>
                  </a:schemeClr>
                </a:solidFill>
              </a:rPr>
              <a:t>nebalansirani Vitstonov</a:t>
            </a:r>
            <a:r>
              <a:rPr lang="en-US" b="1" spc="-45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spc="-5">
                <a:solidFill>
                  <a:schemeClr val="tx1">
                    <a:lumMod val="75000"/>
                    <a:lumOff val="25000"/>
                  </a:schemeClr>
                </a:solidFill>
              </a:rPr>
              <a:t>most.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indent="-342900">
              <a:lnSpc>
                <a:spcPct val="90000"/>
              </a:lnSpc>
              <a:spcBef>
                <a:spcPts val="475"/>
              </a:spcBef>
              <a:buClr>
                <a:schemeClr val="accent1"/>
              </a:buClr>
              <a:buFont typeface="Calibri" panose="020F0502020204030204" pitchFamily="34" charset="0"/>
              <a:buChar char="•"/>
            </a:pPr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Izlazni napon </a:t>
            </a:r>
            <a:r>
              <a:rPr lang="en-US" b="1" spc="-5">
                <a:solidFill>
                  <a:schemeClr val="tx1">
                    <a:lumMod val="75000"/>
                    <a:lumOff val="25000"/>
                  </a:schemeClr>
                </a:solidFill>
              </a:rPr>
              <a:t>mosta proporcionalan je</a:t>
            </a:r>
            <a:r>
              <a:rPr lang="en-US" b="1" spc="-65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spc="-10">
                <a:solidFill>
                  <a:schemeClr val="tx1">
                    <a:lumMod val="75000"/>
                    <a:lumOff val="25000"/>
                  </a:schemeClr>
                </a:solidFill>
              </a:rPr>
              <a:t>merenoj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indent="-342900">
              <a:lnSpc>
                <a:spcPct val="90000"/>
              </a:lnSpc>
              <a:buClr>
                <a:schemeClr val="accent1"/>
              </a:buClr>
              <a:buFont typeface="Calibri" panose="020F0502020204030204" pitchFamily="34" charset="0"/>
              <a:buChar char="•"/>
            </a:pPr>
            <a:r>
              <a:rPr lang="en-US" b="1" spc="-5">
                <a:solidFill>
                  <a:schemeClr val="tx1">
                    <a:lumMod val="75000"/>
                    <a:lumOff val="25000"/>
                  </a:schemeClr>
                </a:solidFill>
              </a:rPr>
              <a:t>deformaciji.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marR="5080" indent="-342900">
              <a:lnSpc>
                <a:spcPct val="90000"/>
              </a:lnSpc>
              <a:spcBef>
                <a:spcPts val="835"/>
              </a:spcBef>
              <a:buClr>
                <a:schemeClr val="accent1"/>
              </a:buClr>
              <a:buFont typeface="Calibri" panose="020F0502020204030204" pitchFamily="34" charset="0"/>
              <a:buChar char="•"/>
            </a:pPr>
            <a:r>
              <a:rPr lang="en-US" b="1" spc="-60">
                <a:solidFill>
                  <a:schemeClr val="tx1">
                    <a:lumMod val="75000"/>
                    <a:lumOff val="25000"/>
                  </a:schemeClr>
                </a:solidFill>
              </a:rPr>
              <a:t>Tri </a:t>
            </a:r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su </a:t>
            </a:r>
            <a:r>
              <a:rPr lang="en-US" b="1" spc="-5">
                <a:solidFill>
                  <a:schemeClr val="tx1">
                    <a:lumMod val="75000"/>
                    <a:lumOff val="25000"/>
                  </a:schemeClr>
                </a:solidFill>
              </a:rPr>
              <a:t>osnovne konfiguracije </a:t>
            </a:r>
            <a:r>
              <a:rPr lang="en-US" b="1" spc="-10">
                <a:solidFill>
                  <a:schemeClr val="tx1">
                    <a:lumMod val="75000"/>
                    <a:lumOff val="25000"/>
                  </a:schemeClr>
                </a:solidFill>
              </a:rPr>
              <a:t>Vitstonovog </a:t>
            </a:r>
            <a:r>
              <a:rPr lang="en-US" b="1" spc="-5">
                <a:solidFill>
                  <a:schemeClr val="tx1">
                    <a:lumMod val="75000"/>
                    <a:lumOff val="25000"/>
                  </a:schemeClr>
                </a:solidFill>
              </a:rPr>
              <a:t>mosta </a:t>
            </a:r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sa  </a:t>
            </a:r>
            <a:r>
              <a:rPr lang="en-US" b="1" spc="-5">
                <a:solidFill>
                  <a:schemeClr val="tx1">
                    <a:lumMod val="75000"/>
                    <a:lumOff val="25000"/>
                  </a:schemeClr>
                </a:solidFill>
              </a:rPr>
              <a:t>tenzootpornicima:</a:t>
            </a:r>
          </a:p>
          <a:p>
            <a:pPr marL="812800" marR="5080" lvl="1" indent="-342900">
              <a:lnSpc>
                <a:spcPct val="90000"/>
              </a:lnSpc>
              <a:spcBef>
                <a:spcPts val="835"/>
              </a:spcBef>
              <a:buClr>
                <a:schemeClr val="accent1"/>
              </a:buClr>
              <a:buFont typeface="Calibri" panose="020F0502020204030204" pitchFamily="34" charset="0"/>
              <a:buChar char="•"/>
            </a:pPr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četvrtinski </a:t>
            </a:r>
            <a:r>
              <a:rPr lang="en-US" b="1" spc="-5">
                <a:solidFill>
                  <a:schemeClr val="tx1">
                    <a:lumMod val="75000"/>
                    <a:lumOff val="25000"/>
                  </a:schemeClr>
                </a:solidFill>
              </a:rPr>
              <a:t>most, </a:t>
            </a:r>
          </a:p>
          <a:p>
            <a:pPr marL="812800" marR="5080" lvl="1" indent="-342900">
              <a:lnSpc>
                <a:spcPct val="90000"/>
              </a:lnSpc>
              <a:spcBef>
                <a:spcPts val="835"/>
              </a:spcBef>
              <a:buClr>
                <a:schemeClr val="accent1"/>
              </a:buClr>
              <a:buFont typeface="Calibri" panose="020F0502020204030204" pitchFamily="34" charset="0"/>
              <a:buChar char="•"/>
            </a:pPr>
            <a:r>
              <a:rPr lang="en-US" b="1" spc="-5">
                <a:solidFill>
                  <a:schemeClr val="tx1">
                    <a:lumMod val="75000"/>
                    <a:lumOff val="25000"/>
                  </a:schemeClr>
                </a:solidFill>
              </a:rPr>
              <a:t>polumost </a:t>
            </a:r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</a:p>
          <a:p>
            <a:pPr marL="812800" marR="5080" lvl="1" indent="-342900">
              <a:lnSpc>
                <a:spcPct val="90000"/>
              </a:lnSpc>
              <a:spcBef>
                <a:spcPts val="835"/>
              </a:spcBef>
              <a:buClr>
                <a:schemeClr val="accent1"/>
              </a:buClr>
              <a:buFont typeface="Calibri" panose="020F0502020204030204" pitchFamily="34" charset="0"/>
              <a:buChar char="•"/>
            </a:pPr>
            <a:r>
              <a:rPr lang="en-US" b="1" spc="-5">
                <a:solidFill>
                  <a:schemeClr val="tx1">
                    <a:lumMod val="75000"/>
                    <a:lumOff val="25000"/>
                  </a:schemeClr>
                </a:solidFill>
              </a:rPr>
              <a:t>puni  most.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DC5773C0-98CA-8FA9-06A8-C04B3F329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72596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EEBEB7DD-1E2E-2E4B-9FD2-6F08B2BD65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0" y="762000"/>
            <a:ext cx="7696200" cy="45460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Slika 2" descr="Slika na kojoj se nalazi tekst&#10;&#10;Opis je automatski generisan">
            <a:extLst>
              <a:ext uri="{FF2B5EF4-FFF2-40B4-BE49-F238E27FC236}">
                <a16:creationId xmlns:a16="http://schemas.microsoft.com/office/drawing/2014/main" id="{6CA72E08-BEA2-FCCA-31E6-00074AC50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360" y="152400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AC16F66C-288F-9F4C-14A0-D6822FA231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ECF0FC6-D57B-48B6-9036-F4FFD91A4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39736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3199" y="851752"/>
            <a:ext cx="5063240" cy="11499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dirty="0" err="1">
                <a:solidFill>
                  <a:schemeClr val="accent2"/>
                </a:solidFill>
              </a:rPr>
              <a:t>Kategorije</a:t>
            </a:r>
            <a:r>
              <a:rPr lang="en-US" dirty="0">
                <a:solidFill>
                  <a:schemeClr val="accent2"/>
                </a:solidFill>
              </a:rPr>
              <a:t> </a:t>
            </a:r>
            <a:r>
              <a:rPr lang="en-US" dirty="0" err="1">
                <a:solidFill>
                  <a:schemeClr val="accent2"/>
                </a:solidFill>
              </a:rPr>
              <a:t>merenja</a:t>
            </a:r>
            <a:r>
              <a:rPr lang="en-US" dirty="0">
                <a:solidFill>
                  <a:schemeClr val="accent2"/>
                </a:solidFill>
              </a:rPr>
              <a:t> </a:t>
            </a:r>
            <a:r>
              <a:rPr lang="en-US" dirty="0" err="1">
                <a:solidFill>
                  <a:schemeClr val="accent2"/>
                </a:solidFill>
              </a:rPr>
              <a:t>pritiska</a:t>
            </a:r>
            <a:r>
              <a:rPr lang="en-US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83153" y="2023962"/>
            <a:ext cx="5023286" cy="384513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"/>
              </a:spcBef>
              <a:buClr>
                <a:schemeClr val="accent1"/>
              </a:buClr>
              <a:buFont typeface="Calibri" panose="020F0502020204030204" pitchFamily="34" charset="0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marR="758190" indent="-342900" algn="just">
              <a:lnSpc>
                <a:spcPct val="90000"/>
              </a:lnSpc>
              <a:spcBef>
                <a:spcPts val="5"/>
              </a:spcBef>
              <a:buClr>
                <a:schemeClr val="accent1"/>
              </a:buClr>
              <a:buFont typeface="Calibri" panose="020F0502020204030204" pitchFamily="34" charset="0"/>
              <a:buChar char="•"/>
              <a:tabLst>
                <a:tab pos="354965" algn="l"/>
                <a:tab pos="355600" algn="l"/>
                <a:tab pos="1594485" algn="l"/>
              </a:tabLst>
            </a:pP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merenje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apsolutnog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pritiska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kao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razlike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između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pritiska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specificiranoj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tački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fluida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pritiska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apsolutne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pc="-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koji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ima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vakuum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marR="5080" indent="-342900" algn="just">
              <a:lnSpc>
                <a:spcPct val="90000"/>
              </a:lnSpc>
              <a:spcBef>
                <a:spcPts val="755"/>
              </a:spcBef>
              <a:buClr>
                <a:schemeClr val="accent1"/>
              </a:buClr>
              <a:buFont typeface="Calibri" panose="020F0502020204030204" pitchFamily="34" charset="0"/>
              <a:buChar char="•"/>
              <a:tabLst>
                <a:tab pos="354965" algn="l"/>
                <a:tab pos="355600" algn="l"/>
              </a:tabLst>
            </a:pP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merenje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atmosferskog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barometarskog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pritiska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standardna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vrednost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pc="-52" baseline="-208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</a:t>
            </a:r>
            <a:r>
              <a:rPr lang="en-US" spc="-7" baseline="-208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stand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odgovara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visini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stupca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žive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od 760 mm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nivou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morske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površine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temperaturi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od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 C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gustini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žive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</a:t>
            </a:r>
            <a:r>
              <a:rPr lang="en-US" baseline="-208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ž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13 595,1 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kg/m</a:t>
            </a:r>
            <a:r>
              <a:rPr lang="en-US" spc="-15" baseline="2430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standardnoj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gravitaciji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 =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9,80665 m/s</a:t>
            </a:r>
            <a:r>
              <a:rPr lang="en-US" spc="-7" baseline="2430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 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pc="-15" baseline="-20833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a.stand</a:t>
            </a:r>
            <a:r>
              <a:rPr lang="en-US" spc="-15" baseline="-208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 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101325 </a:t>
            </a:r>
            <a:r>
              <a:rPr lang="en-US" spc="-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Pa, </a:t>
            </a:r>
            <a:r>
              <a:rPr lang="en-US" spc="-3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pc="-44" baseline="-208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1,01325 </a:t>
            </a:r>
            <a:r>
              <a:rPr lang="en-US" spc="-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bar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1013,25</a:t>
            </a:r>
            <a:r>
              <a:rPr lang="en-US" spc="-254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mbar)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marR="56515" indent="-342900" algn="just">
              <a:lnSpc>
                <a:spcPct val="90000"/>
              </a:lnSpc>
              <a:spcBef>
                <a:spcPts val="844"/>
              </a:spcBef>
              <a:buClr>
                <a:schemeClr val="accent1"/>
              </a:buClr>
              <a:buFont typeface="Calibri" panose="020F0502020204030204" pitchFamily="34" charset="0"/>
              <a:buChar char="•"/>
              <a:tabLst>
                <a:tab pos="354965" algn="l"/>
                <a:tab pos="355600" algn="l"/>
              </a:tabLst>
            </a:pP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merenje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diferencijalnog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pritiska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kao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razlike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između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pc="-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dva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pritiska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7A211C-5863-4303-AC3D-AEBFDF6D6A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08112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7519CD-2FFF-42E3-BB0C-FEAA828BA5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617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06306D48-8EDF-B45F-DBB1-CE7ECE7AF4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865" y="152400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64A14DC3-3338-249E-ED0A-AAAE82D1D2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ECF0FC6-D57B-48B6-9036-F4FFD91A4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39736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3199" y="286603"/>
            <a:ext cx="506324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>
                <a:solidFill>
                  <a:schemeClr val="accent2"/>
                </a:solidFill>
              </a:rPr>
              <a:t>Merni opseg.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83153" y="2023962"/>
            <a:ext cx="5023286" cy="384513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698500" indent="-685800">
              <a:lnSpc>
                <a:spcPct val="90000"/>
              </a:lnSpc>
              <a:spcBef>
                <a:spcPts val="100"/>
              </a:spcBef>
              <a:buClr>
                <a:schemeClr val="accent1"/>
              </a:buClr>
              <a:buFont typeface="Calibri" panose="020F0502020204030204" pitchFamily="34" charset="0"/>
              <a:buChar char="•"/>
              <a:tabLst>
                <a:tab pos="354965" algn="l"/>
                <a:tab pos="355600" algn="l"/>
              </a:tabLst>
            </a:pPr>
            <a:endParaRPr lang="en-US" b="1" spc="-5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2700">
              <a:lnSpc>
                <a:spcPct val="90000"/>
              </a:lnSpc>
              <a:spcBef>
                <a:spcPts val="100"/>
              </a:spcBef>
              <a:buClr>
                <a:schemeClr val="accent1"/>
              </a:buClr>
              <a:buFont typeface="Calibri" panose="020F0502020204030204" pitchFamily="34" charset="0"/>
              <a:tabLst>
                <a:tab pos="354965" algn="l"/>
                <a:tab pos="355600" algn="l"/>
              </a:tabLst>
            </a:pP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Pritisak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se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meri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u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opsegu od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0 -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10</a:t>
            </a:r>
            <a:r>
              <a:rPr lang="en-US" spc="-7" baseline="24305">
                <a:solidFill>
                  <a:schemeClr val="tx1">
                    <a:lumMod val="75000"/>
                    <a:lumOff val="25000"/>
                  </a:schemeClr>
                </a:solidFill>
              </a:rPr>
              <a:t>10</a:t>
            </a:r>
            <a:r>
              <a:rPr lang="en-US" spc="247" baseline="24305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25">
                <a:solidFill>
                  <a:schemeClr val="tx1">
                    <a:lumMod val="75000"/>
                    <a:lumOff val="25000"/>
                  </a:schemeClr>
                </a:solidFill>
              </a:rPr>
              <a:t>Pa.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90000"/>
              </a:lnSpc>
              <a:spcBef>
                <a:spcPts val="30"/>
              </a:spcBef>
              <a:buClr>
                <a:schemeClr val="accent1"/>
              </a:buClr>
              <a:buFont typeface="Calibri" panose="020F0502020204030204" pitchFamily="34" charset="0"/>
              <a:buChar char="•"/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2700" marR="5080">
              <a:lnSpc>
                <a:spcPct val="90000"/>
              </a:lnSpc>
              <a:buClr>
                <a:schemeClr val="accent1"/>
              </a:buClr>
              <a:buFont typeface="Calibri" panose="020F0502020204030204" pitchFamily="34" charset="0"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S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obzirom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na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usvojene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kategorije pritiska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u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tehničkoj 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praksi, pritisak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se najčešće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meri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u </a:t>
            </a:r>
            <a:r>
              <a:rPr lang="en-US" b="1" u="sng">
                <a:solidFill>
                  <a:schemeClr val="tx1">
                    <a:lumMod val="75000"/>
                    <a:lumOff val="25000"/>
                  </a:schemeClr>
                </a:solidFill>
              </a:rPr>
              <a:t>četiri</a:t>
            </a:r>
            <a:r>
              <a:rPr lang="en-US" b="1" u="sng" spc="-5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oblasti: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indent="-342900">
              <a:lnSpc>
                <a:spcPct val="90000"/>
              </a:lnSpc>
              <a:spcBef>
                <a:spcPts val="245"/>
              </a:spcBef>
              <a:buClr>
                <a:schemeClr val="accent1"/>
              </a:buClr>
              <a:buFont typeface="Calibri" panose="020F0502020204030204" pitchFamily="34" charset="0"/>
              <a:buChar char="•"/>
              <a:tabLst>
                <a:tab pos="354965" algn="l"/>
                <a:tab pos="355600" algn="l"/>
              </a:tabLst>
            </a:pP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oblast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niskog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apsolutnog pritiska,</a:t>
            </a:r>
            <a:r>
              <a:rPr lang="en-US" spc="-5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(tehničkogvakuuma) </a:t>
            </a:r>
          </a:p>
          <a:p>
            <a:pPr marL="355600" indent="-342900">
              <a:lnSpc>
                <a:spcPct val="90000"/>
              </a:lnSpc>
              <a:spcBef>
                <a:spcPts val="245"/>
              </a:spcBef>
              <a:buClr>
                <a:schemeClr val="accent1"/>
              </a:buClr>
              <a:buFont typeface="Calibri" panose="020F0502020204030204" pitchFamily="34" charset="0"/>
              <a:buChar char="•"/>
              <a:tabLst>
                <a:tab pos="354965" algn="l"/>
                <a:tab pos="355600" algn="l"/>
              </a:tabLst>
            </a:pP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(10</a:t>
            </a:r>
            <a:r>
              <a:rPr lang="en-US" spc="-7" baseline="24305">
                <a:solidFill>
                  <a:schemeClr val="tx1">
                    <a:lumMod val="75000"/>
                    <a:lumOff val="25000"/>
                  </a:schemeClr>
                </a:solidFill>
              </a:rPr>
              <a:t>-10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100</a:t>
            </a:r>
            <a:r>
              <a:rPr lang="en-US" spc="-24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25">
                <a:solidFill>
                  <a:schemeClr val="tx1">
                    <a:lumMod val="75000"/>
                    <a:lumOff val="25000"/>
                  </a:schemeClr>
                </a:solidFill>
              </a:rPr>
              <a:t>Pa)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indent="-342900">
              <a:lnSpc>
                <a:spcPct val="90000"/>
              </a:lnSpc>
              <a:spcBef>
                <a:spcPts val="225"/>
              </a:spcBef>
              <a:buClr>
                <a:schemeClr val="accent1"/>
              </a:buClr>
              <a:buFont typeface="Calibri" panose="020F0502020204030204" pitchFamily="34" charset="0"/>
              <a:buChar char="•"/>
              <a:tabLst>
                <a:tab pos="354965" algn="l"/>
                <a:tab pos="355600" algn="l"/>
              </a:tabLst>
            </a:pP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oblast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barometarskog</a:t>
            </a:r>
            <a:r>
              <a:rPr lang="en-US" spc="-5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pritiska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indent="-342900">
              <a:lnSpc>
                <a:spcPct val="90000"/>
              </a:lnSpc>
              <a:spcBef>
                <a:spcPts val="210"/>
              </a:spcBef>
              <a:buClr>
                <a:schemeClr val="accent1"/>
              </a:buClr>
              <a:buFont typeface="Calibri" panose="020F0502020204030204" pitchFamily="34" charset="0"/>
              <a:buChar char="•"/>
              <a:tabLst>
                <a:tab pos="354965" algn="l"/>
                <a:tab pos="355600" algn="l"/>
              </a:tabLst>
            </a:pP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oblast malih diferencijalnih pritisaka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u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odnosu</a:t>
            </a:r>
            <a:r>
              <a:rPr lang="en-US" spc="-4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na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atmosferski: potpritiska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ili natpritiska u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opsegu</a:t>
            </a:r>
            <a:r>
              <a:rPr lang="en-US" spc="-75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od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0 -2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500</a:t>
            </a:r>
            <a:r>
              <a:rPr lang="en-US" spc="-35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25">
                <a:solidFill>
                  <a:schemeClr val="tx1">
                    <a:lumMod val="75000"/>
                    <a:lumOff val="25000"/>
                  </a:schemeClr>
                </a:solidFill>
              </a:rPr>
              <a:t>Pa.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marR="626745" indent="-342900">
              <a:lnSpc>
                <a:spcPct val="90000"/>
              </a:lnSpc>
              <a:spcBef>
                <a:spcPts val="5"/>
              </a:spcBef>
              <a:buClr>
                <a:schemeClr val="accent1"/>
              </a:buClr>
              <a:buFont typeface="Calibri" panose="020F0502020204030204" pitchFamily="34" charset="0"/>
              <a:buChar char="•"/>
              <a:tabLst>
                <a:tab pos="354965" algn="l"/>
                <a:tab pos="355600" algn="l"/>
              </a:tabLst>
            </a:pP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oblast </a:t>
            </a:r>
            <a:r>
              <a:rPr lang="en-US" spc="-10">
                <a:solidFill>
                  <a:schemeClr val="tx1">
                    <a:lumMod val="75000"/>
                    <a:lumOff val="25000"/>
                  </a:schemeClr>
                </a:solidFill>
              </a:rPr>
              <a:t>visokog </a:t>
            </a:r>
            <a:r>
              <a:rPr lang="en-US" spc="-5">
                <a:solidFill>
                  <a:schemeClr val="tx1">
                    <a:lumMod val="75000"/>
                    <a:lumOff val="25000"/>
                  </a:schemeClr>
                </a:solidFill>
              </a:rPr>
              <a:t>relativnog pritiska (natpritiska)  (0 -10</a:t>
            </a:r>
            <a:r>
              <a:rPr lang="en-US" spc="-7" baseline="24305">
                <a:solidFill>
                  <a:schemeClr val="tx1">
                    <a:lumMod val="75000"/>
                    <a:lumOff val="25000"/>
                  </a:schemeClr>
                </a:solidFill>
              </a:rPr>
              <a:t>10</a:t>
            </a:r>
            <a:r>
              <a:rPr lang="en-US" spc="315" baseline="24305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20">
                <a:solidFill>
                  <a:schemeClr val="tx1">
                    <a:lumMod val="75000"/>
                    <a:lumOff val="25000"/>
                  </a:schemeClr>
                </a:solidFill>
              </a:rPr>
              <a:t>Pa).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7A211C-5863-4303-AC3D-AEBFDF6D6A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08112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7519CD-2FFF-42E3-BB0C-FEAA828BA5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617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pic>
        <p:nvPicPr>
          <p:cNvPr id="6" name="Slika 5" descr="Slika na kojoj se nalazi tekst&#10;&#10;Opis je automatski generisan">
            <a:extLst>
              <a:ext uri="{FF2B5EF4-FFF2-40B4-BE49-F238E27FC236}">
                <a16:creationId xmlns:a16="http://schemas.microsoft.com/office/drawing/2014/main" id="{32B49862-4AF2-0D7A-2189-42414962F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281" y="171085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E572971-23A9-9B55-D117-88E643D50C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7200" y="1676400"/>
            <a:ext cx="7846059" cy="3668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u="sng" spc="-10" dirty="0">
                <a:solidFill>
                  <a:srgbClr val="404040"/>
                </a:solidFill>
                <a:latin typeface="+mj-lt"/>
                <a:cs typeface="Segoe UI"/>
              </a:rPr>
              <a:t>Struktura </a:t>
            </a:r>
            <a:r>
              <a:rPr sz="2400" b="1" u="sng" dirty="0">
                <a:solidFill>
                  <a:srgbClr val="404040"/>
                </a:solidFill>
                <a:latin typeface="+mj-lt"/>
                <a:cs typeface="Segoe UI"/>
              </a:rPr>
              <a:t>senzora:</a:t>
            </a:r>
            <a:endParaRPr sz="2400" u="sng" dirty="0">
              <a:latin typeface="+mj-lt"/>
              <a:cs typeface="Segoe UI"/>
            </a:endParaRPr>
          </a:p>
          <a:p>
            <a:pPr>
              <a:lnSpc>
                <a:spcPct val="100000"/>
              </a:lnSpc>
            </a:pPr>
            <a:endParaRPr sz="22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solidFill>
                  <a:srgbClr val="404040"/>
                </a:solidFill>
                <a:cs typeface="Segoe UI"/>
              </a:rPr>
              <a:t>Senzori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pritiska </a:t>
            </a:r>
            <a:r>
              <a:rPr sz="2400" dirty="0">
                <a:solidFill>
                  <a:srgbClr val="404040"/>
                </a:solidFill>
                <a:cs typeface="Segoe UI"/>
              </a:rPr>
              <a:t>su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direktnog </a:t>
            </a:r>
            <a:r>
              <a:rPr sz="2400" dirty="0">
                <a:solidFill>
                  <a:srgbClr val="404040"/>
                </a:solidFill>
                <a:cs typeface="Segoe UI"/>
              </a:rPr>
              <a:t>ili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kompenzacionog</a:t>
            </a:r>
            <a:r>
              <a:rPr sz="2400" spc="0" dirty="0">
                <a:solidFill>
                  <a:srgbClr val="404040"/>
                </a:solidFill>
                <a:cs typeface="Segoe UI"/>
              </a:rPr>
              <a:t>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tipa.</a:t>
            </a:r>
            <a:endParaRPr sz="2400" dirty="0">
              <a:cs typeface="Segoe UI"/>
            </a:endParaRPr>
          </a:p>
          <a:p>
            <a:pPr marL="355600" marR="5080" indent="-342900" algn="just">
              <a:lnSpc>
                <a:spcPct val="88200"/>
              </a:lnSpc>
              <a:spcBef>
                <a:spcPts val="855"/>
              </a:spcBef>
              <a:buFont typeface="Arial"/>
              <a:buChar char="•"/>
              <a:tabLst>
                <a:tab pos="355600" algn="l"/>
              </a:tabLst>
            </a:pPr>
            <a:r>
              <a:rPr sz="2400" spc="-5" dirty="0">
                <a:solidFill>
                  <a:srgbClr val="404040"/>
                </a:solidFill>
                <a:cs typeface="Segoe UI"/>
              </a:rPr>
              <a:t>Zajednički element </a:t>
            </a:r>
            <a:r>
              <a:rPr sz="2400" dirty="0">
                <a:solidFill>
                  <a:srgbClr val="404040"/>
                </a:solidFill>
                <a:cs typeface="Segoe UI"/>
              </a:rPr>
              <a:t>u </a:t>
            </a:r>
            <a:r>
              <a:rPr sz="2400" spc="-15" dirty="0">
                <a:solidFill>
                  <a:srgbClr val="404040"/>
                </a:solidFill>
                <a:cs typeface="Segoe UI"/>
              </a:rPr>
              <a:t>oba </a:t>
            </a:r>
            <a:r>
              <a:rPr sz="2400" dirty="0">
                <a:solidFill>
                  <a:srgbClr val="404040"/>
                </a:solidFill>
                <a:cs typeface="Segoe UI"/>
              </a:rPr>
              <a:t>slučaja je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primarni osetilni  element </a:t>
            </a:r>
            <a:r>
              <a:rPr sz="2400" spc="-15" dirty="0">
                <a:solidFill>
                  <a:srgbClr val="404040"/>
                </a:solidFill>
                <a:cs typeface="Segoe UI"/>
              </a:rPr>
              <a:t>koji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pretvara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pritisak </a:t>
            </a:r>
            <a:r>
              <a:rPr sz="2400" i="1" dirty="0">
                <a:solidFill>
                  <a:srgbClr val="404040"/>
                </a:solidFill>
                <a:cs typeface="Segoe UI"/>
              </a:rPr>
              <a:t>p </a:t>
            </a:r>
            <a:r>
              <a:rPr sz="2400" dirty="0">
                <a:solidFill>
                  <a:srgbClr val="404040"/>
                </a:solidFill>
                <a:cs typeface="Segoe UI"/>
              </a:rPr>
              <a:t>ili razliku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pritiska </a:t>
            </a:r>
            <a:r>
              <a:rPr sz="2400" i="1" spc="-30" dirty="0">
                <a:solidFill>
                  <a:srgbClr val="404040"/>
                </a:solidFill>
                <a:latin typeface="Symbol" panose="05050102010706020507" pitchFamily="18" charset="2"/>
                <a:cs typeface="Symbol"/>
              </a:rPr>
              <a:t></a:t>
            </a:r>
            <a:r>
              <a:rPr sz="2400" i="1" spc="-30" dirty="0">
                <a:solidFill>
                  <a:srgbClr val="404040"/>
                </a:solidFill>
                <a:cs typeface="Segoe UI"/>
              </a:rPr>
              <a:t>p  </a:t>
            </a:r>
            <a:r>
              <a:rPr sz="2400" dirty="0">
                <a:solidFill>
                  <a:srgbClr val="404040"/>
                </a:solidFill>
                <a:cs typeface="Segoe UI"/>
              </a:rPr>
              <a:t>u </a:t>
            </a:r>
            <a:r>
              <a:rPr sz="2400" dirty="0" err="1">
                <a:solidFill>
                  <a:srgbClr val="404040"/>
                </a:solidFill>
                <a:cs typeface="Segoe UI"/>
              </a:rPr>
              <a:t>silu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 </a:t>
            </a:r>
            <a:r>
              <a:rPr sz="2400" i="1" spc="-5" dirty="0">
                <a:solidFill>
                  <a:srgbClr val="404040"/>
                </a:solidFill>
                <a:cs typeface="Segoe UI"/>
              </a:rPr>
              <a:t>F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.</a:t>
            </a:r>
            <a:r>
              <a:rPr lang="en-GB" sz="2400" dirty="0">
                <a:cs typeface="Segoe UI"/>
              </a:rPr>
              <a:t> </a:t>
            </a:r>
            <a:r>
              <a:rPr sz="2400" spc="-110" dirty="0">
                <a:solidFill>
                  <a:srgbClr val="404040"/>
                </a:solidFill>
                <a:cs typeface="Segoe UI"/>
              </a:rPr>
              <a:t>To </a:t>
            </a:r>
            <a:r>
              <a:rPr sz="2400" dirty="0">
                <a:solidFill>
                  <a:srgbClr val="404040"/>
                </a:solidFill>
                <a:cs typeface="Segoe UI"/>
              </a:rPr>
              <a:t>je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elastični (deformacioni) element, </a:t>
            </a:r>
            <a:r>
              <a:rPr sz="2400" spc="-15" dirty="0">
                <a:solidFill>
                  <a:srgbClr val="404040"/>
                </a:solidFill>
                <a:cs typeface="Segoe UI"/>
              </a:rPr>
              <a:t>koji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pod 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delovanjem </a:t>
            </a:r>
            <a:r>
              <a:rPr sz="2400" dirty="0">
                <a:solidFill>
                  <a:srgbClr val="404040"/>
                </a:solidFill>
                <a:cs typeface="Segoe UI"/>
              </a:rPr>
              <a:t>sile </a:t>
            </a:r>
            <a:r>
              <a:rPr sz="2400" i="1" dirty="0">
                <a:solidFill>
                  <a:srgbClr val="404040"/>
                </a:solidFill>
                <a:cs typeface="Segoe UI"/>
              </a:rPr>
              <a:t>F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trpi deformaciju </a:t>
            </a:r>
            <a:r>
              <a:rPr sz="2400" dirty="0">
                <a:solidFill>
                  <a:srgbClr val="404040"/>
                </a:solidFill>
                <a:cs typeface="Segoe UI"/>
              </a:rPr>
              <a:t>ili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pomak</a:t>
            </a:r>
            <a:r>
              <a:rPr sz="2400" spc="5" dirty="0">
                <a:solidFill>
                  <a:srgbClr val="404040"/>
                </a:solidFill>
                <a:cs typeface="Segoe UI"/>
              </a:rPr>
              <a:t> </a:t>
            </a:r>
            <a:r>
              <a:rPr sz="2400" i="1" spc="-25" dirty="0">
                <a:solidFill>
                  <a:srgbClr val="404040"/>
                </a:solidFill>
                <a:latin typeface="Symbol" panose="05050102010706020507" pitchFamily="18" charset="2"/>
                <a:cs typeface="Symbol"/>
              </a:rPr>
              <a:t></a:t>
            </a:r>
            <a:r>
              <a:rPr sz="2400" i="1" spc="-25" dirty="0">
                <a:solidFill>
                  <a:srgbClr val="404040"/>
                </a:solidFill>
                <a:cs typeface="Segoe UI"/>
              </a:rPr>
              <a:t>x</a:t>
            </a:r>
            <a:r>
              <a:rPr sz="2400" spc="-25" dirty="0">
                <a:solidFill>
                  <a:srgbClr val="404040"/>
                </a:solidFill>
                <a:cs typeface="Segoe UI"/>
              </a:rPr>
              <a:t>.</a:t>
            </a:r>
            <a:endParaRPr sz="2400" dirty="0">
              <a:cs typeface="Segoe U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400" dirty="0">
              <a:cs typeface="Times New Roman"/>
            </a:endParaRPr>
          </a:p>
          <a:p>
            <a:pPr marL="355600" marR="158750" indent="-342900">
              <a:lnSpc>
                <a:spcPts val="259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10" dirty="0">
                <a:solidFill>
                  <a:srgbClr val="404040"/>
                </a:solidFill>
                <a:cs typeface="Segoe UI"/>
              </a:rPr>
              <a:t>Kod direktnih </a:t>
            </a:r>
            <a:r>
              <a:rPr sz="2400" dirty="0">
                <a:solidFill>
                  <a:srgbClr val="404040"/>
                </a:solidFill>
                <a:cs typeface="Segoe UI"/>
              </a:rPr>
              <a:t>senzora sila ili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pomak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pretvaraju </a:t>
            </a:r>
            <a:r>
              <a:rPr sz="2400" dirty="0">
                <a:solidFill>
                  <a:srgbClr val="404040"/>
                </a:solidFill>
                <a:cs typeface="Segoe UI"/>
              </a:rPr>
              <a:t>se u  narednom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bloku </a:t>
            </a:r>
            <a:r>
              <a:rPr sz="2400" dirty="0">
                <a:solidFill>
                  <a:srgbClr val="404040"/>
                </a:solidFill>
                <a:cs typeface="Segoe UI"/>
              </a:rPr>
              <a:t>u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električni</a:t>
            </a:r>
            <a:r>
              <a:rPr sz="2400" spc="-35" dirty="0">
                <a:solidFill>
                  <a:srgbClr val="404040"/>
                </a:solidFill>
                <a:cs typeface="Segoe UI"/>
              </a:rPr>
              <a:t> </a:t>
            </a:r>
            <a:r>
              <a:rPr sz="2400" dirty="0">
                <a:solidFill>
                  <a:srgbClr val="404040"/>
                </a:solidFill>
                <a:cs typeface="Segoe UI"/>
              </a:rPr>
              <a:t>signal.</a:t>
            </a:r>
            <a:endParaRPr sz="2400" dirty="0">
              <a:cs typeface="Segoe UI"/>
            </a:endParaRPr>
          </a:p>
        </p:txBody>
      </p:sp>
      <p:pic>
        <p:nvPicPr>
          <p:cNvPr id="3" name="Slika 2" descr="Slika na kojoj se nalazi tekst&#10;&#10;Opis je automatski generisan">
            <a:extLst>
              <a:ext uri="{FF2B5EF4-FFF2-40B4-BE49-F238E27FC236}">
                <a16:creationId xmlns:a16="http://schemas.microsoft.com/office/drawing/2014/main" id="{EB6DB77A-C318-2114-43DB-1A3B1D43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256" y="152400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06F81B3-583A-3E2D-9F48-0C59C1CD00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1066800"/>
            <a:ext cx="352044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b="1" u="sng" spc="-5" dirty="0"/>
              <a:t>Tipični senzori</a:t>
            </a:r>
            <a:r>
              <a:rPr sz="2600" b="1" u="sng" dirty="0"/>
              <a:t> </a:t>
            </a:r>
            <a:r>
              <a:rPr sz="2600" b="1" u="sng" spc="-5" dirty="0"/>
              <a:t>pritiska</a:t>
            </a:r>
            <a:endParaRPr sz="2600" b="1" u="sng"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752600"/>
            <a:ext cx="7693659" cy="4356449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75"/>
              </a:spcBef>
            </a:pPr>
            <a:r>
              <a:rPr sz="2200" b="1" spc="-30" dirty="0">
                <a:solidFill>
                  <a:srgbClr val="404040"/>
                </a:solidFill>
                <a:latin typeface="+mj-lt"/>
                <a:cs typeface="Segoe UI"/>
              </a:rPr>
              <a:t>Većina </a:t>
            </a:r>
            <a:r>
              <a:rPr sz="2200" b="1" spc="-10" dirty="0">
                <a:solidFill>
                  <a:srgbClr val="404040"/>
                </a:solidFill>
                <a:latin typeface="+mj-lt"/>
                <a:cs typeface="Segoe UI"/>
              </a:rPr>
              <a:t>električnih </a:t>
            </a:r>
            <a:r>
              <a:rPr sz="2200" b="1" spc="-5" dirty="0">
                <a:solidFill>
                  <a:srgbClr val="404040"/>
                </a:solidFill>
                <a:latin typeface="+mj-lt"/>
                <a:cs typeface="Segoe UI"/>
              </a:rPr>
              <a:t>senzora </a:t>
            </a:r>
            <a:r>
              <a:rPr sz="2200" b="1" spc="-10" dirty="0">
                <a:solidFill>
                  <a:srgbClr val="404040"/>
                </a:solidFill>
                <a:latin typeface="+mj-lt"/>
                <a:cs typeface="Segoe UI"/>
              </a:rPr>
              <a:t>ima </a:t>
            </a:r>
            <a:r>
              <a:rPr sz="2200" b="1" spc="-5" dirty="0">
                <a:solidFill>
                  <a:srgbClr val="404040"/>
                </a:solidFill>
                <a:latin typeface="+mj-lt"/>
                <a:cs typeface="Segoe UI"/>
              </a:rPr>
              <a:t>primarni </a:t>
            </a:r>
            <a:r>
              <a:rPr sz="2200" b="1" spc="-10" dirty="0">
                <a:solidFill>
                  <a:srgbClr val="404040"/>
                </a:solidFill>
                <a:latin typeface="+mj-lt"/>
                <a:cs typeface="Segoe UI"/>
              </a:rPr>
              <a:t>element </a:t>
            </a:r>
            <a:r>
              <a:rPr sz="2200" b="1" spc="-5" dirty="0">
                <a:solidFill>
                  <a:srgbClr val="404040"/>
                </a:solidFill>
                <a:latin typeface="+mj-lt"/>
                <a:cs typeface="Segoe UI"/>
              </a:rPr>
              <a:t>u</a:t>
            </a:r>
            <a:r>
              <a:rPr sz="2200" b="1" spc="130" dirty="0">
                <a:solidFill>
                  <a:srgbClr val="404040"/>
                </a:solidFill>
                <a:latin typeface="+mj-lt"/>
                <a:cs typeface="Segoe UI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+mj-lt"/>
                <a:cs typeface="Segoe UI"/>
              </a:rPr>
              <a:t>obliku:</a:t>
            </a:r>
            <a:endParaRPr sz="2200" dirty="0">
              <a:latin typeface="+mj-lt"/>
              <a:cs typeface="Segoe UI"/>
            </a:endParaRPr>
          </a:p>
          <a:p>
            <a:pPr marL="355600" indent="-342900">
              <a:lnSpc>
                <a:spcPct val="100000"/>
              </a:lnSpc>
              <a:spcBef>
                <a:spcPts val="275"/>
              </a:spcBef>
              <a:buClr>
                <a:srgbClr val="40404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b="1" spc="-10" dirty="0">
                <a:solidFill>
                  <a:srgbClr val="DA5612"/>
                </a:solidFill>
                <a:latin typeface="+mj-lt"/>
                <a:cs typeface="Segoe UI"/>
              </a:rPr>
              <a:t>membrane,</a:t>
            </a:r>
            <a:endParaRPr sz="2200" dirty="0">
              <a:latin typeface="+mj-lt"/>
              <a:cs typeface="Segoe UI"/>
            </a:endParaRPr>
          </a:p>
          <a:p>
            <a:pPr marL="355600" indent="-342900">
              <a:lnSpc>
                <a:spcPct val="100000"/>
              </a:lnSpc>
              <a:spcBef>
                <a:spcPts val="280"/>
              </a:spcBef>
              <a:buClr>
                <a:srgbClr val="40404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b="1" spc="-10" dirty="0">
                <a:solidFill>
                  <a:srgbClr val="DA5612"/>
                </a:solidFill>
                <a:latin typeface="+mj-lt"/>
                <a:cs typeface="Segoe UI"/>
              </a:rPr>
              <a:t>meha</a:t>
            </a:r>
            <a:r>
              <a:rPr sz="2200" b="1" spc="0" dirty="0">
                <a:solidFill>
                  <a:srgbClr val="DA5612"/>
                </a:solidFill>
                <a:latin typeface="+mj-lt"/>
                <a:cs typeface="Segoe UI"/>
              </a:rPr>
              <a:t> </a:t>
            </a:r>
            <a:r>
              <a:rPr sz="2200" b="1" spc="-10" dirty="0">
                <a:solidFill>
                  <a:srgbClr val="DA5612"/>
                </a:solidFill>
                <a:latin typeface="+mj-lt"/>
                <a:cs typeface="Segoe UI"/>
              </a:rPr>
              <a:t>ili</a:t>
            </a:r>
            <a:endParaRPr sz="2200" dirty="0">
              <a:latin typeface="+mj-lt"/>
              <a:cs typeface="Segoe UI"/>
            </a:endParaRPr>
          </a:p>
          <a:p>
            <a:pPr marL="355600" indent="-342900">
              <a:lnSpc>
                <a:spcPct val="100000"/>
              </a:lnSpc>
              <a:spcBef>
                <a:spcPts val="265"/>
              </a:spcBef>
              <a:buClr>
                <a:srgbClr val="40404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b="1" spc="-10" dirty="0">
                <a:solidFill>
                  <a:srgbClr val="DA5612"/>
                </a:solidFill>
                <a:latin typeface="+mj-lt"/>
                <a:cs typeface="Segoe UI"/>
              </a:rPr>
              <a:t>Burdonove</a:t>
            </a:r>
            <a:r>
              <a:rPr sz="2200" b="1" spc="-5" dirty="0">
                <a:solidFill>
                  <a:srgbClr val="DA5612"/>
                </a:solidFill>
                <a:latin typeface="+mj-lt"/>
                <a:cs typeface="Segoe UI"/>
              </a:rPr>
              <a:t> cevi.</a:t>
            </a:r>
            <a:endParaRPr sz="2200" dirty="0">
              <a:latin typeface="+mj-lt"/>
              <a:cs typeface="Segoe UI"/>
            </a:endParaRPr>
          </a:p>
          <a:p>
            <a:pPr marL="12700" marR="5080">
              <a:lnSpc>
                <a:spcPct val="80000"/>
              </a:lnSpc>
              <a:spcBef>
                <a:spcPts val="805"/>
              </a:spcBef>
            </a:pPr>
            <a:r>
              <a:rPr sz="2200" b="1" spc="-5" dirty="0">
                <a:solidFill>
                  <a:srgbClr val="404040"/>
                </a:solidFill>
                <a:latin typeface="+mj-lt"/>
                <a:cs typeface="Segoe UI"/>
              </a:rPr>
              <a:t>Od </a:t>
            </a:r>
            <a:r>
              <a:rPr sz="2200" b="1" spc="-10" dirty="0">
                <a:solidFill>
                  <a:srgbClr val="404040"/>
                </a:solidFill>
                <a:latin typeface="+mj-lt"/>
                <a:cs typeface="Segoe UI"/>
              </a:rPr>
              <a:t>karakteristika </a:t>
            </a:r>
            <a:r>
              <a:rPr sz="2200" b="1" spc="-5" dirty="0">
                <a:solidFill>
                  <a:srgbClr val="404040"/>
                </a:solidFill>
                <a:latin typeface="+mj-lt"/>
                <a:cs typeface="Segoe UI"/>
              </a:rPr>
              <a:t>primarnog </a:t>
            </a:r>
            <a:r>
              <a:rPr sz="2200" b="1" spc="-10" dirty="0">
                <a:solidFill>
                  <a:srgbClr val="404040"/>
                </a:solidFill>
                <a:latin typeface="+mj-lt"/>
                <a:cs typeface="Segoe UI"/>
              </a:rPr>
              <a:t>elementa </a:t>
            </a:r>
            <a:r>
              <a:rPr sz="2200" b="1" spc="-5" dirty="0">
                <a:solidFill>
                  <a:srgbClr val="404040"/>
                </a:solidFill>
                <a:latin typeface="+mj-lt"/>
                <a:cs typeface="Segoe UI"/>
              </a:rPr>
              <a:t>zavise merni </a:t>
            </a:r>
            <a:r>
              <a:rPr sz="2200" b="1" spc="-10" dirty="0">
                <a:solidFill>
                  <a:srgbClr val="404040"/>
                </a:solidFill>
                <a:latin typeface="+mj-lt"/>
                <a:cs typeface="Segoe UI"/>
              </a:rPr>
              <a:t>opseg,  prirodna </a:t>
            </a:r>
            <a:r>
              <a:rPr sz="2200" b="1" spc="-15" dirty="0">
                <a:solidFill>
                  <a:srgbClr val="404040"/>
                </a:solidFill>
                <a:latin typeface="+mj-lt"/>
                <a:cs typeface="Segoe UI"/>
              </a:rPr>
              <a:t>frekvencija </a:t>
            </a:r>
            <a:r>
              <a:rPr sz="2200" b="1" spc="-5" dirty="0">
                <a:solidFill>
                  <a:srgbClr val="404040"/>
                </a:solidFill>
                <a:latin typeface="+mj-lt"/>
                <a:cs typeface="Segoe UI"/>
              </a:rPr>
              <a:t>i </a:t>
            </a:r>
            <a:r>
              <a:rPr sz="2200" b="1" spc="-10" dirty="0">
                <a:solidFill>
                  <a:srgbClr val="404040"/>
                </a:solidFill>
                <a:latin typeface="+mj-lt"/>
                <a:cs typeface="Segoe UI"/>
              </a:rPr>
              <a:t>osetljivost </a:t>
            </a:r>
            <a:r>
              <a:rPr sz="2200" b="1" spc="-5" dirty="0">
                <a:solidFill>
                  <a:srgbClr val="404040"/>
                </a:solidFill>
                <a:latin typeface="+mj-lt"/>
                <a:cs typeface="Segoe UI"/>
              </a:rPr>
              <a:t>senzora. </a:t>
            </a:r>
            <a:r>
              <a:rPr sz="2200" b="1" spc="-10" dirty="0">
                <a:solidFill>
                  <a:srgbClr val="404040"/>
                </a:solidFill>
                <a:latin typeface="+mj-lt"/>
                <a:cs typeface="Segoe UI"/>
              </a:rPr>
              <a:t>Deformacija  elementa, </a:t>
            </a:r>
            <a:r>
              <a:rPr sz="2200" b="1" spc="-15" dirty="0">
                <a:solidFill>
                  <a:srgbClr val="404040"/>
                </a:solidFill>
                <a:latin typeface="+mj-lt"/>
                <a:cs typeface="Segoe UI"/>
              </a:rPr>
              <a:t>koja </a:t>
            </a:r>
            <a:r>
              <a:rPr sz="2200" b="1" spc="-5" dirty="0">
                <a:solidFill>
                  <a:srgbClr val="404040"/>
                </a:solidFill>
                <a:latin typeface="+mj-lt"/>
                <a:cs typeface="Segoe UI"/>
              </a:rPr>
              <a:t>nastaje usled </a:t>
            </a:r>
            <a:r>
              <a:rPr sz="2200" b="1" spc="-10" dirty="0">
                <a:solidFill>
                  <a:srgbClr val="404040"/>
                </a:solidFill>
                <a:latin typeface="+mj-lt"/>
                <a:cs typeface="Segoe UI"/>
              </a:rPr>
              <a:t>delovanja </a:t>
            </a:r>
            <a:r>
              <a:rPr sz="2200" b="1" spc="-5" dirty="0">
                <a:solidFill>
                  <a:srgbClr val="404040"/>
                </a:solidFill>
                <a:latin typeface="+mj-lt"/>
                <a:cs typeface="Segoe UI"/>
              </a:rPr>
              <a:t>pritiska </a:t>
            </a:r>
            <a:r>
              <a:rPr sz="2200" b="1" spc="-15" dirty="0">
                <a:solidFill>
                  <a:srgbClr val="404040"/>
                </a:solidFill>
                <a:latin typeface="+mj-lt"/>
                <a:cs typeface="Segoe UI"/>
              </a:rPr>
              <a:t>pretvara </a:t>
            </a:r>
            <a:r>
              <a:rPr sz="2200" b="1" spc="-5" dirty="0">
                <a:solidFill>
                  <a:srgbClr val="404040"/>
                </a:solidFill>
                <a:latin typeface="+mj-lt"/>
                <a:cs typeface="Segoe UI"/>
              </a:rPr>
              <a:t>se  </a:t>
            </a:r>
            <a:r>
              <a:rPr sz="2200" b="1" spc="-10" dirty="0">
                <a:solidFill>
                  <a:srgbClr val="404040"/>
                </a:solidFill>
                <a:latin typeface="+mj-lt"/>
                <a:cs typeface="Segoe UI"/>
              </a:rPr>
              <a:t>dalje </a:t>
            </a:r>
            <a:r>
              <a:rPr sz="2200" b="1" spc="-5" dirty="0">
                <a:solidFill>
                  <a:srgbClr val="404040"/>
                </a:solidFill>
                <a:latin typeface="+mj-lt"/>
                <a:cs typeface="Segoe UI"/>
              </a:rPr>
              <a:t>u </a:t>
            </a:r>
            <a:r>
              <a:rPr sz="2200" b="1" spc="-10" dirty="0">
                <a:solidFill>
                  <a:srgbClr val="404040"/>
                </a:solidFill>
                <a:latin typeface="+mj-lt"/>
                <a:cs typeface="Segoe UI"/>
              </a:rPr>
              <a:t>električni</a:t>
            </a:r>
            <a:r>
              <a:rPr sz="2200" b="1" spc="30" dirty="0">
                <a:solidFill>
                  <a:srgbClr val="404040"/>
                </a:solidFill>
                <a:latin typeface="+mj-lt"/>
                <a:cs typeface="Segoe UI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+mj-lt"/>
                <a:cs typeface="Segoe UI"/>
              </a:rPr>
              <a:t>signal.</a:t>
            </a:r>
            <a:endParaRPr sz="2200" dirty="0">
              <a:latin typeface="+mj-lt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275"/>
              </a:spcBef>
            </a:pPr>
            <a:r>
              <a:rPr sz="2200" b="1" spc="-10" dirty="0">
                <a:solidFill>
                  <a:srgbClr val="404040"/>
                </a:solidFill>
                <a:latin typeface="+mj-lt"/>
                <a:cs typeface="Segoe UI"/>
              </a:rPr>
              <a:t>Na </a:t>
            </a:r>
            <a:r>
              <a:rPr sz="2200" b="1" spc="-5" dirty="0">
                <a:solidFill>
                  <a:srgbClr val="404040"/>
                </a:solidFill>
                <a:latin typeface="+mj-lt"/>
                <a:cs typeface="Segoe UI"/>
              </a:rPr>
              <a:t>osnovu </a:t>
            </a:r>
            <a:r>
              <a:rPr sz="2200" b="1" spc="-10" dirty="0">
                <a:solidFill>
                  <a:srgbClr val="404040"/>
                </a:solidFill>
                <a:latin typeface="+mj-lt"/>
                <a:cs typeface="Segoe UI"/>
              </a:rPr>
              <a:t>toga </a:t>
            </a:r>
            <a:r>
              <a:rPr sz="2200" b="1" spc="-5" dirty="0">
                <a:solidFill>
                  <a:srgbClr val="404040"/>
                </a:solidFill>
                <a:latin typeface="+mj-lt"/>
                <a:cs typeface="Segoe UI"/>
              </a:rPr>
              <a:t>razlikuju</a:t>
            </a:r>
            <a:r>
              <a:rPr sz="2200" b="1" spc="60" dirty="0">
                <a:solidFill>
                  <a:srgbClr val="404040"/>
                </a:solidFill>
                <a:latin typeface="+mj-lt"/>
                <a:cs typeface="Segoe UI"/>
              </a:rPr>
              <a:t> </a:t>
            </a:r>
            <a:r>
              <a:rPr sz="2200" b="1" spc="-5" dirty="0">
                <a:solidFill>
                  <a:srgbClr val="404040"/>
                </a:solidFill>
                <a:latin typeface="+mj-lt"/>
                <a:cs typeface="Segoe UI"/>
              </a:rPr>
              <a:t>se</a:t>
            </a:r>
            <a:endParaRPr sz="2200" dirty="0">
              <a:latin typeface="+mj-lt"/>
              <a:cs typeface="Segoe UI"/>
            </a:endParaRPr>
          </a:p>
          <a:p>
            <a:pPr marL="355600" indent="-342900">
              <a:lnSpc>
                <a:spcPct val="100000"/>
              </a:lnSpc>
              <a:spcBef>
                <a:spcPts val="260"/>
              </a:spcBef>
              <a:buClr>
                <a:srgbClr val="40404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b="1" spc="-10" dirty="0">
                <a:solidFill>
                  <a:srgbClr val="DA5612"/>
                </a:solidFill>
                <a:latin typeface="+mj-lt"/>
                <a:cs typeface="Segoe UI"/>
              </a:rPr>
              <a:t>elektromagnetni,</a:t>
            </a:r>
            <a:endParaRPr sz="2200" dirty="0">
              <a:latin typeface="+mj-lt"/>
              <a:cs typeface="Segoe UI"/>
            </a:endParaRPr>
          </a:p>
          <a:p>
            <a:pPr marL="355600" indent="-342900">
              <a:lnSpc>
                <a:spcPct val="100000"/>
              </a:lnSpc>
              <a:spcBef>
                <a:spcPts val="270"/>
              </a:spcBef>
              <a:buClr>
                <a:srgbClr val="40404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b="1" spc="-10" dirty="0">
                <a:solidFill>
                  <a:srgbClr val="DA5612"/>
                </a:solidFill>
                <a:latin typeface="+mj-lt"/>
                <a:cs typeface="Segoe UI"/>
              </a:rPr>
              <a:t>kapacitivni,</a:t>
            </a:r>
            <a:endParaRPr sz="2200" dirty="0">
              <a:latin typeface="+mj-lt"/>
              <a:cs typeface="Segoe UI"/>
            </a:endParaRPr>
          </a:p>
          <a:p>
            <a:pPr marL="433070" indent="-420370">
              <a:lnSpc>
                <a:spcPct val="100000"/>
              </a:lnSpc>
              <a:spcBef>
                <a:spcPts val="275"/>
              </a:spcBef>
              <a:buClr>
                <a:srgbClr val="404040"/>
              </a:buClr>
              <a:buFont typeface="Arial"/>
              <a:buChar char="•"/>
              <a:tabLst>
                <a:tab pos="433070" algn="l"/>
                <a:tab pos="433705" algn="l"/>
              </a:tabLst>
            </a:pPr>
            <a:r>
              <a:rPr sz="2200" b="1" spc="-5" dirty="0">
                <a:solidFill>
                  <a:srgbClr val="DA5612"/>
                </a:solidFill>
                <a:latin typeface="+mj-lt"/>
                <a:cs typeface="Segoe UI"/>
              </a:rPr>
              <a:t>otpornički</a:t>
            </a:r>
            <a:r>
              <a:rPr sz="2200" b="1" dirty="0">
                <a:solidFill>
                  <a:srgbClr val="DA5612"/>
                </a:solidFill>
                <a:latin typeface="+mj-lt"/>
                <a:cs typeface="Segoe UI"/>
              </a:rPr>
              <a:t> </a:t>
            </a:r>
            <a:r>
              <a:rPr sz="2200" b="1" spc="-5" dirty="0">
                <a:solidFill>
                  <a:srgbClr val="DA5612"/>
                </a:solidFill>
                <a:latin typeface="+mj-lt"/>
                <a:cs typeface="Segoe UI"/>
              </a:rPr>
              <a:t>i</a:t>
            </a:r>
            <a:endParaRPr sz="2200" dirty="0">
              <a:latin typeface="+mj-lt"/>
              <a:cs typeface="Segoe UI"/>
            </a:endParaRPr>
          </a:p>
          <a:p>
            <a:pPr marL="355600" indent="-342900">
              <a:lnSpc>
                <a:spcPct val="100000"/>
              </a:lnSpc>
              <a:spcBef>
                <a:spcPts val="560"/>
              </a:spcBef>
              <a:buClr>
                <a:srgbClr val="40404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b="1" spc="-5" dirty="0">
                <a:solidFill>
                  <a:srgbClr val="DA5612"/>
                </a:solidFill>
                <a:latin typeface="+mj-lt"/>
                <a:cs typeface="Segoe UI"/>
              </a:rPr>
              <a:t>pijezoelektrični</a:t>
            </a:r>
            <a:r>
              <a:rPr sz="2200" b="1" spc="-30" dirty="0">
                <a:solidFill>
                  <a:srgbClr val="DA5612"/>
                </a:solidFill>
                <a:latin typeface="+mj-lt"/>
                <a:cs typeface="Segoe UI"/>
              </a:rPr>
              <a:t> </a:t>
            </a:r>
            <a:r>
              <a:rPr sz="2200" b="1" spc="-5" dirty="0">
                <a:solidFill>
                  <a:srgbClr val="DA5612"/>
                </a:solidFill>
                <a:latin typeface="+mj-lt"/>
                <a:cs typeface="Segoe UI"/>
              </a:rPr>
              <a:t>senzori.</a:t>
            </a:r>
            <a:endParaRPr sz="2200" dirty="0">
              <a:latin typeface="+mj-lt"/>
              <a:cs typeface="Segoe UI"/>
            </a:endParaRPr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49F731CD-97FF-6534-D416-E320E9630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329" y="228600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A94C6920-BBB2-8E81-E955-31B810EFF5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020360"/>
            <a:ext cx="55384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0" dirty="0"/>
              <a:t>Elektromagnetni </a:t>
            </a:r>
            <a:r>
              <a:rPr sz="2800" b="1" spc="-5" dirty="0"/>
              <a:t>senzori</a:t>
            </a:r>
            <a:r>
              <a:rPr sz="2800" b="1" spc="80" dirty="0"/>
              <a:t> </a:t>
            </a:r>
            <a:r>
              <a:rPr sz="2800" b="1" spc="-10" dirty="0"/>
              <a:t>pritiska.</a:t>
            </a:r>
            <a:endParaRPr sz="2800" b="1"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828800"/>
            <a:ext cx="8227060" cy="137922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385"/>
              </a:spcBef>
            </a:pPr>
            <a:r>
              <a:rPr sz="2400" spc="-10" dirty="0">
                <a:solidFill>
                  <a:srgbClr val="404040"/>
                </a:solidFill>
                <a:cs typeface="Segoe UI"/>
              </a:rPr>
              <a:t>Detekcija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deformacije primarnog elementa ovih </a:t>
            </a:r>
            <a:r>
              <a:rPr sz="2400" dirty="0">
                <a:solidFill>
                  <a:srgbClr val="404040"/>
                </a:solidFill>
                <a:cs typeface="Segoe UI"/>
              </a:rPr>
              <a:t>senzora 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ostvaruje </a:t>
            </a:r>
            <a:r>
              <a:rPr sz="2400" dirty="0">
                <a:solidFill>
                  <a:srgbClr val="404040"/>
                </a:solidFill>
                <a:cs typeface="Segoe UI"/>
              </a:rPr>
              <a:t>se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pomoću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elektromagnetnih </a:t>
            </a:r>
            <a:r>
              <a:rPr sz="2400" dirty="0">
                <a:solidFill>
                  <a:srgbClr val="404040"/>
                </a:solidFill>
                <a:cs typeface="Segoe UI"/>
              </a:rPr>
              <a:t>senzora 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pomeraja. Najviše </a:t>
            </a:r>
            <a:r>
              <a:rPr sz="2400" dirty="0">
                <a:solidFill>
                  <a:srgbClr val="404040"/>
                </a:solidFill>
                <a:cs typeface="Segoe UI"/>
              </a:rPr>
              <a:t>se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primenjuje induktivni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detektor </a:t>
            </a:r>
            <a:r>
              <a:rPr sz="2400" dirty="0">
                <a:solidFill>
                  <a:srgbClr val="404040"/>
                </a:solidFill>
                <a:cs typeface="Segoe UI"/>
              </a:rPr>
              <a:t>sa 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relativnim pomerajem jezgra </a:t>
            </a:r>
            <a:r>
              <a:rPr sz="2400" dirty="0">
                <a:solidFill>
                  <a:srgbClr val="404040"/>
                </a:solidFill>
                <a:cs typeface="Segoe UI"/>
              </a:rPr>
              <a:t>i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jednim</a:t>
            </a:r>
            <a:r>
              <a:rPr sz="2400" spc="0" dirty="0">
                <a:solidFill>
                  <a:srgbClr val="404040"/>
                </a:solidFill>
                <a:cs typeface="Segoe UI"/>
              </a:rPr>
              <a:t>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navojem</a:t>
            </a:r>
            <a:endParaRPr sz="2400" dirty="0">
              <a:cs typeface="Segoe U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334770" y="3423920"/>
            <a:ext cx="6629400" cy="27767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92737470-6F4F-6446-233B-8A53C5D0CD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102" y="222377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D6E63DF-D7AD-6FDD-E94D-7683B582E3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667258"/>
            <a:ext cx="55384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/>
              <a:t>Elektromagnetni </a:t>
            </a:r>
            <a:r>
              <a:rPr sz="2800" spc="-5" dirty="0"/>
              <a:t>senzori</a:t>
            </a:r>
            <a:r>
              <a:rPr sz="2800" spc="80" dirty="0"/>
              <a:t> </a:t>
            </a:r>
            <a:r>
              <a:rPr sz="2800" spc="-10" dirty="0"/>
              <a:t>pritiska.</a:t>
            </a:r>
            <a:endParaRPr sz="2800"/>
          </a:p>
        </p:txBody>
      </p:sp>
      <p:sp>
        <p:nvSpPr>
          <p:cNvPr id="3" name="object 3"/>
          <p:cNvSpPr/>
          <p:nvPr/>
        </p:nvSpPr>
        <p:spPr>
          <a:xfrm>
            <a:off x="1048511" y="2133600"/>
            <a:ext cx="3523488" cy="34000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953000" y="2166366"/>
            <a:ext cx="3334511" cy="33345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AA8E501A-3DC4-9D0E-12E7-551AC3F024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04800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79B05529-5083-14BC-4F6E-B5CE860610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5467" y="987951"/>
            <a:ext cx="46158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404040"/>
                </a:solidFill>
                <a:latin typeface="Segoe UI"/>
                <a:cs typeface="Segoe UI"/>
              </a:rPr>
              <a:t>Kapacitivni </a:t>
            </a:r>
            <a:r>
              <a:rPr sz="2800" b="1" spc="-5" dirty="0">
                <a:solidFill>
                  <a:srgbClr val="404040"/>
                </a:solidFill>
                <a:latin typeface="Segoe UI"/>
                <a:cs typeface="Segoe UI"/>
              </a:rPr>
              <a:t>senzori</a:t>
            </a:r>
            <a:r>
              <a:rPr sz="2800" b="1" spc="55" dirty="0">
                <a:solidFill>
                  <a:srgbClr val="404040"/>
                </a:solidFill>
                <a:latin typeface="Segoe UI"/>
                <a:cs typeface="Segoe UI"/>
              </a:rPr>
              <a:t> </a:t>
            </a:r>
            <a:r>
              <a:rPr sz="2800" b="1" spc="-10" dirty="0">
                <a:solidFill>
                  <a:srgbClr val="404040"/>
                </a:solidFill>
                <a:latin typeface="Segoe UI"/>
                <a:cs typeface="Segoe UI"/>
              </a:rPr>
              <a:t>pritiska.</a:t>
            </a:r>
            <a:endParaRPr sz="2800" dirty="0">
              <a:latin typeface="Segoe UI"/>
              <a:cs typeface="Segoe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5467" y="1565274"/>
            <a:ext cx="7708265" cy="72072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>
              <a:lnSpc>
                <a:spcPts val="2590"/>
              </a:lnSpc>
              <a:spcBef>
                <a:spcPts val="425"/>
              </a:spcBef>
            </a:pPr>
            <a:r>
              <a:rPr sz="2400" b="1" dirty="0">
                <a:solidFill>
                  <a:srgbClr val="404040"/>
                </a:solidFill>
                <a:latin typeface="+mj-lt"/>
                <a:cs typeface="Segoe UI"/>
              </a:rPr>
              <a:t>Suština </a:t>
            </a:r>
            <a:r>
              <a:rPr sz="2400" b="1" spc="-5" dirty="0">
                <a:solidFill>
                  <a:srgbClr val="404040"/>
                </a:solidFill>
                <a:latin typeface="+mj-lt"/>
                <a:cs typeface="Segoe UI"/>
              </a:rPr>
              <a:t>rada ovih </a:t>
            </a:r>
            <a:r>
              <a:rPr sz="2400" b="1" dirty="0">
                <a:solidFill>
                  <a:srgbClr val="404040"/>
                </a:solidFill>
                <a:latin typeface="+mj-lt"/>
                <a:cs typeface="Segoe UI"/>
              </a:rPr>
              <a:t>senzora </a:t>
            </a:r>
            <a:r>
              <a:rPr sz="2400" b="1" spc="-5" dirty="0">
                <a:solidFill>
                  <a:srgbClr val="404040"/>
                </a:solidFill>
                <a:latin typeface="+mj-lt"/>
                <a:cs typeface="Segoe UI"/>
              </a:rPr>
              <a:t>je da </a:t>
            </a:r>
            <a:r>
              <a:rPr sz="2400" b="1" dirty="0">
                <a:solidFill>
                  <a:srgbClr val="404040"/>
                </a:solidFill>
                <a:latin typeface="+mj-lt"/>
                <a:cs typeface="Segoe UI"/>
              </a:rPr>
              <a:t>se </a:t>
            </a:r>
            <a:r>
              <a:rPr sz="2400" b="1" spc="-5" dirty="0">
                <a:solidFill>
                  <a:srgbClr val="404040"/>
                </a:solidFill>
                <a:latin typeface="+mj-lt"/>
                <a:cs typeface="Segoe UI"/>
              </a:rPr>
              <a:t>metalna membrana  </a:t>
            </a:r>
            <a:r>
              <a:rPr sz="2400" b="1" spc="-10" dirty="0">
                <a:solidFill>
                  <a:srgbClr val="404040"/>
                </a:solidFill>
                <a:latin typeface="+mj-lt"/>
                <a:cs typeface="Segoe UI"/>
              </a:rPr>
              <a:t>upotrebljava </a:t>
            </a:r>
            <a:r>
              <a:rPr sz="2400" b="1" spc="-5" dirty="0">
                <a:solidFill>
                  <a:srgbClr val="404040"/>
                </a:solidFill>
                <a:latin typeface="+mj-lt"/>
                <a:cs typeface="Segoe UI"/>
              </a:rPr>
              <a:t>kao pokretna </a:t>
            </a:r>
            <a:r>
              <a:rPr sz="2400" b="1" spc="-10" dirty="0">
                <a:solidFill>
                  <a:srgbClr val="404040"/>
                </a:solidFill>
                <a:latin typeface="+mj-lt"/>
                <a:cs typeface="Segoe UI"/>
              </a:rPr>
              <a:t>elektroda</a:t>
            </a:r>
            <a:r>
              <a:rPr sz="2400" b="1" spc="-25" dirty="0">
                <a:solidFill>
                  <a:srgbClr val="404040"/>
                </a:solidFill>
                <a:latin typeface="+mj-lt"/>
                <a:cs typeface="Segoe UI"/>
              </a:rPr>
              <a:t> </a:t>
            </a:r>
            <a:r>
              <a:rPr sz="2400" b="1" spc="-10" dirty="0">
                <a:solidFill>
                  <a:srgbClr val="404040"/>
                </a:solidFill>
                <a:latin typeface="+mj-lt"/>
                <a:cs typeface="Segoe UI"/>
              </a:rPr>
              <a:t>kondenzatora.</a:t>
            </a:r>
            <a:endParaRPr sz="2400" dirty="0">
              <a:latin typeface="+mj-lt"/>
              <a:cs typeface="Segoe U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85800" y="2285999"/>
            <a:ext cx="7467600" cy="40157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1D43E898-9E0E-D67C-7CFB-9344CA314D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865" y="228600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904E1D24-99A7-0FCD-35ED-2A8A145AD7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412AD60C6BFC458EB134E6C4BA6F44" ma:contentTypeVersion="4" ma:contentTypeDescription="Create a new document." ma:contentTypeScope="" ma:versionID="ca6b6b5ff991bb551bde65972c480034">
  <xsd:schema xmlns:xsd="http://www.w3.org/2001/XMLSchema" xmlns:xs="http://www.w3.org/2001/XMLSchema" xmlns:p="http://schemas.microsoft.com/office/2006/metadata/properties" xmlns:ns2="42987b93-9d1a-412c-947d-3d727c4e12d0" targetNamespace="http://schemas.microsoft.com/office/2006/metadata/properties" ma:root="true" ma:fieldsID="655fd5686536c0e5611a4631b8a4939d" ns2:_="">
    <xsd:import namespace="42987b93-9d1a-412c-947d-3d727c4e12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987b93-9d1a-412c-947d-3d727c4e12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C2C5810-D6B7-4ABD-88F7-6F223E769D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987b93-9d1a-412c-947d-3d727c4e12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C36C5CB-E9EE-4159-9283-27FC2480A21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39147230-5599-43b0-b7bb-2f1b7199276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B782748-32DA-41C7-B5A0-76D75BCA55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Words>782</Words>
  <Application>Microsoft Office PowerPoint</Application>
  <PresentationFormat>Projekcija na ekranu (4:3)</PresentationFormat>
  <Paragraphs>76</Paragraphs>
  <Slides>24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7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Segoe UI</vt:lpstr>
      <vt:lpstr>Symbol</vt:lpstr>
      <vt:lpstr>Times New Roman</vt:lpstr>
      <vt:lpstr>Trebuchet MS</vt:lpstr>
      <vt:lpstr>Retrospect</vt:lpstr>
      <vt:lpstr>Senzori pritiska </vt:lpstr>
      <vt:lpstr>PowerPoint prezentacija</vt:lpstr>
      <vt:lpstr>Kategorije merenja pritiska.</vt:lpstr>
      <vt:lpstr>Merni opseg.</vt:lpstr>
      <vt:lpstr>PowerPoint prezentacija</vt:lpstr>
      <vt:lpstr>Tipični senzori pritiska</vt:lpstr>
      <vt:lpstr>Elektromagnetni senzori pritiska.</vt:lpstr>
      <vt:lpstr>Elektromagnetni senzori pritiska.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Piezoelektrični senzori pritiska.</vt:lpstr>
      <vt:lpstr>PowerPoint prezentacija</vt:lpstr>
      <vt:lpstr>Optoelektronski senzori pritiska.</vt:lpstr>
      <vt:lpstr>Senzori sa strunom</vt:lpstr>
      <vt:lpstr>Tenzometarski senzori pritiska.</vt:lpstr>
      <vt:lpstr>PowerPoint prezentacija</vt:lpstr>
      <vt:lpstr>PowerPoint prezentacija</vt:lpstr>
      <vt:lpstr>Tehnika temperaturne kompenzacije pomoću pasivnog tenzoelementa. </vt:lpstr>
      <vt:lpstr>PowerPoint prezentacija</vt:lpstr>
      <vt:lpstr>Merni most sa tenzoelementima.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Szenzorok</dc:title>
  <dc:creator>Amilo Pro V3505</dc:creator>
  <cp:lastModifiedBy>dr Dejan Blagojević</cp:lastModifiedBy>
  <cp:revision>7</cp:revision>
  <dcterms:created xsi:type="dcterms:W3CDTF">2018-02-16T19:21:36Z</dcterms:created>
  <dcterms:modified xsi:type="dcterms:W3CDTF">2024-12-19T20:04:15Z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2015-03-17T00:00:00Z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2018-02-16T00:00:00Z</vt:filetime>
  </property>
  <property fmtid="{D5CDD505-2E9C-101B-9397-08002B2CF9AE}" pid="5" name="ContentTypeId">
    <vt:lpwstr>0x01010032412AD60C6BFC458EB134E6C4BA6F44</vt:lpwstr>
  </property>
</Properties>
</file>