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handoutMasterIdLst>
    <p:handoutMasterId r:id="rId16"/>
  </p:handoutMasterIdLst>
  <p:sldIdLst>
    <p:sldId id="257" r:id="rId2"/>
    <p:sldId id="272" r:id="rId3"/>
    <p:sldId id="271" r:id="rId4"/>
    <p:sldId id="267" r:id="rId5"/>
    <p:sldId id="273" r:id="rId6"/>
    <p:sldId id="275" r:id="rId7"/>
    <p:sldId id="276" r:id="rId8"/>
    <p:sldId id="268" r:id="rId9"/>
    <p:sldId id="274" r:id="rId10"/>
    <p:sldId id="269" r:id="rId11"/>
    <p:sldId id="277" r:id="rId12"/>
    <p:sldId id="280" r:id="rId13"/>
    <p:sldId id="278" r:id="rId14"/>
  </p:sldIdLst>
  <p:sldSz cx="12192000" cy="6858000"/>
  <p:notesSz cx="9926638" cy="6797675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386"/>
    <a:srgbClr val="006F8E"/>
    <a:srgbClr val="AEC944"/>
    <a:srgbClr val="006675"/>
    <a:srgbClr val="9FF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>
      <p:cViewPr varScale="1">
        <p:scale>
          <a:sx n="82" d="100"/>
          <a:sy n="82" d="100"/>
        </p:scale>
        <p:origin x="62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15" d="100"/>
          <a:sy n="115" d="100"/>
        </p:scale>
        <p:origin x="2127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543" cy="34106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r>
              <a:rPr lang="sl-SI"/>
              <a:t>Zgorevanje in kurilne naprave</a:t>
            </a:r>
          </a:p>
        </p:txBody>
      </p:sp>
      <p:sp>
        <p:nvSpPr>
          <p:cNvPr id="3" name="Označba mesta datuma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r>
              <a:rPr lang="sl-SI" dirty="0"/>
              <a:t>2023/24</a:t>
            </a:r>
          </a:p>
        </p:txBody>
      </p:sp>
      <p:sp>
        <p:nvSpPr>
          <p:cNvPr id="4" name="Označba mesta noge 3"/>
          <p:cNvSpPr>
            <a:spLocks noGrp="1"/>
          </p:cNvSpPr>
          <p:nvPr>
            <p:ph type="ftr" sz="quarter" idx="2"/>
          </p:nvPr>
        </p:nvSpPr>
        <p:spPr>
          <a:xfrm>
            <a:off x="1" y="6286081"/>
            <a:ext cx="4301543" cy="341063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r>
              <a:rPr lang="sl-SI" dirty="0"/>
              <a:t>izr. prof. dr. Filip Kokalj</a:t>
            </a:r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sz="quarter" idx="3"/>
          </p:nvPr>
        </p:nvSpPr>
        <p:spPr>
          <a:xfrm>
            <a:off x="5622797" y="6286080"/>
            <a:ext cx="4301543" cy="341063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E4636E3E-FB13-4186-97B1-CA9AA5C8888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9111129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r>
              <a:rPr lang="sl-SI"/>
              <a:t>Zgorevanje in kurilne naprave</a:t>
            </a:r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r>
              <a:rPr lang="sl-SI" dirty="0"/>
              <a:t>2022/23</a:t>
            </a:r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endParaRPr lang="sl-SI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26" tIns="45713" rIns="91426" bIns="45713" rtlCol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r>
              <a:rPr lang="sl-SI"/>
              <a:t>doc. dr. Filip Kokalj</a:t>
            </a:r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80823625-56CF-4550-8812-9F9EB2171C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2873010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slovnica zaposl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značba mesta besedila 20"/>
          <p:cNvSpPr>
            <a:spLocks noGrp="1"/>
          </p:cNvSpPr>
          <p:nvPr>
            <p:ph type="body" sz="quarter" idx="17" hasCustomPrompt="1"/>
          </p:nvPr>
        </p:nvSpPr>
        <p:spPr>
          <a:xfrm>
            <a:off x="2321726" y="4572152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b="0" i="0" dirty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/>
            <a:r>
              <a:rPr lang="sl-SI" dirty="0"/>
              <a:t>Navedba avtorja(</a:t>
            </a:r>
            <a:r>
              <a:rPr lang="sl-SI" dirty="0" err="1"/>
              <a:t>ev</a:t>
            </a:r>
            <a:r>
              <a:rPr lang="sl-SI" dirty="0"/>
              <a:t>)</a:t>
            </a:r>
          </a:p>
        </p:txBody>
      </p:sp>
      <p:sp>
        <p:nvSpPr>
          <p:cNvPr id="23" name="Označba mesta besedila 20"/>
          <p:cNvSpPr>
            <a:spLocks noGrp="1"/>
          </p:cNvSpPr>
          <p:nvPr>
            <p:ph type="body" sz="quarter" idx="18" hasCustomPrompt="1"/>
          </p:nvPr>
        </p:nvSpPr>
        <p:spPr>
          <a:xfrm>
            <a:off x="2321726" y="3716167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i="1" baseline="0" dirty="0" smtClean="0">
                <a:solidFill>
                  <a:srgbClr val="006F8E"/>
                </a:solidFill>
              </a:defRPr>
            </a:lvl1pPr>
          </a:lstStyle>
          <a:p>
            <a:pPr marL="0" lvl="0"/>
            <a:r>
              <a:rPr lang="sl-SI" dirty="0"/>
              <a:t>Vpišite podnaslov predstavitve</a:t>
            </a:r>
          </a:p>
        </p:txBody>
      </p:sp>
      <p:sp>
        <p:nvSpPr>
          <p:cNvPr id="24" name="Pravokotnik 23"/>
          <p:cNvSpPr/>
          <p:nvPr userDrawn="1"/>
        </p:nvSpPr>
        <p:spPr>
          <a:xfrm>
            <a:off x="725531" y="1562771"/>
            <a:ext cx="1440000" cy="4260011"/>
          </a:xfrm>
          <a:prstGeom prst="rect">
            <a:avLst/>
          </a:prstGeom>
          <a:solidFill>
            <a:srgbClr val="0063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5" name="Pravokotnik 24"/>
          <p:cNvSpPr/>
          <p:nvPr userDrawn="1"/>
        </p:nvSpPr>
        <p:spPr>
          <a:xfrm>
            <a:off x="119336" y="-18200"/>
            <a:ext cx="450000" cy="68762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26" name="Slika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31" y="92235"/>
            <a:ext cx="1440000" cy="1375620"/>
          </a:xfrm>
          <a:prstGeom prst="rect">
            <a:avLst/>
          </a:prstGeom>
        </p:spPr>
      </p:pic>
      <p:grpSp>
        <p:nvGrpSpPr>
          <p:cNvPr id="27" name="Group 4"/>
          <p:cNvGrpSpPr>
            <a:grpSpLocks noChangeAspect="1"/>
          </p:cNvGrpSpPr>
          <p:nvPr userDrawn="1"/>
        </p:nvGrpSpPr>
        <p:grpSpPr bwMode="auto">
          <a:xfrm>
            <a:off x="725531" y="5949280"/>
            <a:ext cx="1440000" cy="834573"/>
            <a:chOff x="3175" y="1987"/>
            <a:chExt cx="597" cy="346"/>
          </a:xfrm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</p:grpSp>
      <p:sp>
        <p:nvSpPr>
          <p:cNvPr id="69" name="Označba mesta besedila 68"/>
          <p:cNvSpPr>
            <a:spLocks noGrp="1"/>
          </p:cNvSpPr>
          <p:nvPr>
            <p:ph type="body" sz="quarter" idx="19" hasCustomPrompt="1"/>
          </p:nvPr>
        </p:nvSpPr>
        <p:spPr>
          <a:xfrm>
            <a:off x="2165531" y="6497248"/>
            <a:ext cx="10034134" cy="338554"/>
          </a:xfrm>
          <a:noFill/>
        </p:spPr>
        <p:txBody>
          <a:bodyPr wrap="square" rtlCol="0" anchor="ctr" anchorCtr="0">
            <a:spAutoFit/>
          </a:bodyPr>
          <a:lstStyle>
            <a:lvl1pPr marL="0" indent="0" algn="ctr">
              <a:buFontTx/>
              <a:buNone/>
              <a:defRPr lang="sl-SI" sz="1600" i="1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algn="ctr"/>
            <a:r>
              <a:rPr lang="sl-SI" dirty="0"/>
              <a:t>Vpišite kraj in datum predstavitve (Maribor, 22. november 2016)</a:t>
            </a:r>
          </a:p>
        </p:txBody>
      </p:sp>
      <p:sp>
        <p:nvSpPr>
          <p:cNvPr id="3" name="Označba mesta slike 2"/>
          <p:cNvSpPr>
            <a:spLocks noGrp="1"/>
          </p:cNvSpPr>
          <p:nvPr>
            <p:ph type="pic" sz="quarter" idx="20" hasCustomPrompt="1"/>
          </p:nvPr>
        </p:nvSpPr>
        <p:spPr>
          <a:xfrm>
            <a:off x="7176120" y="92234"/>
            <a:ext cx="4824536" cy="1375621"/>
          </a:xfrm>
        </p:spPr>
        <p:txBody>
          <a:bodyPr anchor="ctr"/>
          <a:lstStyle>
            <a:lvl1pPr marL="0" indent="0" algn="ctr">
              <a:buNone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sl-SI"/>
              <a:t>Vstavite logotip laboratorija, katedre ali inštituta</a:t>
            </a:r>
          </a:p>
        </p:txBody>
      </p:sp>
      <p:sp>
        <p:nvSpPr>
          <p:cNvPr id="5" name="Naslov 4"/>
          <p:cNvSpPr>
            <a:spLocks noGrp="1"/>
          </p:cNvSpPr>
          <p:nvPr>
            <p:ph type="title" hasCustomPrompt="1"/>
          </p:nvPr>
        </p:nvSpPr>
        <p:spPr>
          <a:xfrm>
            <a:off x="2321726" y="1575389"/>
            <a:ext cx="9678930" cy="2140778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sl-SI" dirty="0"/>
              <a:t>VSTAVITE NASLOV PREDSTAVITVE</a:t>
            </a:r>
          </a:p>
        </p:txBody>
      </p:sp>
    </p:spTree>
    <p:extLst>
      <p:ext uri="{BB962C8B-B14F-4D97-AF65-F5344CB8AC3E}">
        <p14:creationId xmlns:p14="http://schemas.microsoft.com/office/powerpoint/2010/main" val="339765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89228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vert"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10804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Rectangle 3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FC0D76D4-2435-424A-ABA7-AEE97E3F6356}" type="slidenum">
              <a:rPr lang="de-DE" altLang="sl-SI" smtClean="0"/>
              <a:pPr/>
              <a:t>‹#›</a:t>
            </a:fld>
            <a:endParaRPr lang="de-DE" altLang="sl-SI" dirty="0"/>
          </a:p>
        </p:txBody>
      </p:sp>
      <p:pic>
        <p:nvPicPr>
          <p:cNvPr id="5" name="Picture 11" descr="Bann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466725"/>
          </a:xfrm>
          <a:prstGeom prst="rect">
            <a:avLst/>
          </a:prstGeom>
          <a:solidFill>
            <a:srgbClr val="EEA5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1001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Rechteck 3"/>
          <p:cNvSpPr/>
          <p:nvPr userDrawn="1"/>
        </p:nvSpPr>
        <p:spPr>
          <a:xfrm>
            <a:off x="0" y="0"/>
            <a:ext cx="12192000" cy="509855"/>
          </a:xfrm>
          <a:prstGeom prst="rect">
            <a:avLst/>
          </a:prstGeom>
          <a:solidFill>
            <a:srgbClr val="FFB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/>
          </a:p>
        </p:txBody>
      </p:sp>
      <p:pic>
        <p:nvPicPr>
          <p:cNvPr id="5" name="Bild 7" descr="Logo_RGB.pd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8009" y="90130"/>
            <a:ext cx="2211860" cy="355999"/>
          </a:xfrm>
          <a:prstGeom prst="rect">
            <a:avLst/>
          </a:prstGeom>
        </p:spPr>
      </p:pic>
      <p:sp>
        <p:nvSpPr>
          <p:cNvPr id="7" name="Naslov 6">
            <a:extLst>
              <a:ext uri="{FF2B5EF4-FFF2-40B4-BE49-F238E27FC236}">
                <a16:creationId xmlns:a16="http://schemas.microsoft.com/office/drawing/2014/main" id="{C5E238D7-60E7-418A-80D8-EC917471D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sl-SI" dirty="0"/>
              <a:t>Kliknite, če želite urediti slog naslova matrice</a:t>
            </a:r>
            <a:endParaRPr lang="hr-HR" dirty="0"/>
          </a:p>
        </p:txBody>
      </p:sp>
      <p:sp>
        <p:nvSpPr>
          <p:cNvPr id="8" name="Rectangle 32">
            <a:extLst>
              <a:ext uri="{FF2B5EF4-FFF2-40B4-BE49-F238E27FC236}">
                <a16:creationId xmlns:a16="http://schemas.microsoft.com/office/drawing/2014/main" id="{770889D3-2817-4B93-9C13-81F1D3C26A0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363200" y="6553200"/>
            <a:ext cx="1320800" cy="304800"/>
          </a:xfrm>
          <a:ln/>
        </p:spPr>
        <p:txBody>
          <a:bodyPr/>
          <a:lstStyle>
            <a:lvl1pPr>
              <a:defRPr/>
            </a:lvl1pPr>
          </a:lstStyle>
          <a:p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FC0D76D4-2435-424A-ABA7-AEE97E3F6356}" type="slidenum">
              <a:rPr lang="de-DE" altLang="sl-SI" smtClean="0"/>
              <a:pPr/>
              <a:t>‹#›</a:t>
            </a:fld>
            <a:endParaRPr lang="de-DE" altLang="sl-SI" dirty="0"/>
          </a:p>
        </p:txBody>
      </p:sp>
    </p:spTree>
    <p:extLst>
      <p:ext uri="{BB962C8B-B14F-4D97-AF65-F5344CB8AC3E}">
        <p14:creationId xmlns:p14="http://schemas.microsoft.com/office/powerpoint/2010/main" val="4637257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08000" y="764705"/>
            <a:ext cx="10964333" cy="708025"/>
          </a:xfrm>
        </p:spPr>
        <p:txBody>
          <a:bodyPr/>
          <a:lstStyle>
            <a:lvl1pPr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sl-SI" dirty="0"/>
              <a:t>Uredite slog naslova matrice</a:t>
            </a:r>
            <a:endParaRPr lang="en-US" dirty="0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3DB22B58-A445-4B24-B10F-87C0C3471F9B}" type="slidenum">
              <a:rPr lang="de-DE" altLang="sl-SI" smtClean="0"/>
              <a:pPr>
                <a:defRPr/>
              </a:pPr>
              <a:t>‹#›</a:t>
            </a:fld>
            <a:endParaRPr lang="de-DE" altLang="sl-SI" dirty="0"/>
          </a:p>
        </p:txBody>
      </p:sp>
      <p:sp>
        <p:nvSpPr>
          <p:cNvPr id="6" name="Ograda vsebine 3"/>
          <p:cNvSpPr>
            <a:spLocks noGrp="1"/>
          </p:cNvSpPr>
          <p:nvPr>
            <p:ph sz="half" idx="11"/>
          </p:nvPr>
        </p:nvSpPr>
        <p:spPr>
          <a:xfrm>
            <a:off x="508000" y="1700808"/>
            <a:ext cx="5395979" cy="439519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  <a:endParaRPr lang="en-US" dirty="0"/>
          </a:p>
        </p:txBody>
      </p:sp>
      <p:sp>
        <p:nvSpPr>
          <p:cNvPr id="7" name="Ograda vsebine 3"/>
          <p:cNvSpPr>
            <a:spLocks noGrp="1"/>
          </p:cNvSpPr>
          <p:nvPr>
            <p:ph sz="half" idx="12"/>
          </p:nvPr>
        </p:nvSpPr>
        <p:spPr>
          <a:xfrm>
            <a:off x="6076355" y="1700808"/>
            <a:ext cx="5395979" cy="439519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328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9029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14659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919389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07013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5617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35420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122065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l-SI"/>
              <a:t>Kliknite ikono, če želite dodati sliko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4201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naslova 1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1143000"/>
          </a:xfrm>
          <a:prstGeom prst="rect">
            <a:avLst/>
          </a:prstGeom>
        </p:spPr>
        <p:txBody>
          <a:bodyPr/>
          <a:lstStyle/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98094" y="1434314"/>
            <a:ext cx="11500480" cy="48653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3"/>
          </p:nvPr>
        </p:nvSpPr>
        <p:spPr>
          <a:xfrm>
            <a:off x="3438238" y="6492875"/>
            <a:ext cx="77903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11824816" y="5787"/>
            <a:ext cx="3671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6F8E"/>
                </a:solidFill>
              </a:defRPr>
            </a:lvl1pPr>
          </a:lstStyle>
          <a:p>
            <a:fld id="{7632E077-1BE5-4BCA-9EB0-B6423C3B9F24}" type="slidenum">
              <a:rPr lang="sl-SI" smtClean="0"/>
              <a:pPr/>
              <a:t>‹#›</a:t>
            </a:fld>
            <a:endParaRPr lang="sl-SI"/>
          </a:p>
        </p:txBody>
      </p: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11379499" y="6369326"/>
            <a:ext cx="621156" cy="360000"/>
            <a:chOff x="3175" y="1987"/>
            <a:chExt cx="597" cy="346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</p:grpSp>
      <p:sp>
        <p:nvSpPr>
          <p:cNvPr id="47" name="Pravokotnik 46"/>
          <p:cNvSpPr/>
          <p:nvPr userDrawn="1"/>
        </p:nvSpPr>
        <p:spPr>
          <a:xfrm>
            <a:off x="155451" y="0"/>
            <a:ext cx="216000" cy="6858000"/>
          </a:xfrm>
          <a:prstGeom prst="rect">
            <a:avLst/>
          </a:prstGeom>
          <a:solidFill>
            <a:srgbClr val="006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8" name="Pravokotnik 47"/>
          <p:cNvSpPr/>
          <p:nvPr userDrawn="1"/>
        </p:nvSpPr>
        <p:spPr>
          <a:xfrm>
            <a:off x="47328" y="0"/>
            <a:ext cx="71875" cy="68580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49" name="Slika 4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94" y="6397419"/>
            <a:ext cx="2789278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39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5" r:id="rId12"/>
    <p:sldLayoutId id="2147483686" r:id="rId13"/>
    <p:sldLayoutId id="2147483687" r:id="rId1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lang="sl-SI" sz="4400" b="1" kern="1200">
          <a:solidFill>
            <a:srgbClr val="006F8E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32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2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sl-SI" sz="20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7.sv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7.sv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besedila 1"/>
          <p:cNvSpPr>
            <a:spLocks noGrp="1"/>
          </p:cNvSpPr>
          <p:nvPr>
            <p:ph type="body" sz="quarter" idx="17"/>
          </p:nvPr>
        </p:nvSpPr>
        <p:spPr>
          <a:xfrm>
            <a:off x="2321726" y="4581128"/>
            <a:ext cx="7662706" cy="338554"/>
          </a:xfrm>
        </p:spPr>
        <p:txBody>
          <a:bodyPr/>
          <a:lstStyle/>
          <a:p>
            <a:r>
              <a:rPr lang="sl-SI" dirty="0"/>
              <a:t>red. prof. dr. Niko Samec in izr. prof. dr. Filip Kokalj</a:t>
            </a:r>
          </a:p>
        </p:txBody>
      </p:sp>
      <p:sp>
        <p:nvSpPr>
          <p:cNvPr id="4" name="Označba mesta besedila 3"/>
          <p:cNvSpPr>
            <a:spLocks noGrp="1"/>
          </p:cNvSpPr>
          <p:nvPr>
            <p:ph type="body" sz="quarter" idx="19"/>
          </p:nvPr>
        </p:nvSpPr>
        <p:spPr>
          <a:xfrm>
            <a:off x="2165531" y="6508347"/>
            <a:ext cx="8250949" cy="338554"/>
          </a:xfrm>
        </p:spPr>
        <p:txBody>
          <a:bodyPr/>
          <a:lstStyle/>
          <a:p>
            <a:r>
              <a:rPr lang="sl-SI" dirty="0"/>
              <a:t>Maribor, maj 2024</a:t>
            </a:r>
          </a:p>
        </p:txBody>
      </p:sp>
      <p:sp>
        <p:nvSpPr>
          <p:cNvPr id="6" name="Naslov 5"/>
          <p:cNvSpPr>
            <a:spLocks noGrp="1"/>
          </p:cNvSpPr>
          <p:nvPr>
            <p:ph type="title"/>
          </p:nvPr>
        </p:nvSpPr>
        <p:spPr>
          <a:xfrm>
            <a:off x="2321726" y="1575388"/>
            <a:ext cx="9678930" cy="2645699"/>
          </a:xfrm>
        </p:spPr>
        <p:txBody>
          <a:bodyPr/>
          <a:lstStyle/>
          <a:p>
            <a:r>
              <a:rPr lang="sl-SI" dirty="0"/>
              <a:t>Zgorevanje in ekologija:</a:t>
            </a:r>
            <a:br>
              <a:rPr lang="sl-SI" dirty="0"/>
            </a:br>
            <a:br>
              <a:rPr lang="sl-SI" dirty="0"/>
            </a:br>
            <a:r>
              <a:rPr lang="sl-SI" dirty="0"/>
              <a:t>Elementna sestava TLG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412E9FE7-7FEF-EDA3-F4F5-D1C47EDAF5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82F4A434-96D0-BDF1-210A-D6B26B5B0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38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Standardizirane tržne oblike TLG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Serija standardov ISO 17225</a:t>
            </a:r>
          </a:p>
          <a:p>
            <a:r>
              <a:rPr lang="sl-SI" dirty="0"/>
              <a:t>Standardizirani kakovostni razredi </a:t>
            </a:r>
          </a:p>
          <a:p>
            <a:r>
              <a:rPr lang="sl-SI" dirty="0"/>
              <a:t>Predpisane lastnosti za določen razred kvalitete</a:t>
            </a:r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</p:txBody>
      </p:sp>
      <p:pic>
        <p:nvPicPr>
          <p:cNvPr id="4" name="Picture 7" descr="bukova_drva.jpg"/>
          <p:cNvPicPr/>
          <p:nvPr/>
        </p:nvPicPr>
        <p:blipFill>
          <a:blip r:embed="rId2" cstate="print"/>
          <a:srcRect l="9461" t="11500" r="10123" b="12000"/>
          <a:stretch>
            <a:fillRect/>
          </a:stretch>
        </p:blipFill>
        <p:spPr>
          <a:xfrm>
            <a:off x="1483024" y="4407144"/>
            <a:ext cx="2520280" cy="1791202"/>
          </a:xfrm>
          <a:prstGeom prst="rect">
            <a:avLst/>
          </a:prstGeom>
        </p:spPr>
      </p:pic>
      <p:pic>
        <p:nvPicPr>
          <p:cNvPr id="5" name="Picture 19" descr="WOODCHIPS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21753" y="3866964"/>
            <a:ext cx="2374961" cy="1520154"/>
          </a:xfrm>
          <a:prstGeom prst="rect">
            <a:avLst/>
          </a:prstGeom>
        </p:spPr>
      </p:pic>
      <p:pic>
        <p:nvPicPr>
          <p:cNvPr id="6" name="Picture 8" descr="pellets_dark.jpg"/>
          <p:cNvPicPr/>
          <p:nvPr/>
        </p:nvPicPr>
        <p:blipFill>
          <a:blip r:embed="rId4" cstate="print"/>
          <a:srcRect t="13740" b="9160"/>
          <a:stretch>
            <a:fillRect/>
          </a:stretch>
        </p:blipFill>
        <p:spPr>
          <a:xfrm>
            <a:off x="6769423" y="4519398"/>
            <a:ext cx="2033964" cy="1566694"/>
          </a:xfrm>
          <a:prstGeom prst="rect">
            <a:avLst/>
          </a:prstGeom>
        </p:spPr>
      </p:pic>
      <p:pic>
        <p:nvPicPr>
          <p:cNvPr id="7" name="Picture 6" descr="briketi5hh.jpg"/>
          <p:cNvPicPr/>
          <p:nvPr/>
        </p:nvPicPr>
        <p:blipFill>
          <a:blip r:embed="rId5" cstate="print"/>
          <a:srcRect t="3846"/>
          <a:stretch>
            <a:fillRect/>
          </a:stretch>
        </p:blipFill>
        <p:spPr>
          <a:xfrm>
            <a:off x="8825885" y="3284984"/>
            <a:ext cx="2814731" cy="2452008"/>
          </a:xfrm>
          <a:prstGeom prst="rect">
            <a:avLst/>
          </a:prstGeom>
        </p:spPr>
      </p:pic>
      <p:pic>
        <p:nvPicPr>
          <p:cNvPr id="8" name="Graphic 6">
            <a:extLst>
              <a:ext uri="{FF2B5EF4-FFF2-40B4-BE49-F238E27FC236}">
                <a16:creationId xmlns:a16="http://schemas.microsoft.com/office/drawing/2014/main" id="{B43BCEFB-1C18-E1F7-09D0-3F38F120F6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625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Kakovostni razredi lesnih pelet</a:t>
            </a:r>
          </a:p>
        </p:txBody>
      </p:sp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</p:nvPr>
        </p:nvGraphicFramePr>
        <p:xfrm>
          <a:off x="2198334" y="1275975"/>
          <a:ext cx="8100000" cy="50400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700000">
                  <a:extLst>
                    <a:ext uri="{9D8B030D-6E8A-4147-A177-3AD203B41FA5}">
                      <a16:colId xmlns:a16="http://schemas.microsoft.com/office/drawing/2014/main" val="3079220441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429381686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3390730647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1187639474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 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Kakovostni razred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324028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Parametri kakovosti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b="1" dirty="0">
                          <a:effectLst/>
                        </a:rPr>
                        <a:t>A1</a:t>
                      </a:r>
                      <a:endParaRPr lang="sl-SI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b="1" dirty="0">
                          <a:effectLst/>
                        </a:rPr>
                        <a:t>A2</a:t>
                      </a:r>
                      <a:endParaRPr lang="sl-SI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b="1" dirty="0">
                          <a:effectLst/>
                        </a:rPr>
                        <a:t>B</a:t>
                      </a:r>
                      <a:endParaRPr lang="sl-SI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311941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Vsebnost vode (% ar)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≤ 10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≤ 10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≤ 10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1928969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Delež pepela (% db)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≤ 0,7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≤ 1,2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≤ 2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201298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Mehanska obstojnost (% ar)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≥ 97,5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≥ 97,5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≥ 96,5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9273725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Gostota skladiščenja (kg/m</a:t>
                      </a:r>
                      <a:r>
                        <a:rPr lang="sl-SI" sz="1400" baseline="30000">
                          <a:effectLst/>
                        </a:rPr>
                        <a:t>3</a:t>
                      </a:r>
                      <a:r>
                        <a:rPr lang="sl-SI" sz="1400">
                          <a:effectLst/>
                        </a:rPr>
                        <a:t> ar)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600 ≤ BD ≤ 750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600 ≤ BD ≤ 750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600 ≤ BD ≤ 750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5863226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Kurilna vrednost (kWh/kg ar)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≥ 4,6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≥ 4,6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≥ 4,6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2294521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Premer D06 (mm)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6 ± 1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6 ± 1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6 ± 1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6130481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Dolžina D06 in D08 (mm)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3,15 &lt; L &lt; 40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3,15 &lt; L &lt; 40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3,15 &lt; L &lt; 40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411103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Delež finih delcev (&lt; 3,15 mm)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≤ 1,0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≤ 1,0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≤ 1,0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454748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Dušik (% db)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≤ 0,3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≤ 0,5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≤ 1,0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706504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Žveplo (% db)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≤ 0,04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≤ 0,05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≤ 0,05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764797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Klor (% db)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≤ 0,02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≤0,02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≤0,03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73216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DT pepela (°C)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≥ 1.200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≥ 1.100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≥ 1.100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40040466"/>
                  </a:ext>
                </a:extLst>
              </a:tr>
            </a:tbl>
          </a:graphicData>
        </a:graphic>
      </p:graphicFrame>
      <p:pic>
        <p:nvPicPr>
          <p:cNvPr id="3" name="Graphic 6">
            <a:extLst>
              <a:ext uri="{FF2B5EF4-FFF2-40B4-BE49-F238E27FC236}">
                <a16:creationId xmlns:a16="http://schemas.microsoft.com/office/drawing/2014/main" id="{B95D1C2F-EA49-2A73-DD72-6DB21E91DD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915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262AC79F-9C21-C3B1-29CB-7490EB779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12</a:t>
            </a:fld>
            <a:endParaRPr lang="sl-SI"/>
          </a:p>
        </p:txBody>
      </p:sp>
      <p:pic>
        <p:nvPicPr>
          <p:cNvPr id="3074" name="Picture 2" descr="IoT Device Management &amp; IoT Fleet Management | KontronGrid">
            <a:extLst>
              <a:ext uri="{FF2B5EF4-FFF2-40B4-BE49-F238E27FC236}">
                <a16:creationId xmlns:a16="http://schemas.microsoft.com/office/drawing/2014/main" id="{C805C28C-70EC-F85B-A7F7-C43E7B879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712" y="1340768"/>
            <a:ext cx="5902441" cy="332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5CAFB4E6-8EE0-4631-D2DD-D4B49769D2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2046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E44E9440-AC30-A675-B24B-FA3781114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13</a:t>
            </a:fld>
            <a:endParaRPr lang="sl-SI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BAAC53F-6572-215D-A0EF-0C0BC86D3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16" y="370912"/>
            <a:ext cx="7236296" cy="542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A233957F-E9F8-0504-0406-172F97DD98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726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Elementna sestava TLG</a:t>
            </a:r>
          </a:p>
        </p:txBody>
      </p:sp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</p:nvPr>
        </p:nvGraphicFramePr>
        <p:xfrm>
          <a:off x="2179882" y="980728"/>
          <a:ext cx="8136904" cy="54000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512168">
                  <a:extLst>
                    <a:ext uri="{9D8B030D-6E8A-4147-A177-3AD203B41FA5}">
                      <a16:colId xmlns:a16="http://schemas.microsoft.com/office/drawing/2014/main" val="760231965"/>
                    </a:ext>
                  </a:extLst>
                </a:gridCol>
                <a:gridCol w="6624736">
                  <a:extLst>
                    <a:ext uri="{9D8B030D-6E8A-4147-A177-3AD203B41FA5}">
                      <a16:colId xmlns:a16="http://schemas.microsoft.com/office/drawing/2014/main" val="2972170875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Element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Vpliv na lastnosti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0989968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Ogljik (C)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Zgorevalna toplota, količina zgorevalnega zraka, emisije prašnih delcev, emisije CO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222448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Vodik (H)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Kurilna vrednost, zgorevalna toplota, količina zgorevalnega zraka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6220924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Kisik (O)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Zgorevalna toplota, količina zgorevalnega zraka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104501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Dušik (N)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Uporabnost pepela, NO</a:t>
                      </a:r>
                      <a:r>
                        <a:rPr lang="sl-SI" sz="1400" baseline="-25000" dirty="0">
                          <a:effectLst/>
                        </a:rPr>
                        <a:t>x</a:t>
                      </a:r>
                      <a:r>
                        <a:rPr lang="sl-SI" sz="1400" dirty="0">
                          <a:effectLst/>
                        </a:rPr>
                        <a:t> in N</a:t>
                      </a:r>
                      <a:r>
                        <a:rPr lang="sl-SI" sz="1400" baseline="-25000" dirty="0">
                          <a:effectLst/>
                        </a:rPr>
                        <a:t>2</a:t>
                      </a:r>
                      <a:r>
                        <a:rPr lang="sl-SI" sz="1400" dirty="0">
                          <a:effectLst/>
                        </a:rPr>
                        <a:t>O emisije, HCN, H</a:t>
                      </a:r>
                      <a:r>
                        <a:rPr lang="sl-SI" sz="1400" baseline="-25000" dirty="0">
                          <a:effectLst/>
                        </a:rPr>
                        <a:t>3</a:t>
                      </a:r>
                      <a:r>
                        <a:rPr lang="sl-SI" sz="1400" dirty="0">
                          <a:effectLst/>
                        </a:rPr>
                        <a:t>N emisije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0938913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Kalij (K)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Obnašanje pepela, recikliranje pepela, visokotemp. korozija, emisije delcev, tvorba pepela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216275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Magnezij (Mg)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Obnašanje pepela, recikliranje pepela, emisije delcev, tvorba pepela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962108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Natrij (Na)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Obnašanje pepela, emisije prašnih delcev, tvorba pepela, korozija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188464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Kalcij (Ca)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Obnašanje pepela, recikliranje pepela, emisije delcev, tvorba pepela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375760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Fosfor (P)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Tvorba pepela, recikliranje pepela, emisije delcev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671694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Žveplo (S)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SO</a:t>
                      </a:r>
                      <a:r>
                        <a:rPr lang="sl-SI" sz="1400" baseline="-25000" dirty="0">
                          <a:effectLst/>
                        </a:rPr>
                        <a:t>x</a:t>
                      </a:r>
                      <a:r>
                        <a:rPr lang="sl-SI" sz="1400" dirty="0">
                          <a:effectLst/>
                        </a:rPr>
                        <a:t> emisije, visokotemp. korozija, emisije delcev, emisije H</a:t>
                      </a:r>
                      <a:r>
                        <a:rPr lang="sl-SI" sz="1400" baseline="-25000" dirty="0">
                          <a:effectLst/>
                        </a:rPr>
                        <a:t>2</a:t>
                      </a:r>
                      <a:r>
                        <a:rPr lang="sl-SI" sz="1400" dirty="0">
                          <a:effectLst/>
                        </a:rPr>
                        <a:t>SO</a:t>
                      </a:r>
                      <a:r>
                        <a:rPr lang="sl-SI" sz="1400" baseline="-25000" dirty="0">
                          <a:effectLst/>
                        </a:rPr>
                        <a:t>4</a:t>
                      </a:r>
                      <a:r>
                        <a:rPr lang="sl-SI" sz="1400" dirty="0">
                          <a:effectLst/>
                        </a:rPr>
                        <a:t> in korozija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3782066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Silicij (Si)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Obnašanje pepela, recikliranje pepela, emisije delcev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418262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Klor (Cl)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Emisije HCl in ostalih halogenih spojin na primer PCDD/F, korozija, obnašanje pepela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6877050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Fluor (F)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Emisije HF, korozija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7570669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Težke kovine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Recikliranje pepela, emisije težkih kovin, katalitično delovanje, emisije delcev, katalizatorji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4795208"/>
                  </a:ext>
                </a:extLst>
              </a:tr>
            </a:tbl>
          </a:graphicData>
        </a:graphic>
      </p:graphicFrame>
      <p:pic>
        <p:nvPicPr>
          <p:cNvPr id="3" name="Graphic 6">
            <a:extLst>
              <a:ext uri="{FF2B5EF4-FFF2-40B4-BE49-F238E27FC236}">
                <a16:creationId xmlns:a16="http://schemas.microsoft.com/office/drawing/2014/main" id="{C92043FD-4206-0417-0CF4-28450328FF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642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Molekularna sestava TLG</a:t>
            </a: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827" y="1700808"/>
            <a:ext cx="8249014" cy="2075478"/>
          </a:xfrm>
          <a:prstGeom prst="rect">
            <a:avLst/>
          </a:prstGeom>
        </p:spPr>
      </p:pic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1208333" y="4437112"/>
          <a:ext cx="10080002" cy="15840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017138">
                  <a:extLst>
                    <a:ext uri="{9D8B030D-6E8A-4147-A177-3AD203B41FA5}">
                      <a16:colId xmlns:a16="http://schemas.microsoft.com/office/drawing/2014/main" val="286484659"/>
                    </a:ext>
                  </a:extLst>
                </a:gridCol>
                <a:gridCol w="2015716">
                  <a:extLst>
                    <a:ext uri="{9D8B030D-6E8A-4147-A177-3AD203B41FA5}">
                      <a16:colId xmlns:a16="http://schemas.microsoft.com/office/drawing/2014/main" val="689480841"/>
                    </a:ext>
                  </a:extLst>
                </a:gridCol>
                <a:gridCol w="2015716">
                  <a:extLst>
                    <a:ext uri="{9D8B030D-6E8A-4147-A177-3AD203B41FA5}">
                      <a16:colId xmlns:a16="http://schemas.microsoft.com/office/drawing/2014/main" val="1188743638"/>
                    </a:ext>
                  </a:extLst>
                </a:gridCol>
                <a:gridCol w="2015716">
                  <a:extLst>
                    <a:ext uri="{9D8B030D-6E8A-4147-A177-3AD203B41FA5}">
                      <a16:colId xmlns:a16="http://schemas.microsoft.com/office/drawing/2014/main" val="291082894"/>
                    </a:ext>
                  </a:extLst>
                </a:gridCol>
                <a:gridCol w="2015716">
                  <a:extLst>
                    <a:ext uri="{9D8B030D-6E8A-4147-A177-3AD203B41FA5}">
                      <a16:colId xmlns:a16="http://schemas.microsoft.com/office/drawing/2014/main" val="2479081488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 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Masni delež gradnikov celičnih sten (% daf)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4556698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 Vir</a:t>
                      </a:r>
                      <a:r>
                        <a:rPr lang="sl-SI" sz="1400" baseline="0" dirty="0">
                          <a:effectLst/>
                        </a:rPr>
                        <a:t> lesne biomase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b="1" dirty="0">
                          <a:effectLst/>
                        </a:rPr>
                        <a:t>Celuloza</a:t>
                      </a:r>
                      <a:endParaRPr lang="sl-SI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b="1" dirty="0">
                          <a:effectLst/>
                        </a:rPr>
                        <a:t>Hemiceluloze</a:t>
                      </a:r>
                      <a:endParaRPr lang="sl-SI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b="1" dirty="0">
                          <a:effectLst/>
                        </a:rPr>
                        <a:t>Lignin</a:t>
                      </a:r>
                      <a:endParaRPr lang="sl-SI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b="1" dirty="0">
                          <a:effectLst/>
                        </a:rPr>
                        <a:t>Ekstraktivi</a:t>
                      </a:r>
                      <a:endParaRPr lang="sl-SI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5010597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  <a:latin typeface="+mn-lt"/>
                        </a:rPr>
                        <a:t>Les listavcev brez lubja</a:t>
                      </a:r>
                      <a:endParaRPr lang="sl-SI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43 – 48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27 – 35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16 – 24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 – 8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76550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  <a:latin typeface="+mn-lt"/>
                        </a:rPr>
                        <a:t>Les iglavcev brez lubja</a:t>
                      </a:r>
                      <a:endParaRPr lang="sl-SI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40 – 44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24 – 29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26 – 33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 – 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5453520"/>
                  </a:ext>
                </a:extLst>
              </a:tr>
            </a:tbl>
          </a:graphicData>
        </a:graphic>
      </p:graphicFrame>
      <p:pic>
        <p:nvPicPr>
          <p:cNvPr id="3" name="Graphic 6">
            <a:extLst>
              <a:ext uri="{FF2B5EF4-FFF2-40B4-BE49-F238E27FC236}">
                <a16:creationId xmlns:a16="http://schemas.microsoft.com/office/drawing/2014/main" id="{6CD653AB-988D-6BC9-16C5-0FA4ACAE92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184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Zgorevalne lastnosti TLG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Pridobijo se analitično s pomočjo tehnične analize. Določi se:</a:t>
            </a:r>
          </a:p>
          <a:p>
            <a:pPr lvl="1"/>
            <a:r>
              <a:rPr lang="sl-SI" dirty="0"/>
              <a:t>Vsebnost vlage</a:t>
            </a:r>
          </a:p>
          <a:p>
            <a:pPr lvl="1"/>
            <a:r>
              <a:rPr lang="sl-SI" dirty="0"/>
              <a:t>Vsebnost pepela</a:t>
            </a:r>
          </a:p>
          <a:p>
            <a:pPr lvl="1"/>
            <a:r>
              <a:rPr lang="sl-SI" dirty="0"/>
              <a:t>Vsebnost volatilov</a:t>
            </a:r>
          </a:p>
          <a:p>
            <a:pPr lvl="1"/>
            <a:r>
              <a:rPr lang="sl-SI" dirty="0"/>
              <a:t>Vsebnost vezanega ogljika</a:t>
            </a:r>
          </a:p>
          <a:p>
            <a:pPr lvl="1"/>
            <a:r>
              <a:rPr lang="sl-SI" dirty="0"/>
              <a:t>Energijska vsebnost</a:t>
            </a:r>
          </a:p>
        </p:txBody>
      </p:sp>
      <p:pic>
        <p:nvPicPr>
          <p:cNvPr id="4" name="Picture 2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48" r="49788" b="843"/>
          <a:stretch/>
        </p:blipFill>
        <p:spPr>
          <a:xfrm>
            <a:off x="5986044" y="3203033"/>
            <a:ext cx="4986145" cy="3024336"/>
          </a:xfrm>
          <a:prstGeom prst="rect">
            <a:avLst/>
          </a:prstGeom>
        </p:spPr>
      </p:pic>
      <p:pic>
        <p:nvPicPr>
          <p:cNvPr id="5" name="Picture 2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5" t="-3750" r="23173" b="85000"/>
          <a:stretch/>
        </p:blipFill>
        <p:spPr>
          <a:xfrm>
            <a:off x="5807968" y="2420888"/>
            <a:ext cx="5342298" cy="663998"/>
          </a:xfrm>
          <a:prstGeom prst="rect">
            <a:avLst/>
          </a:prstGeom>
        </p:spPr>
      </p:pic>
      <p:pic>
        <p:nvPicPr>
          <p:cNvPr id="6" name="Graphic 6">
            <a:extLst>
              <a:ext uri="{FF2B5EF4-FFF2-40B4-BE49-F238E27FC236}">
                <a16:creationId xmlns:a16="http://schemas.microsoft.com/office/drawing/2014/main" id="{31A4EE5E-B719-5894-7FA3-5550FD1B51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670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Zgorevalne lastnosti TLG</a:t>
            </a:r>
          </a:p>
        </p:txBody>
      </p:sp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</p:nvPr>
        </p:nvGraphicFramePr>
        <p:xfrm>
          <a:off x="1765501" y="1280925"/>
          <a:ext cx="8965665" cy="47520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692000">
                  <a:extLst>
                    <a:ext uri="{9D8B030D-6E8A-4147-A177-3AD203B41FA5}">
                      <a16:colId xmlns:a16="http://schemas.microsoft.com/office/drawing/2014/main" val="2040749801"/>
                    </a:ext>
                  </a:extLst>
                </a:gridCol>
                <a:gridCol w="1039095">
                  <a:extLst>
                    <a:ext uri="{9D8B030D-6E8A-4147-A177-3AD203B41FA5}">
                      <a16:colId xmlns:a16="http://schemas.microsoft.com/office/drawing/2014/main" val="3911386108"/>
                    </a:ext>
                  </a:extLst>
                </a:gridCol>
                <a:gridCol w="1039095">
                  <a:extLst>
                    <a:ext uri="{9D8B030D-6E8A-4147-A177-3AD203B41FA5}">
                      <a16:colId xmlns:a16="http://schemas.microsoft.com/office/drawing/2014/main" val="1603427089"/>
                    </a:ext>
                  </a:extLst>
                </a:gridCol>
                <a:gridCol w="1039095">
                  <a:extLst>
                    <a:ext uri="{9D8B030D-6E8A-4147-A177-3AD203B41FA5}">
                      <a16:colId xmlns:a16="http://schemas.microsoft.com/office/drawing/2014/main" val="2503450745"/>
                    </a:ext>
                  </a:extLst>
                </a:gridCol>
                <a:gridCol w="1039095">
                  <a:extLst>
                    <a:ext uri="{9D8B030D-6E8A-4147-A177-3AD203B41FA5}">
                      <a16:colId xmlns:a16="http://schemas.microsoft.com/office/drawing/2014/main" val="1145340088"/>
                    </a:ext>
                  </a:extLst>
                </a:gridCol>
                <a:gridCol w="1039095">
                  <a:extLst>
                    <a:ext uri="{9D8B030D-6E8A-4147-A177-3AD203B41FA5}">
                      <a16:colId xmlns:a16="http://schemas.microsoft.com/office/drawing/2014/main" val="1462805003"/>
                    </a:ext>
                  </a:extLst>
                </a:gridCol>
                <a:gridCol w="1039095">
                  <a:extLst>
                    <a:ext uri="{9D8B030D-6E8A-4147-A177-3AD203B41FA5}">
                      <a16:colId xmlns:a16="http://schemas.microsoft.com/office/drawing/2014/main" val="3354986399"/>
                    </a:ext>
                  </a:extLst>
                </a:gridCol>
                <a:gridCol w="1039095">
                  <a:extLst>
                    <a:ext uri="{9D8B030D-6E8A-4147-A177-3AD203B41FA5}">
                      <a16:colId xmlns:a16="http://schemas.microsoft.com/office/drawing/2014/main" val="4283872910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 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Masni delež (% ar)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Masni delež (% db)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930138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Lesna biomasa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b="1" dirty="0">
                          <a:effectLst/>
                        </a:rPr>
                        <a:t>VM</a:t>
                      </a:r>
                      <a:endParaRPr lang="sl-SI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b="1" dirty="0">
                          <a:effectLst/>
                        </a:rPr>
                        <a:t>FC</a:t>
                      </a:r>
                      <a:endParaRPr lang="sl-SI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b="1" dirty="0">
                          <a:effectLst/>
                        </a:rPr>
                        <a:t>M</a:t>
                      </a:r>
                      <a:endParaRPr lang="sl-SI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b="1" dirty="0">
                          <a:effectLst/>
                        </a:rPr>
                        <a:t>A</a:t>
                      </a:r>
                      <a:endParaRPr lang="sl-SI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b="1" dirty="0">
                          <a:effectLst/>
                        </a:rPr>
                        <a:t>VM</a:t>
                      </a:r>
                      <a:endParaRPr lang="sl-SI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b="1" dirty="0">
                          <a:effectLst/>
                        </a:rPr>
                        <a:t>FC</a:t>
                      </a:r>
                      <a:endParaRPr lang="sl-SI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b="1" dirty="0">
                          <a:effectLst/>
                        </a:rPr>
                        <a:t>A</a:t>
                      </a:r>
                      <a:endParaRPr lang="sl-SI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890997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Bukev, les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67,5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17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8,4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7,1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73,7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18,5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7,8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6122246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Bukev, lubje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71,9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17,8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8,4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1,9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78,5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19,4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2,1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945831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Hrast, žagovina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76,3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11,9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11,5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0,3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86,3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13,4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0,3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27569084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Hrast, les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73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20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6,5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0,5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78,1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21,4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0,5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418892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Bor, les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70,2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23,3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4,7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1,8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73,7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24,4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1,9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7430259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Bor, sekanci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66,9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20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7,6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5,5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72,4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21,6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6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001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Topol, les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79,7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11,5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6,8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2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85,6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12,3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2,1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70297118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Topol, lubje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73,6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16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8,4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2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80,3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17,5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2,2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348739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Smreka, lubje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67,3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21,4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8,4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2,9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73,4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23,4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3,2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9606708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Smreka, les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75,7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17,1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6,7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0,5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81,2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18,3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0,5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91994360"/>
                  </a:ext>
                </a:extLst>
              </a:tr>
            </a:tbl>
          </a:graphicData>
        </a:graphic>
      </p:graphicFrame>
      <p:pic>
        <p:nvPicPr>
          <p:cNvPr id="3" name="Graphic 6">
            <a:extLst>
              <a:ext uri="{FF2B5EF4-FFF2-40B4-BE49-F238E27FC236}">
                <a16:creationId xmlns:a16="http://schemas.microsoft.com/office/drawing/2014/main" id="{CE4D886D-3940-FC6B-4EF0-AA87DD212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583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Energijska vsebnost TLG</a:t>
            </a:r>
          </a:p>
        </p:txBody>
      </p:sp>
      <p:pic>
        <p:nvPicPr>
          <p:cNvPr id="6" name="Označba mesta vsebine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1424" y="2060848"/>
            <a:ext cx="10583834" cy="913899"/>
          </a:xfrm>
          <a:prstGeom prst="rect">
            <a:avLst/>
          </a:prstGeom>
        </p:spPr>
      </p:pic>
      <p:pic>
        <p:nvPicPr>
          <p:cNvPr id="5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57"/>
          <a:stretch/>
        </p:blipFill>
        <p:spPr>
          <a:xfrm>
            <a:off x="691860" y="3430582"/>
            <a:ext cx="6663683" cy="2495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797673" y="2636912"/>
            <a:ext cx="10053913" cy="900000"/>
          </a:xfrm>
          <a:prstGeom prst="rect">
            <a:avLst/>
          </a:prstGeom>
        </p:spPr>
      </p:pic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7377801" y="3190679"/>
          <a:ext cx="4117457" cy="27720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885457">
                  <a:extLst>
                    <a:ext uri="{9D8B030D-6E8A-4147-A177-3AD203B41FA5}">
                      <a16:colId xmlns:a16="http://schemas.microsoft.com/office/drawing/2014/main" val="3360962705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957339232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100035303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Lesna biomasa (db)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NCV [MJ/kg]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GCV [MJ/kg]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622784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Les iglavcev brez lubja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18,9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20,2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4828275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Les listavcev brez lubja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18,1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19,5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6871504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Lubje – iglavci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19,2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20,4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346898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Lubje – listavci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19,0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20,0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4576249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Sečni ostanki – iglavci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19,1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20,5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0475694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Sečni ostanki - listavci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18,5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19,9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65551245"/>
                  </a:ext>
                </a:extLst>
              </a:tr>
            </a:tbl>
          </a:graphicData>
        </a:graphic>
      </p:graphicFrame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5"/>
          <a:srcRect l="4725" r="10381"/>
          <a:stretch/>
        </p:blipFill>
        <p:spPr>
          <a:xfrm>
            <a:off x="767408" y="1264292"/>
            <a:ext cx="8561331" cy="1944000"/>
          </a:xfrm>
          <a:prstGeom prst="rect">
            <a:avLst/>
          </a:prstGeom>
        </p:spPr>
      </p:pic>
      <p:pic>
        <p:nvPicPr>
          <p:cNvPr id="3" name="Graphic 6">
            <a:extLst>
              <a:ext uri="{FF2B5EF4-FFF2-40B4-BE49-F238E27FC236}">
                <a16:creationId xmlns:a16="http://schemas.microsoft.com/office/drawing/2014/main" id="{7CD83048-10C5-93F4-313E-E6DBE9FD51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18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Energijska vsebnost TLG</a:t>
            </a:r>
          </a:p>
        </p:txBody>
      </p:sp>
      <p:pic>
        <p:nvPicPr>
          <p:cNvPr id="4" name="Picture 9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183" y="1280925"/>
            <a:ext cx="8942302" cy="4835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phic 6">
            <a:extLst>
              <a:ext uri="{FF2B5EF4-FFF2-40B4-BE49-F238E27FC236}">
                <a16:creationId xmlns:a16="http://schemas.microsoft.com/office/drawing/2014/main" id="{D934C235-07F9-DB7A-C880-2A57B2F98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085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Fizikalne lastnosti TLG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Velikost delcev</a:t>
            </a:r>
          </a:p>
          <a:p>
            <a:r>
              <a:rPr lang="sl-SI" dirty="0"/>
              <a:t>Razporeditev delcev</a:t>
            </a:r>
          </a:p>
          <a:p>
            <a:r>
              <a:rPr lang="sl-SI" dirty="0"/>
              <a:t>Mehanična obstojnost</a:t>
            </a:r>
          </a:p>
          <a:p>
            <a:r>
              <a:rPr lang="sl-SI" dirty="0"/>
              <a:t>Gostota</a:t>
            </a:r>
          </a:p>
          <a:p>
            <a:r>
              <a:rPr lang="sl-SI" dirty="0"/>
              <a:t>Poroznost</a:t>
            </a:r>
          </a:p>
          <a:p>
            <a:r>
              <a:rPr lang="sl-SI" dirty="0"/>
              <a:t>Specifična toplota</a:t>
            </a:r>
          </a:p>
          <a:p>
            <a:r>
              <a:rPr lang="sl-SI" dirty="0"/>
              <a:t>Toplotna prevodnost</a:t>
            </a: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5879976" y="2060848"/>
          <a:ext cx="4752000" cy="28800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299845">
                  <a:extLst>
                    <a:ext uri="{9D8B030D-6E8A-4147-A177-3AD203B41FA5}">
                      <a16:colId xmlns:a16="http://schemas.microsoft.com/office/drawing/2014/main" val="1272684189"/>
                    </a:ext>
                  </a:extLst>
                </a:gridCol>
                <a:gridCol w="2452155">
                  <a:extLst>
                    <a:ext uri="{9D8B030D-6E8A-4147-A177-3AD203B41FA5}">
                      <a16:colId xmlns:a16="http://schemas.microsoft.com/office/drawing/2014/main" val="2717778934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Lesna biomasa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Gostota skladiščenja  (kg/m</a:t>
                      </a:r>
                      <a:r>
                        <a:rPr lang="sl-SI" sz="1400" baseline="30000" dirty="0">
                          <a:effectLst/>
                        </a:rPr>
                        <a:t>3</a:t>
                      </a:r>
                      <a:r>
                        <a:rPr lang="sl-SI" sz="1400" dirty="0">
                          <a:effectLst/>
                        </a:rPr>
                        <a:t>)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774484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Drva, zložena, Bukev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445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2786969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Drva, zložena, Smreka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305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7001361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Lesni sekanci Iglavci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200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1783842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Lesni sekanci Listavci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280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7489492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Skorja Iglavci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175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077883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>
                          <a:effectLst/>
                        </a:rPr>
                        <a:t>Žaganje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160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094372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Lesni peleti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400" dirty="0">
                          <a:effectLst/>
                        </a:rPr>
                        <a:t>650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3671956"/>
                  </a:ext>
                </a:extLst>
              </a:tr>
            </a:tbl>
          </a:graphicData>
        </a:graphic>
      </p:graphicFrame>
      <p:pic>
        <p:nvPicPr>
          <p:cNvPr id="4" name="Graphic 6">
            <a:extLst>
              <a:ext uri="{FF2B5EF4-FFF2-40B4-BE49-F238E27FC236}">
                <a16:creationId xmlns:a16="http://schemas.microsoft.com/office/drawing/2014/main" id="{0DFADD20-A5B5-994D-00EA-BD24EAE16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606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Medsebojni vpliv lastnosti</a:t>
            </a:r>
          </a:p>
        </p:txBody>
      </p:sp>
      <p:pic>
        <p:nvPicPr>
          <p:cNvPr id="5" name="Picture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49" y="1556792"/>
            <a:ext cx="10449770" cy="3897148"/>
          </a:xfrm>
          <a:prstGeom prst="rect">
            <a:avLst/>
          </a:prstGeom>
        </p:spPr>
      </p:pic>
      <p:pic>
        <p:nvPicPr>
          <p:cNvPr id="6" name="Picture 1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47" t="47583" r="57858" b="48099"/>
          <a:stretch/>
        </p:blipFill>
        <p:spPr>
          <a:xfrm rot="16200000">
            <a:off x="6843518" y="3798843"/>
            <a:ext cx="292013" cy="168275"/>
          </a:xfrm>
          <a:prstGeom prst="rect">
            <a:avLst/>
          </a:prstGeom>
          <a:ln>
            <a:noFill/>
          </a:ln>
        </p:spPr>
      </p:pic>
      <p:pic>
        <p:nvPicPr>
          <p:cNvPr id="3" name="Graphic 6">
            <a:extLst>
              <a:ext uri="{FF2B5EF4-FFF2-40B4-BE49-F238E27FC236}">
                <a16:creationId xmlns:a16="http://schemas.microsoft.com/office/drawing/2014/main" id="{62A08D64-B343-0A2B-34BB-4085E00860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081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b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 predloga FS-UM -SI.potx" id="{0A831B43-74DB-4CEF-BD3C-8687393C48A4}" vid="{3E769CCC-650A-45E0-849F-4F1EA55D1140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PPT%20predloga%20FS-UM%20-SI</Template>
  <TotalTime>1889</TotalTime>
  <Words>746</Words>
  <Application>Microsoft Office PowerPoint</Application>
  <PresentationFormat>Široki ekran</PresentationFormat>
  <Paragraphs>260</Paragraphs>
  <Slides>13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2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Officeova tema</vt:lpstr>
      <vt:lpstr>Zgorevanje in ekologija:  Elementna sestava TLG</vt:lpstr>
      <vt:lpstr>Elementna sestava TLG</vt:lpstr>
      <vt:lpstr>Molekularna sestava TLG</vt:lpstr>
      <vt:lpstr>Zgorevalne lastnosti TLG</vt:lpstr>
      <vt:lpstr>Zgorevalne lastnosti TLG</vt:lpstr>
      <vt:lpstr>Energijska vsebnost TLG</vt:lpstr>
      <vt:lpstr>Energijska vsebnost TLG</vt:lpstr>
      <vt:lpstr>Fizikalne lastnosti TLG</vt:lpstr>
      <vt:lpstr>Medsebojni vpliv lastnosti</vt:lpstr>
      <vt:lpstr>Standardizirane tržne oblike TLG</vt:lpstr>
      <vt:lpstr>Kakovostni razredi lesnih pelet</vt:lpstr>
      <vt:lpstr>PowerPoint prezentacija</vt:lpstr>
      <vt:lpstr>PowerPoint prezentacija</vt:lpstr>
    </vt:vector>
  </TitlesOfParts>
  <Company>UM FS Maribor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Jasmin Kaljun</dc:creator>
  <cp:lastModifiedBy>dr Dejan Blagojević</cp:lastModifiedBy>
  <cp:revision>153</cp:revision>
  <cp:lastPrinted>2023-10-02T07:25:53Z</cp:lastPrinted>
  <dcterms:created xsi:type="dcterms:W3CDTF">2017-01-19T12:38:41Z</dcterms:created>
  <dcterms:modified xsi:type="dcterms:W3CDTF">2025-02-19T10:13:32Z</dcterms:modified>
</cp:coreProperties>
</file>