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7" r:id="rId8"/>
    <p:sldId id="268" r:id="rId9"/>
    <p:sldId id="263" r:id="rId10"/>
    <p:sldId id="264" r:id="rId11"/>
    <p:sldId id="265" r:id="rId12"/>
    <p:sldId id="266" r:id="rId13"/>
    <p:sldId id="273" r:id="rId14"/>
    <p:sldId id="270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6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600710-3946-8AC4-CCC0-7C76161B24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F3E1761-1D9D-D23E-6CCB-7FE19A466C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88B3517E-46A8-FCA6-5258-ECC64C2DA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80D8FBA0-885F-7D4B-59AC-8D4256BE5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65421625-C31F-22E5-C4D8-BE4F7E0DD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69454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212DBA6-2A5E-CB82-1D09-9C8411314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0C683C7A-68A9-82AE-242E-1B7BB654C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B56158C7-4EBE-6EDE-7446-74CCCAFD4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F258F8D0-2D72-60EA-D276-A2274561C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5C845B7F-B9F7-6768-F7CE-CFFD0E177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63696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004FF6F3-0E1E-126B-BFCC-235525B457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CAD9B0BD-448D-6459-2474-4B25F957F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DE2E89B2-8771-5D6F-B65F-C8D10ED2C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83638D0-4AA5-F89F-559D-5069A5B3A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E8D61293-B31D-01BA-017B-B8A2E515E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2207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3AABD2A-B283-BC00-348F-51E604F8A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E5B6B0A-FEDB-2DCA-8D10-08D9E66E8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1EDF0A66-CDE5-919D-BABD-4EA0247C1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02A5E3E4-4DD5-1594-A929-41526219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F07D325D-EAFB-8CA7-2F5D-B3DBA0532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91595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7B9E7A-4003-FE56-D96B-33B827EC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5C0835ED-1E7D-4BBC-A382-D15DD9956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44B4701B-F735-05CB-4BE6-87F3B21CF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7BC3B1AF-BFFC-D117-21C0-BC096B446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47078FC8-09FC-1001-5CFE-59179073F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72856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E9ADF34-09CD-8EA4-9FDD-376DBF0AF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4209F82-79FD-B925-EC22-9C4E521A80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CAE6E1F8-7C03-4B02-A618-B141F00CBE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FD1E2462-2FDC-0A80-69CE-54D6AC9C0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3F94DEB7-BA53-92D1-5E44-043777A57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FFE5FBA2-B2F9-3E82-902C-2A2011BEB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74259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B8F7867-6978-EE70-F9E7-F26E0F22A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B2E599B6-71D2-861F-0FF3-719FBCF2B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E440F83B-EF7C-F137-7132-CF7C50F5A8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2E7D40E6-17DF-ED66-1766-5AE71ADE00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BB9C9BFC-9314-93DD-9688-A338A898FE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3B53C182-872A-4B39-55A8-1A197C4F4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781FED53-1735-6254-275B-666C36A62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6E7A31CA-4446-1989-67F2-8B1BAF108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5736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2D68A51-3762-53B4-8F77-47AA319D1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8ECC38F2-03DA-D8BE-3D03-37FEAC4E6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D12340CB-50D0-BB90-C6C4-385FEA628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3D0472D9-1C39-C5D7-B337-BDA6795FD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00452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0861462D-2E4F-5528-429B-E79014605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A5BAE5CE-7A7B-3524-D456-8936282AB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772B178B-BA2D-7296-D998-BE612A3A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46439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4F4B808-FC09-140A-BE53-02FEF7B2D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90ABF8B-3339-CF13-D9D1-071165F9D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AE3EA6CF-DD00-78FA-7F16-3D0AA07F79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454B2110-B06D-553D-85EF-522C511CA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23F6B5E9-9598-3E31-BDB3-591FD3FFC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8CC9C357-971B-D6F4-A202-0B2CD4D2E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01265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4FDAA84-6BEA-0405-B14F-AE554A2A1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0E7C4CF0-7871-F700-B2F4-F45201DD2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99522188-70E0-F0E8-7A1B-F86E455FCE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41B5748C-A081-E3B6-C4B6-1DDCECF73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FB7054B5-632B-0CB6-5F30-4303635DA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D06BC247-9AE2-C134-BAC8-97F503140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4020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D7B96B9F-B0FF-1F9C-F68B-AA2DB0D7B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09F3ECE9-807B-1AB7-A8CE-129AAA4C9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6FAED867-AEC5-EC02-DE43-E7E9971937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6F15FC-A095-46A5-8F0F-4C4D9EDFB163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2098BFE-3174-7476-6266-C63B93D114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9C038323-71D2-8A4A-133E-C02E98065F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F039E0-FF2A-4430-BDE9-8CA0815348A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4591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file:///C:\Users\Dejan%20Blagojevic\Desktop\greens%20final\EU%20directive%20i%20standardi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3C6F4E6-30A1-4F63-C8CC-028750B5A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6668" cy="4570886"/>
            <a:chOff x="0" y="0"/>
            <a:chExt cx="12196668" cy="457088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EA7CA8-3AE6-4F5F-9932-63303CF2D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12196668" cy="4570632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6E3E019-A259-1130-CC5C-3165020BC5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791"/>
              <a:ext cx="10565988" cy="4568095"/>
            </a:xfrm>
            <a:prstGeom prst="rect">
              <a:avLst/>
            </a:prstGeom>
            <a:gradFill flip="none" rotWithShape="1">
              <a:gsLst>
                <a:gs pos="3000">
                  <a:schemeClr val="accent2"/>
                </a:gs>
                <a:gs pos="40000">
                  <a:schemeClr val="accent2">
                    <a:alpha val="0"/>
                  </a:schemeClr>
                </a:gs>
              </a:gsLst>
              <a:lin ang="17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0769F99-CCA6-5CDC-D1E1-C59A4762F1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"/>
              <a:ext cx="12192000" cy="4549891"/>
            </a:xfrm>
            <a:prstGeom prst="rect">
              <a:avLst/>
            </a:prstGeom>
            <a:gradFill>
              <a:gsLst>
                <a:gs pos="0">
                  <a:schemeClr val="accent5">
                    <a:alpha val="76000"/>
                  </a:schemeClr>
                </a:gs>
                <a:gs pos="67000">
                  <a:schemeClr val="accent2">
                    <a:alpha val="0"/>
                  </a:scheme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13E73D3-029B-3D4E-1956-8EE7068A6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110544" y="18215"/>
              <a:ext cx="8086124" cy="454988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50000"/>
                    <a:alpha val="36000"/>
                  </a:schemeClr>
                </a:gs>
                <a:gs pos="45000">
                  <a:schemeClr val="accent5">
                    <a:alpha val="0"/>
                  </a:schemeClr>
                </a:gs>
              </a:gsLst>
              <a:lin ang="4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F9154F88-51CE-5767-67F1-805FCA740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6348" y="1124262"/>
            <a:ext cx="8017652" cy="2690413"/>
          </a:xfrm>
        </p:spPr>
        <p:txBody>
          <a:bodyPr anchor="t">
            <a:normAutofit/>
          </a:bodyPr>
          <a:lstStyle/>
          <a:p>
            <a:pPr algn="l"/>
            <a:r>
              <a:rPr lang="en-US" sz="54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Pregled nacionalnih zakona o zaštiti životne sredine</a:t>
            </a:r>
            <a:endParaRPr lang="sr-Latn-RS" sz="5400">
              <a:solidFill>
                <a:srgbClr val="FFFFFF"/>
              </a:solidFill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1E03C76-C8BC-A8CC-AB48-54171AFA7B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6348" y="5099566"/>
            <a:ext cx="6481746" cy="1199733"/>
          </a:xfrm>
        </p:spPr>
        <p:txBody>
          <a:bodyPr anchor="ctr">
            <a:normAutofit/>
          </a:bodyPr>
          <a:lstStyle/>
          <a:p>
            <a:pPr algn="l"/>
            <a:r>
              <a:rPr lang="en-US" sz="2000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Direktive i standardi u zaštiti životne sredine</a:t>
            </a:r>
            <a:endParaRPr lang="sr-Latn-RS" sz="2000"/>
          </a:p>
          <a:p>
            <a:pPr algn="l"/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8239C8F8-6B63-85F3-C5E6-4611E2CE1A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15325" y="5348885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43C21827-FB2D-C4CC-CC6F-C2C5A2F5FB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338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5D911A-3492-5EF5-36A4-24C30EC52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Zakon o energetskoj efikasnosti i racionalnoj upotrebi energije 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991A611-B14C-0C5B-CB85-C612CF6C8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RS" dirty="0"/>
              <a:t>Ovaj zakon uključuje strategije za poboljšanje energetske efikasnosti, uključujući korišćenje obnovljivih izvora energije.</a:t>
            </a:r>
            <a:endParaRPr lang="en-US" dirty="0"/>
          </a:p>
          <a:p>
            <a:pPr marL="0" indent="0">
              <a:buNone/>
            </a:pPr>
            <a:r>
              <a:rPr lang="sr-Latn-RS" dirty="0"/>
              <a:t> Zakon obuhvata energetske </a:t>
            </a:r>
            <a:r>
              <a:rPr lang="sr-Latn-RS" dirty="0" err="1"/>
              <a:t>audite</a:t>
            </a:r>
            <a:r>
              <a:rPr lang="sr-Latn-RS" dirty="0"/>
              <a:t>, ugradnju energetski efikasnih sistema i podsticaje za korišćenje obnovljivih izvora energije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</a:t>
            </a:r>
            <a:r>
              <a:rPr lang="sr-Latn-RS" dirty="0" err="1"/>
              <a:t>ilje</a:t>
            </a:r>
            <a:r>
              <a:rPr lang="en-US" dirty="0"/>
              <a:t>vi</a:t>
            </a:r>
            <a:r>
              <a:rPr lang="sr-Latn-RS" dirty="0"/>
              <a:t> smanjenje potrošnje energije u industriji i domaćinstvima.</a:t>
            </a: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555793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5838D96-6F92-B2CD-9402-056790DE7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Zakon o tržištu električne energije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008A49A-4CF5-7028-54EB-472DAB93B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Ovaj zakon omogućava pristup tržištu obnovljivim izvorima energije i omogućava da energija proizvedena iz obnovljivih izvora bude plasirana na tržište električne energije. Zakon takođe omogućava uvođenje "zelenih sertifikata" za energiju proizvedenu iz obnovljivih izvora, što podstiče ulaganja u ovu oblast.</a:t>
            </a: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3B23B443-4936-3FFA-F1DB-A9D37C230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D3479A91-86F8-6FB4-B7B0-3009C2F4DA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6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2386072-3580-F6FC-93C8-3D948188F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9052" y="2518390"/>
            <a:ext cx="4962832" cy="1325563"/>
          </a:xfrm>
        </p:spPr>
        <p:txBody>
          <a:bodyPr/>
          <a:lstStyle/>
          <a:p>
            <a:r>
              <a:rPr lang="en-US" dirty="0" err="1"/>
              <a:t>Republika</a:t>
            </a:r>
            <a:r>
              <a:rPr lang="en-US" dirty="0"/>
              <a:t> Slovenija</a:t>
            </a:r>
            <a:endParaRPr lang="sr-Latn-RS" dirty="0"/>
          </a:p>
        </p:txBody>
      </p:sp>
      <p:pic>
        <p:nvPicPr>
          <p:cNvPr id="6" name="Slika 5" descr="Slika na kojoj se nalazi tekst&#10;&#10;Opis je automatski generisan">
            <a:extLst>
              <a:ext uri="{FF2B5EF4-FFF2-40B4-BE49-F238E27FC236}">
                <a16:creationId xmlns:a16="http://schemas.microsoft.com/office/drawing/2014/main" id="{56368569-07B5-82DB-BAEF-E2DC8EC0E5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7" name="Grafika 2105894456">
            <a:extLst>
              <a:ext uri="{FF2B5EF4-FFF2-40B4-BE49-F238E27FC236}">
                <a16:creationId xmlns:a16="http://schemas.microsoft.com/office/drawing/2014/main" id="{9624AB1F-BCB3-4D33-0577-46BC592428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14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1CACF-B583-9119-E340-0843F7828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989D2E4-602F-D165-A47F-58A54ED9F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b="1" dirty="0"/>
              <a:t>Zakon o obnovljivim izvorima energije </a:t>
            </a:r>
            <a:endParaRPr lang="en-US" b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A5819F3-11E2-895B-E21B-348F889573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39877" y="1821968"/>
            <a:ext cx="9466006" cy="405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sr-Latn-RS" sz="2400" b="1" dirty="0"/>
              <a:t>Cilj:</a:t>
            </a:r>
            <a:r>
              <a:rPr lang="sr-Latn-RS" sz="2400" dirty="0"/>
              <a:t> Povećanje energetske efikasnosti uz uključivanje obnovljivih izvora energije.</a:t>
            </a:r>
          </a:p>
          <a:p>
            <a:pPr marL="0" indent="0">
              <a:buNone/>
            </a:pPr>
            <a:r>
              <a:rPr lang="sr-Latn-RS" sz="2400" b="1" dirty="0"/>
              <a:t>Obuhvat:</a:t>
            </a:r>
            <a:r>
              <a:rPr lang="sr-Latn-RS" sz="2400" dirty="0"/>
              <a:t> Industrija, transport, zgrade.</a:t>
            </a:r>
          </a:p>
          <a:p>
            <a:pPr marL="0" indent="0">
              <a:buNone/>
            </a:pPr>
            <a:r>
              <a:rPr lang="sr-Latn-RS" sz="2400" b="1" dirty="0"/>
              <a:t>Sadržaj</a:t>
            </a:r>
          </a:p>
          <a:p>
            <a:pPr marL="0" indent="0">
              <a:buNone/>
            </a:pPr>
            <a:r>
              <a:rPr lang="sr-Latn-RS" sz="2400" b="1" dirty="0"/>
              <a:t>Poboljšanje energetske efikasnosti</a:t>
            </a:r>
            <a:r>
              <a:rPr lang="en-US" sz="2400" b="1" dirty="0"/>
              <a:t> -</a:t>
            </a:r>
            <a:r>
              <a:rPr lang="sr-Latn-RS" sz="2400" dirty="0"/>
              <a:t> Postavljanje ciljeva za smanjenje energetske potrošnje.</a:t>
            </a:r>
          </a:p>
          <a:p>
            <a:pPr marL="0" indent="0">
              <a:buNone/>
            </a:pPr>
            <a:r>
              <a:rPr lang="sr-Latn-RS" sz="2400" b="1" dirty="0"/>
              <a:t>Uvođenje energetski efikasnih Sistema</a:t>
            </a:r>
            <a:r>
              <a:rPr lang="en-US" sz="2400" b="1" dirty="0"/>
              <a:t> -</a:t>
            </a:r>
            <a:r>
              <a:rPr lang="sr-Latn-RS" sz="2400" dirty="0"/>
              <a:t> Podsticanje korišćenja energetski efikasnih sistema i OIE.</a:t>
            </a:r>
          </a:p>
          <a:p>
            <a:pPr marL="0" indent="0">
              <a:buNone/>
            </a:pPr>
            <a:r>
              <a:rPr lang="sr-Latn-RS" sz="2400" b="1" dirty="0"/>
              <a:t>Subvencije i olakšice</a:t>
            </a:r>
            <a:r>
              <a:rPr lang="en-US" sz="2400" b="1" dirty="0"/>
              <a:t> -</a:t>
            </a:r>
            <a:r>
              <a:rPr lang="sr-Latn-RS" sz="2400" dirty="0"/>
              <a:t> Podrška za implementaciju energetski efikasnih rešenja.</a:t>
            </a:r>
          </a:p>
        </p:txBody>
      </p:sp>
      <p:pic>
        <p:nvPicPr>
          <p:cNvPr id="3" name="Slika 2" descr="Slika na kojoj se nalazi tekst&#10;&#10;Opis je automatski generisan">
            <a:extLst>
              <a:ext uri="{FF2B5EF4-FFF2-40B4-BE49-F238E27FC236}">
                <a16:creationId xmlns:a16="http://schemas.microsoft.com/office/drawing/2014/main" id="{89F5D36A-0136-AE13-D7F3-75B104B6F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62687C84-1F81-7690-82B5-130049915D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690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0B1EB53-E43A-E6C0-50E5-B9A228F97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altLang="sr-Latn-RS" b="1" dirty="0">
                <a:latin typeface="Arial" panose="020B0604020202020204" pitchFamily="34" charset="0"/>
              </a:rPr>
              <a:t>Zakon o energetskoj efikasnosti</a:t>
            </a:r>
            <a:endParaRPr lang="sr-Latn-R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0A1B6F7-36C9-22C1-234F-41E035BB132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39877" y="1821968"/>
            <a:ext cx="9466006" cy="405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sr-Latn-RS" sz="2400" b="1" dirty="0"/>
              <a:t>Cilj:</a:t>
            </a:r>
            <a:r>
              <a:rPr lang="sr-Latn-RS" sz="2400" dirty="0"/>
              <a:t> Povećanje energetske efikasnosti uz uključivanje obnovljivih izvora energije.</a:t>
            </a:r>
          </a:p>
          <a:p>
            <a:pPr marL="0" indent="0">
              <a:buNone/>
            </a:pPr>
            <a:r>
              <a:rPr lang="sr-Latn-RS" sz="2400" b="1" dirty="0"/>
              <a:t>Obuhvat:</a:t>
            </a:r>
            <a:r>
              <a:rPr lang="sr-Latn-RS" sz="2400" dirty="0"/>
              <a:t> Industrija, transport, zgrade.</a:t>
            </a:r>
          </a:p>
          <a:p>
            <a:pPr marL="0" indent="0">
              <a:buNone/>
            </a:pPr>
            <a:r>
              <a:rPr lang="sr-Latn-RS" sz="2400" b="1" dirty="0"/>
              <a:t>Sadržaj</a:t>
            </a:r>
          </a:p>
          <a:p>
            <a:pPr marL="0" indent="0">
              <a:buNone/>
            </a:pPr>
            <a:r>
              <a:rPr lang="sr-Latn-RS" sz="2400" b="1" dirty="0"/>
              <a:t>Poboljšanje energetske efikasnosti</a:t>
            </a:r>
            <a:r>
              <a:rPr lang="en-US" sz="2400" b="1" dirty="0"/>
              <a:t> -</a:t>
            </a:r>
            <a:r>
              <a:rPr lang="sr-Latn-RS" sz="2400" dirty="0"/>
              <a:t> Postavljanje ciljeva za smanjenje energetske potrošnje.</a:t>
            </a:r>
          </a:p>
          <a:p>
            <a:pPr marL="0" indent="0">
              <a:buNone/>
            </a:pPr>
            <a:r>
              <a:rPr lang="sr-Latn-RS" sz="2400" b="1" dirty="0"/>
              <a:t>Uvođenje energetski efikasnih Sistema</a:t>
            </a:r>
            <a:r>
              <a:rPr lang="en-US" sz="2400" b="1" dirty="0"/>
              <a:t> -</a:t>
            </a:r>
            <a:r>
              <a:rPr lang="sr-Latn-RS" sz="2400" dirty="0"/>
              <a:t> Podsticanje korišćenja energetski efikasnih sistema i OIE.</a:t>
            </a:r>
          </a:p>
          <a:p>
            <a:pPr marL="0" indent="0">
              <a:buNone/>
            </a:pPr>
            <a:r>
              <a:rPr lang="sr-Latn-RS" sz="2400" b="1" dirty="0"/>
              <a:t>Subvencije i olakšice</a:t>
            </a:r>
            <a:r>
              <a:rPr lang="en-US" sz="2400" b="1" dirty="0"/>
              <a:t> -</a:t>
            </a:r>
            <a:r>
              <a:rPr lang="sr-Latn-RS" sz="2400" dirty="0"/>
              <a:t> Podrška za implementaciju energetski efikasnih rešenja.</a:t>
            </a:r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89AE7B3A-34EC-1AE7-7387-D8BE7BDA4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72ABEB75-02B8-D255-A1F8-5EA914ECD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24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ACB71D-19DF-940D-12B9-AE0410336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altLang="sr-Latn-RS" b="1" dirty="0">
                <a:latin typeface="Arial" panose="020B0604020202020204" pitchFamily="34" charset="0"/>
              </a:rPr>
              <a:t>Zakon o strategiji energetske tranzicije</a:t>
            </a:r>
            <a:br>
              <a:rPr lang="sr-Latn-RS" altLang="sr-Latn-RS" dirty="0">
                <a:latin typeface="Arial" panose="020B0604020202020204" pitchFamily="34" charset="0"/>
              </a:rPr>
            </a:b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DACC8F9-342F-B14D-8C24-F78445B57B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RS" b="1" dirty="0"/>
              <a:t>Cilj:</a:t>
            </a:r>
            <a:r>
              <a:rPr lang="sr-Latn-RS" dirty="0"/>
              <a:t> Razvoj energetske strategije za prelazak na održiviji energetski sistem.</a:t>
            </a:r>
          </a:p>
          <a:p>
            <a:pPr marL="0" indent="0">
              <a:buNone/>
            </a:pPr>
            <a:r>
              <a:rPr lang="sr-Latn-RS" b="1" dirty="0"/>
              <a:t>Obuhvat:</a:t>
            </a:r>
            <a:r>
              <a:rPr lang="sr-Latn-RS" dirty="0"/>
              <a:t> OIE, energetska efikasnost, smanjenje emisija.</a:t>
            </a:r>
          </a:p>
          <a:p>
            <a:pPr marL="0" indent="0">
              <a:buNone/>
            </a:pPr>
            <a:r>
              <a:rPr lang="sr-Latn-RS" b="1" dirty="0"/>
              <a:t>Sadržaj</a:t>
            </a:r>
          </a:p>
          <a:p>
            <a:pPr marL="0" indent="0">
              <a:buNone/>
            </a:pPr>
            <a:r>
              <a:rPr lang="sr-Latn-RS" b="1" dirty="0"/>
              <a:t>Ciljevi:</a:t>
            </a:r>
            <a:r>
              <a:rPr lang="sr-Latn-RS" dirty="0"/>
              <a:t> Dugi rok ciljevi smanjenja emisije CO2 i povećanja upotrebe OIE.</a:t>
            </a:r>
          </a:p>
          <a:p>
            <a:pPr marL="0" indent="0">
              <a:buNone/>
            </a:pPr>
            <a:r>
              <a:rPr lang="sr-Latn-RS" b="1" dirty="0"/>
              <a:t>Podsticaji i regulacije:</a:t>
            </a:r>
            <a:r>
              <a:rPr lang="sr-Latn-RS" dirty="0"/>
              <a:t> Pravna regulativa za podsticanje korišćenja OIE i smanjenje energetske zavisnosti od fosilnih goriva.</a:t>
            </a:r>
          </a:p>
          <a:p>
            <a:pPr marL="0" indent="0">
              <a:buNone/>
            </a:pPr>
            <a:r>
              <a:rPr lang="sr-Latn-RS" b="1" dirty="0"/>
              <a:t>Sprovođenje zakona:</a:t>
            </a:r>
            <a:r>
              <a:rPr lang="sr-Latn-RS" dirty="0"/>
              <a:t> Regulatorna tela odgovorna za praćenje primene zakona.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F47D475D-AF29-B1D3-A2FB-1625D16A6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30FC58E0-0910-930C-2254-6FFF1D937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5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FD3862-3780-2D20-38C2-87A07FC0E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6523" y="2616712"/>
            <a:ext cx="10515600" cy="1325563"/>
          </a:xfrm>
        </p:spPr>
        <p:txBody>
          <a:bodyPr/>
          <a:lstStyle/>
          <a:p>
            <a:pPr algn="ctr"/>
            <a:r>
              <a:rPr lang="en-US" dirty="0" err="1"/>
              <a:t>Republika</a:t>
            </a:r>
            <a:r>
              <a:rPr lang="en-US" dirty="0"/>
              <a:t> Severna Makedonija</a:t>
            </a:r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40E7455E-0C17-111D-DD83-FAEB37689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5448B8FD-7564-A94C-ABD1-2C362D383C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47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158EA96-EE61-3464-ECD9-2E566173F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/>
              <a:t>Zakon o energetskoj efikasnosti i obnovljivim izvorima energije (Severna Makedonija)</a:t>
            </a:r>
            <a:br>
              <a:rPr lang="sr-Latn-RS" b="1" dirty="0"/>
            </a:b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EDF4DBA-2B32-61BC-7383-C7F33248BC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RS" b="1" dirty="0"/>
              <a:t>Cilj:</a:t>
            </a:r>
            <a:r>
              <a:rPr lang="sr-Latn-RS" dirty="0"/>
              <a:t> Promocija energetske efikasnosti i održivih izvora energije.</a:t>
            </a:r>
          </a:p>
          <a:p>
            <a:pPr marL="0" indent="0">
              <a:buNone/>
            </a:pPr>
            <a:r>
              <a:rPr lang="sr-Latn-RS" b="1" dirty="0"/>
              <a:t>Obuhvat:</a:t>
            </a:r>
            <a:r>
              <a:rPr lang="sr-Latn-RS" dirty="0"/>
              <a:t> Solarni paneli, vetroturbine, biogoriva, hidroenergija.</a:t>
            </a:r>
          </a:p>
          <a:p>
            <a:pPr marL="0" indent="0">
              <a:buNone/>
            </a:pPr>
            <a:r>
              <a:rPr lang="sr-Latn-RS" b="1" dirty="0"/>
              <a:t>Sadržaj</a:t>
            </a:r>
          </a:p>
          <a:p>
            <a:pPr marL="0" indent="0">
              <a:buNone/>
            </a:pPr>
            <a:r>
              <a:rPr lang="sr-Latn-RS" b="1" dirty="0"/>
              <a:t>Podsticaji i subvencije</a:t>
            </a:r>
            <a:r>
              <a:rPr lang="en-US" b="1" dirty="0"/>
              <a:t>-</a:t>
            </a:r>
            <a:r>
              <a:rPr lang="sr-Latn-RS" dirty="0"/>
              <a:t> Prvenstveno usmerene ka malim i srednjim preduzećima.</a:t>
            </a:r>
          </a:p>
          <a:p>
            <a:pPr marL="0" indent="0">
              <a:buNone/>
            </a:pPr>
            <a:r>
              <a:rPr lang="sr-Latn-RS" b="1" dirty="0"/>
              <a:t>Regulacija OIE</a:t>
            </a:r>
            <a:r>
              <a:rPr lang="en-US" b="1" dirty="0"/>
              <a:t>-</a:t>
            </a:r>
            <a:r>
              <a:rPr lang="sr-Latn-RS" dirty="0"/>
              <a:t>Specifične mere za podsticanje korišćenja OIE.</a:t>
            </a:r>
          </a:p>
          <a:p>
            <a:pPr marL="0" indent="0">
              <a:buNone/>
            </a:pPr>
            <a:r>
              <a:rPr lang="sr-Latn-RS" b="1" dirty="0"/>
              <a:t>Zeleni sertifikati</a:t>
            </a:r>
            <a:r>
              <a:rPr lang="en-US" b="1" dirty="0"/>
              <a:t>-</a:t>
            </a:r>
            <a:r>
              <a:rPr lang="sr-Latn-RS" dirty="0"/>
              <a:t> Uvođenje sistema sertifikacija za energiju iz OIE.</a:t>
            </a:r>
          </a:p>
          <a:p>
            <a:pPr marL="0" indent="0">
              <a:buNone/>
            </a:pPr>
            <a:r>
              <a:rPr lang="sr-Latn-RS" b="1" dirty="0"/>
              <a:t>Energetski </a:t>
            </a:r>
            <a:r>
              <a:rPr lang="sr-Latn-RS" b="1" dirty="0" err="1"/>
              <a:t>auditi</a:t>
            </a:r>
            <a:r>
              <a:rPr lang="sr-Latn-RS" b="1" dirty="0"/>
              <a:t> i uštede</a:t>
            </a:r>
            <a:r>
              <a:rPr lang="en-US" b="1" dirty="0"/>
              <a:t>-</a:t>
            </a:r>
            <a:r>
              <a:rPr lang="sr-Latn-RS" dirty="0"/>
              <a:t> Obavezni energetski </a:t>
            </a:r>
            <a:r>
              <a:rPr lang="sr-Latn-RS" dirty="0" err="1"/>
              <a:t>auditi</a:t>
            </a:r>
            <a:r>
              <a:rPr lang="sr-Latn-RS" dirty="0"/>
              <a:t> za industrijske i komercijalne objekte.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539FA21C-29C0-A130-FEFB-9FBACAA1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829CCC89-D4CA-705E-099D-55A29A31FA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28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0F1FEC8-5498-C9F7-65AB-A6CDB5507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Zakon o tržištu energije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E19C871-3492-7EC0-63C6-4B1F7278A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049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RS" b="1" dirty="0"/>
              <a:t>Cilj:</a:t>
            </a:r>
            <a:r>
              <a:rPr lang="sr-Latn-RS" dirty="0"/>
              <a:t> Stvaranje slobodnog tržišta električne energije i integracija OIE.</a:t>
            </a:r>
          </a:p>
          <a:p>
            <a:pPr marL="0" indent="0">
              <a:buNone/>
            </a:pPr>
            <a:r>
              <a:rPr lang="sr-Latn-RS" b="1" dirty="0"/>
              <a:t>Sadržaj</a:t>
            </a:r>
          </a:p>
          <a:p>
            <a:pPr marL="0" indent="0">
              <a:buNone/>
            </a:pPr>
            <a:r>
              <a:rPr lang="sr-Latn-RS" b="1" dirty="0"/>
              <a:t>Tržište i trgovina energijom</a:t>
            </a:r>
            <a:r>
              <a:rPr lang="en-US" b="1" dirty="0"/>
              <a:t> -</a:t>
            </a:r>
            <a:r>
              <a:rPr lang="sr-Latn-RS" dirty="0"/>
              <a:t>Pravila za trgovanje energijom sa posebnim uslovima za OIE.</a:t>
            </a:r>
          </a:p>
          <a:p>
            <a:pPr marL="0" indent="0">
              <a:buNone/>
            </a:pPr>
            <a:r>
              <a:rPr lang="sr-Latn-RS" b="1" dirty="0"/>
              <a:t>Integracija obnovljivih izvora</a:t>
            </a:r>
            <a:r>
              <a:rPr lang="en-US" b="1" dirty="0"/>
              <a:t> -</a:t>
            </a:r>
            <a:r>
              <a:rPr lang="sr-Latn-RS" dirty="0"/>
              <a:t> Korišćenje OIE u sveobuhvatnom tržištu električne energije.</a:t>
            </a:r>
          </a:p>
          <a:p>
            <a:pPr marL="0" indent="0">
              <a:buNone/>
            </a:pPr>
            <a:r>
              <a:rPr lang="sr-Latn-RS" b="1" dirty="0"/>
              <a:t>Regulatorna tela</a:t>
            </a:r>
            <a:r>
              <a:rPr lang="en-US" b="1" dirty="0"/>
              <a:t> -</a:t>
            </a:r>
            <a:r>
              <a:rPr lang="sr-Latn-RS" dirty="0"/>
              <a:t> Uloga agencija i regulatornih tela u kontrolisanju primene zakona.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B03039F3-6D57-1238-9D70-8A2CAEC86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143CEC14-42D4-A3CA-6080-ABF7FFEC5F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0128" y="6035925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377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18D5B41-3F69-2857-6891-0316ADB50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5684" y="1253331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r-Latn-RS" b="1" dirty="0"/>
              <a:t>Pravni okvir za obnovljive izvore energije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Koji su ključni zakoni i regulative u vašoj zemlji koji regulišu razvoj obnovljivih izvora energije?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Koje tehnologije su uključene u pravni okvir za obnovljive izvore energije u vašoj zemlji (npr. solarna, </a:t>
            </a:r>
            <a:r>
              <a:rPr lang="sr-Latn-RS" dirty="0" err="1"/>
              <a:t>vetro</a:t>
            </a:r>
            <a:r>
              <a:rPr lang="sr-Latn-RS" dirty="0"/>
              <a:t>, hidroenergija)?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Kako se u vašoj zemlji postavljaju ciljevi za korišćenje obnovljivih izvora energije (OIE) u energetskom miksu?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Da li postoje podsticaji za ulaganje u OIE, kao što su poreske olakšice ili subvencije?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Kako zakonodavni okvir osigurava integraciju OIE u energetski sistem i tržište?</a:t>
            </a:r>
          </a:p>
          <a:p>
            <a:pPr>
              <a:buFont typeface="+mj-lt"/>
              <a:buAutoNum type="arabicPeriod"/>
            </a:pPr>
            <a:r>
              <a:rPr lang="sr-Latn-RS" dirty="0"/>
              <a:t>Koji su mehanizmi za kontrolu i nadzor primene zakonodavstva vezanog za OIE?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3DDF688A-6707-1ABD-D4DE-1BD82B525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E75410C7-C8FB-6CDC-C903-1BDD72DC7D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0128" y="6035925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00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A32B211-5D62-BF91-2E1C-19ABDE49F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858" y="414287"/>
            <a:ext cx="10515600" cy="1325563"/>
          </a:xfrm>
        </p:spPr>
        <p:txBody>
          <a:bodyPr/>
          <a:lstStyle/>
          <a:p>
            <a:r>
              <a:rPr lang="en-US" b="1" dirty="0" err="1"/>
              <a:t>Okvirni</a:t>
            </a:r>
            <a:r>
              <a:rPr lang="en-US" b="1" dirty="0"/>
              <a:t> </a:t>
            </a:r>
            <a:r>
              <a:rPr lang="en-US" b="1" dirty="0" err="1"/>
              <a:t>zakoni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5E3D1DC-C277-74CB-979A-8F9AAF6C0A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RS" sz="2400" dirty="0"/>
              <a:t>Zakonodavni okvir u Srbiji za zaštitu životne sredine obuhvata brojne propise koji regulišu različite aspekte očuvanja prirodnih resursa i zdravlja ljudi. Ključni zakoni uključuju:</a:t>
            </a:r>
          </a:p>
          <a:p>
            <a:pPr>
              <a:lnSpc>
                <a:spcPct val="150000"/>
              </a:lnSpc>
            </a:pPr>
            <a:r>
              <a:rPr lang="sr-Latn-RS" sz="2400" dirty="0"/>
              <a:t>Zakon o zaštiti životne sredine </a:t>
            </a:r>
            <a:endParaRPr lang="en-US" sz="2400" dirty="0"/>
          </a:p>
          <a:p>
            <a:pPr>
              <a:lnSpc>
                <a:spcPct val="100000"/>
              </a:lnSpc>
            </a:pPr>
            <a:r>
              <a:rPr lang="sr-Latn-RS" sz="2400" dirty="0"/>
              <a:t>Zakon o upravljanju otpadom </a:t>
            </a:r>
            <a:br>
              <a:rPr lang="sr-Latn-RS" sz="2400" dirty="0"/>
            </a:br>
            <a:r>
              <a:rPr lang="sr-Latn-RS" sz="2400" dirty="0"/>
              <a:t>Zakon o zaštiti vazduha </a:t>
            </a:r>
            <a:br>
              <a:rPr lang="sr-Latn-RS" sz="2400" dirty="0"/>
            </a:br>
            <a:r>
              <a:rPr lang="sr-Latn-RS" sz="2400" dirty="0"/>
              <a:t>Zakon o zaštiti prirode </a:t>
            </a:r>
            <a:br>
              <a:rPr lang="sr-Latn-RS" sz="2400" dirty="0"/>
            </a:br>
            <a:r>
              <a:rPr lang="sr-Latn-RS" sz="2400" dirty="0"/>
              <a:t>Zakon o vodama </a:t>
            </a:r>
            <a:br>
              <a:rPr lang="sr-Latn-RS" sz="2400" dirty="0"/>
            </a:br>
            <a:endParaRPr lang="sr-Latn-RS" sz="2400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C8EEC86A-2E70-8443-9B8B-476480F51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92C34D74-752B-5F51-4962-39C28277F0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37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ADE47D5-53EA-5EB9-FE1C-A90C13D09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3341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sr-Latn-RS" b="1" dirty="0"/>
              <a:t>Inovacije i nove tehnologije u OIE</a:t>
            </a:r>
          </a:p>
          <a:p>
            <a:pPr>
              <a:buFont typeface="+mj-lt"/>
              <a:buAutoNum type="arabicPeriod" startAt="7"/>
            </a:pPr>
            <a:r>
              <a:rPr lang="sr-Latn-RS" dirty="0"/>
              <a:t>Na koji način zakoni u vašoj zemlji podstiču istraživanje i razvoj novih tehnologija u oblasti obnovljivih izvora energije?</a:t>
            </a:r>
          </a:p>
          <a:p>
            <a:pPr>
              <a:buFont typeface="+mj-lt"/>
              <a:buAutoNum type="arabicPeriod" startAt="7"/>
            </a:pPr>
            <a:r>
              <a:rPr lang="sr-Latn-RS" dirty="0"/>
              <a:t>Kako se zakonodavni okvir prilagođava novim tehnološkim dostignućima u oblasti OIE?</a:t>
            </a:r>
          </a:p>
          <a:p>
            <a:pPr>
              <a:buFont typeface="+mj-lt"/>
              <a:buAutoNum type="arabicPeriod" startAt="7"/>
            </a:pPr>
            <a:r>
              <a:rPr lang="sr-Latn-RS" dirty="0"/>
              <a:t>Da li postoje posebne regulative za testiranje i primenu novih tehnologija OIE, kao što su napredni solarni paneli ili novi tipovi vetroturbina?</a:t>
            </a:r>
          </a:p>
          <a:p>
            <a:pPr>
              <a:buFont typeface="+mj-lt"/>
              <a:buAutoNum type="arabicPeriod" startAt="7"/>
            </a:pPr>
            <a:r>
              <a:rPr lang="sr-Latn-RS" dirty="0"/>
              <a:t>Kako se implementiraju standardi i sertifikacije za OIE opremu i tehnologiju?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7FBD783B-1AC1-7B4B-CE29-4775A8EB4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9323F766-6BA3-96F4-2BBF-38FFF416B1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0128" y="6035925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213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10AE18D-942B-3E27-E586-72F8AB828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8206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sr-Latn-RS" b="1" dirty="0"/>
              <a:t>Lokalna proizvodnja i zapošljavanje</a:t>
            </a:r>
          </a:p>
          <a:p>
            <a:pPr>
              <a:buFont typeface="+mj-lt"/>
              <a:buAutoNum type="arabicPeriod" startAt="11"/>
            </a:pPr>
            <a:r>
              <a:rPr lang="sr-Latn-RS" dirty="0"/>
              <a:t>Da li zakonodavstvo u vašoj zemlji podstiče lokalnu proizvodnju opreme za OIE, kao što su solarni paneli, vetroturbine, ili oprema za hidroelektrane?</a:t>
            </a:r>
          </a:p>
          <a:p>
            <a:pPr>
              <a:buFont typeface="+mj-lt"/>
              <a:buAutoNum type="arabicPeriod" startAt="11"/>
            </a:pPr>
            <a:r>
              <a:rPr lang="sr-Latn-RS" dirty="0"/>
              <a:t>Koje inicijative postoje u zakonodavnom okviru za podršku domaćim preduzećima u sektoru obnovljivih izvora energije?</a:t>
            </a:r>
          </a:p>
          <a:p>
            <a:pPr>
              <a:buFont typeface="+mj-lt"/>
              <a:buAutoNum type="arabicPeriod" startAt="11"/>
            </a:pPr>
            <a:r>
              <a:rPr lang="sr-Latn-RS" dirty="0"/>
              <a:t>Kako zakonodavni okvir podržava obuku i zapošljavanje radne snage u sektoru obnovljivih izvora energije?</a:t>
            </a:r>
          </a:p>
          <a:p>
            <a:pPr>
              <a:buFont typeface="+mj-lt"/>
              <a:buAutoNum type="arabicPeriod" startAt="11"/>
            </a:pPr>
            <a:r>
              <a:rPr lang="sr-Latn-RS" dirty="0"/>
              <a:t>Da li postoje konkretni programi ili subvencije za obuku radne snage u industrijama vezanim za OIE?</a:t>
            </a:r>
          </a:p>
          <a:p>
            <a:pPr>
              <a:buFont typeface="+mj-lt"/>
              <a:buAutoNum type="arabicPeriod" startAt="11"/>
            </a:pPr>
            <a:r>
              <a:rPr lang="sr-Latn-RS" dirty="0"/>
              <a:t>Koji su dugoročni ciljevi zapošljavanja u sektoru obnovljivih izvora energije prema zakonodavstvu vaše zemlje?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ACF746A6-A656-7EA4-958B-A14383A29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5E04AAAC-A5E0-2339-C21C-75A4F80A0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0128" y="6035925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79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6B3EDFF-E29A-2A20-C400-5E2172009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6864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sr-Latn-RS" b="1" dirty="0"/>
              <a:t>Ekonomski i društveni uticaj</a:t>
            </a:r>
          </a:p>
          <a:p>
            <a:pPr>
              <a:buFont typeface="+mj-lt"/>
              <a:buAutoNum type="arabicPeriod" startAt="16"/>
            </a:pPr>
            <a:r>
              <a:rPr lang="sr-Latn-RS" dirty="0"/>
              <a:t>Kako zakonodavstvo promoviše održivi ekonomski razvoj kroz korišćenje obnovljivih izvora energije?</a:t>
            </a:r>
          </a:p>
          <a:p>
            <a:pPr>
              <a:buFont typeface="+mj-lt"/>
              <a:buAutoNum type="arabicPeriod" startAt="16"/>
            </a:pPr>
            <a:r>
              <a:rPr lang="sr-Latn-RS" dirty="0"/>
              <a:t>Da li zakonodavni okvir uzima u obzir socijalne aspekte, kao što su smanjenje energetske siromaštva i ravnomerna raspodela koristi od OIE?</a:t>
            </a:r>
          </a:p>
          <a:p>
            <a:pPr>
              <a:buFont typeface="+mj-lt"/>
              <a:buAutoNum type="arabicPeriod" startAt="16"/>
            </a:pPr>
            <a:r>
              <a:rPr lang="sr-Latn-RS" dirty="0"/>
              <a:t>Koje su prednosti korišćenja obnovljivih izvora energije u kontekstu smanjenja emisija CO2 prema zakonodavstvu?</a:t>
            </a:r>
            <a:endParaRPr lang="en-US" dirty="0"/>
          </a:p>
          <a:p>
            <a:r>
              <a:rPr lang="sr-Latn-RS" b="1" dirty="0"/>
              <a:t>Usklađenost sa međunarodnim zakonodavstvom</a:t>
            </a:r>
          </a:p>
          <a:p>
            <a:pPr>
              <a:buFont typeface="+mj-lt"/>
              <a:buAutoNum type="arabicPeriod" startAt="19"/>
            </a:pPr>
            <a:r>
              <a:rPr lang="sr-Latn-RS" dirty="0"/>
              <a:t>Kako zakonodavstvo vaše zemlje usklađuje nacionalne ciljeve za OIE sa međunarodnim obavezama, kao što su </a:t>
            </a:r>
            <a:r>
              <a:rPr lang="sr-Latn-RS" dirty="0" err="1"/>
              <a:t>Pariški</a:t>
            </a:r>
            <a:r>
              <a:rPr lang="sr-Latn-RS" dirty="0"/>
              <a:t> sporazum ili ciljevi EU?</a:t>
            </a:r>
          </a:p>
          <a:p>
            <a:pPr>
              <a:buFont typeface="+mj-lt"/>
              <a:buAutoNum type="arabicPeriod" startAt="19"/>
            </a:pPr>
            <a:r>
              <a:rPr lang="sr-Latn-RS" dirty="0"/>
              <a:t>Koje su sankcije za nepoštovanje zakona vezanih za obnovljive izvore energije?</a:t>
            </a:r>
          </a:p>
          <a:p>
            <a:pPr marL="0" indent="0">
              <a:buNone/>
            </a:pPr>
            <a:endParaRPr lang="sr-Latn-RS" dirty="0"/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AF963EDD-9041-5349-12B2-A7FB723AD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46F7DE0F-B5CC-4A36-6D1E-F4BA82E25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0128" y="6035925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900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928151-8F99-1F24-8393-6C2D1E080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Zakon o upravljanju otpadom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81D5D6E-B64A-5FA1-72B6-79A58E714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br>
              <a:rPr lang="sr-Latn-RS" dirty="0"/>
            </a:br>
            <a:r>
              <a:rPr lang="sr-Latn-RS" dirty="0"/>
              <a:t>Reguliše upravljanje otpadom kroz principe smanjenja, ponovne upotrebe, reciklaže i bezbednog odlaganja otpada. Zakon predviđa obaveznu separaciju otpada i odgovornost proizvođača za upravljanje proizvodima na kraju životnog veka.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D80CDE92-BF03-5B74-DE8E-33218AD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981FBCCE-858B-F569-122C-C705F4337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4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A095F02-305C-3093-2B1D-A72F2518B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Zakon o zaštiti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52F7C11-B09B-3823-6696-A21759E8D2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br>
              <a:rPr lang="sr-Latn-RS" dirty="0"/>
            </a:br>
            <a:r>
              <a:rPr lang="sr-Latn-RS" dirty="0"/>
              <a:t>Ovaj zakon reguliše kontrolu zagađenja vazduha, emisije štetnih gasova i praćenje kvaliteta vazduha na teritoriji Srbije. On postavlja ciljeve za smanjenje emisija gasova sa efektom staklene bašte i zagađivača vazduha.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4A19EE0B-2462-717C-5CA7-89EF79942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E21141AD-7BF9-4073-6950-3D3301613D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44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D84807-7552-099F-DD1F-5BA65AB7A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Zakon o zaštiti prirode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0A6068F-2405-06A0-7AC7-A93F89889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sr-Latn-RS" dirty="0"/>
            </a:br>
            <a:r>
              <a:rPr lang="sr-Latn-RS" dirty="0"/>
              <a:t>Reguliše očuvanje prirodnih vrednosti, uključujući biološku raznovrsnost, zaštićena područja i ugrožene vrste. Zakon takođe obuhvata politike za zaštitu i obnovu ekosistema, kao i upravljanje prirodnim resursima.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D8CD3308-08D7-F3B0-D37B-D80A96DDF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3FCCE737-A5A3-DC68-2D3A-CDA9B991E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579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7F662CA-0856-79AF-F56C-821F787A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Zakon o vodama 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7E52F3A-CC4C-9604-CD5C-1AEB2F6BB5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sr-Latn-RS" dirty="0"/>
            </a:br>
            <a:r>
              <a:rPr lang="sr-Latn-RS" dirty="0"/>
              <a:t>Reguliše upravljanje vodenim resursima, kvalitet vode i prevenciju zagađenja voda. Ovaj zakon propisuje obaveze za prečišćavanje otpadnih voda i zaštitu </a:t>
            </a:r>
            <a:r>
              <a:rPr lang="sr-Latn-RS" dirty="0" err="1"/>
              <a:t>vodnih</a:t>
            </a:r>
            <a:r>
              <a:rPr lang="sr-Latn-RS" dirty="0"/>
              <a:t> ekosistema.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2645148E-4534-2256-BC11-BEF5729621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E2AF29E6-8F46-E6A7-1FAF-F506CAA421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45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8402C8-1062-D8D6-FFEA-80184D01D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381" y="276621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Set </a:t>
            </a:r>
            <a:r>
              <a:rPr lang="en-US" dirty="0" err="1"/>
              <a:t>energetskih</a:t>
            </a:r>
            <a:r>
              <a:rPr lang="en-US" dirty="0"/>
              <a:t> </a:t>
            </a:r>
            <a:r>
              <a:rPr lang="en-US" dirty="0" err="1"/>
              <a:t>zakona</a:t>
            </a:r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B48CBF7B-6762-18B1-93AD-191DE637B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F457D91D-C07D-90BF-AA28-F3ABBADC90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89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8BC28B7-BC81-3924-447F-3BE8AC03D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5314" y="2347568"/>
            <a:ext cx="5456903" cy="1325563"/>
          </a:xfrm>
        </p:spPr>
        <p:txBody>
          <a:bodyPr>
            <a:normAutofit/>
          </a:bodyPr>
          <a:lstStyle/>
          <a:p>
            <a:r>
              <a:rPr lang="en-US" dirty="0" err="1"/>
              <a:t>Republika</a:t>
            </a:r>
            <a:r>
              <a:rPr lang="en-US" dirty="0"/>
              <a:t> </a:t>
            </a:r>
            <a:r>
              <a:rPr lang="en-US" dirty="0" err="1"/>
              <a:t>Srbija</a:t>
            </a:r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4514CD0E-E2AF-15C9-5C2B-070E9AC9B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CBD9CB9E-0EF3-E91A-8334-2F18555128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961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7325A4-7F38-A650-545A-389FAE26E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Zakon o korišćenju obnovljivih izvora energije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5149ED4-A370-E6F8-C455-7A36D19B6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sr-Latn-RS" dirty="0"/>
          </a:p>
          <a:p>
            <a:pPr marL="0" indent="0">
              <a:buNone/>
            </a:pPr>
            <a:r>
              <a:rPr lang="sr-Latn-RS" dirty="0"/>
              <a:t>Ovaj zakon je ključni pravni akt u Srbiji koji reguliše upotrebu obnovljivih izvora energije. </a:t>
            </a:r>
            <a:endParaRPr lang="en-US" dirty="0"/>
          </a:p>
          <a:p>
            <a:pPr marL="0" indent="0">
              <a:buNone/>
            </a:pPr>
            <a:r>
              <a:rPr lang="sr-Latn-RS" dirty="0"/>
              <a:t>Zakon obuhvata proizvodnju, distribuciju i potrošnju energije iz obnovljivih izvora kao što su solarna, </a:t>
            </a:r>
            <a:r>
              <a:rPr lang="sr-Latn-RS" dirty="0" err="1"/>
              <a:t>vetroenergija</a:t>
            </a:r>
            <a:r>
              <a:rPr lang="sr-Latn-RS" dirty="0"/>
              <a:t>, hidroenergija i biomasa.</a:t>
            </a:r>
            <a:endParaRPr lang="en-US" dirty="0"/>
          </a:p>
          <a:p>
            <a:pPr marL="0" indent="0">
              <a:buNone/>
            </a:pPr>
            <a:r>
              <a:rPr lang="sr-Latn-RS" dirty="0"/>
              <a:t> Cilj je podsticanje proizvodnje energije iz obnovljivih izvora i smanjenje emisija gasova sa efektom staklene bašte. </a:t>
            </a:r>
            <a:endParaRPr lang="en-US" dirty="0"/>
          </a:p>
          <a:p>
            <a:pPr marL="0" indent="0">
              <a:buNone/>
            </a:pPr>
            <a:r>
              <a:rPr lang="sr-Latn-RS" dirty="0"/>
              <a:t>Zakon uključuje i obaveze za uvođenje stimulativnih mera, subvencija i poreskih olakšica za investicije u obnovljive izvore energije.</a:t>
            </a:r>
          </a:p>
          <a:p>
            <a:endParaRPr lang="sr-Latn-RS" dirty="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93DE9DFA-3C68-E9AF-9344-BF3B0D7C7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825BE0AB-EE81-9EA1-BF0D-339931E744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633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1089</Words>
  <Application>Microsoft Office PowerPoint</Application>
  <PresentationFormat>Široki ekran</PresentationFormat>
  <Paragraphs>90</Paragraphs>
  <Slides>22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Tema Office</vt:lpstr>
      <vt:lpstr>Pregled nacionalnih zakona o zaštiti životne sredine</vt:lpstr>
      <vt:lpstr>Okvirni zakoni</vt:lpstr>
      <vt:lpstr>Zakon o upravljanju otpadom</vt:lpstr>
      <vt:lpstr>Zakon o zaštiti</vt:lpstr>
      <vt:lpstr>Zakon o zaštiti prirode</vt:lpstr>
      <vt:lpstr>Zakon o vodama </vt:lpstr>
      <vt:lpstr>Set energetskih zakona</vt:lpstr>
      <vt:lpstr>Republika Srbija</vt:lpstr>
      <vt:lpstr>Zakon o korišćenju obnovljivih izvora energije</vt:lpstr>
      <vt:lpstr>Zakon o energetskoj efikasnosti i racionalnoj upotrebi energije </vt:lpstr>
      <vt:lpstr>Zakon o tržištu električne energije</vt:lpstr>
      <vt:lpstr>Republika Slovenija</vt:lpstr>
      <vt:lpstr>Zakon o obnovljivim izvorima energije </vt:lpstr>
      <vt:lpstr>Zakon o energetskoj efikasnosti</vt:lpstr>
      <vt:lpstr>Zakon o strategiji energetske tranzicije </vt:lpstr>
      <vt:lpstr>Republika Severna Makedonija</vt:lpstr>
      <vt:lpstr>Zakon o energetskoj efikasnosti i obnovljivim izvorima energije (Severna Makedonija) </vt:lpstr>
      <vt:lpstr>Zakon o tržištu energije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2025-01-08T11:09:07Z</dcterms:created>
  <dcterms:modified xsi:type="dcterms:W3CDTF">2025-01-08T11:42:11Z</dcterms:modified>
</cp:coreProperties>
</file>