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4"/>
  </p:notesMasterIdLst>
  <p:sldIdLst>
    <p:sldId id="256" r:id="rId2"/>
    <p:sldId id="409" r:id="rId3"/>
    <p:sldId id="376" r:id="rId4"/>
    <p:sldId id="391" r:id="rId5"/>
    <p:sldId id="392" r:id="rId6"/>
    <p:sldId id="405" r:id="rId7"/>
    <p:sldId id="393" r:id="rId8"/>
    <p:sldId id="407" r:id="rId9"/>
    <p:sldId id="394" r:id="rId10"/>
    <p:sldId id="408" r:id="rId11"/>
    <p:sldId id="395" r:id="rId12"/>
    <p:sldId id="398" r:id="rId13"/>
  </p:sldIdLst>
  <p:sldSz cx="12192000" cy="6858000"/>
  <p:notesSz cx="6858000" cy="9144000"/>
  <p:defaultTextStyle>
    <a:defPPr>
      <a:defRPr lang="sl-S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omas Zadravec" initials="TZ" lastIdx="2" clrIdx="0">
    <p:extLst>
      <p:ext uri="{19B8F6BF-5375-455C-9EA6-DF929625EA0E}">
        <p15:presenceInfo xmlns:p15="http://schemas.microsoft.com/office/powerpoint/2012/main" userId="Tomas Zadravec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F8E"/>
    <a:srgbClr val="9FF500"/>
    <a:srgbClr val="AEC944"/>
    <a:srgbClr val="006386"/>
    <a:srgbClr val="0066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rednji slog 2 – poudarek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18" autoAdjust="0"/>
    <p:restoredTop sz="94660"/>
  </p:normalViewPr>
  <p:slideViewPr>
    <p:cSldViewPr>
      <p:cViewPr varScale="1">
        <p:scale>
          <a:sx n="74" d="100"/>
          <a:sy n="74" d="100"/>
        </p:scale>
        <p:origin x="77" y="15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glav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l-SI" dirty="0"/>
          </a:p>
        </p:txBody>
      </p:sp>
      <p:sp>
        <p:nvSpPr>
          <p:cNvPr id="3" name="Ograda datum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50954C-2FB4-4669-BC4E-1EFE8223BD8A}" type="datetimeFigureOut">
              <a:rPr lang="sl-SI" smtClean="0"/>
              <a:t>19. 02. 2025</a:t>
            </a:fld>
            <a:endParaRPr lang="sl-SI" dirty="0"/>
          </a:p>
        </p:txBody>
      </p:sp>
      <p:sp>
        <p:nvSpPr>
          <p:cNvPr id="4" name="Ograda stranske slike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l-SI" dirty="0"/>
          </a:p>
        </p:txBody>
      </p:sp>
      <p:sp>
        <p:nvSpPr>
          <p:cNvPr id="5" name="Ograda opomb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6" name="Ograda no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l-SI" dirty="0"/>
          </a:p>
        </p:txBody>
      </p:sp>
      <p:sp>
        <p:nvSpPr>
          <p:cNvPr id="7" name="Ograda številke diapoz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823625-56CF-4550-8812-9F9EB2171C8A}" type="slidenum">
              <a:rPr lang="sl-SI" smtClean="0"/>
              <a:t>‹#›</a:t>
            </a:fld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40287301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aslovnica seminarske nalo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Označba mesta besedila 20"/>
          <p:cNvSpPr>
            <a:spLocks noGrp="1"/>
          </p:cNvSpPr>
          <p:nvPr>
            <p:ph type="body" sz="quarter" idx="18" hasCustomPrompt="1"/>
          </p:nvPr>
        </p:nvSpPr>
        <p:spPr>
          <a:xfrm>
            <a:off x="2321726" y="3716167"/>
            <a:ext cx="7662706" cy="338554"/>
          </a:xfrm>
          <a:noFill/>
        </p:spPr>
        <p:txBody>
          <a:bodyPr wrap="square" rtlCol="0">
            <a:spAutoFit/>
          </a:bodyPr>
          <a:lstStyle>
            <a:lvl1pPr marL="0" indent="0">
              <a:buFontTx/>
              <a:buNone/>
              <a:defRPr lang="sl-SI" sz="1600" i="1" baseline="0" dirty="0" smtClean="0">
                <a:solidFill>
                  <a:srgbClr val="006F8E"/>
                </a:solidFill>
              </a:defRPr>
            </a:lvl1pPr>
          </a:lstStyle>
          <a:p>
            <a:pPr marL="0" lvl="0"/>
            <a:r>
              <a:rPr lang="sl-SI" dirty="0"/>
              <a:t>Vpišite vrsto dela in naziv predmeta</a:t>
            </a:r>
          </a:p>
        </p:txBody>
      </p:sp>
      <p:sp>
        <p:nvSpPr>
          <p:cNvPr id="24" name="Pravokotnik 23"/>
          <p:cNvSpPr/>
          <p:nvPr userDrawn="1"/>
        </p:nvSpPr>
        <p:spPr>
          <a:xfrm>
            <a:off x="725531" y="1562771"/>
            <a:ext cx="1440000" cy="4260011"/>
          </a:xfrm>
          <a:prstGeom prst="rect">
            <a:avLst/>
          </a:prstGeom>
          <a:solidFill>
            <a:srgbClr val="0063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 dirty="0"/>
          </a:p>
        </p:txBody>
      </p:sp>
      <p:sp>
        <p:nvSpPr>
          <p:cNvPr id="25" name="Pravokotnik 24"/>
          <p:cNvSpPr/>
          <p:nvPr userDrawn="1"/>
        </p:nvSpPr>
        <p:spPr>
          <a:xfrm>
            <a:off x="119336" y="-18200"/>
            <a:ext cx="450000" cy="6876200"/>
          </a:xfrm>
          <a:prstGeom prst="rect">
            <a:avLst/>
          </a:prstGeom>
          <a:solidFill>
            <a:srgbClr val="AEC9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 dirty="0"/>
          </a:p>
        </p:txBody>
      </p:sp>
      <p:pic>
        <p:nvPicPr>
          <p:cNvPr id="26" name="Slika 2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531" y="92235"/>
            <a:ext cx="1440000" cy="1375620"/>
          </a:xfrm>
          <a:prstGeom prst="rect">
            <a:avLst/>
          </a:prstGeom>
        </p:spPr>
      </p:pic>
      <p:grpSp>
        <p:nvGrpSpPr>
          <p:cNvPr id="27" name="Group 4"/>
          <p:cNvGrpSpPr>
            <a:grpSpLocks noChangeAspect="1"/>
          </p:cNvGrpSpPr>
          <p:nvPr userDrawn="1"/>
        </p:nvGrpSpPr>
        <p:grpSpPr bwMode="auto">
          <a:xfrm>
            <a:off x="725531" y="5949280"/>
            <a:ext cx="1440000" cy="834573"/>
            <a:chOff x="3175" y="1987"/>
            <a:chExt cx="597" cy="346"/>
          </a:xfrm>
        </p:grpSpPr>
        <p:sp>
          <p:nvSpPr>
            <p:cNvPr id="28" name="Freeform 8"/>
            <p:cNvSpPr>
              <a:spLocks/>
            </p:cNvSpPr>
            <p:nvPr/>
          </p:nvSpPr>
          <p:spPr bwMode="auto">
            <a:xfrm>
              <a:off x="3177" y="2284"/>
              <a:ext cx="33" cy="49"/>
            </a:xfrm>
            <a:custGeom>
              <a:avLst/>
              <a:gdLst>
                <a:gd name="T0" fmla="*/ 72 w 147"/>
                <a:gd name="T1" fmla="*/ 196 h 214"/>
                <a:gd name="T2" fmla="*/ 128 w 147"/>
                <a:gd name="T3" fmla="*/ 149 h 214"/>
                <a:gd name="T4" fmla="*/ 128 w 147"/>
                <a:gd name="T5" fmla="*/ 0 h 214"/>
                <a:gd name="T6" fmla="*/ 147 w 147"/>
                <a:gd name="T7" fmla="*/ 0 h 214"/>
                <a:gd name="T8" fmla="*/ 147 w 147"/>
                <a:gd name="T9" fmla="*/ 149 h 214"/>
                <a:gd name="T10" fmla="*/ 72 w 147"/>
                <a:gd name="T11" fmla="*/ 214 h 214"/>
                <a:gd name="T12" fmla="*/ 0 w 147"/>
                <a:gd name="T13" fmla="*/ 149 h 214"/>
                <a:gd name="T14" fmla="*/ 0 w 147"/>
                <a:gd name="T15" fmla="*/ 0 h 214"/>
                <a:gd name="T16" fmla="*/ 19 w 147"/>
                <a:gd name="T17" fmla="*/ 0 h 214"/>
                <a:gd name="T18" fmla="*/ 19 w 147"/>
                <a:gd name="T19" fmla="*/ 149 h 214"/>
                <a:gd name="T20" fmla="*/ 72 w 147"/>
                <a:gd name="T21" fmla="*/ 196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7" h="214">
                  <a:moveTo>
                    <a:pt x="72" y="196"/>
                  </a:moveTo>
                  <a:cubicBezTo>
                    <a:pt x="107" y="196"/>
                    <a:pt x="128" y="184"/>
                    <a:pt x="128" y="149"/>
                  </a:cubicBezTo>
                  <a:lnTo>
                    <a:pt x="128" y="0"/>
                  </a:lnTo>
                  <a:lnTo>
                    <a:pt x="147" y="0"/>
                  </a:lnTo>
                  <a:lnTo>
                    <a:pt x="147" y="149"/>
                  </a:lnTo>
                  <a:cubicBezTo>
                    <a:pt x="147" y="196"/>
                    <a:pt x="120" y="214"/>
                    <a:pt x="72" y="214"/>
                  </a:cubicBezTo>
                  <a:cubicBezTo>
                    <a:pt x="27" y="214"/>
                    <a:pt x="0" y="196"/>
                    <a:pt x="0" y="149"/>
                  </a:cubicBezTo>
                  <a:lnTo>
                    <a:pt x="0" y="0"/>
                  </a:lnTo>
                  <a:lnTo>
                    <a:pt x="19" y="0"/>
                  </a:lnTo>
                  <a:lnTo>
                    <a:pt x="19" y="149"/>
                  </a:lnTo>
                  <a:cubicBezTo>
                    <a:pt x="19" y="184"/>
                    <a:pt x="39" y="196"/>
                    <a:pt x="72" y="196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29" name="Freeform 9"/>
            <p:cNvSpPr>
              <a:spLocks/>
            </p:cNvSpPr>
            <p:nvPr/>
          </p:nvSpPr>
          <p:spPr bwMode="auto">
            <a:xfrm>
              <a:off x="3219" y="2297"/>
              <a:ext cx="28" cy="35"/>
            </a:xfrm>
            <a:custGeom>
              <a:avLst/>
              <a:gdLst>
                <a:gd name="T0" fmla="*/ 0 w 121"/>
                <a:gd name="T1" fmla="*/ 154 h 154"/>
                <a:gd name="T2" fmla="*/ 0 w 121"/>
                <a:gd name="T3" fmla="*/ 3 h 154"/>
                <a:gd name="T4" fmla="*/ 19 w 121"/>
                <a:gd name="T5" fmla="*/ 3 h 154"/>
                <a:gd name="T6" fmla="*/ 19 w 121"/>
                <a:gd name="T7" fmla="*/ 14 h 154"/>
                <a:gd name="T8" fmla="*/ 69 w 121"/>
                <a:gd name="T9" fmla="*/ 0 h 154"/>
                <a:gd name="T10" fmla="*/ 121 w 121"/>
                <a:gd name="T11" fmla="*/ 75 h 154"/>
                <a:gd name="T12" fmla="*/ 121 w 121"/>
                <a:gd name="T13" fmla="*/ 154 h 154"/>
                <a:gd name="T14" fmla="*/ 102 w 121"/>
                <a:gd name="T15" fmla="*/ 154 h 154"/>
                <a:gd name="T16" fmla="*/ 102 w 121"/>
                <a:gd name="T17" fmla="*/ 75 h 154"/>
                <a:gd name="T18" fmla="*/ 67 w 121"/>
                <a:gd name="T19" fmla="*/ 16 h 154"/>
                <a:gd name="T20" fmla="*/ 19 w 121"/>
                <a:gd name="T21" fmla="*/ 29 h 154"/>
                <a:gd name="T22" fmla="*/ 19 w 121"/>
                <a:gd name="T23" fmla="*/ 154 h 154"/>
                <a:gd name="T24" fmla="*/ 0 w 121"/>
                <a:gd name="T25" fmla="*/ 154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1" h="154">
                  <a:moveTo>
                    <a:pt x="0" y="154"/>
                  </a:moveTo>
                  <a:lnTo>
                    <a:pt x="0" y="3"/>
                  </a:lnTo>
                  <a:lnTo>
                    <a:pt x="19" y="3"/>
                  </a:lnTo>
                  <a:lnTo>
                    <a:pt x="19" y="14"/>
                  </a:lnTo>
                  <a:cubicBezTo>
                    <a:pt x="19" y="14"/>
                    <a:pt x="45" y="0"/>
                    <a:pt x="69" y="0"/>
                  </a:cubicBezTo>
                  <a:cubicBezTo>
                    <a:pt x="111" y="0"/>
                    <a:pt x="121" y="19"/>
                    <a:pt x="121" y="75"/>
                  </a:cubicBezTo>
                  <a:lnTo>
                    <a:pt x="121" y="154"/>
                  </a:lnTo>
                  <a:lnTo>
                    <a:pt x="102" y="154"/>
                  </a:lnTo>
                  <a:lnTo>
                    <a:pt x="102" y="75"/>
                  </a:lnTo>
                  <a:cubicBezTo>
                    <a:pt x="102" y="31"/>
                    <a:pt x="97" y="16"/>
                    <a:pt x="67" y="16"/>
                  </a:cubicBezTo>
                  <a:cubicBezTo>
                    <a:pt x="42" y="16"/>
                    <a:pt x="19" y="29"/>
                    <a:pt x="19" y="29"/>
                  </a:cubicBezTo>
                  <a:lnTo>
                    <a:pt x="19" y="154"/>
                  </a:lnTo>
                  <a:lnTo>
                    <a:pt x="0" y="154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30" name="Freeform 10"/>
            <p:cNvSpPr>
              <a:spLocks noEditPoints="1"/>
            </p:cNvSpPr>
            <p:nvPr/>
          </p:nvSpPr>
          <p:spPr bwMode="auto">
            <a:xfrm>
              <a:off x="3259" y="2283"/>
              <a:ext cx="4" cy="49"/>
            </a:xfrm>
            <a:custGeom>
              <a:avLst/>
              <a:gdLst>
                <a:gd name="T0" fmla="*/ 0 w 19"/>
                <a:gd name="T1" fmla="*/ 0 h 212"/>
                <a:gd name="T2" fmla="*/ 19 w 19"/>
                <a:gd name="T3" fmla="*/ 0 h 212"/>
                <a:gd name="T4" fmla="*/ 19 w 19"/>
                <a:gd name="T5" fmla="*/ 23 h 212"/>
                <a:gd name="T6" fmla="*/ 0 w 19"/>
                <a:gd name="T7" fmla="*/ 23 h 212"/>
                <a:gd name="T8" fmla="*/ 0 w 19"/>
                <a:gd name="T9" fmla="*/ 0 h 212"/>
                <a:gd name="T10" fmla="*/ 0 w 19"/>
                <a:gd name="T11" fmla="*/ 61 h 212"/>
                <a:gd name="T12" fmla="*/ 0 w 19"/>
                <a:gd name="T13" fmla="*/ 61 h 212"/>
                <a:gd name="T14" fmla="*/ 19 w 19"/>
                <a:gd name="T15" fmla="*/ 61 h 212"/>
                <a:gd name="T16" fmla="*/ 19 w 19"/>
                <a:gd name="T17" fmla="*/ 212 h 212"/>
                <a:gd name="T18" fmla="*/ 0 w 19"/>
                <a:gd name="T19" fmla="*/ 212 h 212"/>
                <a:gd name="T20" fmla="*/ 0 w 19"/>
                <a:gd name="T21" fmla="*/ 61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212">
                  <a:moveTo>
                    <a:pt x="0" y="0"/>
                  </a:moveTo>
                  <a:lnTo>
                    <a:pt x="19" y="0"/>
                  </a:lnTo>
                  <a:lnTo>
                    <a:pt x="19" y="23"/>
                  </a:lnTo>
                  <a:lnTo>
                    <a:pt x="0" y="23"/>
                  </a:lnTo>
                  <a:lnTo>
                    <a:pt x="0" y="0"/>
                  </a:lnTo>
                  <a:close/>
                  <a:moveTo>
                    <a:pt x="0" y="61"/>
                  </a:moveTo>
                  <a:lnTo>
                    <a:pt x="0" y="61"/>
                  </a:lnTo>
                  <a:lnTo>
                    <a:pt x="19" y="61"/>
                  </a:lnTo>
                  <a:lnTo>
                    <a:pt x="19" y="212"/>
                  </a:lnTo>
                  <a:lnTo>
                    <a:pt x="0" y="212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31" name="Freeform 11"/>
            <p:cNvSpPr>
              <a:spLocks/>
            </p:cNvSpPr>
            <p:nvPr/>
          </p:nvSpPr>
          <p:spPr bwMode="auto">
            <a:xfrm>
              <a:off x="3271" y="2297"/>
              <a:ext cx="30" cy="35"/>
            </a:xfrm>
            <a:custGeom>
              <a:avLst/>
              <a:gdLst>
                <a:gd name="T0" fmla="*/ 20 w 132"/>
                <a:gd name="T1" fmla="*/ 0 h 151"/>
                <a:gd name="T2" fmla="*/ 60 w 132"/>
                <a:gd name="T3" fmla="*/ 135 h 151"/>
                <a:gd name="T4" fmla="*/ 72 w 132"/>
                <a:gd name="T5" fmla="*/ 135 h 151"/>
                <a:gd name="T6" fmla="*/ 112 w 132"/>
                <a:gd name="T7" fmla="*/ 0 h 151"/>
                <a:gd name="T8" fmla="*/ 132 w 132"/>
                <a:gd name="T9" fmla="*/ 0 h 151"/>
                <a:gd name="T10" fmla="*/ 86 w 132"/>
                <a:gd name="T11" fmla="*/ 151 h 151"/>
                <a:gd name="T12" fmla="*/ 45 w 132"/>
                <a:gd name="T13" fmla="*/ 151 h 151"/>
                <a:gd name="T14" fmla="*/ 0 w 132"/>
                <a:gd name="T15" fmla="*/ 0 h 151"/>
                <a:gd name="T16" fmla="*/ 20 w 132"/>
                <a:gd name="T17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151">
                  <a:moveTo>
                    <a:pt x="20" y="0"/>
                  </a:moveTo>
                  <a:lnTo>
                    <a:pt x="60" y="135"/>
                  </a:lnTo>
                  <a:lnTo>
                    <a:pt x="72" y="135"/>
                  </a:lnTo>
                  <a:lnTo>
                    <a:pt x="112" y="0"/>
                  </a:lnTo>
                  <a:lnTo>
                    <a:pt x="132" y="0"/>
                  </a:lnTo>
                  <a:lnTo>
                    <a:pt x="86" y="151"/>
                  </a:lnTo>
                  <a:lnTo>
                    <a:pt x="45" y="151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32" name="Freeform 12"/>
            <p:cNvSpPr>
              <a:spLocks noEditPoints="1"/>
            </p:cNvSpPr>
            <p:nvPr/>
          </p:nvSpPr>
          <p:spPr bwMode="auto">
            <a:xfrm>
              <a:off x="3307" y="2297"/>
              <a:ext cx="28" cy="36"/>
            </a:xfrm>
            <a:custGeom>
              <a:avLst/>
              <a:gdLst>
                <a:gd name="T0" fmla="*/ 118 w 124"/>
                <a:gd name="T1" fmla="*/ 138 h 157"/>
                <a:gd name="T2" fmla="*/ 119 w 124"/>
                <a:gd name="T3" fmla="*/ 153 h 157"/>
                <a:gd name="T4" fmla="*/ 60 w 124"/>
                <a:gd name="T5" fmla="*/ 157 h 157"/>
                <a:gd name="T6" fmla="*/ 0 w 124"/>
                <a:gd name="T7" fmla="*/ 79 h 157"/>
                <a:gd name="T8" fmla="*/ 64 w 124"/>
                <a:gd name="T9" fmla="*/ 0 h 157"/>
                <a:gd name="T10" fmla="*/ 124 w 124"/>
                <a:gd name="T11" fmla="*/ 71 h 157"/>
                <a:gd name="T12" fmla="*/ 124 w 124"/>
                <a:gd name="T13" fmla="*/ 86 h 157"/>
                <a:gd name="T14" fmla="*/ 19 w 124"/>
                <a:gd name="T15" fmla="*/ 86 h 157"/>
                <a:gd name="T16" fmla="*/ 62 w 124"/>
                <a:gd name="T17" fmla="*/ 140 h 157"/>
                <a:gd name="T18" fmla="*/ 118 w 124"/>
                <a:gd name="T19" fmla="*/ 138 h 157"/>
                <a:gd name="T20" fmla="*/ 106 w 124"/>
                <a:gd name="T21" fmla="*/ 71 h 157"/>
                <a:gd name="T22" fmla="*/ 106 w 124"/>
                <a:gd name="T23" fmla="*/ 71 h 157"/>
                <a:gd name="T24" fmla="*/ 64 w 124"/>
                <a:gd name="T25" fmla="*/ 16 h 157"/>
                <a:gd name="T26" fmla="*/ 19 w 124"/>
                <a:gd name="T27" fmla="*/ 71 h 157"/>
                <a:gd name="T28" fmla="*/ 106 w 124"/>
                <a:gd name="T29" fmla="*/ 71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4" h="157">
                  <a:moveTo>
                    <a:pt x="118" y="138"/>
                  </a:moveTo>
                  <a:lnTo>
                    <a:pt x="119" y="153"/>
                  </a:lnTo>
                  <a:cubicBezTo>
                    <a:pt x="119" y="153"/>
                    <a:pt x="84" y="157"/>
                    <a:pt x="60" y="157"/>
                  </a:cubicBezTo>
                  <a:cubicBezTo>
                    <a:pt x="14" y="157"/>
                    <a:pt x="0" y="129"/>
                    <a:pt x="0" y="79"/>
                  </a:cubicBezTo>
                  <a:cubicBezTo>
                    <a:pt x="0" y="21"/>
                    <a:pt x="26" y="0"/>
                    <a:pt x="64" y="0"/>
                  </a:cubicBezTo>
                  <a:cubicBezTo>
                    <a:pt x="103" y="0"/>
                    <a:pt x="124" y="21"/>
                    <a:pt x="124" y="71"/>
                  </a:cubicBezTo>
                  <a:lnTo>
                    <a:pt x="124" y="86"/>
                  </a:lnTo>
                  <a:lnTo>
                    <a:pt x="19" y="86"/>
                  </a:lnTo>
                  <a:cubicBezTo>
                    <a:pt x="19" y="122"/>
                    <a:pt x="29" y="140"/>
                    <a:pt x="62" y="140"/>
                  </a:cubicBezTo>
                  <a:cubicBezTo>
                    <a:pt x="84" y="140"/>
                    <a:pt x="118" y="138"/>
                    <a:pt x="118" y="138"/>
                  </a:cubicBezTo>
                  <a:close/>
                  <a:moveTo>
                    <a:pt x="106" y="71"/>
                  </a:moveTo>
                  <a:lnTo>
                    <a:pt x="106" y="71"/>
                  </a:lnTo>
                  <a:cubicBezTo>
                    <a:pt x="106" y="31"/>
                    <a:pt x="93" y="16"/>
                    <a:pt x="64" y="16"/>
                  </a:cubicBezTo>
                  <a:cubicBezTo>
                    <a:pt x="35" y="16"/>
                    <a:pt x="19" y="31"/>
                    <a:pt x="19" y="71"/>
                  </a:cubicBezTo>
                  <a:lnTo>
                    <a:pt x="106" y="71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33" name="Freeform 13"/>
            <p:cNvSpPr>
              <a:spLocks/>
            </p:cNvSpPr>
            <p:nvPr/>
          </p:nvSpPr>
          <p:spPr bwMode="auto">
            <a:xfrm>
              <a:off x="3345" y="2297"/>
              <a:ext cx="17" cy="35"/>
            </a:xfrm>
            <a:custGeom>
              <a:avLst/>
              <a:gdLst>
                <a:gd name="T0" fmla="*/ 0 w 75"/>
                <a:gd name="T1" fmla="*/ 3 h 154"/>
                <a:gd name="T2" fmla="*/ 19 w 75"/>
                <a:gd name="T3" fmla="*/ 3 h 154"/>
                <a:gd name="T4" fmla="*/ 19 w 75"/>
                <a:gd name="T5" fmla="*/ 24 h 154"/>
                <a:gd name="T6" fmla="*/ 75 w 75"/>
                <a:gd name="T7" fmla="*/ 0 h 154"/>
                <a:gd name="T8" fmla="*/ 75 w 75"/>
                <a:gd name="T9" fmla="*/ 18 h 154"/>
                <a:gd name="T10" fmla="*/ 19 w 75"/>
                <a:gd name="T11" fmla="*/ 41 h 154"/>
                <a:gd name="T12" fmla="*/ 19 w 75"/>
                <a:gd name="T13" fmla="*/ 154 h 154"/>
                <a:gd name="T14" fmla="*/ 0 w 75"/>
                <a:gd name="T15" fmla="*/ 154 h 154"/>
                <a:gd name="T16" fmla="*/ 0 w 75"/>
                <a:gd name="T17" fmla="*/ 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154">
                  <a:moveTo>
                    <a:pt x="0" y="3"/>
                  </a:moveTo>
                  <a:lnTo>
                    <a:pt x="19" y="3"/>
                  </a:lnTo>
                  <a:lnTo>
                    <a:pt x="19" y="24"/>
                  </a:lnTo>
                  <a:cubicBezTo>
                    <a:pt x="19" y="24"/>
                    <a:pt x="44" y="5"/>
                    <a:pt x="75" y="0"/>
                  </a:cubicBezTo>
                  <a:lnTo>
                    <a:pt x="75" y="18"/>
                  </a:lnTo>
                  <a:cubicBezTo>
                    <a:pt x="46" y="24"/>
                    <a:pt x="19" y="41"/>
                    <a:pt x="19" y="41"/>
                  </a:cubicBezTo>
                  <a:lnTo>
                    <a:pt x="19" y="154"/>
                  </a:lnTo>
                  <a:lnTo>
                    <a:pt x="0" y="154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34" name="Freeform 14"/>
            <p:cNvSpPr>
              <a:spLocks/>
            </p:cNvSpPr>
            <p:nvPr/>
          </p:nvSpPr>
          <p:spPr bwMode="auto">
            <a:xfrm>
              <a:off x="3367" y="2297"/>
              <a:ext cx="26" cy="35"/>
            </a:xfrm>
            <a:custGeom>
              <a:avLst/>
              <a:gdLst>
                <a:gd name="T0" fmla="*/ 0 w 115"/>
                <a:gd name="T1" fmla="*/ 0 h 151"/>
                <a:gd name="T2" fmla="*/ 115 w 115"/>
                <a:gd name="T3" fmla="*/ 0 h 151"/>
                <a:gd name="T4" fmla="*/ 115 w 115"/>
                <a:gd name="T5" fmla="*/ 16 h 151"/>
                <a:gd name="T6" fmla="*/ 23 w 115"/>
                <a:gd name="T7" fmla="*/ 135 h 151"/>
                <a:gd name="T8" fmla="*/ 115 w 115"/>
                <a:gd name="T9" fmla="*/ 135 h 151"/>
                <a:gd name="T10" fmla="*/ 115 w 115"/>
                <a:gd name="T11" fmla="*/ 151 h 151"/>
                <a:gd name="T12" fmla="*/ 0 w 115"/>
                <a:gd name="T13" fmla="*/ 151 h 151"/>
                <a:gd name="T14" fmla="*/ 0 w 115"/>
                <a:gd name="T15" fmla="*/ 135 h 151"/>
                <a:gd name="T16" fmla="*/ 93 w 115"/>
                <a:gd name="T17" fmla="*/ 16 h 151"/>
                <a:gd name="T18" fmla="*/ 0 w 115"/>
                <a:gd name="T19" fmla="*/ 16 h 151"/>
                <a:gd name="T20" fmla="*/ 0 w 115"/>
                <a:gd name="T21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5" h="151">
                  <a:moveTo>
                    <a:pt x="0" y="0"/>
                  </a:moveTo>
                  <a:lnTo>
                    <a:pt x="115" y="0"/>
                  </a:lnTo>
                  <a:lnTo>
                    <a:pt x="115" y="16"/>
                  </a:lnTo>
                  <a:lnTo>
                    <a:pt x="23" y="135"/>
                  </a:lnTo>
                  <a:lnTo>
                    <a:pt x="115" y="135"/>
                  </a:lnTo>
                  <a:lnTo>
                    <a:pt x="115" y="151"/>
                  </a:lnTo>
                  <a:lnTo>
                    <a:pt x="0" y="151"/>
                  </a:lnTo>
                  <a:lnTo>
                    <a:pt x="0" y="135"/>
                  </a:lnTo>
                  <a:lnTo>
                    <a:pt x="93" y="16"/>
                  </a:lnTo>
                  <a:lnTo>
                    <a:pt x="0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35" name="Freeform 15"/>
            <p:cNvSpPr>
              <a:spLocks noEditPoints="1"/>
            </p:cNvSpPr>
            <p:nvPr/>
          </p:nvSpPr>
          <p:spPr bwMode="auto">
            <a:xfrm>
              <a:off x="3401" y="2297"/>
              <a:ext cx="30" cy="36"/>
            </a:xfrm>
            <a:custGeom>
              <a:avLst/>
              <a:gdLst>
                <a:gd name="T0" fmla="*/ 116 w 136"/>
                <a:gd name="T1" fmla="*/ 129 h 157"/>
                <a:gd name="T2" fmla="*/ 136 w 136"/>
                <a:gd name="T3" fmla="*/ 142 h 157"/>
                <a:gd name="T4" fmla="*/ 135 w 136"/>
                <a:gd name="T5" fmla="*/ 157 h 157"/>
                <a:gd name="T6" fmla="*/ 100 w 136"/>
                <a:gd name="T7" fmla="*/ 145 h 157"/>
                <a:gd name="T8" fmla="*/ 42 w 136"/>
                <a:gd name="T9" fmla="*/ 157 h 157"/>
                <a:gd name="T10" fmla="*/ 0 w 136"/>
                <a:gd name="T11" fmla="*/ 111 h 157"/>
                <a:gd name="T12" fmla="*/ 45 w 136"/>
                <a:gd name="T13" fmla="*/ 67 h 157"/>
                <a:gd name="T14" fmla="*/ 98 w 136"/>
                <a:gd name="T15" fmla="*/ 62 h 157"/>
                <a:gd name="T16" fmla="*/ 98 w 136"/>
                <a:gd name="T17" fmla="*/ 48 h 157"/>
                <a:gd name="T18" fmla="*/ 67 w 136"/>
                <a:gd name="T19" fmla="*/ 17 h 157"/>
                <a:gd name="T20" fmla="*/ 9 w 136"/>
                <a:gd name="T21" fmla="*/ 21 h 157"/>
                <a:gd name="T22" fmla="*/ 8 w 136"/>
                <a:gd name="T23" fmla="*/ 6 h 157"/>
                <a:gd name="T24" fmla="*/ 69 w 136"/>
                <a:gd name="T25" fmla="*/ 0 h 157"/>
                <a:gd name="T26" fmla="*/ 116 w 136"/>
                <a:gd name="T27" fmla="*/ 48 h 157"/>
                <a:gd name="T28" fmla="*/ 116 w 136"/>
                <a:gd name="T29" fmla="*/ 129 h 157"/>
                <a:gd name="T30" fmla="*/ 47 w 136"/>
                <a:gd name="T31" fmla="*/ 81 h 157"/>
                <a:gd name="T32" fmla="*/ 47 w 136"/>
                <a:gd name="T33" fmla="*/ 81 h 157"/>
                <a:gd name="T34" fmla="*/ 19 w 136"/>
                <a:gd name="T35" fmla="*/ 111 h 157"/>
                <a:gd name="T36" fmla="*/ 44 w 136"/>
                <a:gd name="T37" fmla="*/ 141 h 157"/>
                <a:gd name="T38" fmla="*/ 98 w 136"/>
                <a:gd name="T39" fmla="*/ 131 h 157"/>
                <a:gd name="T40" fmla="*/ 98 w 136"/>
                <a:gd name="T41" fmla="*/ 76 h 157"/>
                <a:gd name="T42" fmla="*/ 47 w 136"/>
                <a:gd name="T43" fmla="*/ 81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6" h="157">
                  <a:moveTo>
                    <a:pt x="116" y="129"/>
                  </a:moveTo>
                  <a:cubicBezTo>
                    <a:pt x="117" y="138"/>
                    <a:pt x="126" y="141"/>
                    <a:pt x="136" y="142"/>
                  </a:cubicBezTo>
                  <a:lnTo>
                    <a:pt x="135" y="157"/>
                  </a:lnTo>
                  <a:cubicBezTo>
                    <a:pt x="120" y="157"/>
                    <a:pt x="108" y="154"/>
                    <a:pt x="100" y="145"/>
                  </a:cubicBezTo>
                  <a:cubicBezTo>
                    <a:pt x="100" y="145"/>
                    <a:pt x="71" y="157"/>
                    <a:pt x="42" y="157"/>
                  </a:cubicBezTo>
                  <a:cubicBezTo>
                    <a:pt x="15" y="157"/>
                    <a:pt x="0" y="142"/>
                    <a:pt x="0" y="111"/>
                  </a:cubicBezTo>
                  <a:cubicBezTo>
                    <a:pt x="0" y="83"/>
                    <a:pt x="14" y="70"/>
                    <a:pt x="45" y="67"/>
                  </a:cubicBezTo>
                  <a:lnTo>
                    <a:pt x="98" y="62"/>
                  </a:lnTo>
                  <a:lnTo>
                    <a:pt x="98" y="48"/>
                  </a:lnTo>
                  <a:cubicBezTo>
                    <a:pt x="98" y="26"/>
                    <a:pt x="87" y="17"/>
                    <a:pt x="67" y="17"/>
                  </a:cubicBezTo>
                  <a:cubicBezTo>
                    <a:pt x="45" y="17"/>
                    <a:pt x="9" y="21"/>
                    <a:pt x="9" y="21"/>
                  </a:cubicBezTo>
                  <a:lnTo>
                    <a:pt x="8" y="6"/>
                  </a:lnTo>
                  <a:cubicBezTo>
                    <a:pt x="8" y="6"/>
                    <a:pt x="44" y="0"/>
                    <a:pt x="69" y="0"/>
                  </a:cubicBezTo>
                  <a:cubicBezTo>
                    <a:pt x="101" y="0"/>
                    <a:pt x="116" y="16"/>
                    <a:pt x="116" y="48"/>
                  </a:cubicBezTo>
                  <a:lnTo>
                    <a:pt x="116" y="129"/>
                  </a:lnTo>
                  <a:close/>
                  <a:moveTo>
                    <a:pt x="47" y="81"/>
                  </a:moveTo>
                  <a:lnTo>
                    <a:pt x="47" y="81"/>
                  </a:lnTo>
                  <a:cubicBezTo>
                    <a:pt x="27" y="83"/>
                    <a:pt x="19" y="93"/>
                    <a:pt x="19" y="111"/>
                  </a:cubicBezTo>
                  <a:cubicBezTo>
                    <a:pt x="19" y="130"/>
                    <a:pt x="27" y="141"/>
                    <a:pt x="44" y="141"/>
                  </a:cubicBezTo>
                  <a:cubicBezTo>
                    <a:pt x="69" y="141"/>
                    <a:pt x="98" y="131"/>
                    <a:pt x="98" y="131"/>
                  </a:cubicBezTo>
                  <a:lnTo>
                    <a:pt x="98" y="76"/>
                  </a:lnTo>
                  <a:lnTo>
                    <a:pt x="47" y="81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36" name="Freeform 16"/>
            <p:cNvSpPr>
              <a:spLocks/>
            </p:cNvSpPr>
            <p:nvPr/>
          </p:nvSpPr>
          <p:spPr bwMode="auto">
            <a:xfrm>
              <a:off x="3452" y="2297"/>
              <a:ext cx="30" cy="35"/>
            </a:xfrm>
            <a:custGeom>
              <a:avLst/>
              <a:gdLst>
                <a:gd name="T0" fmla="*/ 19 w 131"/>
                <a:gd name="T1" fmla="*/ 0 h 151"/>
                <a:gd name="T2" fmla="*/ 59 w 131"/>
                <a:gd name="T3" fmla="*/ 135 h 151"/>
                <a:gd name="T4" fmla="*/ 72 w 131"/>
                <a:gd name="T5" fmla="*/ 135 h 151"/>
                <a:gd name="T6" fmla="*/ 112 w 131"/>
                <a:gd name="T7" fmla="*/ 0 h 151"/>
                <a:gd name="T8" fmla="*/ 131 w 131"/>
                <a:gd name="T9" fmla="*/ 0 h 151"/>
                <a:gd name="T10" fmla="*/ 85 w 131"/>
                <a:gd name="T11" fmla="*/ 151 h 151"/>
                <a:gd name="T12" fmla="*/ 45 w 131"/>
                <a:gd name="T13" fmla="*/ 151 h 151"/>
                <a:gd name="T14" fmla="*/ 0 w 131"/>
                <a:gd name="T15" fmla="*/ 0 h 151"/>
                <a:gd name="T16" fmla="*/ 19 w 131"/>
                <a:gd name="T17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1" h="151">
                  <a:moveTo>
                    <a:pt x="19" y="0"/>
                  </a:moveTo>
                  <a:lnTo>
                    <a:pt x="59" y="135"/>
                  </a:lnTo>
                  <a:lnTo>
                    <a:pt x="72" y="135"/>
                  </a:lnTo>
                  <a:lnTo>
                    <a:pt x="112" y="0"/>
                  </a:lnTo>
                  <a:lnTo>
                    <a:pt x="131" y="0"/>
                  </a:lnTo>
                  <a:lnTo>
                    <a:pt x="85" y="151"/>
                  </a:lnTo>
                  <a:lnTo>
                    <a:pt x="45" y="151"/>
                  </a:lnTo>
                  <a:lnTo>
                    <a:pt x="0" y="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37" name="Freeform 17"/>
            <p:cNvSpPr>
              <a:spLocks/>
            </p:cNvSpPr>
            <p:nvPr/>
          </p:nvSpPr>
          <p:spPr bwMode="auto">
            <a:xfrm>
              <a:off x="3507" y="2284"/>
              <a:ext cx="46" cy="48"/>
            </a:xfrm>
            <a:custGeom>
              <a:avLst/>
              <a:gdLst>
                <a:gd name="T0" fmla="*/ 0 w 204"/>
                <a:gd name="T1" fmla="*/ 0 h 211"/>
                <a:gd name="T2" fmla="*/ 34 w 204"/>
                <a:gd name="T3" fmla="*/ 0 h 211"/>
                <a:gd name="T4" fmla="*/ 102 w 204"/>
                <a:gd name="T5" fmla="*/ 184 h 211"/>
                <a:gd name="T6" fmla="*/ 169 w 204"/>
                <a:gd name="T7" fmla="*/ 0 h 211"/>
                <a:gd name="T8" fmla="*/ 204 w 204"/>
                <a:gd name="T9" fmla="*/ 0 h 211"/>
                <a:gd name="T10" fmla="*/ 204 w 204"/>
                <a:gd name="T11" fmla="*/ 211 h 211"/>
                <a:gd name="T12" fmla="*/ 185 w 204"/>
                <a:gd name="T13" fmla="*/ 211 h 211"/>
                <a:gd name="T14" fmla="*/ 185 w 204"/>
                <a:gd name="T15" fmla="*/ 21 h 211"/>
                <a:gd name="T16" fmla="*/ 181 w 204"/>
                <a:gd name="T17" fmla="*/ 21 h 211"/>
                <a:gd name="T18" fmla="*/ 113 w 204"/>
                <a:gd name="T19" fmla="*/ 204 h 211"/>
                <a:gd name="T20" fmla="*/ 90 w 204"/>
                <a:gd name="T21" fmla="*/ 204 h 211"/>
                <a:gd name="T22" fmla="*/ 23 w 204"/>
                <a:gd name="T23" fmla="*/ 21 h 211"/>
                <a:gd name="T24" fmla="*/ 19 w 204"/>
                <a:gd name="T25" fmla="*/ 21 h 211"/>
                <a:gd name="T26" fmla="*/ 19 w 204"/>
                <a:gd name="T27" fmla="*/ 211 h 211"/>
                <a:gd name="T28" fmla="*/ 0 w 204"/>
                <a:gd name="T29" fmla="*/ 211 h 211"/>
                <a:gd name="T30" fmla="*/ 0 w 204"/>
                <a:gd name="T31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4" h="211">
                  <a:moveTo>
                    <a:pt x="0" y="0"/>
                  </a:moveTo>
                  <a:lnTo>
                    <a:pt x="34" y="0"/>
                  </a:lnTo>
                  <a:lnTo>
                    <a:pt x="102" y="184"/>
                  </a:lnTo>
                  <a:lnTo>
                    <a:pt x="169" y="0"/>
                  </a:lnTo>
                  <a:lnTo>
                    <a:pt x="204" y="0"/>
                  </a:lnTo>
                  <a:lnTo>
                    <a:pt x="204" y="211"/>
                  </a:lnTo>
                  <a:lnTo>
                    <a:pt x="185" y="211"/>
                  </a:lnTo>
                  <a:lnTo>
                    <a:pt x="185" y="21"/>
                  </a:lnTo>
                  <a:lnTo>
                    <a:pt x="181" y="21"/>
                  </a:lnTo>
                  <a:lnTo>
                    <a:pt x="113" y="204"/>
                  </a:lnTo>
                  <a:lnTo>
                    <a:pt x="90" y="204"/>
                  </a:lnTo>
                  <a:lnTo>
                    <a:pt x="23" y="21"/>
                  </a:lnTo>
                  <a:lnTo>
                    <a:pt x="19" y="21"/>
                  </a:lnTo>
                  <a:lnTo>
                    <a:pt x="19" y="211"/>
                  </a:lnTo>
                  <a:lnTo>
                    <a:pt x="0" y="2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38" name="Freeform 18"/>
            <p:cNvSpPr>
              <a:spLocks noEditPoints="1"/>
            </p:cNvSpPr>
            <p:nvPr/>
          </p:nvSpPr>
          <p:spPr bwMode="auto">
            <a:xfrm>
              <a:off x="3563" y="2297"/>
              <a:ext cx="31" cy="36"/>
            </a:xfrm>
            <a:custGeom>
              <a:avLst/>
              <a:gdLst>
                <a:gd name="T0" fmla="*/ 116 w 136"/>
                <a:gd name="T1" fmla="*/ 129 h 157"/>
                <a:gd name="T2" fmla="*/ 136 w 136"/>
                <a:gd name="T3" fmla="*/ 142 h 157"/>
                <a:gd name="T4" fmla="*/ 135 w 136"/>
                <a:gd name="T5" fmla="*/ 157 h 157"/>
                <a:gd name="T6" fmla="*/ 100 w 136"/>
                <a:gd name="T7" fmla="*/ 145 h 157"/>
                <a:gd name="T8" fmla="*/ 42 w 136"/>
                <a:gd name="T9" fmla="*/ 157 h 157"/>
                <a:gd name="T10" fmla="*/ 0 w 136"/>
                <a:gd name="T11" fmla="*/ 111 h 157"/>
                <a:gd name="T12" fmla="*/ 45 w 136"/>
                <a:gd name="T13" fmla="*/ 67 h 157"/>
                <a:gd name="T14" fmla="*/ 98 w 136"/>
                <a:gd name="T15" fmla="*/ 62 h 157"/>
                <a:gd name="T16" fmla="*/ 98 w 136"/>
                <a:gd name="T17" fmla="*/ 48 h 157"/>
                <a:gd name="T18" fmla="*/ 68 w 136"/>
                <a:gd name="T19" fmla="*/ 17 h 157"/>
                <a:gd name="T20" fmla="*/ 9 w 136"/>
                <a:gd name="T21" fmla="*/ 21 h 157"/>
                <a:gd name="T22" fmla="*/ 8 w 136"/>
                <a:gd name="T23" fmla="*/ 6 h 157"/>
                <a:gd name="T24" fmla="*/ 69 w 136"/>
                <a:gd name="T25" fmla="*/ 0 h 157"/>
                <a:gd name="T26" fmla="*/ 116 w 136"/>
                <a:gd name="T27" fmla="*/ 48 h 157"/>
                <a:gd name="T28" fmla="*/ 116 w 136"/>
                <a:gd name="T29" fmla="*/ 129 h 157"/>
                <a:gd name="T30" fmla="*/ 47 w 136"/>
                <a:gd name="T31" fmla="*/ 81 h 157"/>
                <a:gd name="T32" fmla="*/ 47 w 136"/>
                <a:gd name="T33" fmla="*/ 81 h 157"/>
                <a:gd name="T34" fmla="*/ 19 w 136"/>
                <a:gd name="T35" fmla="*/ 111 h 157"/>
                <a:gd name="T36" fmla="*/ 45 w 136"/>
                <a:gd name="T37" fmla="*/ 141 h 157"/>
                <a:gd name="T38" fmla="*/ 98 w 136"/>
                <a:gd name="T39" fmla="*/ 131 h 157"/>
                <a:gd name="T40" fmla="*/ 98 w 136"/>
                <a:gd name="T41" fmla="*/ 76 h 157"/>
                <a:gd name="T42" fmla="*/ 47 w 136"/>
                <a:gd name="T43" fmla="*/ 81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6" h="157">
                  <a:moveTo>
                    <a:pt x="116" y="129"/>
                  </a:moveTo>
                  <a:cubicBezTo>
                    <a:pt x="117" y="138"/>
                    <a:pt x="126" y="141"/>
                    <a:pt x="136" y="142"/>
                  </a:cubicBezTo>
                  <a:lnTo>
                    <a:pt x="135" y="157"/>
                  </a:lnTo>
                  <a:cubicBezTo>
                    <a:pt x="120" y="157"/>
                    <a:pt x="109" y="154"/>
                    <a:pt x="100" y="145"/>
                  </a:cubicBezTo>
                  <a:cubicBezTo>
                    <a:pt x="100" y="145"/>
                    <a:pt x="71" y="157"/>
                    <a:pt x="42" y="157"/>
                  </a:cubicBezTo>
                  <a:cubicBezTo>
                    <a:pt x="15" y="157"/>
                    <a:pt x="0" y="142"/>
                    <a:pt x="0" y="111"/>
                  </a:cubicBezTo>
                  <a:cubicBezTo>
                    <a:pt x="0" y="83"/>
                    <a:pt x="14" y="70"/>
                    <a:pt x="45" y="67"/>
                  </a:cubicBezTo>
                  <a:lnTo>
                    <a:pt x="98" y="62"/>
                  </a:lnTo>
                  <a:lnTo>
                    <a:pt x="98" y="48"/>
                  </a:lnTo>
                  <a:cubicBezTo>
                    <a:pt x="98" y="26"/>
                    <a:pt x="87" y="17"/>
                    <a:pt x="68" y="17"/>
                  </a:cubicBezTo>
                  <a:cubicBezTo>
                    <a:pt x="45" y="17"/>
                    <a:pt x="9" y="21"/>
                    <a:pt x="9" y="21"/>
                  </a:cubicBezTo>
                  <a:lnTo>
                    <a:pt x="8" y="6"/>
                  </a:lnTo>
                  <a:cubicBezTo>
                    <a:pt x="8" y="6"/>
                    <a:pt x="44" y="0"/>
                    <a:pt x="69" y="0"/>
                  </a:cubicBezTo>
                  <a:cubicBezTo>
                    <a:pt x="101" y="0"/>
                    <a:pt x="116" y="16"/>
                    <a:pt x="116" y="48"/>
                  </a:cubicBezTo>
                  <a:lnTo>
                    <a:pt x="116" y="129"/>
                  </a:lnTo>
                  <a:close/>
                  <a:moveTo>
                    <a:pt x="47" y="81"/>
                  </a:moveTo>
                  <a:lnTo>
                    <a:pt x="47" y="81"/>
                  </a:lnTo>
                  <a:cubicBezTo>
                    <a:pt x="27" y="83"/>
                    <a:pt x="19" y="93"/>
                    <a:pt x="19" y="111"/>
                  </a:cubicBezTo>
                  <a:cubicBezTo>
                    <a:pt x="19" y="130"/>
                    <a:pt x="28" y="141"/>
                    <a:pt x="45" y="141"/>
                  </a:cubicBezTo>
                  <a:cubicBezTo>
                    <a:pt x="69" y="141"/>
                    <a:pt x="98" y="131"/>
                    <a:pt x="98" y="131"/>
                  </a:cubicBezTo>
                  <a:lnTo>
                    <a:pt x="98" y="76"/>
                  </a:lnTo>
                  <a:lnTo>
                    <a:pt x="47" y="81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39" name="Freeform 19"/>
            <p:cNvSpPr>
              <a:spLocks/>
            </p:cNvSpPr>
            <p:nvPr/>
          </p:nvSpPr>
          <p:spPr bwMode="auto">
            <a:xfrm>
              <a:off x="3603" y="2297"/>
              <a:ext cx="17" cy="35"/>
            </a:xfrm>
            <a:custGeom>
              <a:avLst/>
              <a:gdLst>
                <a:gd name="T0" fmla="*/ 0 w 75"/>
                <a:gd name="T1" fmla="*/ 3 h 154"/>
                <a:gd name="T2" fmla="*/ 19 w 75"/>
                <a:gd name="T3" fmla="*/ 3 h 154"/>
                <a:gd name="T4" fmla="*/ 19 w 75"/>
                <a:gd name="T5" fmla="*/ 24 h 154"/>
                <a:gd name="T6" fmla="*/ 75 w 75"/>
                <a:gd name="T7" fmla="*/ 0 h 154"/>
                <a:gd name="T8" fmla="*/ 75 w 75"/>
                <a:gd name="T9" fmla="*/ 18 h 154"/>
                <a:gd name="T10" fmla="*/ 19 w 75"/>
                <a:gd name="T11" fmla="*/ 41 h 154"/>
                <a:gd name="T12" fmla="*/ 19 w 75"/>
                <a:gd name="T13" fmla="*/ 154 h 154"/>
                <a:gd name="T14" fmla="*/ 0 w 75"/>
                <a:gd name="T15" fmla="*/ 154 h 154"/>
                <a:gd name="T16" fmla="*/ 0 w 75"/>
                <a:gd name="T17" fmla="*/ 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154">
                  <a:moveTo>
                    <a:pt x="0" y="3"/>
                  </a:moveTo>
                  <a:lnTo>
                    <a:pt x="19" y="3"/>
                  </a:lnTo>
                  <a:lnTo>
                    <a:pt x="19" y="24"/>
                  </a:lnTo>
                  <a:cubicBezTo>
                    <a:pt x="19" y="24"/>
                    <a:pt x="44" y="5"/>
                    <a:pt x="75" y="0"/>
                  </a:cubicBezTo>
                  <a:lnTo>
                    <a:pt x="75" y="18"/>
                  </a:lnTo>
                  <a:cubicBezTo>
                    <a:pt x="46" y="24"/>
                    <a:pt x="19" y="41"/>
                    <a:pt x="19" y="41"/>
                  </a:cubicBezTo>
                  <a:lnTo>
                    <a:pt x="19" y="154"/>
                  </a:lnTo>
                  <a:lnTo>
                    <a:pt x="0" y="154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40" name="Freeform 20"/>
            <p:cNvSpPr>
              <a:spLocks noEditPoints="1"/>
            </p:cNvSpPr>
            <p:nvPr/>
          </p:nvSpPr>
          <p:spPr bwMode="auto">
            <a:xfrm>
              <a:off x="3627" y="2283"/>
              <a:ext cx="4" cy="49"/>
            </a:xfrm>
            <a:custGeom>
              <a:avLst/>
              <a:gdLst>
                <a:gd name="T0" fmla="*/ 0 w 19"/>
                <a:gd name="T1" fmla="*/ 0 h 212"/>
                <a:gd name="T2" fmla="*/ 19 w 19"/>
                <a:gd name="T3" fmla="*/ 0 h 212"/>
                <a:gd name="T4" fmla="*/ 19 w 19"/>
                <a:gd name="T5" fmla="*/ 23 h 212"/>
                <a:gd name="T6" fmla="*/ 0 w 19"/>
                <a:gd name="T7" fmla="*/ 23 h 212"/>
                <a:gd name="T8" fmla="*/ 0 w 19"/>
                <a:gd name="T9" fmla="*/ 0 h 212"/>
                <a:gd name="T10" fmla="*/ 0 w 19"/>
                <a:gd name="T11" fmla="*/ 61 h 212"/>
                <a:gd name="T12" fmla="*/ 0 w 19"/>
                <a:gd name="T13" fmla="*/ 61 h 212"/>
                <a:gd name="T14" fmla="*/ 19 w 19"/>
                <a:gd name="T15" fmla="*/ 61 h 212"/>
                <a:gd name="T16" fmla="*/ 19 w 19"/>
                <a:gd name="T17" fmla="*/ 212 h 212"/>
                <a:gd name="T18" fmla="*/ 0 w 19"/>
                <a:gd name="T19" fmla="*/ 212 h 212"/>
                <a:gd name="T20" fmla="*/ 0 w 19"/>
                <a:gd name="T21" fmla="*/ 61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212">
                  <a:moveTo>
                    <a:pt x="0" y="0"/>
                  </a:moveTo>
                  <a:lnTo>
                    <a:pt x="19" y="0"/>
                  </a:lnTo>
                  <a:lnTo>
                    <a:pt x="19" y="23"/>
                  </a:lnTo>
                  <a:lnTo>
                    <a:pt x="0" y="23"/>
                  </a:lnTo>
                  <a:lnTo>
                    <a:pt x="0" y="0"/>
                  </a:lnTo>
                  <a:close/>
                  <a:moveTo>
                    <a:pt x="0" y="61"/>
                  </a:moveTo>
                  <a:lnTo>
                    <a:pt x="0" y="61"/>
                  </a:lnTo>
                  <a:lnTo>
                    <a:pt x="19" y="61"/>
                  </a:lnTo>
                  <a:lnTo>
                    <a:pt x="19" y="212"/>
                  </a:lnTo>
                  <a:lnTo>
                    <a:pt x="0" y="212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41" name="Freeform 21"/>
            <p:cNvSpPr>
              <a:spLocks noEditPoints="1"/>
            </p:cNvSpPr>
            <p:nvPr/>
          </p:nvSpPr>
          <p:spPr bwMode="auto">
            <a:xfrm>
              <a:off x="3644" y="2282"/>
              <a:ext cx="27" cy="51"/>
            </a:xfrm>
            <a:custGeom>
              <a:avLst/>
              <a:gdLst>
                <a:gd name="T0" fmla="*/ 122 w 122"/>
                <a:gd name="T1" fmla="*/ 140 h 221"/>
                <a:gd name="T2" fmla="*/ 50 w 122"/>
                <a:gd name="T3" fmla="*/ 221 h 221"/>
                <a:gd name="T4" fmla="*/ 0 w 122"/>
                <a:gd name="T5" fmla="*/ 218 h 221"/>
                <a:gd name="T6" fmla="*/ 0 w 122"/>
                <a:gd name="T7" fmla="*/ 0 h 221"/>
                <a:gd name="T8" fmla="*/ 19 w 122"/>
                <a:gd name="T9" fmla="*/ 0 h 221"/>
                <a:gd name="T10" fmla="*/ 19 w 122"/>
                <a:gd name="T11" fmla="*/ 75 h 221"/>
                <a:gd name="T12" fmla="*/ 67 w 122"/>
                <a:gd name="T13" fmla="*/ 64 h 221"/>
                <a:gd name="T14" fmla="*/ 122 w 122"/>
                <a:gd name="T15" fmla="*/ 140 h 221"/>
                <a:gd name="T16" fmla="*/ 103 w 122"/>
                <a:gd name="T17" fmla="*/ 140 h 221"/>
                <a:gd name="T18" fmla="*/ 103 w 122"/>
                <a:gd name="T19" fmla="*/ 140 h 221"/>
                <a:gd name="T20" fmla="*/ 66 w 122"/>
                <a:gd name="T21" fmla="*/ 81 h 221"/>
                <a:gd name="T22" fmla="*/ 19 w 122"/>
                <a:gd name="T23" fmla="*/ 90 h 221"/>
                <a:gd name="T24" fmla="*/ 19 w 122"/>
                <a:gd name="T25" fmla="*/ 203 h 221"/>
                <a:gd name="T26" fmla="*/ 50 w 122"/>
                <a:gd name="T27" fmla="*/ 205 h 221"/>
                <a:gd name="T28" fmla="*/ 103 w 122"/>
                <a:gd name="T29" fmla="*/ 14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2" h="221">
                  <a:moveTo>
                    <a:pt x="122" y="140"/>
                  </a:moveTo>
                  <a:cubicBezTo>
                    <a:pt x="122" y="198"/>
                    <a:pt x="107" y="221"/>
                    <a:pt x="50" y="221"/>
                  </a:cubicBezTo>
                  <a:cubicBezTo>
                    <a:pt x="31" y="221"/>
                    <a:pt x="0" y="218"/>
                    <a:pt x="0" y="218"/>
                  </a:cubicBezTo>
                  <a:lnTo>
                    <a:pt x="0" y="0"/>
                  </a:lnTo>
                  <a:lnTo>
                    <a:pt x="19" y="0"/>
                  </a:lnTo>
                  <a:lnTo>
                    <a:pt x="19" y="75"/>
                  </a:lnTo>
                  <a:cubicBezTo>
                    <a:pt x="19" y="75"/>
                    <a:pt x="43" y="64"/>
                    <a:pt x="67" y="64"/>
                  </a:cubicBezTo>
                  <a:cubicBezTo>
                    <a:pt x="109" y="64"/>
                    <a:pt x="122" y="86"/>
                    <a:pt x="122" y="140"/>
                  </a:cubicBezTo>
                  <a:close/>
                  <a:moveTo>
                    <a:pt x="103" y="140"/>
                  </a:moveTo>
                  <a:lnTo>
                    <a:pt x="103" y="140"/>
                  </a:lnTo>
                  <a:cubicBezTo>
                    <a:pt x="103" y="98"/>
                    <a:pt x="96" y="81"/>
                    <a:pt x="66" y="81"/>
                  </a:cubicBezTo>
                  <a:cubicBezTo>
                    <a:pt x="43" y="81"/>
                    <a:pt x="19" y="90"/>
                    <a:pt x="19" y="90"/>
                  </a:cubicBezTo>
                  <a:lnTo>
                    <a:pt x="19" y="203"/>
                  </a:lnTo>
                  <a:cubicBezTo>
                    <a:pt x="19" y="203"/>
                    <a:pt x="40" y="205"/>
                    <a:pt x="50" y="205"/>
                  </a:cubicBezTo>
                  <a:cubicBezTo>
                    <a:pt x="96" y="205"/>
                    <a:pt x="103" y="184"/>
                    <a:pt x="103" y="140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42" name="Freeform 22"/>
            <p:cNvSpPr>
              <a:spLocks noEditPoints="1"/>
            </p:cNvSpPr>
            <p:nvPr/>
          </p:nvSpPr>
          <p:spPr bwMode="auto">
            <a:xfrm>
              <a:off x="3679" y="2297"/>
              <a:ext cx="29" cy="36"/>
            </a:xfrm>
            <a:custGeom>
              <a:avLst/>
              <a:gdLst>
                <a:gd name="T0" fmla="*/ 129 w 129"/>
                <a:gd name="T1" fmla="*/ 76 h 157"/>
                <a:gd name="T2" fmla="*/ 65 w 129"/>
                <a:gd name="T3" fmla="*/ 157 h 157"/>
                <a:gd name="T4" fmla="*/ 0 w 129"/>
                <a:gd name="T5" fmla="*/ 76 h 157"/>
                <a:gd name="T6" fmla="*/ 65 w 129"/>
                <a:gd name="T7" fmla="*/ 0 h 157"/>
                <a:gd name="T8" fmla="*/ 129 w 129"/>
                <a:gd name="T9" fmla="*/ 76 h 157"/>
                <a:gd name="T10" fmla="*/ 110 w 129"/>
                <a:gd name="T11" fmla="*/ 76 h 157"/>
                <a:gd name="T12" fmla="*/ 110 w 129"/>
                <a:gd name="T13" fmla="*/ 76 h 157"/>
                <a:gd name="T14" fmla="*/ 65 w 129"/>
                <a:gd name="T15" fmla="*/ 16 h 157"/>
                <a:gd name="T16" fmla="*/ 18 w 129"/>
                <a:gd name="T17" fmla="*/ 76 h 157"/>
                <a:gd name="T18" fmla="*/ 65 w 129"/>
                <a:gd name="T19" fmla="*/ 141 h 157"/>
                <a:gd name="T20" fmla="*/ 110 w 129"/>
                <a:gd name="T21" fmla="*/ 76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9" h="157">
                  <a:moveTo>
                    <a:pt x="129" y="76"/>
                  </a:moveTo>
                  <a:cubicBezTo>
                    <a:pt x="129" y="130"/>
                    <a:pt x="116" y="157"/>
                    <a:pt x="65" y="157"/>
                  </a:cubicBezTo>
                  <a:cubicBezTo>
                    <a:pt x="13" y="157"/>
                    <a:pt x="0" y="133"/>
                    <a:pt x="0" y="76"/>
                  </a:cubicBezTo>
                  <a:cubicBezTo>
                    <a:pt x="0" y="22"/>
                    <a:pt x="17" y="0"/>
                    <a:pt x="65" y="0"/>
                  </a:cubicBezTo>
                  <a:cubicBezTo>
                    <a:pt x="110" y="0"/>
                    <a:pt x="129" y="23"/>
                    <a:pt x="129" y="76"/>
                  </a:cubicBezTo>
                  <a:close/>
                  <a:moveTo>
                    <a:pt x="110" y="76"/>
                  </a:moveTo>
                  <a:lnTo>
                    <a:pt x="110" y="76"/>
                  </a:lnTo>
                  <a:cubicBezTo>
                    <a:pt x="110" y="33"/>
                    <a:pt x="96" y="16"/>
                    <a:pt x="65" y="16"/>
                  </a:cubicBezTo>
                  <a:cubicBezTo>
                    <a:pt x="29" y="16"/>
                    <a:pt x="18" y="31"/>
                    <a:pt x="18" y="76"/>
                  </a:cubicBezTo>
                  <a:cubicBezTo>
                    <a:pt x="18" y="122"/>
                    <a:pt x="25" y="141"/>
                    <a:pt x="65" y="141"/>
                  </a:cubicBezTo>
                  <a:cubicBezTo>
                    <a:pt x="105" y="141"/>
                    <a:pt x="110" y="119"/>
                    <a:pt x="110" y="76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43" name="Freeform 23"/>
            <p:cNvSpPr>
              <a:spLocks/>
            </p:cNvSpPr>
            <p:nvPr/>
          </p:nvSpPr>
          <p:spPr bwMode="auto">
            <a:xfrm>
              <a:off x="3719" y="2297"/>
              <a:ext cx="17" cy="35"/>
            </a:xfrm>
            <a:custGeom>
              <a:avLst/>
              <a:gdLst>
                <a:gd name="T0" fmla="*/ 0 w 75"/>
                <a:gd name="T1" fmla="*/ 3 h 154"/>
                <a:gd name="T2" fmla="*/ 19 w 75"/>
                <a:gd name="T3" fmla="*/ 3 h 154"/>
                <a:gd name="T4" fmla="*/ 19 w 75"/>
                <a:gd name="T5" fmla="*/ 24 h 154"/>
                <a:gd name="T6" fmla="*/ 75 w 75"/>
                <a:gd name="T7" fmla="*/ 0 h 154"/>
                <a:gd name="T8" fmla="*/ 75 w 75"/>
                <a:gd name="T9" fmla="*/ 18 h 154"/>
                <a:gd name="T10" fmla="*/ 19 w 75"/>
                <a:gd name="T11" fmla="*/ 41 h 154"/>
                <a:gd name="T12" fmla="*/ 19 w 75"/>
                <a:gd name="T13" fmla="*/ 154 h 154"/>
                <a:gd name="T14" fmla="*/ 0 w 75"/>
                <a:gd name="T15" fmla="*/ 154 h 154"/>
                <a:gd name="T16" fmla="*/ 0 w 75"/>
                <a:gd name="T17" fmla="*/ 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154">
                  <a:moveTo>
                    <a:pt x="0" y="3"/>
                  </a:moveTo>
                  <a:lnTo>
                    <a:pt x="19" y="3"/>
                  </a:lnTo>
                  <a:lnTo>
                    <a:pt x="19" y="24"/>
                  </a:lnTo>
                  <a:cubicBezTo>
                    <a:pt x="19" y="24"/>
                    <a:pt x="44" y="5"/>
                    <a:pt x="75" y="0"/>
                  </a:cubicBezTo>
                  <a:lnTo>
                    <a:pt x="75" y="18"/>
                  </a:lnTo>
                  <a:cubicBezTo>
                    <a:pt x="46" y="24"/>
                    <a:pt x="19" y="41"/>
                    <a:pt x="19" y="41"/>
                  </a:cubicBezTo>
                  <a:lnTo>
                    <a:pt x="19" y="154"/>
                  </a:lnTo>
                  <a:lnTo>
                    <a:pt x="0" y="154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44" name="Freeform 24"/>
            <p:cNvSpPr>
              <a:spLocks/>
            </p:cNvSpPr>
            <p:nvPr/>
          </p:nvSpPr>
          <p:spPr bwMode="auto">
            <a:xfrm>
              <a:off x="3743" y="2297"/>
              <a:ext cx="27" cy="36"/>
            </a:xfrm>
            <a:custGeom>
              <a:avLst/>
              <a:gdLst>
                <a:gd name="T0" fmla="*/ 117 w 117"/>
                <a:gd name="T1" fmla="*/ 0 h 154"/>
                <a:gd name="T2" fmla="*/ 117 w 117"/>
                <a:gd name="T3" fmla="*/ 151 h 154"/>
                <a:gd name="T4" fmla="*/ 99 w 117"/>
                <a:gd name="T5" fmla="*/ 151 h 154"/>
                <a:gd name="T6" fmla="*/ 99 w 117"/>
                <a:gd name="T7" fmla="*/ 140 h 154"/>
                <a:gd name="T8" fmla="*/ 51 w 117"/>
                <a:gd name="T9" fmla="*/ 154 h 154"/>
                <a:gd name="T10" fmla="*/ 0 w 117"/>
                <a:gd name="T11" fmla="*/ 79 h 154"/>
                <a:gd name="T12" fmla="*/ 0 w 117"/>
                <a:gd name="T13" fmla="*/ 0 h 154"/>
                <a:gd name="T14" fmla="*/ 18 w 117"/>
                <a:gd name="T15" fmla="*/ 0 h 154"/>
                <a:gd name="T16" fmla="*/ 18 w 117"/>
                <a:gd name="T17" fmla="*/ 78 h 154"/>
                <a:gd name="T18" fmla="*/ 53 w 117"/>
                <a:gd name="T19" fmla="*/ 138 h 154"/>
                <a:gd name="T20" fmla="*/ 99 w 117"/>
                <a:gd name="T21" fmla="*/ 125 h 154"/>
                <a:gd name="T22" fmla="*/ 99 w 117"/>
                <a:gd name="T23" fmla="*/ 0 h 154"/>
                <a:gd name="T24" fmla="*/ 117 w 117"/>
                <a:gd name="T25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7" h="154">
                  <a:moveTo>
                    <a:pt x="117" y="0"/>
                  </a:moveTo>
                  <a:lnTo>
                    <a:pt x="117" y="151"/>
                  </a:lnTo>
                  <a:lnTo>
                    <a:pt x="99" y="151"/>
                  </a:lnTo>
                  <a:lnTo>
                    <a:pt x="99" y="140"/>
                  </a:lnTo>
                  <a:cubicBezTo>
                    <a:pt x="99" y="140"/>
                    <a:pt x="75" y="154"/>
                    <a:pt x="51" y="154"/>
                  </a:cubicBezTo>
                  <a:cubicBezTo>
                    <a:pt x="8" y="154"/>
                    <a:pt x="0" y="136"/>
                    <a:pt x="0" y="79"/>
                  </a:cubicBezTo>
                  <a:lnTo>
                    <a:pt x="0" y="0"/>
                  </a:lnTo>
                  <a:lnTo>
                    <a:pt x="18" y="0"/>
                  </a:lnTo>
                  <a:lnTo>
                    <a:pt x="18" y="78"/>
                  </a:lnTo>
                  <a:cubicBezTo>
                    <a:pt x="18" y="124"/>
                    <a:pt x="22" y="138"/>
                    <a:pt x="53" y="138"/>
                  </a:cubicBezTo>
                  <a:cubicBezTo>
                    <a:pt x="77" y="138"/>
                    <a:pt x="99" y="125"/>
                    <a:pt x="99" y="125"/>
                  </a:cubicBezTo>
                  <a:lnTo>
                    <a:pt x="99" y="0"/>
                  </a:lnTo>
                  <a:lnTo>
                    <a:pt x="117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45" name="Freeform 25"/>
            <p:cNvSpPr>
              <a:spLocks/>
            </p:cNvSpPr>
            <p:nvPr/>
          </p:nvSpPr>
          <p:spPr bwMode="auto">
            <a:xfrm>
              <a:off x="3526" y="2058"/>
              <a:ext cx="7" cy="15"/>
            </a:xfrm>
            <a:custGeom>
              <a:avLst/>
              <a:gdLst>
                <a:gd name="T0" fmla="*/ 14 w 33"/>
                <a:gd name="T1" fmla="*/ 2 h 68"/>
                <a:gd name="T2" fmla="*/ 6 w 33"/>
                <a:gd name="T3" fmla="*/ 0 h 68"/>
                <a:gd name="T4" fmla="*/ 0 w 33"/>
                <a:gd name="T5" fmla="*/ 12 h 68"/>
                <a:gd name="T6" fmla="*/ 0 w 33"/>
                <a:gd name="T7" fmla="*/ 68 h 68"/>
                <a:gd name="T8" fmla="*/ 33 w 33"/>
                <a:gd name="T9" fmla="*/ 68 h 68"/>
                <a:gd name="T10" fmla="*/ 33 w 33"/>
                <a:gd name="T11" fmla="*/ 12 h 68"/>
                <a:gd name="T12" fmla="*/ 26 w 33"/>
                <a:gd name="T13" fmla="*/ 0 h 68"/>
                <a:gd name="T14" fmla="*/ 16 w 33"/>
                <a:gd name="T15" fmla="*/ 2 h 68"/>
                <a:gd name="T16" fmla="*/ 14 w 33"/>
                <a:gd name="T17" fmla="*/ 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68">
                  <a:moveTo>
                    <a:pt x="14" y="2"/>
                  </a:moveTo>
                  <a:cubicBezTo>
                    <a:pt x="12" y="2"/>
                    <a:pt x="9" y="1"/>
                    <a:pt x="6" y="0"/>
                  </a:cubicBezTo>
                  <a:lnTo>
                    <a:pt x="0" y="12"/>
                  </a:lnTo>
                  <a:lnTo>
                    <a:pt x="0" y="68"/>
                  </a:lnTo>
                  <a:lnTo>
                    <a:pt x="33" y="68"/>
                  </a:lnTo>
                  <a:lnTo>
                    <a:pt x="33" y="12"/>
                  </a:lnTo>
                  <a:lnTo>
                    <a:pt x="26" y="0"/>
                  </a:lnTo>
                  <a:cubicBezTo>
                    <a:pt x="23" y="1"/>
                    <a:pt x="20" y="2"/>
                    <a:pt x="16" y="2"/>
                  </a:cubicBezTo>
                  <a:cubicBezTo>
                    <a:pt x="15" y="2"/>
                    <a:pt x="15" y="2"/>
                    <a:pt x="14" y="2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46" name="Freeform 26"/>
            <p:cNvSpPr>
              <a:spLocks/>
            </p:cNvSpPr>
            <p:nvPr/>
          </p:nvSpPr>
          <p:spPr bwMode="auto">
            <a:xfrm>
              <a:off x="3527" y="2026"/>
              <a:ext cx="5" cy="31"/>
            </a:xfrm>
            <a:custGeom>
              <a:avLst/>
              <a:gdLst>
                <a:gd name="T0" fmla="*/ 25 w 25"/>
                <a:gd name="T1" fmla="*/ 129 h 135"/>
                <a:gd name="T2" fmla="*/ 17 w 25"/>
                <a:gd name="T3" fmla="*/ 6 h 135"/>
                <a:gd name="T4" fmla="*/ 10 w 25"/>
                <a:gd name="T5" fmla="*/ 0 h 135"/>
                <a:gd name="T6" fmla="*/ 4 w 25"/>
                <a:gd name="T7" fmla="*/ 6 h 135"/>
                <a:gd name="T8" fmla="*/ 0 w 25"/>
                <a:gd name="T9" fmla="*/ 128 h 135"/>
                <a:gd name="T10" fmla="*/ 3 w 25"/>
                <a:gd name="T11" fmla="*/ 133 h 135"/>
                <a:gd name="T12" fmla="*/ 9 w 25"/>
                <a:gd name="T13" fmla="*/ 135 h 135"/>
                <a:gd name="T14" fmla="*/ 14 w 25"/>
                <a:gd name="T15" fmla="*/ 135 h 135"/>
                <a:gd name="T16" fmla="*/ 25 w 25"/>
                <a:gd name="T17" fmla="*/ 129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35">
                  <a:moveTo>
                    <a:pt x="25" y="129"/>
                  </a:moveTo>
                  <a:lnTo>
                    <a:pt x="17" y="6"/>
                  </a:lnTo>
                  <a:cubicBezTo>
                    <a:pt x="17" y="3"/>
                    <a:pt x="14" y="0"/>
                    <a:pt x="10" y="0"/>
                  </a:cubicBezTo>
                  <a:cubicBezTo>
                    <a:pt x="7" y="0"/>
                    <a:pt x="4" y="3"/>
                    <a:pt x="4" y="6"/>
                  </a:cubicBezTo>
                  <a:lnTo>
                    <a:pt x="0" y="128"/>
                  </a:lnTo>
                  <a:cubicBezTo>
                    <a:pt x="0" y="129"/>
                    <a:pt x="1" y="131"/>
                    <a:pt x="3" y="133"/>
                  </a:cubicBezTo>
                  <a:cubicBezTo>
                    <a:pt x="5" y="134"/>
                    <a:pt x="8" y="134"/>
                    <a:pt x="9" y="135"/>
                  </a:cubicBezTo>
                  <a:lnTo>
                    <a:pt x="14" y="135"/>
                  </a:lnTo>
                  <a:cubicBezTo>
                    <a:pt x="21" y="134"/>
                    <a:pt x="25" y="130"/>
                    <a:pt x="25" y="129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47" name="Freeform 27"/>
            <p:cNvSpPr>
              <a:spLocks/>
            </p:cNvSpPr>
            <p:nvPr/>
          </p:nvSpPr>
          <p:spPr bwMode="auto">
            <a:xfrm>
              <a:off x="3529" y="2057"/>
              <a:ext cx="1" cy="0"/>
            </a:xfrm>
            <a:custGeom>
              <a:avLst/>
              <a:gdLst>
                <a:gd name="T0" fmla="*/ 1 w 5"/>
                <a:gd name="T1" fmla="*/ 3 w 5"/>
                <a:gd name="T2" fmla="*/ 5 w 5"/>
                <a:gd name="T3" fmla="*/ 0 w 5"/>
                <a:gd name="T4" fmla="*/ 1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1" y="0"/>
                  </a:moveTo>
                  <a:cubicBezTo>
                    <a:pt x="2" y="0"/>
                    <a:pt x="2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lnTo>
                    <a:pt x="0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48" name="Freeform 28"/>
            <p:cNvSpPr>
              <a:spLocks/>
            </p:cNvSpPr>
            <p:nvPr/>
          </p:nvSpPr>
          <p:spPr bwMode="auto">
            <a:xfrm>
              <a:off x="3414" y="2058"/>
              <a:ext cx="7" cy="15"/>
            </a:xfrm>
            <a:custGeom>
              <a:avLst/>
              <a:gdLst>
                <a:gd name="T0" fmla="*/ 19 w 33"/>
                <a:gd name="T1" fmla="*/ 2 h 68"/>
                <a:gd name="T2" fmla="*/ 27 w 33"/>
                <a:gd name="T3" fmla="*/ 0 h 68"/>
                <a:gd name="T4" fmla="*/ 33 w 33"/>
                <a:gd name="T5" fmla="*/ 12 h 68"/>
                <a:gd name="T6" fmla="*/ 33 w 33"/>
                <a:gd name="T7" fmla="*/ 68 h 68"/>
                <a:gd name="T8" fmla="*/ 0 w 33"/>
                <a:gd name="T9" fmla="*/ 68 h 68"/>
                <a:gd name="T10" fmla="*/ 0 w 33"/>
                <a:gd name="T11" fmla="*/ 12 h 68"/>
                <a:gd name="T12" fmla="*/ 7 w 33"/>
                <a:gd name="T13" fmla="*/ 0 h 68"/>
                <a:gd name="T14" fmla="*/ 17 w 33"/>
                <a:gd name="T15" fmla="*/ 2 h 68"/>
                <a:gd name="T16" fmla="*/ 19 w 33"/>
                <a:gd name="T17" fmla="*/ 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68">
                  <a:moveTo>
                    <a:pt x="19" y="2"/>
                  </a:moveTo>
                  <a:cubicBezTo>
                    <a:pt x="21" y="2"/>
                    <a:pt x="24" y="1"/>
                    <a:pt x="27" y="0"/>
                  </a:cubicBezTo>
                  <a:lnTo>
                    <a:pt x="33" y="12"/>
                  </a:lnTo>
                  <a:lnTo>
                    <a:pt x="33" y="68"/>
                  </a:lnTo>
                  <a:lnTo>
                    <a:pt x="0" y="68"/>
                  </a:lnTo>
                  <a:lnTo>
                    <a:pt x="0" y="12"/>
                  </a:lnTo>
                  <a:lnTo>
                    <a:pt x="7" y="0"/>
                  </a:lnTo>
                  <a:cubicBezTo>
                    <a:pt x="10" y="1"/>
                    <a:pt x="13" y="2"/>
                    <a:pt x="17" y="2"/>
                  </a:cubicBezTo>
                  <a:cubicBezTo>
                    <a:pt x="18" y="2"/>
                    <a:pt x="18" y="2"/>
                    <a:pt x="19" y="2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49" name="Freeform 29"/>
            <p:cNvSpPr>
              <a:spLocks/>
            </p:cNvSpPr>
            <p:nvPr/>
          </p:nvSpPr>
          <p:spPr bwMode="auto">
            <a:xfrm>
              <a:off x="3415" y="2026"/>
              <a:ext cx="5" cy="31"/>
            </a:xfrm>
            <a:custGeom>
              <a:avLst/>
              <a:gdLst>
                <a:gd name="T0" fmla="*/ 0 w 25"/>
                <a:gd name="T1" fmla="*/ 129 h 135"/>
                <a:gd name="T2" fmla="*/ 8 w 25"/>
                <a:gd name="T3" fmla="*/ 6 h 135"/>
                <a:gd name="T4" fmla="*/ 15 w 25"/>
                <a:gd name="T5" fmla="*/ 0 h 135"/>
                <a:gd name="T6" fmla="*/ 21 w 25"/>
                <a:gd name="T7" fmla="*/ 6 h 135"/>
                <a:gd name="T8" fmla="*/ 25 w 25"/>
                <a:gd name="T9" fmla="*/ 128 h 135"/>
                <a:gd name="T10" fmla="*/ 22 w 25"/>
                <a:gd name="T11" fmla="*/ 133 h 135"/>
                <a:gd name="T12" fmla="*/ 16 w 25"/>
                <a:gd name="T13" fmla="*/ 135 h 135"/>
                <a:gd name="T14" fmla="*/ 11 w 25"/>
                <a:gd name="T15" fmla="*/ 135 h 135"/>
                <a:gd name="T16" fmla="*/ 0 w 25"/>
                <a:gd name="T17" fmla="*/ 129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35">
                  <a:moveTo>
                    <a:pt x="0" y="129"/>
                  </a:moveTo>
                  <a:lnTo>
                    <a:pt x="8" y="6"/>
                  </a:lnTo>
                  <a:cubicBezTo>
                    <a:pt x="8" y="3"/>
                    <a:pt x="11" y="0"/>
                    <a:pt x="15" y="0"/>
                  </a:cubicBezTo>
                  <a:cubicBezTo>
                    <a:pt x="18" y="0"/>
                    <a:pt x="21" y="3"/>
                    <a:pt x="21" y="6"/>
                  </a:cubicBezTo>
                  <a:lnTo>
                    <a:pt x="25" y="128"/>
                  </a:lnTo>
                  <a:cubicBezTo>
                    <a:pt x="25" y="129"/>
                    <a:pt x="24" y="131"/>
                    <a:pt x="22" y="133"/>
                  </a:cubicBezTo>
                  <a:cubicBezTo>
                    <a:pt x="20" y="134"/>
                    <a:pt x="17" y="134"/>
                    <a:pt x="16" y="135"/>
                  </a:cubicBezTo>
                  <a:lnTo>
                    <a:pt x="11" y="135"/>
                  </a:lnTo>
                  <a:cubicBezTo>
                    <a:pt x="4" y="134"/>
                    <a:pt x="0" y="130"/>
                    <a:pt x="0" y="129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50" name="Freeform 30"/>
            <p:cNvSpPr>
              <a:spLocks/>
            </p:cNvSpPr>
            <p:nvPr/>
          </p:nvSpPr>
          <p:spPr bwMode="auto">
            <a:xfrm>
              <a:off x="3417" y="2057"/>
              <a:ext cx="1" cy="0"/>
            </a:xfrm>
            <a:custGeom>
              <a:avLst/>
              <a:gdLst>
                <a:gd name="T0" fmla="*/ 4 w 5"/>
                <a:gd name="T1" fmla="*/ 2 w 5"/>
                <a:gd name="T2" fmla="*/ 0 w 5"/>
                <a:gd name="T3" fmla="*/ 5 w 5"/>
                <a:gd name="T4" fmla="*/ 4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4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lnTo>
                    <a:pt x="5" y="0"/>
                  </a:ln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51" name="Rectangle 31"/>
            <p:cNvSpPr>
              <a:spLocks noChangeArrowheads="1"/>
            </p:cNvSpPr>
            <p:nvPr/>
          </p:nvSpPr>
          <p:spPr bwMode="auto">
            <a:xfrm>
              <a:off x="3175" y="2076"/>
              <a:ext cx="236" cy="186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52" name="Rectangle 32"/>
            <p:cNvSpPr>
              <a:spLocks noChangeArrowheads="1"/>
            </p:cNvSpPr>
            <p:nvPr/>
          </p:nvSpPr>
          <p:spPr bwMode="auto">
            <a:xfrm>
              <a:off x="3535" y="2076"/>
              <a:ext cx="237" cy="186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53" name="Freeform 33"/>
            <p:cNvSpPr>
              <a:spLocks noEditPoints="1"/>
            </p:cNvSpPr>
            <p:nvPr/>
          </p:nvSpPr>
          <p:spPr bwMode="auto">
            <a:xfrm>
              <a:off x="3414" y="2140"/>
              <a:ext cx="119" cy="47"/>
            </a:xfrm>
            <a:custGeom>
              <a:avLst/>
              <a:gdLst>
                <a:gd name="T0" fmla="*/ 58 w 521"/>
                <a:gd name="T1" fmla="*/ 124 h 206"/>
                <a:gd name="T2" fmla="*/ 85 w 521"/>
                <a:gd name="T3" fmla="*/ 98 h 206"/>
                <a:gd name="T4" fmla="*/ 113 w 521"/>
                <a:gd name="T5" fmla="*/ 124 h 206"/>
                <a:gd name="T6" fmla="*/ 113 w 521"/>
                <a:gd name="T7" fmla="*/ 206 h 206"/>
                <a:gd name="T8" fmla="*/ 190 w 521"/>
                <a:gd name="T9" fmla="*/ 206 h 206"/>
                <a:gd name="T10" fmla="*/ 190 w 521"/>
                <a:gd name="T11" fmla="*/ 124 h 206"/>
                <a:gd name="T12" fmla="*/ 218 w 521"/>
                <a:gd name="T13" fmla="*/ 98 h 206"/>
                <a:gd name="T14" fmla="*/ 245 w 521"/>
                <a:gd name="T15" fmla="*/ 124 h 206"/>
                <a:gd name="T16" fmla="*/ 245 w 521"/>
                <a:gd name="T17" fmla="*/ 206 h 206"/>
                <a:gd name="T18" fmla="*/ 274 w 521"/>
                <a:gd name="T19" fmla="*/ 206 h 206"/>
                <a:gd name="T20" fmla="*/ 274 w 521"/>
                <a:gd name="T21" fmla="*/ 124 h 206"/>
                <a:gd name="T22" fmla="*/ 302 w 521"/>
                <a:gd name="T23" fmla="*/ 98 h 206"/>
                <a:gd name="T24" fmla="*/ 329 w 521"/>
                <a:gd name="T25" fmla="*/ 124 h 206"/>
                <a:gd name="T26" fmla="*/ 329 w 521"/>
                <a:gd name="T27" fmla="*/ 206 h 206"/>
                <a:gd name="T28" fmla="*/ 404 w 521"/>
                <a:gd name="T29" fmla="*/ 206 h 206"/>
                <a:gd name="T30" fmla="*/ 404 w 521"/>
                <a:gd name="T31" fmla="*/ 124 h 206"/>
                <a:gd name="T32" fmla="*/ 432 w 521"/>
                <a:gd name="T33" fmla="*/ 98 h 206"/>
                <a:gd name="T34" fmla="*/ 459 w 521"/>
                <a:gd name="T35" fmla="*/ 124 h 206"/>
                <a:gd name="T36" fmla="*/ 459 w 521"/>
                <a:gd name="T37" fmla="*/ 206 h 206"/>
                <a:gd name="T38" fmla="*/ 521 w 521"/>
                <a:gd name="T39" fmla="*/ 206 h 206"/>
                <a:gd name="T40" fmla="*/ 521 w 521"/>
                <a:gd name="T41" fmla="*/ 0 h 206"/>
                <a:gd name="T42" fmla="*/ 0 w 521"/>
                <a:gd name="T43" fmla="*/ 0 h 206"/>
                <a:gd name="T44" fmla="*/ 0 w 521"/>
                <a:gd name="T45" fmla="*/ 206 h 206"/>
                <a:gd name="T46" fmla="*/ 58 w 521"/>
                <a:gd name="T47" fmla="*/ 206 h 206"/>
                <a:gd name="T48" fmla="*/ 58 w 521"/>
                <a:gd name="T49" fmla="*/ 124 h 206"/>
                <a:gd name="T50" fmla="*/ 430 w 521"/>
                <a:gd name="T51" fmla="*/ 33 h 206"/>
                <a:gd name="T52" fmla="*/ 430 w 521"/>
                <a:gd name="T53" fmla="*/ 33 h 206"/>
                <a:gd name="T54" fmla="*/ 482 w 521"/>
                <a:gd name="T55" fmla="*/ 65 h 206"/>
                <a:gd name="T56" fmla="*/ 479 w 521"/>
                <a:gd name="T57" fmla="*/ 70 h 206"/>
                <a:gd name="T58" fmla="*/ 430 w 521"/>
                <a:gd name="T59" fmla="*/ 40 h 206"/>
                <a:gd name="T60" fmla="*/ 384 w 521"/>
                <a:gd name="T61" fmla="*/ 70 h 206"/>
                <a:gd name="T62" fmla="*/ 381 w 521"/>
                <a:gd name="T63" fmla="*/ 65 h 206"/>
                <a:gd name="T64" fmla="*/ 430 w 521"/>
                <a:gd name="T65" fmla="*/ 33 h 206"/>
                <a:gd name="T66" fmla="*/ 256 w 521"/>
                <a:gd name="T67" fmla="*/ 28 h 206"/>
                <a:gd name="T68" fmla="*/ 256 w 521"/>
                <a:gd name="T69" fmla="*/ 28 h 206"/>
                <a:gd name="T70" fmla="*/ 352 w 521"/>
                <a:gd name="T71" fmla="*/ 65 h 206"/>
                <a:gd name="T72" fmla="*/ 350 w 521"/>
                <a:gd name="T73" fmla="*/ 70 h 206"/>
                <a:gd name="T74" fmla="*/ 257 w 521"/>
                <a:gd name="T75" fmla="*/ 34 h 206"/>
                <a:gd name="T76" fmla="*/ 170 w 521"/>
                <a:gd name="T77" fmla="*/ 70 h 206"/>
                <a:gd name="T78" fmla="*/ 167 w 521"/>
                <a:gd name="T79" fmla="*/ 65 h 206"/>
                <a:gd name="T80" fmla="*/ 256 w 521"/>
                <a:gd name="T81" fmla="*/ 28 h 206"/>
                <a:gd name="T82" fmla="*/ 84 w 521"/>
                <a:gd name="T83" fmla="*/ 32 h 206"/>
                <a:gd name="T84" fmla="*/ 84 w 521"/>
                <a:gd name="T85" fmla="*/ 32 h 206"/>
                <a:gd name="T86" fmla="*/ 136 w 521"/>
                <a:gd name="T87" fmla="*/ 65 h 206"/>
                <a:gd name="T88" fmla="*/ 133 w 521"/>
                <a:gd name="T89" fmla="*/ 69 h 206"/>
                <a:gd name="T90" fmla="*/ 84 w 521"/>
                <a:gd name="T91" fmla="*/ 39 h 206"/>
                <a:gd name="T92" fmla="*/ 38 w 521"/>
                <a:gd name="T93" fmla="*/ 69 h 206"/>
                <a:gd name="T94" fmla="*/ 35 w 521"/>
                <a:gd name="T95" fmla="*/ 65 h 206"/>
                <a:gd name="T96" fmla="*/ 84 w 521"/>
                <a:gd name="T97" fmla="*/ 32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21" h="206">
                  <a:moveTo>
                    <a:pt x="58" y="124"/>
                  </a:moveTo>
                  <a:cubicBezTo>
                    <a:pt x="58" y="124"/>
                    <a:pt x="61" y="99"/>
                    <a:pt x="85" y="98"/>
                  </a:cubicBezTo>
                  <a:cubicBezTo>
                    <a:pt x="110" y="98"/>
                    <a:pt x="113" y="124"/>
                    <a:pt x="113" y="124"/>
                  </a:cubicBezTo>
                  <a:lnTo>
                    <a:pt x="113" y="206"/>
                  </a:lnTo>
                  <a:lnTo>
                    <a:pt x="190" y="206"/>
                  </a:lnTo>
                  <a:lnTo>
                    <a:pt x="190" y="124"/>
                  </a:lnTo>
                  <a:cubicBezTo>
                    <a:pt x="190" y="124"/>
                    <a:pt x="193" y="99"/>
                    <a:pt x="218" y="98"/>
                  </a:cubicBezTo>
                  <a:cubicBezTo>
                    <a:pt x="242" y="98"/>
                    <a:pt x="245" y="124"/>
                    <a:pt x="245" y="124"/>
                  </a:cubicBezTo>
                  <a:lnTo>
                    <a:pt x="245" y="206"/>
                  </a:lnTo>
                  <a:lnTo>
                    <a:pt x="274" y="206"/>
                  </a:lnTo>
                  <a:lnTo>
                    <a:pt x="274" y="124"/>
                  </a:lnTo>
                  <a:cubicBezTo>
                    <a:pt x="274" y="124"/>
                    <a:pt x="277" y="99"/>
                    <a:pt x="302" y="98"/>
                  </a:cubicBezTo>
                  <a:cubicBezTo>
                    <a:pt x="326" y="98"/>
                    <a:pt x="329" y="124"/>
                    <a:pt x="329" y="124"/>
                  </a:cubicBezTo>
                  <a:lnTo>
                    <a:pt x="329" y="206"/>
                  </a:lnTo>
                  <a:lnTo>
                    <a:pt x="404" y="206"/>
                  </a:lnTo>
                  <a:lnTo>
                    <a:pt x="404" y="124"/>
                  </a:lnTo>
                  <a:cubicBezTo>
                    <a:pt x="404" y="124"/>
                    <a:pt x="407" y="99"/>
                    <a:pt x="432" y="98"/>
                  </a:cubicBezTo>
                  <a:cubicBezTo>
                    <a:pt x="456" y="98"/>
                    <a:pt x="459" y="124"/>
                    <a:pt x="459" y="124"/>
                  </a:cubicBezTo>
                  <a:lnTo>
                    <a:pt x="459" y="206"/>
                  </a:lnTo>
                  <a:lnTo>
                    <a:pt x="521" y="206"/>
                  </a:lnTo>
                  <a:lnTo>
                    <a:pt x="521" y="0"/>
                  </a:lnTo>
                  <a:lnTo>
                    <a:pt x="0" y="0"/>
                  </a:lnTo>
                  <a:lnTo>
                    <a:pt x="0" y="206"/>
                  </a:lnTo>
                  <a:lnTo>
                    <a:pt x="58" y="206"/>
                  </a:lnTo>
                  <a:lnTo>
                    <a:pt x="58" y="124"/>
                  </a:lnTo>
                  <a:close/>
                  <a:moveTo>
                    <a:pt x="430" y="33"/>
                  </a:moveTo>
                  <a:lnTo>
                    <a:pt x="430" y="33"/>
                  </a:lnTo>
                  <a:lnTo>
                    <a:pt x="482" y="65"/>
                  </a:lnTo>
                  <a:lnTo>
                    <a:pt x="479" y="70"/>
                  </a:lnTo>
                  <a:lnTo>
                    <a:pt x="430" y="40"/>
                  </a:lnTo>
                  <a:lnTo>
                    <a:pt x="384" y="70"/>
                  </a:lnTo>
                  <a:lnTo>
                    <a:pt x="381" y="65"/>
                  </a:lnTo>
                  <a:lnTo>
                    <a:pt x="430" y="33"/>
                  </a:lnTo>
                  <a:close/>
                  <a:moveTo>
                    <a:pt x="256" y="28"/>
                  </a:moveTo>
                  <a:lnTo>
                    <a:pt x="256" y="28"/>
                  </a:lnTo>
                  <a:lnTo>
                    <a:pt x="352" y="65"/>
                  </a:lnTo>
                  <a:lnTo>
                    <a:pt x="350" y="70"/>
                  </a:lnTo>
                  <a:lnTo>
                    <a:pt x="257" y="34"/>
                  </a:lnTo>
                  <a:lnTo>
                    <a:pt x="170" y="70"/>
                  </a:lnTo>
                  <a:lnTo>
                    <a:pt x="167" y="65"/>
                  </a:lnTo>
                  <a:lnTo>
                    <a:pt x="256" y="28"/>
                  </a:lnTo>
                  <a:close/>
                  <a:moveTo>
                    <a:pt x="84" y="32"/>
                  </a:moveTo>
                  <a:lnTo>
                    <a:pt x="84" y="32"/>
                  </a:lnTo>
                  <a:lnTo>
                    <a:pt x="136" y="65"/>
                  </a:lnTo>
                  <a:lnTo>
                    <a:pt x="133" y="69"/>
                  </a:lnTo>
                  <a:lnTo>
                    <a:pt x="84" y="39"/>
                  </a:lnTo>
                  <a:lnTo>
                    <a:pt x="38" y="69"/>
                  </a:lnTo>
                  <a:lnTo>
                    <a:pt x="35" y="65"/>
                  </a:lnTo>
                  <a:lnTo>
                    <a:pt x="84" y="32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54" name="Freeform 34"/>
            <p:cNvSpPr>
              <a:spLocks noEditPoints="1"/>
            </p:cNvSpPr>
            <p:nvPr/>
          </p:nvSpPr>
          <p:spPr bwMode="auto">
            <a:xfrm>
              <a:off x="3414" y="2076"/>
              <a:ext cx="119" cy="62"/>
            </a:xfrm>
            <a:custGeom>
              <a:avLst/>
              <a:gdLst>
                <a:gd name="T0" fmla="*/ 58 w 521"/>
                <a:gd name="T1" fmla="*/ 167 h 269"/>
                <a:gd name="T2" fmla="*/ 113 w 521"/>
                <a:gd name="T3" fmla="*/ 167 h 269"/>
                <a:gd name="T4" fmla="*/ 113 w 521"/>
                <a:gd name="T5" fmla="*/ 269 h 269"/>
                <a:gd name="T6" fmla="*/ 190 w 521"/>
                <a:gd name="T7" fmla="*/ 269 h 269"/>
                <a:gd name="T8" fmla="*/ 190 w 521"/>
                <a:gd name="T9" fmla="*/ 167 h 269"/>
                <a:gd name="T10" fmla="*/ 245 w 521"/>
                <a:gd name="T11" fmla="*/ 167 h 269"/>
                <a:gd name="T12" fmla="*/ 245 w 521"/>
                <a:gd name="T13" fmla="*/ 269 h 269"/>
                <a:gd name="T14" fmla="*/ 274 w 521"/>
                <a:gd name="T15" fmla="*/ 269 h 269"/>
                <a:gd name="T16" fmla="*/ 274 w 521"/>
                <a:gd name="T17" fmla="*/ 167 h 269"/>
                <a:gd name="T18" fmla="*/ 329 w 521"/>
                <a:gd name="T19" fmla="*/ 167 h 269"/>
                <a:gd name="T20" fmla="*/ 329 w 521"/>
                <a:gd name="T21" fmla="*/ 269 h 269"/>
                <a:gd name="T22" fmla="*/ 404 w 521"/>
                <a:gd name="T23" fmla="*/ 269 h 269"/>
                <a:gd name="T24" fmla="*/ 404 w 521"/>
                <a:gd name="T25" fmla="*/ 167 h 269"/>
                <a:gd name="T26" fmla="*/ 459 w 521"/>
                <a:gd name="T27" fmla="*/ 167 h 269"/>
                <a:gd name="T28" fmla="*/ 459 w 521"/>
                <a:gd name="T29" fmla="*/ 269 h 269"/>
                <a:gd name="T30" fmla="*/ 521 w 521"/>
                <a:gd name="T31" fmla="*/ 269 h 269"/>
                <a:gd name="T32" fmla="*/ 521 w 521"/>
                <a:gd name="T33" fmla="*/ 0 h 269"/>
                <a:gd name="T34" fmla="*/ 0 w 521"/>
                <a:gd name="T35" fmla="*/ 0 h 269"/>
                <a:gd name="T36" fmla="*/ 0 w 521"/>
                <a:gd name="T37" fmla="*/ 269 h 269"/>
                <a:gd name="T38" fmla="*/ 58 w 521"/>
                <a:gd name="T39" fmla="*/ 269 h 269"/>
                <a:gd name="T40" fmla="*/ 58 w 521"/>
                <a:gd name="T41" fmla="*/ 167 h 269"/>
                <a:gd name="T42" fmla="*/ 431 w 521"/>
                <a:gd name="T43" fmla="*/ 104 h 269"/>
                <a:gd name="T44" fmla="*/ 431 w 521"/>
                <a:gd name="T45" fmla="*/ 104 h 269"/>
                <a:gd name="T46" fmla="*/ 483 w 521"/>
                <a:gd name="T47" fmla="*/ 135 h 269"/>
                <a:gd name="T48" fmla="*/ 478 w 521"/>
                <a:gd name="T49" fmla="*/ 138 h 269"/>
                <a:gd name="T50" fmla="*/ 431 w 521"/>
                <a:gd name="T51" fmla="*/ 109 h 269"/>
                <a:gd name="T52" fmla="*/ 385 w 521"/>
                <a:gd name="T53" fmla="*/ 137 h 269"/>
                <a:gd name="T54" fmla="*/ 380 w 521"/>
                <a:gd name="T55" fmla="*/ 135 h 269"/>
                <a:gd name="T56" fmla="*/ 431 w 521"/>
                <a:gd name="T57" fmla="*/ 104 h 269"/>
                <a:gd name="T58" fmla="*/ 256 w 521"/>
                <a:gd name="T59" fmla="*/ 97 h 269"/>
                <a:gd name="T60" fmla="*/ 256 w 521"/>
                <a:gd name="T61" fmla="*/ 97 h 269"/>
                <a:gd name="T62" fmla="*/ 352 w 521"/>
                <a:gd name="T63" fmla="*/ 133 h 269"/>
                <a:gd name="T64" fmla="*/ 350 w 521"/>
                <a:gd name="T65" fmla="*/ 139 h 269"/>
                <a:gd name="T66" fmla="*/ 257 w 521"/>
                <a:gd name="T67" fmla="*/ 103 h 269"/>
                <a:gd name="T68" fmla="*/ 170 w 521"/>
                <a:gd name="T69" fmla="*/ 139 h 269"/>
                <a:gd name="T70" fmla="*/ 167 w 521"/>
                <a:gd name="T71" fmla="*/ 133 h 269"/>
                <a:gd name="T72" fmla="*/ 256 w 521"/>
                <a:gd name="T73" fmla="*/ 97 h 269"/>
                <a:gd name="T74" fmla="*/ 39 w 521"/>
                <a:gd name="T75" fmla="*/ 137 h 269"/>
                <a:gd name="T76" fmla="*/ 39 w 521"/>
                <a:gd name="T77" fmla="*/ 137 h 269"/>
                <a:gd name="T78" fmla="*/ 34 w 521"/>
                <a:gd name="T79" fmla="*/ 135 h 269"/>
                <a:gd name="T80" fmla="*/ 85 w 521"/>
                <a:gd name="T81" fmla="*/ 104 h 269"/>
                <a:gd name="T82" fmla="*/ 137 w 521"/>
                <a:gd name="T83" fmla="*/ 135 h 269"/>
                <a:gd name="T84" fmla="*/ 132 w 521"/>
                <a:gd name="T85" fmla="*/ 137 h 269"/>
                <a:gd name="T86" fmla="*/ 85 w 521"/>
                <a:gd name="T87" fmla="*/ 109 h 269"/>
                <a:gd name="T88" fmla="*/ 39 w 521"/>
                <a:gd name="T89" fmla="*/ 137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21" h="269">
                  <a:moveTo>
                    <a:pt x="58" y="167"/>
                  </a:moveTo>
                  <a:lnTo>
                    <a:pt x="113" y="167"/>
                  </a:lnTo>
                  <a:lnTo>
                    <a:pt x="113" y="269"/>
                  </a:lnTo>
                  <a:lnTo>
                    <a:pt x="190" y="269"/>
                  </a:lnTo>
                  <a:lnTo>
                    <a:pt x="190" y="167"/>
                  </a:lnTo>
                  <a:lnTo>
                    <a:pt x="245" y="167"/>
                  </a:lnTo>
                  <a:lnTo>
                    <a:pt x="245" y="269"/>
                  </a:lnTo>
                  <a:lnTo>
                    <a:pt x="274" y="269"/>
                  </a:lnTo>
                  <a:lnTo>
                    <a:pt x="274" y="167"/>
                  </a:lnTo>
                  <a:lnTo>
                    <a:pt x="329" y="167"/>
                  </a:lnTo>
                  <a:lnTo>
                    <a:pt x="329" y="269"/>
                  </a:lnTo>
                  <a:lnTo>
                    <a:pt x="404" y="269"/>
                  </a:lnTo>
                  <a:lnTo>
                    <a:pt x="404" y="167"/>
                  </a:lnTo>
                  <a:lnTo>
                    <a:pt x="459" y="167"/>
                  </a:lnTo>
                  <a:lnTo>
                    <a:pt x="459" y="269"/>
                  </a:lnTo>
                  <a:lnTo>
                    <a:pt x="521" y="269"/>
                  </a:lnTo>
                  <a:lnTo>
                    <a:pt x="521" y="0"/>
                  </a:lnTo>
                  <a:lnTo>
                    <a:pt x="0" y="0"/>
                  </a:lnTo>
                  <a:lnTo>
                    <a:pt x="0" y="269"/>
                  </a:lnTo>
                  <a:lnTo>
                    <a:pt x="58" y="269"/>
                  </a:lnTo>
                  <a:lnTo>
                    <a:pt x="58" y="167"/>
                  </a:lnTo>
                  <a:close/>
                  <a:moveTo>
                    <a:pt x="431" y="104"/>
                  </a:moveTo>
                  <a:lnTo>
                    <a:pt x="431" y="104"/>
                  </a:lnTo>
                  <a:cubicBezTo>
                    <a:pt x="453" y="104"/>
                    <a:pt x="473" y="117"/>
                    <a:pt x="483" y="135"/>
                  </a:cubicBezTo>
                  <a:lnTo>
                    <a:pt x="478" y="138"/>
                  </a:lnTo>
                  <a:cubicBezTo>
                    <a:pt x="469" y="121"/>
                    <a:pt x="451" y="109"/>
                    <a:pt x="431" y="109"/>
                  </a:cubicBezTo>
                  <a:cubicBezTo>
                    <a:pt x="411" y="109"/>
                    <a:pt x="394" y="121"/>
                    <a:pt x="385" y="137"/>
                  </a:cubicBezTo>
                  <a:lnTo>
                    <a:pt x="380" y="135"/>
                  </a:lnTo>
                  <a:cubicBezTo>
                    <a:pt x="390" y="117"/>
                    <a:pt x="409" y="104"/>
                    <a:pt x="431" y="104"/>
                  </a:cubicBezTo>
                  <a:close/>
                  <a:moveTo>
                    <a:pt x="256" y="97"/>
                  </a:moveTo>
                  <a:lnTo>
                    <a:pt x="256" y="97"/>
                  </a:lnTo>
                  <a:lnTo>
                    <a:pt x="352" y="133"/>
                  </a:lnTo>
                  <a:lnTo>
                    <a:pt x="350" y="139"/>
                  </a:lnTo>
                  <a:lnTo>
                    <a:pt x="257" y="103"/>
                  </a:lnTo>
                  <a:lnTo>
                    <a:pt x="170" y="139"/>
                  </a:lnTo>
                  <a:lnTo>
                    <a:pt x="167" y="133"/>
                  </a:lnTo>
                  <a:lnTo>
                    <a:pt x="256" y="97"/>
                  </a:lnTo>
                  <a:close/>
                  <a:moveTo>
                    <a:pt x="39" y="137"/>
                  </a:moveTo>
                  <a:lnTo>
                    <a:pt x="39" y="137"/>
                  </a:lnTo>
                  <a:lnTo>
                    <a:pt x="34" y="135"/>
                  </a:lnTo>
                  <a:cubicBezTo>
                    <a:pt x="44" y="117"/>
                    <a:pt x="63" y="104"/>
                    <a:pt x="85" y="104"/>
                  </a:cubicBezTo>
                  <a:cubicBezTo>
                    <a:pt x="107" y="104"/>
                    <a:pt x="127" y="116"/>
                    <a:pt x="137" y="135"/>
                  </a:cubicBezTo>
                  <a:lnTo>
                    <a:pt x="132" y="137"/>
                  </a:lnTo>
                  <a:cubicBezTo>
                    <a:pt x="123" y="121"/>
                    <a:pt x="105" y="109"/>
                    <a:pt x="85" y="109"/>
                  </a:cubicBezTo>
                  <a:cubicBezTo>
                    <a:pt x="65" y="109"/>
                    <a:pt x="48" y="121"/>
                    <a:pt x="39" y="137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55" name="Freeform 35"/>
            <p:cNvSpPr>
              <a:spLocks noEditPoints="1"/>
            </p:cNvSpPr>
            <p:nvPr/>
          </p:nvSpPr>
          <p:spPr bwMode="auto">
            <a:xfrm>
              <a:off x="3414" y="2200"/>
              <a:ext cx="119" cy="62"/>
            </a:xfrm>
            <a:custGeom>
              <a:avLst/>
              <a:gdLst>
                <a:gd name="T0" fmla="*/ 0 w 521"/>
                <a:gd name="T1" fmla="*/ 269 h 269"/>
                <a:gd name="T2" fmla="*/ 194 w 521"/>
                <a:gd name="T3" fmla="*/ 269 h 269"/>
                <a:gd name="T4" fmla="*/ 194 w 521"/>
                <a:gd name="T5" fmla="*/ 98 h 269"/>
                <a:gd name="T6" fmla="*/ 260 w 521"/>
                <a:gd name="T7" fmla="*/ 50 h 269"/>
                <a:gd name="T8" fmla="*/ 325 w 521"/>
                <a:gd name="T9" fmla="*/ 98 h 269"/>
                <a:gd name="T10" fmla="*/ 325 w 521"/>
                <a:gd name="T11" fmla="*/ 269 h 269"/>
                <a:gd name="T12" fmla="*/ 521 w 521"/>
                <a:gd name="T13" fmla="*/ 269 h 269"/>
                <a:gd name="T14" fmla="*/ 521 w 521"/>
                <a:gd name="T15" fmla="*/ 0 h 269"/>
                <a:gd name="T16" fmla="*/ 0 w 521"/>
                <a:gd name="T17" fmla="*/ 0 h 269"/>
                <a:gd name="T18" fmla="*/ 0 w 521"/>
                <a:gd name="T19" fmla="*/ 269 h 269"/>
                <a:gd name="T20" fmla="*/ 404 w 521"/>
                <a:gd name="T21" fmla="*/ 82 h 269"/>
                <a:gd name="T22" fmla="*/ 404 w 521"/>
                <a:gd name="T23" fmla="*/ 82 h 269"/>
                <a:gd name="T24" fmla="*/ 432 w 521"/>
                <a:gd name="T25" fmla="*/ 57 h 269"/>
                <a:gd name="T26" fmla="*/ 459 w 521"/>
                <a:gd name="T27" fmla="*/ 82 h 269"/>
                <a:gd name="T28" fmla="*/ 459 w 521"/>
                <a:gd name="T29" fmla="*/ 177 h 269"/>
                <a:gd name="T30" fmla="*/ 404 w 521"/>
                <a:gd name="T31" fmla="*/ 177 h 269"/>
                <a:gd name="T32" fmla="*/ 404 w 521"/>
                <a:gd name="T33" fmla="*/ 82 h 269"/>
                <a:gd name="T34" fmla="*/ 85 w 521"/>
                <a:gd name="T35" fmla="*/ 57 h 269"/>
                <a:gd name="T36" fmla="*/ 85 w 521"/>
                <a:gd name="T37" fmla="*/ 57 h 269"/>
                <a:gd name="T38" fmla="*/ 113 w 521"/>
                <a:gd name="T39" fmla="*/ 82 h 269"/>
                <a:gd name="T40" fmla="*/ 113 w 521"/>
                <a:gd name="T41" fmla="*/ 177 h 269"/>
                <a:gd name="T42" fmla="*/ 58 w 521"/>
                <a:gd name="T43" fmla="*/ 177 h 269"/>
                <a:gd name="T44" fmla="*/ 58 w 521"/>
                <a:gd name="T45" fmla="*/ 82 h 269"/>
                <a:gd name="T46" fmla="*/ 85 w 521"/>
                <a:gd name="T47" fmla="*/ 57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21" h="269">
                  <a:moveTo>
                    <a:pt x="0" y="269"/>
                  </a:moveTo>
                  <a:lnTo>
                    <a:pt x="194" y="269"/>
                  </a:lnTo>
                  <a:lnTo>
                    <a:pt x="194" y="98"/>
                  </a:lnTo>
                  <a:cubicBezTo>
                    <a:pt x="194" y="98"/>
                    <a:pt x="202" y="50"/>
                    <a:pt x="260" y="50"/>
                  </a:cubicBezTo>
                  <a:cubicBezTo>
                    <a:pt x="317" y="49"/>
                    <a:pt x="325" y="98"/>
                    <a:pt x="325" y="98"/>
                  </a:cubicBezTo>
                  <a:lnTo>
                    <a:pt x="325" y="269"/>
                  </a:lnTo>
                  <a:lnTo>
                    <a:pt x="521" y="269"/>
                  </a:lnTo>
                  <a:lnTo>
                    <a:pt x="521" y="0"/>
                  </a:lnTo>
                  <a:lnTo>
                    <a:pt x="0" y="0"/>
                  </a:lnTo>
                  <a:lnTo>
                    <a:pt x="0" y="269"/>
                  </a:lnTo>
                  <a:close/>
                  <a:moveTo>
                    <a:pt x="404" y="82"/>
                  </a:moveTo>
                  <a:lnTo>
                    <a:pt x="404" y="82"/>
                  </a:lnTo>
                  <a:cubicBezTo>
                    <a:pt x="404" y="82"/>
                    <a:pt x="407" y="57"/>
                    <a:pt x="432" y="57"/>
                  </a:cubicBezTo>
                  <a:cubicBezTo>
                    <a:pt x="456" y="57"/>
                    <a:pt x="459" y="82"/>
                    <a:pt x="459" y="82"/>
                  </a:cubicBezTo>
                  <a:lnTo>
                    <a:pt x="459" y="177"/>
                  </a:lnTo>
                  <a:lnTo>
                    <a:pt x="404" y="177"/>
                  </a:lnTo>
                  <a:lnTo>
                    <a:pt x="404" y="82"/>
                  </a:lnTo>
                  <a:close/>
                  <a:moveTo>
                    <a:pt x="85" y="57"/>
                  </a:moveTo>
                  <a:lnTo>
                    <a:pt x="85" y="57"/>
                  </a:lnTo>
                  <a:cubicBezTo>
                    <a:pt x="110" y="57"/>
                    <a:pt x="113" y="82"/>
                    <a:pt x="113" y="82"/>
                  </a:cubicBezTo>
                  <a:lnTo>
                    <a:pt x="113" y="177"/>
                  </a:lnTo>
                  <a:lnTo>
                    <a:pt x="58" y="177"/>
                  </a:lnTo>
                  <a:lnTo>
                    <a:pt x="58" y="82"/>
                  </a:lnTo>
                  <a:cubicBezTo>
                    <a:pt x="58" y="82"/>
                    <a:pt x="61" y="57"/>
                    <a:pt x="85" y="57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56" name="Rectangle 36"/>
            <p:cNvSpPr>
              <a:spLocks noChangeArrowheads="1"/>
            </p:cNvSpPr>
            <p:nvPr/>
          </p:nvSpPr>
          <p:spPr bwMode="auto">
            <a:xfrm>
              <a:off x="3414" y="2189"/>
              <a:ext cx="119" cy="9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57" name="Rectangle 37"/>
            <p:cNvSpPr>
              <a:spLocks noChangeArrowheads="1"/>
            </p:cNvSpPr>
            <p:nvPr/>
          </p:nvSpPr>
          <p:spPr bwMode="auto">
            <a:xfrm>
              <a:off x="3414" y="2138"/>
              <a:ext cx="13" cy="1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58" name="Rectangle 38"/>
            <p:cNvSpPr>
              <a:spLocks noChangeArrowheads="1"/>
            </p:cNvSpPr>
            <p:nvPr/>
          </p:nvSpPr>
          <p:spPr bwMode="auto">
            <a:xfrm>
              <a:off x="3518" y="2138"/>
              <a:ext cx="15" cy="1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59" name="Rectangle 39"/>
            <p:cNvSpPr>
              <a:spLocks noChangeArrowheads="1"/>
            </p:cNvSpPr>
            <p:nvPr/>
          </p:nvSpPr>
          <p:spPr bwMode="auto">
            <a:xfrm>
              <a:off x="3489" y="2138"/>
              <a:ext cx="17" cy="1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60" name="Rectangle 40"/>
            <p:cNvSpPr>
              <a:spLocks noChangeArrowheads="1"/>
            </p:cNvSpPr>
            <p:nvPr/>
          </p:nvSpPr>
          <p:spPr bwMode="auto">
            <a:xfrm>
              <a:off x="3470" y="2138"/>
              <a:ext cx="6" cy="1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61" name="Rectangle 41"/>
            <p:cNvSpPr>
              <a:spLocks noChangeArrowheads="1"/>
            </p:cNvSpPr>
            <p:nvPr/>
          </p:nvSpPr>
          <p:spPr bwMode="auto">
            <a:xfrm>
              <a:off x="3440" y="2138"/>
              <a:ext cx="17" cy="1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62" name="Freeform 42"/>
            <p:cNvSpPr>
              <a:spLocks/>
            </p:cNvSpPr>
            <p:nvPr/>
          </p:nvSpPr>
          <p:spPr bwMode="auto">
            <a:xfrm>
              <a:off x="3448" y="1987"/>
              <a:ext cx="51" cy="12"/>
            </a:xfrm>
            <a:custGeom>
              <a:avLst/>
              <a:gdLst>
                <a:gd name="T0" fmla="*/ 0 w 224"/>
                <a:gd name="T1" fmla="*/ 0 h 51"/>
                <a:gd name="T2" fmla="*/ 17 w 224"/>
                <a:gd name="T3" fmla="*/ 51 h 51"/>
                <a:gd name="T4" fmla="*/ 207 w 224"/>
                <a:gd name="T5" fmla="*/ 51 h 51"/>
                <a:gd name="T6" fmla="*/ 224 w 224"/>
                <a:gd name="T7" fmla="*/ 0 h 51"/>
                <a:gd name="T8" fmla="*/ 0 w 224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4" h="51">
                  <a:moveTo>
                    <a:pt x="0" y="0"/>
                  </a:moveTo>
                  <a:lnTo>
                    <a:pt x="17" y="51"/>
                  </a:lnTo>
                  <a:lnTo>
                    <a:pt x="207" y="51"/>
                  </a:lnTo>
                  <a:lnTo>
                    <a:pt x="22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63" name="Freeform 43"/>
            <p:cNvSpPr>
              <a:spLocks/>
            </p:cNvSpPr>
            <p:nvPr/>
          </p:nvSpPr>
          <p:spPr bwMode="auto">
            <a:xfrm>
              <a:off x="3419" y="2000"/>
              <a:ext cx="109" cy="54"/>
            </a:xfrm>
            <a:custGeom>
              <a:avLst/>
              <a:gdLst>
                <a:gd name="T0" fmla="*/ 334 w 481"/>
                <a:gd name="T1" fmla="*/ 0 h 233"/>
                <a:gd name="T2" fmla="*/ 144 w 481"/>
                <a:gd name="T3" fmla="*/ 0 h 233"/>
                <a:gd name="T4" fmla="*/ 10 w 481"/>
                <a:gd name="T5" fmla="*/ 233 h 233"/>
                <a:gd name="T6" fmla="*/ 147 w 481"/>
                <a:gd name="T7" fmla="*/ 233 h 233"/>
                <a:gd name="T8" fmla="*/ 179 w 481"/>
                <a:gd name="T9" fmla="*/ 144 h 233"/>
                <a:gd name="T10" fmla="*/ 168 w 481"/>
                <a:gd name="T11" fmla="*/ 134 h 233"/>
                <a:gd name="T12" fmla="*/ 168 w 481"/>
                <a:gd name="T13" fmla="*/ 117 h 233"/>
                <a:gd name="T14" fmla="*/ 241 w 481"/>
                <a:gd name="T15" fmla="*/ 92 h 233"/>
                <a:gd name="T16" fmla="*/ 310 w 481"/>
                <a:gd name="T17" fmla="*/ 117 h 233"/>
                <a:gd name="T18" fmla="*/ 310 w 481"/>
                <a:gd name="T19" fmla="*/ 134 h 233"/>
                <a:gd name="T20" fmla="*/ 300 w 481"/>
                <a:gd name="T21" fmla="*/ 144 h 233"/>
                <a:gd name="T22" fmla="*/ 331 w 481"/>
                <a:gd name="T23" fmla="*/ 233 h 233"/>
                <a:gd name="T24" fmla="*/ 468 w 481"/>
                <a:gd name="T25" fmla="*/ 233 h 233"/>
                <a:gd name="T26" fmla="*/ 334 w 481"/>
                <a:gd name="T27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1" h="233">
                  <a:moveTo>
                    <a:pt x="334" y="0"/>
                  </a:moveTo>
                  <a:lnTo>
                    <a:pt x="144" y="0"/>
                  </a:lnTo>
                  <a:cubicBezTo>
                    <a:pt x="54" y="41"/>
                    <a:pt x="0" y="132"/>
                    <a:pt x="10" y="233"/>
                  </a:cubicBezTo>
                  <a:lnTo>
                    <a:pt x="147" y="233"/>
                  </a:lnTo>
                  <a:lnTo>
                    <a:pt x="179" y="144"/>
                  </a:lnTo>
                  <a:lnTo>
                    <a:pt x="168" y="134"/>
                  </a:lnTo>
                  <a:lnTo>
                    <a:pt x="168" y="117"/>
                  </a:lnTo>
                  <a:cubicBezTo>
                    <a:pt x="168" y="117"/>
                    <a:pt x="188" y="93"/>
                    <a:pt x="241" y="92"/>
                  </a:cubicBezTo>
                  <a:cubicBezTo>
                    <a:pt x="287" y="92"/>
                    <a:pt x="310" y="117"/>
                    <a:pt x="310" y="117"/>
                  </a:cubicBezTo>
                  <a:lnTo>
                    <a:pt x="310" y="134"/>
                  </a:lnTo>
                  <a:lnTo>
                    <a:pt x="300" y="144"/>
                  </a:lnTo>
                  <a:lnTo>
                    <a:pt x="331" y="233"/>
                  </a:lnTo>
                  <a:lnTo>
                    <a:pt x="468" y="233"/>
                  </a:lnTo>
                  <a:cubicBezTo>
                    <a:pt x="481" y="133"/>
                    <a:pt x="418" y="35"/>
                    <a:pt x="334" y="0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64" name="Freeform 44"/>
            <p:cNvSpPr>
              <a:spLocks/>
            </p:cNvSpPr>
            <p:nvPr/>
          </p:nvSpPr>
          <p:spPr bwMode="auto">
            <a:xfrm>
              <a:off x="3494" y="2056"/>
              <a:ext cx="32" cy="17"/>
            </a:xfrm>
            <a:custGeom>
              <a:avLst/>
              <a:gdLst>
                <a:gd name="T0" fmla="*/ 139 w 139"/>
                <a:gd name="T1" fmla="*/ 6 h 77"/>
                <a:gd name="T2" fmla="*/ 136 w 139"/>
                <a:gd name="T3" fmla="*/ 0 h 77"/>
                <a:gd name="T4" fmla="*/ 0 w 139"/>
                <a:gd name="T5" fmla="*/ 0 h 77"/>
                <a:gd name="T6" fmla="*/ 0 w 139"/>
                <a:gd name="T7" fmla="*/ 77 h 77"/>
                <a:gd name="T8" fmla="*/ 131 w 139"/>
                <a:gd name="T9" fmla="*/ 77 h 77"/>
                <a:gd name="T10" fmla="*/ 131 w 139"/>
                <a:gd name="T11" fmla="*/ 20 h 77"/>
                <a:gd name="T12" fmla="*/ 139 w 139"/>
                <a:gd name="T13" fmla="*/ 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77">
                  <a:moveTo>
                    <a:pt x="139" y="6"/>
                  </a:moveTo>
                  <a:cubicBezTo>
                    <a:pt x="137" y="4"/>
                    <a:pt x="136" y="2"/>
                    <a:pt x="136" y="0"/>
                  </a:cubicBezTo>
                  <a:lnTo>
                    <a:pt x="0" y="0"/>
                  </a:lnTo>
                  <a:lnTo>
                    <a:pt x="0" y="77"/>
                  </a:lnTo>
                  <a:lnTo>
                    <a:pt x="131" y="77"/>
                  </a:lnTo>
                  <a:lnTo>
                    <a:pt x="131" y="20"/>
                  </a:lnTo>
                  <a:lnTo>
                    <a:pt x="139" y="6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65" name="Freeform 45"/>
            <p:cNvSpPr>
              <a:spLocks/>
            </p:cNvSpPr>
            <p:nvPr/>
          </p:nvSpPr>
          <p:spPr bwMode="auto">
            <a:xfrm>
              <a:off x="3421" y="2056"/>
              <a:ext cx="32" cy="17"/>
            </a:xfrm>
            <a:custGeom>
              <a:avLst/>
              <a:gdLst>
                <a:gd name="T0" fmla="*/ 0 w 139"/>
                <a:gd name="T1" fmla="*/ 5 h 77"/>
                <a:gd name="T2" fmla="*/ 3 w 139"/>
                <a:gd name="T3" fmla="*/ 0 h 77"/>
                <a:gd name="T4" fmla="*/ 139 w 139"/>
                <a:gd name="T5" fmla="*/ 0 h 77"/>
                <a:gd name="T6" fmla="*/ 139 w 139"/>
                <a:gd name="T7" fmla="*/ 77 h 77"/>
                <a:gd name="T8" fmla="*/ 7 w 139"/>
                <a:gd name="T9" fmla="*/ 77 h 77"/>
                <a:gd name="T10" fmla="*/ 7 w 139"/>
                <a:gd name="T11" fmla="*/ 20 h 77"/>
                <a:gd name="T12" fmla="*/ 0 w 139"/>
                <a:gd name="T13" fmla="*/ 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77">
                  <a:moveTo>
                    <a:pt x="0" y="5"/>
                  </a:moveTo>
                  <a:cubicBezTo>
                    <a:pt x="1" y="4"/>
                    <a:pt x="3" y="2"/>
                    <a:pt x="3" y="0"/>
                  </a:cubicBezTo>
                  <a:lnTo>
                    <a:pt x="139" y="0"/>
                  </a:lnTo>
                  <a:lnTo>
                    <a:pt x="139" y="77"/>
                  </a:lnTo>
                  <a:lnTo>
                    <a:pt x="7" y="77"/>
                  </a:lnTo>
                  <a:lnTo>
                    <a:pt x="7" y="2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66" name="Freeform 46"/>
            <p:cNvSpPr>
              <a:spLocks noEditPoints="1"/>
            </p:cNvSpPr>
            <p:nvPr/>
          </p:nvSpPr>
          <p:spPr bwMode="auto">
            <a:xfrm>
              <a:off x="3454" y="2023"/>
              <a:ext cx="39" cy="50"/>
            </a:xfrm>
            <a:custGeom>
              <a:avLst/>
              <a:gdLst>
                <a:gd name="T0" fmla="*/ 140 w 172"/>
                <a:gd name="T1" fmla="*/ 45 h 218"/>
                <a:gd name="T2" fmla="*/ 151 w 172"/>
                <a:gd name="T3" fmla="*/ 33 h 218"/>
                <a:gd name="T4" fmla="*/ 151 w 172"/>
                <a:gd name="T5" fmla="*/ 21 h 218"/>
                <a:gd name="T6" fmla="*/ 87 w 172"/>
                <a:gd name="T7" fmla="*/ 0 h 218"/>
                <a:gd name="T8" fmla="*/ 21 w 172"/>
                <a:gd name="T9" fmla="*/ 21 h 218"/>
                <a:gd name="T10" fmla="*/ 21 w 172"/>
                <a:gd name="T11" fmla="*/ 33 h 218"/>
                <a:gd name="T12" fmla="*/ 32 w 172"/>
                <a:gd name="T13" fmla="*/ 45 h 218"/>
                <a:gd name="T14" fmla="*/ 0 w 172"/>
                <a:gd name="T15" fmla="*/ 136 h 218"/>
                <a:gd name="T16" fmla="*/ 0 w 172"/>
                <a:gd name="T17" fmla="*/ 218 h 218"/>
                <a:gd name="T18" fmla="*/ 172 w 172"/>
                <a:gd name="T19" fmla="*/ 218 h 218"/>
                <a:gd name="T20" fmla="*/ 172 w 172"/>
                <a:gd name="T21" fmla="*/ 136 h 218"/>
                <a:gd name="T22" fmla="*/ 140 w 172"/>
                <a:gd name="T23" fmla="*/ 45 h 218"/>
                <a:gd name="T24" fmla="*/ 132 w 172"/>
                <a:gd name="T25" fmla="*/ 34 h 218"/>
                <a:gd name="T26" fmla="*/ 132 w 172"/>
                <a:gd name="T27" fmla="*/ 34 h 218"/>
                <a:gd name="T28" fmla="*/ 86 w 172"/>
                <a:gd name="T29" fmla="*/ 20 h 218"/>
                <a:gd name="T30" fmla="*/ 41 w 172"/>
                <a:gd name="T31" fmla="*/ 34 h 218"/>
                <a:gd name="T32" fmla="*/ 37 w 172"/>
                <a:gd name="T33" fmla="*/ 30 h 218"/>
                <a:gd name="T34" fmla="*/ 86 w 172"/>
                <a:gd name="T35" fmla="*/ 15 h 218"/>
                <a:gd name="T36" fmla="*/ 136 w 172"/>
                <a:gd name="T37" fmla="*/ 30 h 218"/>
                <a:gd name="T38" fmla="*/ 132 w 172"/>
                <a:gd name="T39" fmla="*/ 34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2" h="218">
                  <a:moveTo>
                    <a:pt x="140" y="45"/>
                  </a:moveTo>
                  <a:lnTo>
                    <a:pt x="151" y="33"/>
                  </a:lnTo>
                  <a:lnTo>
                    <a:pt x="151" y="21"/>
                  </a:lnTo>
                  <a:cubicBezTo>
                    <a:pt x="151" y="21"/>
                    <a:pt x="130" y="0"/>
                    <a:pt x="87" y="0"/>
                  </a:cubicBezTo>
                  <a:cubicBezTo>
                    <a:pt x="42" y="1"/>
                    <a:pt x="21" y="21"/>
                    <a:pt x="21" y="21"/>
                  </a:cubicBezTo>
                  <a:lnTo>
                    <a:pt x="21" y="33"/>
                  </a:lnTo>
                  <a:lnTo>
                    <a:pt x="32" y="45"/>
                  </a:lnTo>
                  <a:lnTo>
                    <a:pt x="0" y="136"/>
                  </a:lnTo>
                  <a:lnTo>
                    <a:pt x="0" y="218"/>
                  </a:lnTo>
                  <a:lnTo>
                    <a:pt x="172" y="218"/>
                  </a:lnTo>
                  <a:lnTo>
                    <a:pt x="172" y="136"/>
                  </a:lnTo>
                  <a:lnTo>
                    <a:pt x="140" y="45"/>
                  </a:lnTo>
                  <a:close/>
                  <a:moveTo>
                    <a:pt x="132" y="34"/>
                  </a:moveTo>
                  <a:lnTo>
                    <a:pt x="132" y="34"/>
                  </a:lnTo>
                  <a:cubicBezTo>
                    <a:pt x="124" y="26"/>
                    <a:pt x="106" y="20"/>
                    <a:pt x="86" y="20"/>
                  </a:cubicBezTo>
                  <a:cubicBezTo>
                    <a:pt x="66" y="20"/>
                    <a:pt x="49" y="26"/>
                    <a:pt x="41" y="34"/>
                  </a:cubicBezTo>
                  <a:lnTo>
                    <a:pt x="37" y="30"/>
                  </a:lnTo>
                  <a:cubicBezTo>
                    <a:pt x="47" y="21"/>
                    <a:pt x="65" y="15"/>
                    <a:pt x="86" y="15"/>
                  </a:cubicBezTo>
                  <a:cubicBezTo>
                    <a:pt x="107" y="15"/>
                    <a:pt x="126" y="21"/>
                    <a:pt x="136" y="30"/>
                  </a:cubicBezTo>
                  <a:lnTo>
                    <a:pt x="132" y="34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</p:grpSp>
      <p:sp>
        <p:nvSpPr>
          <p:cNvPr id="68" name="Naslov 4"/>
          <p:cNvSpPr>
            <a:spLocks noGrp="1"/>
          </p:cNvSpPr>
          <p:nvPr>
            <p:ph type="title" hasCustomPrompt="1"/>
          </p:nvPr>
        </p:nvSpPr>
        <p:spPr>
          <a:xfrm>
            <a:off x="2321726" y="1562771"/>
            <a:ext cx="9678930" cy="2153396"/>
          </a:xfrm>
        </p:spPr>
        <p:txBody>
          <a:bodyPr anchor="b"/>
          <a:lstStyle>
            <a:lvl1pPr algn="l">
              <a:defRPr/>
            </a:lvl1pPr>
          </a:lstStyle>
          <a:p>
            <a:r>
              <a:rPr lang="sl-SI" dirty="0"/>
              <a:t>VSTAVITE NASLOV PREDSTAVITVE</a:t>
            </a:r>
          </a:p>
        </p:txBody>
      </p:sp>
      <p:sp>
        <p:nvSpPr>
          <p:cNvPr id="74" name="Označba mesta besedila 68"/>
          <p:cNvSpPr>
            <a:spLocks noGrp="1"/>
          </p:cNvSpPr>
          <p:nvPr>
            <p:ph type="body" sz="quarter" idx="19" hasCustomPrompt="1"/>
          </p:nvPr>
        </p:nvSpPr>
        <p:spPr>
          <a:xfrm>
            <a:off x="2165531" y="6497248"/>
            <a:ext cx="10034134" cy="338554"/>
          </a:xfrm>
          <a:noFill/>
        </p:spPr>
        <p:txBody>
          <a:bodyPr wrap="square" rtlCol="0" anchor="ctr" anchorCtr="0">
            <a:spAutoFit/>
          </a:bodyPr>
          <a:lstStyle>
            <a:lvl1pPr marL="0" indent="0" algn="ctr">
              <a:buFontTx/>
              <a:buNone/>
              <a:defRPr lang="sl-SI" sz="1600" i="1" baseline="0" dirty="0" smtClean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marL="0" lvl="0" algn="ctr"/>
            <a:r>
              <a:rPr lang="sl-SI" dirty="0"/>
              <a:t>Vpišite kraj in datum predstavitve (Maribor, 22. november 2016)</a:t>
            </a:r>
          </a:p>
        </p:txBody>
      </p:sp>
      <p:sp>
        <p:nvSpPr>
          <p:cNvPr id="67" name="Označba mesta besedila 20">
            <a:extLst>
              <a:ext uri="{FF2B5EF4-FFF2-40B4-BE49-F238E27FC236}">
                <a16:creationId xmlns:a16="http://schemas.microsoft.com/office/drawing/2014/main" id="{57C944DA-2804-4A92-9A39-DF28EAC4064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321726" y="4572152"/>
            <a:ext cx="7662706" cy="338554"/>
          </a:xfrm>
          <a:noFill/>
        </p:spPr>
        <p:txBody>
          <a:bodyPr wrap="square" rtlCol="0">
            <a:spAutoFit/>
          </a:bodyPr>
          <a:lstStyle>
            <a:lvl1pPr marL="0" indent="0">
              <a:buFontTx/>
              <a:buNone/>
              <a:defRPr lang="sl-SI" sz="1600" b="0" i="0" dirty="0" smtClean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0" lvl="0"/>
            <a:r>
              <a:rPr lang="sl-SI" dirty="0"/>
              <a:t>Navedba avtorja(</a:t>
            </a:r>
            <a:r>
              <a:rPr lang="sl-SI" dirty="0" err="1"/>
              <a:t>ev</a:t>
            </a:r>
            <a:r>
              <a:rPr lang="sl-SI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244191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n navpično besedi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 lang="sl-SI"/>
            </a:lvl1pPr>
          </a:lstStyle>
          <a:p>
            <a:pPr marL="0" lvl="0" algn="l"/>
            <a:r>
              <a:rPr lang="sl-SI"/>
              <a:t>Uredite slog naslova matrice</a:t>
            </a:r>
            <a:endParaRPr lang="sl-SI" dirty="0"/>
          </a:p>
        </p:txBody>
      </p:sp>
      <p:sp>
        <p:nvSpPr>
          <p:cNvPr id="3" name="Ograda navpičnega besedila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 dirty="0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2E077-1BE5-4BCA-9EB0-B6423C3B9F24}" type="slidenum">
              <a:rPr lang="sl-SI" smtClean="0"/>
              <a:t>‹#›</a:t>
            </a:fld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9892284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Navpični naslov in besedi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vpični naslov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vert"/>
          <a:lstStyle>
            <a:lvl1pPr>
              <a:defRPr lang="sl-SI"/>
            </a:lvl1pPr>
          </a:lstStyle>
          <a:p>
            <a:pPr marL="0" lvl="0" algn="l"/>
            <a:r>
              <a:rPr lang="sl-SI"/>
              <a:t>Uredite slog naslova matrice</a:t>
            </a:r>
          </a:p>
        </p:txBody>
      </p:sp>
      <p:sp>
        <p:nvSpPr>
          <p:cNvPr id="3" name="Ograda navpičnega besedila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 dirty="0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2E077-1BE5-4BCA-9EB0-B6423C3B9F24}" type="slidenum">
              <a:rPr lang="sl-SI" smtClean="0"/>
              <a:t>‹#›</a:t>
            </a:fld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40108049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99989" y="466725"/>
            <a:ext cx="6192011" cy="6397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466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84527" y="6381328"/>
            <a:ext cx="1198212" cy="392904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rgbClr val="006A8E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2A4DB0AA-41FA-4092-9E0E-E08C71D3280C}" type="slidenum">
              <a:rPr lang="sl-SI" smtClean="0"/>
              <a:pPr>
                <a:defRPr/>
              </a:pPr>
              <a:t>‹#›</a:t>
            </a:fld>
            <a:endParaRPr lang="sl-SI" dirty="0"/>
          </a:p>
        </p:txBody>
      </p:sp>
      <p:sp>
        <p:nvSpPr>
          <p:cNvPr id="13" name="Title 12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sz="4400"/>
            </a:lvl1pPr>
          </a:lstStyle>
          <a:p>
            <a:r>
              <a:rPr lang="en-US"/>
              <a:t>Naslov strani</a:t>
            </a:r>
            <a:endParaRPr lang="sl-SI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0" y="0"/>
            <a:ext cx="10944000" cy="468000"/>
          </a:xfrm>
          <a:prstGeom prst="rect">
            <a:avLst/>
          </a:prstGeom>
          <a:solidFill>
            <a:srgbClr val="006A8E"/>
          </a:solidFill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bg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r>
              <a:rPr lang="sl-SI"/>
              <a:t>Create your future!                  www.um.si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" hasCustomPrompt="1"/>
          </p:nvPr>
        </p:nvSpPr>
        <p:spPr>
          <a:xfrm>
            <a:off x="914400" y="1628800"/>
            <a:ext cx="10363200" cy="460851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sl-SI"/>
              <a:t>Tekst</a:t>
            </a:r>
            <a:endParaRPr lang="en-US"/>
          </a:p>
          <a:p>
            <a:pPr lvl="1"/>
            <a:r>
              <a:rPr lang="sl-SI"/>
              <a:t>Druga raven</a:t>
            </a:r>
            <a:endParaRPr lang="en-US"/>
          </a:p>
          <a:p>
            <a:pPr lvl="2"/>
            <a:r>
              <a:rPr lang="sl-SI"/>
              <a:t>Tretja raven</a:t>
            </a:r>
            <a:endParaRPr lang="en-US"/>
          </a:p>
          <a:p>
            <a:pPr lvl="3"/>
            <a:r>
              <a:rPr lang="sl-SI"/>
              <a:t>Četrta raven</a:t>
            </a:r>
            <a:endParaRPr lang="en-US"/>
          </a:p>
          <a:p>
            <a:pPr lvl="4"/>
            <a:r>
              <a:rPr lang="sl-SI"/>
              <a:t>Peta raven</a:t>
            </a:r>
          </a:p>
        </p:txBody>
      </p:sp>
    </p:spTree>
    <p:extLst>
      <p:ext uri="{BB962C8B-B14F-4D97-AF65-F5344CB8AC3E}">
        <p14:creationId xmlns:p14="http://schemas.microsoft.com/office/powerpoint/2010/main" val="277211500"/>
      </p:ext>
    </p:extLst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n vseb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98094" y="137925"/>
            <a:ext cx="11500480" cy="792000"/>
          </a:xfrm>
        </p:spPr>
        <p:txBody>
          <a:bodyPr/>
          <a:lstStyle>
            <a:lvl1pPr algn="l">
              <a:defRPr lang="sl-SI"/>
            </a:lvl1pPr>
          </a:lstStyle>
          <a:p>
            <a:pPr marL="0" lvl="0" algn="l"/>
            <a:r>
              <a:rPr lang="sl-SI" dirty="0"/>
              <a:t>Uredite slog naslova matrice</a:t>
            </a:r>
          </a:p>
        </p:txBody>
      </p:sp>
      <p:sp>
        <p:nvSpPr>
          <p:cNvPr id="3" name="Ograda vsebine 2"/>
          <p:cNvSpPr>
            <a:spLocks noGrp="1"/>
          </p:cNvSpPr>
          <p:nvPr>
            <p:ph idx="1"/>
          </p:nvPr>
        </p:nvSpPr>
        <p:spPr>
          <a:xfrm>
            <a:off x="498094" y="1062063"/>
            <a:ext cx="11500480" cy="5237553"/>
          </a:xfrm>
        </p:spPr>
        <p:txBody>
          <a:bodyPr/>
          <a:lstStyle>
            <a:lvl1pPr>
              <a:defRPr sz="2400" b="1"/>
            </a:lvl1pPr>
            <a:lvl2pPr>
              <a:defRPr sz="2000"/>
            </a:lvl2pPr>
          </a:lstStyle>
          <a:p>
            <a:pPr lvl="0"/>
            <a:r>
              <a:rPr lang="sl-SI" dirty="0"/>
              <a:t>Uredite sloge besedila matrice</a:t>
            </a:r>
          </a:p>
          <a:p>
            <a:pPr lvl="1"/>
            <a:r>
              <a:rPr lang="sl-SI" dirty="0"/>
              <a:t>Druga raven</a:t>
            </a:r>
          </a:p>
          <a:p>
            <a:pPr lvl="2"/>
            <a:r>
              <a:rPr lang="sl-SI" dirty="0"/>
              <a:t>Tretja raven</a:t>
            </a:r>
          </a:p>
          <a:p>
            <a:pPr lvl="3"/>
            <a:r>
              <a:rPr lang="sl-SI" dirty="0"/>
              <a:t>Četrta raven</a:t>
            </a:r>
          </a:p>
          <a:p>
            <a:pPr lvl="4"/>
            <a:r>
              <a:rPr lang="sl-SI" dirty="0"/>
              <a:t>Peta raven</a:t>
            </a:r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 dirty="0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2E077-1BE5-4BCA-9EB0-B6423C3B9F24}" type="slidenum">
              <a:rPr lang="sl-SI" smtClean="0"/>
              <a:t>‹#›</a:t>
            </a:fld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7902999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Glava odse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l-SI"/>
              <a:t>Uredite slog naslova matrice</a:t>
            </a:r>
          </a:p>
        </p:txBody>
      </p:sp>
      <p:sp>
        <p:nvSpPr>
          <p:cNvPr id="3" name="Ograda besedila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l-SI"/>
              <a:t>Uredite sloge besedila matrice</a:t>
            </a:r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 dirty="0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2E077-1BE5-4BCA-9EB0-B6423C3B9F24}" type="slidenum">
              <a:rPr lang="sl-SI" smtClean="0"/>
              <a:t>‹#›</a:t>
            </a:fld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6146594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e vsebi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sl-SI"/>
            </a:lvl1pPr>
          </a:lstStyle>
          <a:p>
            <a:pPr marL="0" lvl="0" algn="l"/>
            <a:r>
              <a:rPr lang="sl-SI"/>
              <a:t>Uredite slog naslova matrice</a:t>
            </a:r>
          </a:p>
        </p:txBody>
      </p:sp>
      <p:sp>
        <p:nvSpPr>
          <p:cNvPr id="3" name="Ograda vsebine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4" name="Ograda vsebine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6" name="Ograda no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 dirty="0"/>
          </a:p>
        </p:txBody>
      </p:sp>
      <p:sp>
        <p:nvSpPr>
          <p:cNvPr id="7" name="Ograda številke diapoz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2E077-1BE5-4BCA-9EB0-B6423C3B9F24}" type="slidenum">
              <a:rPr lang="sl-SI" smtClean="0"/>
              <a:t>‹#›</a:t>
            </a:fld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39193897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rimerja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sl-SI"/>
            </a:lvl1pPr>
          </a:lstStyle>
          <a:p>
            <a:pPr marL="0" lvl="0" algn="l"/>
            <a:r>
              <a:rPr lang="sl-SI"/>
              <a:t>Uredite slog naslova matrice</a:t>
            </a:r>
          </a:p>
        </p:txBody>
      </p:sp>
      <p:sp>
        <p:nvSpPr>
          <p:cNvPr id="3" name="Ograda besedila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l-SI"/>
              <a:t>Uredite sloge besedila matrice</a:t>
            </a:r>
          </a:p>
        </p:txBody>
      </p:sp>
      <p:sp>
        <p:nvSpPr>
          <p:cNvPr id="4" name="Ograda vsebine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5" name="Ograda besedila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l-SI"/>
              <a:t>Uredite sloge besedila matrice</a:t>
            </a:r>
          </a:p>
        </p:txBody>
      </p:sp>
      <p:sp>
        <p:nvSpPr>
          <p:cNvPr id="6" name="Ograda vsebine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8" name="Ograda no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 dirty="0"/>
          </a:p>
        </p:txBody>
      </p:sp>
      <p:sp>
        <p:nvSpPr>
          <p:cNvPr id="9" name="Ograda številke diapoz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2E077-1BE5-4BCA-9EB0-B6423C3B9F24}" type="slidenum">
              <a:rPr lang="sl-SI" smtClean="0"/>
              <a:t>‹#›</a:t>
            </a:fld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26070135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sl-SI"/>
            </a:lvl1pPr>
          </a:lstStyle>
          <a:p>
            <a:pPr marL="0" lvl="0" algn="l"/>
            <a:r>
              <a:rPr lang="sl-SI"/>
              <a:t>Uredite slog naslova matrice</a:t>
            </a:r>
          </a:p>
        </p:txBody>
      </p:sp>
      <p:sp>
        <p:nvSpPr>
          <p:cNvPr id="4" name="Ograda no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 dirty="0"/>
          </a:p>
        </p:txBody>
      </p:sp>
      <p:sp>
        <p:nvSpPr>
          <p:cNvPr id="5" name="Ograda številke diapoz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2E077-1BE5-4BCA-9EB0-B6423C3B9F24}" type="slidenum">
              <a:rPr lang="sl-SI" smtClean="0"/>
              <a:t>‹#›</a:t>
            </a:fld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7561749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grada no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 dirty="0"/>
          </a:p>
        </p:txBody>
      </p:sp>
      <p:sp>
        <p:nvSpPr>
          <p:cNvPr id="4" name="Ograda številke diapoz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2E077-1BE5-4BCA-9EB0-B6423C3B9F24}" type="slidenum">
              <a:rPr lang="sl-SI" smtClean="0"/>
              <a:t>‹#›</a:t>
            </a:fld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30354208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1_Naslov in vseb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sl-SI"/>
              <a:t>Uredite slog naslova matrice</a:t>
            </a:r>
            <a:endParaRPr lang="sl-SI" dirty="0"/>
          </a:p>
        </p:txBody>
      </p:sp>
      <p:sp>
        <p:nvSpPr>
          <p:cNvPr id="3" name="Ograda vsebine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4" name="Ograda besedila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l-SI"/>
              <a:t>Uredite sloge besedila matrice</a:t>
            </a:r>
          </a:p>
        </p:txBody>
      </p:sp>
      <p:sp>
        <p:nvSpPr>
          <p:cNvPr id="6" name="Ograda no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 dirty="0"/>
          </a:p>
        </p:txBody>
      </p:sp>
      <p:sp>
        <p:nvSpPr>
          <p:cNvPr id="7" name="Ograda številke diapoz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2E077-1BE5-4BCA-9EB0-B6423C3B9F24}" type="slidenum">
              <a:rPr lang="sl-SI" smtClean="0"/>
              <a:t>‹#›</a:t>
            </a:fld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4122065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Naslov in sli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l-SI"/>
              <a:t>Uredite slog naslova matrice</a:t>
            </a:r>
          </a:p>
        </p:txBody>
      </p:sp>
      <p:sp>
        <p:nvSpPr>
          <p:cNvPr id="3" name="Ograda slike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sl-SI" dirty="0"/>
              <a:t>Kliknite ikono, če želite dodati sliko</a:t>
            </a:r>
          </a:p>
        </p:txBody>
      </p:sp>
      <p:sp>
        <p:nvSpPr>
          <p:cNvPr id="4" name="Ograda besedila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l-SI"/>
              <a:t>Uredite sloge besedila matrice</a:t>
            </a:r>
          </a:p>
        </p:txBody>
      </p:sp>
      <p:sp>
        <p:nvSpPr>
          <p:cNvPr id="6" name="Ograda no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 dirty="0"/>
          </a:p>
        </p:txBody>
      </p:sp>
      <p:sp>
        <p:nvSpPr>
          <p:cNvPr id="7" name="Ograda številke diapoz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2E077-1BE5-4BCA-9EB0-B6423C3B9F24}" type="slidenum">
              <a:rPr lang="sl-SI" smtClean="0"/>
              <a:t>‹#›</a:t>
            </a:fld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2420175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naslova 1"/>
          <p:cNvSpPr>
            <a:spLocks noGrp="1"/>
          </p:cNvSpPr>
          <p:nvPr>
            <p:ph type="title"/>
          </p:nvPr>
        </p:nvSpPr>
        <p:spPr>
          <a:xfrm>
            <a:off x="498094" y="137925"/>
            <a:ext cx="11500480" cy="1143000"/>
          </a:xfrm>
          <a:prstGeom prst="rect">
            <a:avLst/>
          </a:prstGeom>
        </p:spPr>
        <p:txBody>
          <a:bodyPr/>
          <a:lstStyle/>
          <a:p>
            <a:pPr marL="0" lvl="0" algn="l"/>
            <a:r>
              <a:rPr lang="sl-SI"/>
              <a:t>Uredite slog naslova matrice</a:t>
            </a:r>
          </a:p>
        </p:txBody>
      </p:sp>
      <p:sp>
        <p:nvSpPr>
          <p:cNvPr id="3" name="Ograda besedila 2"/>
          <p:cNvSpPr>
            <a:spLocks noGrp="1"/>
          </p:cNvSpPr>
          <p:nvPr>
            <p:ph type="body" idx="1"/>
          </p:nvPr>
        </p:nvSpPr>
        <p:spPr>
          <a:xfrm>
            <a:off x="498094" y="1434314"/>
            <a:ext cx="11500480" cy="486530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sl-SI" dirty="0"/>
              <a:t>Uredite sloge besedila matrice</a:t>
            </a:r>
          </a:p>
          <a:p>
            <a:pPr lvl="1"/>
            <a:r>
              <a:rPr lang="sl-SI" dirty="0"/>
              <a:t>Druga raven</a:t>
            </a:r>
          </a:p>
          <a:p>
            <a:pPr lvl="2"/>
            <a:r>
              <a:rPr lang="sl-SI" dirty="0"/>
              <a:t>Tretja raven</a:t>
            </a:r>
          </a:p>
          <a:p>
            <a:pPr lvl="3"/>
            <a:r>
              <a:rPr lang="sl-SI" dirty="0"/>
              <a:t>Četrta raven</a:t>
            </a:r>
          </a:p>
          <a:p>
            <a:pPr lvl="4"/>
            <a:r>
              <a:rPr lang="sl-SI" dirty="0"/>
              <a:t>Peta raven</a:t>
            </a:r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3"/>
          </p:nvPr>
        </p:nvSpPr>
        <p:spPr>
          <a:xfrm>
            <a:off x="3438238" y="6492875"/>
            <a:ext cx="77903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l-SI" dirty="0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4"/>
          </p:nvPr>
        </p:nvSpPr>
        <p:spPr>
          <a:xfrm>
            <a:off x="11824816" y="5787"/>
            <a:ext cx="3671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006F8E"/>
                </a:solidFill>
              </a:defRPr>
            </a:lvl1pPr>
          </a:lstStyle>
          <a:p>
            <a:fld id="{7632E077-1BE5-4BCA-9EB0-B6423C3B9F24}" type="slidenum">
              <a:rPr lang="sl-SI" smtClean="0"/>
              <a:pPr/>
              <a:t>‹#›</a:t>
            </a:fld>
            <a:endParaRPr lang="sl-SI" dirty="0"/>
          </a:p>
        </p:txBody>
      </p:sp>
      <p:grpSp>
        <p:nvGrpSpPr>
          <p:cNvPr id="7" name="Group 4"/>
          <p:cNvGrpSpPr>
            <a:grpSpLocks noChangeAspect="1"/>
          </p:cNvGrpSpPr>
          <p:nvPr userDrawn="1"/>
        </p:nvGrpSpPr>
        <p:grpSpPr bwMode="auto">
          <a:xfrm>
            <a:off x="11379499" y="6369326"/>
            <a:ext cx="621156" cy="360000"/>
            <a:chOff x="3175" y="1987"/>
            <a:chExt cx="597" cy="346"/>
          </a:xfrm>
        </p:grpSpPr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3177" y="2284"/>
              <a:ext cx="33" cy="49"/>
            </a:xfrm>
            <a:custGeom>
              <a:avLst/>
              <a:gdLst>
                <a:gd name="T0" fmla="*/ 72 w 147"/>
                <a:gd name="T1" fmla="*/ 196 h 214"/>
                <a:gd name="T2" fmla="*/ 128 w 147"/>
                <a:gd name="T3" fmla="*/ 149 h 214"/>
                <a:gd name="T4" fmla="*/ 128 w 147"/>
                <a:gd name="T5" fmla="*/ 0 h 214"/>
                <a:gd name="T6" fmla="*/ 147 w 147"/>
                <a:gd name="T7" fmla="*/ 0 h 214"/>
                <a:gd name="T8" fmla="*/ 147 w 147"/>
                <a:gd name="T9" fmla="*/ 149 h 214"/>
                <a:gd name="T10" fmla="*/ 72 w 147"/>
                <a:gd name="T11" fmla="*/ 214 h 214"/>
                <a:gd name="T12" fmla="*/ 0 w 147"/>
                <a:gd name="T13" fmla="*/ 149 h 214"/>
                <a:gd name="T14" fmla="*/ 0 w 147"/>
                <a:gd name="T15" fmla="*/ 0 h 214"/>
                <a:gd name="T16" fmla="*/ 19 w 147"/>
                <a:gd name="T17" fmla="*/ 0 h 214"/>
                <a:gd name="T18" fmla="*/ 19 w 147"/>
                <a:gd name="T19" fmla="*/ 149 h 214"/>
                <a:gd name="T20" fmla="*/ 72 w 147"/>
                <a:gd name="T21" fmla="*/ 196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7" h="214">
                  <a:moveTo>
                    <a:pt x="72" y="196"/>
                  </a:moveTo>
                  <a:cubicBezTo>
                    <a:pt x="107" y="196"/>
                    <a:pt x="128" y="184"/>
                    <a:pt x="128" y="149"/>
                  </a:cubicBezTo>
                  <a:lnTo>
                    <a:pt x="128" y="0"/>
                  </a:lnTo>
                  <a:lnTo>
                    <a:pt x="147" y="0"/>
                  </a:lnTo>
                  <a:lnTo>
                    <a:pt x="147" y="149"/>
                  </a:lnTo>
                  <a:cubicBezTo>
                    <a:pt x="147" y="196"/>
                    <a:pt x="120" y="214"/>
                    <a:pt x="72" y="214"/>
                  </a:cubicBezTo>
                  <a:cubicBezTo>
                    <a:pt x="27" y="214"/>
                    <a:pt x="0" y="196"/>
                    <a:pt x="0" y="149"/>
                  </a:cubicBezTo>
                  <a:lnTo>
                    <a:pt x="0" y="0"/>
                  </a:lnTo>
                  <a:lnTo>
                    <a:pt x="19" y="0"/>
                  </a:lnTo>
                  <a:lnTo>
                    <a:pt x="19" y="149"/>
                  </a:lnTo>
                  <a:cubicBezTo>
                    <a:pt x="19" y="184"/>
                    <a:pt x="39" y="196"/>
                    <a:pt x="72" y="196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3219" y="2297"/>
              <a:ext cx="28" cy="35"/>
            </a:xfrm>
            <a:custGeom>
              <a:avLst/>
              <a:gdLst>
                <a:gd name="T0" fmla="*/ 0 w 121"/>
                <a:gd name="T1" fmla="*/ 154 h 154"/>
                <a:gd name="T2" fmla="*/ 0 w 121"/>
                <a:gd name="T3" fmla="*/ 3 h 154"/>
                <a:gd name="T4" fmla="*/ 19 w 121"/>
                <a:gd name="T5" fmla="*/ 3 h 154"/>
                <a:gd name="T6" fmla="*/ 19 w 121"/>
                <a:gd name="T7" fmla="*/ 14 h 154"/>
                <a:gd name="T8" fmla="*/ 69 w 121"/>
                <a:gd name="T9" fmla="*/ 0 h 154"/>
                <a:gd name="T10" fmla="*/ 121 w 121"/>
                <a:gd name="T11" fmla="*/ 75 h 154"/>
                <a:gd name="T12" fmla="*/ 121 w 121"/>
                <a:gd name="T13" fmla="*/ 154 h 154"/>
                <a:gd name="T14" fmla="*/ 102 w 121"/>
                <a:gd name="T15" fmla="*/ 154 h 154"/>
                <a:gd name="T16" fmla="*/ 102 w 121"/>
                <a:gd name="T17" fmla="*/ 75 h 154"/>
                <a:gd name="T18" fmla="*/ 67 w 121"/>
                <a:gd name="T19" fmla="*/ 16 h 154"/>
                <a:gd name="T20" fmla="*/ 19 w 121"/>
                <a:gd name="T21" fmla="*/ 29 h 154"/>
                <a:gd name="T22" fmla="*/ 19 w 121"/>
                <a:gd name="T23" fmla="*/ 154 h 154"/>
                <a:gd name="T24" fmla="*/ 0 w 121"/>
                <a:gd name="T25" fmla="*/ 154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1" h="154">
                  <a:moveTo>
                    <a:pt x="0" y="154"/>
                  </a:moveTo>
                  <a:lnTo>
                    <a:pt x="0" y="3"/>
                  </a:lnTo>
                  <a:lnTo>
                    <a:pt x="19" y="3"/>
                  </a:lnTo>
                  <a:lnTo>
                    <a:pt x="19" y="14"/>
                  </a:lnTo>
                  <a:cubicBezTo>
                    <a:pt x="19" y="14"/>
                    <a:pt x="45" y="0"/>
                    <a:pt x="69" y="0"/>
                  </a:cubicBezTo>
                  <a:cubicBezTo>
                    <a:pt x="111" y="0"/>
                    <a:pt x="121" y="19"/>
                    <a:pt x="121" y="75"/>
                  </a:cubicBezTo>
                  <a:lnTo>
                    <a:pt x="121" y="154"/>
                  </a:lnTo>
                  <a:lnTo>
                    <a:pt x="102" y="154"/>
                  </a:lnTo>
                  <a:lnTo>
                    <a:pt x="102" y="75"/>
                  </a:lnTo>
                  <a:cubicBezTo>
                    <a:pt x="102" y="31"/>
                    <a:pt x="97" y="16"/>
                    <a:pt x="67" y="16"/>
                  </a:cubicBezTo>
                  <a:cubicBezTo>
                    <a:pt x="42" y="16"/>
                    <a:pt x="19" y="29"/>
                    <a:pt x="19" y="29"/>
                  </a:cubicBezTo>
                  <a:lnTo>
                    <a:pt x="19" y="154"/>
                  </a:lnTo>
                  <a:lnTo>
                    <a:pt x="0" y="154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10" name="Freeform 10"/>
            <p:cNvSpPr>
              <a:spLocks noEditPoints="1"/>
            </p:cNvSpPr>
            <p:nvPr/>
          </p:nvSpPr>
          <p:spPr bwMode="auto">
            <a:xfrm>
              <a:off x="3259" y="2283"/>
              <a:ext cx="4" cy="49"/>
            </a:xfrm>
            <a:custGeom>
              <a:avLst/>
              <a:gdLst>
                <a:gd name="T0" fmla="*/ 0 w 19"/>
                <a:gd name="T1" fmla="*/ 0 h 212"/>
                <a:gd name="T2" fmla="*/ 19 w 19"/>
                <a:gd name="T3" fmla="*/ 0 h 212"/>
                <a:gd name="T4" fmla="*/ 19 w 19"/>
                <a:gd name="T5" fmla="*/ 23 h 212"/>
                <a:gd name="T6" fmla="*/ 0 w 19"/>
                <a:gd name="T7" fmla="*/ 23 h 212"/>
                <a:gd name="T8" fmla="*/ 0 w 19"/>
                <a:gd name="T9" fmla="*/ 0 h 212"/>
                <a:gd name="T10" fmla="*/ 0 w 19"/>
                <a:gd name="T11" fmla="*/ 61 h 212"/>
                <a:gd name="T12" fmla="*/ 0 w 19"/>
                <a:gd name="T13" fmla="*/ 61 h 212"/>
                <a:gd name="T14" fmla="*/ 19 w 19"/>
                <a:gd name="T15" fmla="*/ 61 h 212"/>
                <a:gd name="T16" fmla="*/ 19 w 19"/>
                <a:gd name="T17" fmla="*/ 212 h 212"/>
                <a:gd name="T18" fmla="*/ 0 w 19"/>
                <a:gd name="T19" fmla="*/ 212 h 212"/>
                <a:gd name="T20" fmla="*/ 0 w 19"/>
                <a:gd name="T21" fmla="*/ 61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212">
                  <a:moveTo>
                    <a:pt x="0" y="0"/>
                  </a:moveTo>
                  <a:lnTo>
                    <a:pt x="19" y="0"/>
                  </a:lnTo>
                  <a:lnTo>
                    <a:pt x="19" y="23"/>
                  </a:lnTo>
                  <a:lnTo>
                    <a:pt x="0" y="23"/>
                  </a:lnTo>
                  <a:lnTo>
                    <a:pt x="0" y="0"/>
                  </a:lnTo>
                  <a:close/>
                  <a:moveTo>
                    <a:pt x="0" y="61"/>
                  </a:moveTo>
                  <a:lnTo>
                    <a:pt x="0" y="61"/>
                  </a:lnTo>
                  <a:lnTo>
                    <a:pt x="19" y="61"/>
                  </a:lnTo>
                  <a:lnTo>
                    <a:pt x="19" y="212"/>
                  </a:lnTo>
                  <a:lnTo>
                    <a:pt x="0" y="212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3271" y="2297"/>
              <a:ext cx="30" cy="35"/>
            </a:xfrm>
            <a:custGeom>
              <a:avLst/>
              <a:gdLst>
                <a:gd name="T0" fmla="*/ 20 w 132"/>
                <a:gd name="T1" fmla="*/ 0 h 151"/>
                <a:gd name="T2" fmla="*/ 60 w 132"/>
                <a:gd name="T3" fmla="*/ 135 h 151"/>
                <a:gd name="T4" fmla="*/ 72 w 132"/>
                <a:gd name="T5" fmla="*/ 135 h 151"/>
                <a:gd name="T6" fmla="*/ 112 w 132"/>
                <a:gd name="T7" fmla="*/ 0 h 151"/>
                <a:gd name="T8" fmla="*/ 132 w 132"/>
                <a:gd name="T9" fmla="*/ 0 h 151"/>
                <a:gd name="T10" fmla="*/ 86 w 132"/>
                <a:gd name="T11" fmla="*/ 151 h 151"/>
                <a:gd name="T12" fmla="*/ 45 w 132"/>
                <a:gd name="T13" fmla="*/ 151 h 151"/>
                <a:gd name="T14" fmla="*/ 0 w 132"/>
                <a:gd name="T15" fmla="*/ 0 h 151"/>
                <a:gd name="T16" fmla="*/ 20 w 132"/>
                <a:gd name="T17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151">
                  <a:moveTo>
                    <a:pt x="20" y="0"/>
                  </a:moveTo>
                  <a:lnTo>
                    <a:pt x="60" y="135"/>
                  </a:lnTo>
                  <a:lnTo>
                    <a:pt x="72" y="135"/>
                  </a:lnTo>
                  <a:lnTo>
                    <a:pt x="112" y="0"/>
                  </a:lnTo>
                  <a:lnTo>
                    <a:pt x="132" y="0"/>
                  </a:lnTo>
                  <a:lnTo>
                    <a:pt x="86" y="151"/>
                  </a:lnTo>
                  <a:lnTo>
                    <a:pt x="45" y="151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12" name="Freeform 12"/>
            <p:cNvSpPr>
              <a:spLocks noEditPoints="1"/>
            </p:cNvSpPr>
            <p:nvPr/>
          </p:nvSpPr>
          <p:spPr bwMode="auto">
            <a:xfrm>
              <a:off x="3307" y="2297"/>
              <a:ext cx="28" cy="36"/>
            </a:xfrm>
            <a:custGeom>
              <a:avLst/>
              <a:gdLst>
                <a:gd name="T0" fmla="*/ 118 w 124"/>
                <a:gd name="T1" fmla="*/ 138 h 157"/>
                <a:gd name="T2" fmla="*/ 119 w 124"/>
                <a:gd name="T3" fmla="*/ 153 h 157"/>
                <a:gd name="T4" fmla="*/ 60 w 124"/>
                <a:gd name="T5" fmla="*/ 157 h 157"/>
                <a:gd name="T6" fmla="*/ 0 w 124"/>
                <a:gd name="T7" fmla="*/ 79 h 157"/>
                <a:gd name="T8" fmla="*/ 64 w 124"/>
                <a:gd name="T9" fmla="*/ 0 h 157"/>
                <a:gd name="T10" fmla="*/ 124 w 124"/>
                <a:gd name="T11" fmla="*/ 71 h 157"/>
                <a:gd name="T12" fmla="*/ 124 w 124"/>
                <a:gd name="T13" fmla="*/ 86 h 157"/>
                <a:gd name="T14" fmla="*/ 19 w 124"/>
                <a:gd name="T15" fmla="*/ 86 h 157"/>
                <a:gd name="T16" fmla="*/ 62 w 124"/>
                <a:gd name="T17" fmla="*/ 140 h 157"/>
                <a:gd name="T18" fmla="*/ 118 w 124"/>
                <a:gd name="T19" fmla="*/ 138 h 157"/>
                <a:gd name="T20" fmla="*/ 106 w 124"/>
                <a:gd name="T21" fmla="*/ 71 h 157"/>
                <a:gd name="T22" fmla="*/ 106 w 124"/>
                <a:gd name="T23" fmla="*/ 71 h 157"/>
                <a:gd name="T24" fmla="*/ 64 w 124"/>
                <a:gd name="T25" fmla="*/ 16 h 157"/>
                <a:gd name="T26" fmla="*/ 19 w 124"/>
                <a:gd name="T27" fmla="*/ 71 h 157"/>
                <a:gd name="T28" fmla="*/ 106 w 124"/>
                <a:gd name="T29" fmla="*/ 71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4" h="157">
                  <a:moveTo>
                    <a:pt x="118" y="138"/>
                  </a:moveTo>
                  <a:lnTo>
                    <a:pt x="119" y="153"/>
                  </a:lnTo>
                  <a:cubicBezTo>
                    <a:pt x="119" y="153"/>
                    <a:pt x="84" y="157"/>
                    <a:pt x="60" y="157"/>
                  </a:cubicBezTo>
                  <a:cubicBezTo>
                    <a:pt x="14" y="157"/>
                    <a:pt x="0" y="129"/>
                    <a:pt x="0" y="79"/>
                  </a:cubicBezTo>
                  <a:cubicBezTo>
                    <a:pt x="0" y="21"/>
                    <a:pt x="26" y="0"/>
                    <a:pt x="64" y="0"/>
                  </a:cubicBezTo>
                  <a:cubicBezTo>
                    <a:pt x="103" y="0"/>
                    <a:pt x="124" y="21"/>
                    <a:pt x="124" y="71"/>
                  </a:cubicBezTo>
                  <a:lnTo>
                    <a:pt x="124" y="86"/>
                  </a:lnTo>
                  <a:lnTo>
                    <a:pt x="19" y="86"/>
                  </a:lnTo>
                  <a:cubicBezTo>
                    <a:pt x="19" y="122"/>
                    <a:pt x="29" y="140"/>
                    <a:pt x="62" y="140"/>
                  </a:cubicBezTo>
                  <a:cubicBezTo>
                    <a:pt x="84" y="140"/>
                    <a:pt x="118" y="138"/>
                    <a:pt x="118" y="138"/>
                  </a:cubicBezTo>
                  <a:close/>
                  <a:moveTo>
                    <a:pt x="106" y="71"/>
                  </a:moveTo>
                  <a:lnTo>
                    <a:pt x="106" y="71"/>
                  </a:lnTo>
                  <a:cubicBezTo>
                    <a:pt x="106" y="31"/>
                    <a:pt x="93" y="16"/>
                    <a:pt x="64" y="16"/>
                  </a:cubicBezTo>
                  <a:cubicBezTo>
                    <a:pt x="35" y="16"/>
                    <a:pt x="19" y="31"/>
                    <a:pt x="19" y="71"/>
                  </a:cubicBezTo>
                  <a:lnTo>
                    <a:pt x="106" y="71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3345" y="2297"/>
              <a:ext cx="17" cy="35"/>
            </a:xfrm>
            <a:custGeom>
              <a:avLst/>
              <a:gdLst>
                <a:gd name="T0" fmla="*/ 0 w 75"/>
                <a:gd name="T1" fmla="*/ 3 h 154"/>
                <a:gd name="T2" fmla="*/ 19 w 75"/>
                <a:gd name="T3" fmla="*/ 3 h 154"/>
                <a:gd name="T4" fmla="*/ 19 w 75"/>
                <a:gd name="T5" fmla="*/ 24 h 154"/>
                <a:gd name="T6" fmla="*/ 75 w 75"/>
                <a:gd name="T7" fmla="*/ 0 h 154"/>
                <a:gd name="T8" fmla="*/ 75 w 75"/>
                <a:gd name="T9" fmla="*/ 18 h 154"/>
                <a:gd name="T10" fmla="*/ 19 w 75"/>
                <a:gd name="T11" fmla="*/ 41 h 154"/>
                <a:gd name="T12" fmla="*/ 19 w 75"/>
                <a:gd name="T13" fmla="*/ 154 h 154"/>
                <a:gd name="T14" fmla="*/ 0 w 75"/>
                <a:gd name="T15" fmla="*/ 154 h 154"/>
                <a:gd name="T16" fmla="*/ 0 w 75"/>
                <a:gd name="T17" fmla="*/ 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154">
                  <a:moveTo>
                    <a:pt x="0" y="3"/>
                  </a:moveTo>
                  <a:lnTo>
                    <a:pt x="19" y="3"/>
                  </a:lnTo>
                  <a:lnTo>
                    <a:pt x="19" y="24"/>
                  </a:lnTo>
                  <a:cubicBezTo>
                    <a:pt x="19" y="24"/>
                    <a:pt x="44" y="5"/>
                    <a:pt x="75" y="0"/>
                  </a:cubicBezTo>
                  <a:lnTo>
                    <a:pt x="75" y="18"/>
                  </a:lnTo>
                  <a:cubicBezTo>
                    <a:pt x="46" y="24"/>
                    <a:pt x="19" y="41"/>
                    <a:pt x="19" y="41"/>
                  </a:cubicBezTo>
                  <a:lnTo>
                    <a:pt x="19" y="154"/>
                  </a:lnTo>
                  <a:lnTo>
                    <a:pt x="0" y="154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3367" y="2297"/>
              <a:ext cx="26" cy="35"/>
            </a:xfrm>
            <a:custGeom>
              <a:avLst/>
              <a:gdLst>
                <a:gd name="T0" fmla="*/ 0 w 115"/>
                <a:gd name="T1" fmla="*/ 0 h 151"/>
                <a:gd name="T2" fmla="*/ 115 w 115"/>
                <a:gd name="T3" fmla="*/ 0 h 151"/>
                <a:gd name="T4" fmla="*/ 115 w 115"/>
                <a:gd name="T5" fmla="*/ 16 h 151"/>
                <a:gd name="T6" fmla="*/ 23 w 115"/>
                <a:gd name="T7" fmla="*/ 135 h 151"/>
                <a:gd name="T8" fmla="*/ 115 w 115"/>
                <a:gd name="T9" fmla="*/ 135 h 151"/>
                <a:gd name="T10" fmla="*/ 115 w 115"/>
                <a:gd name="T11" fmla="*/ 151 h 151"/>
                <a:gd name="T12" fmla="*/ 0 w 115"/>
                <a:gd name="T13" fmla="*/ 151 h 151"/>
                <a:gd name="T14" fmla="*/ 0 w 115"/>
                <a:gd name="T15" fmla="*/ 135 h 151"/>
                <a:gd name="T16" fmla="*/ 93 w 115"/>
                <a:gd name="T17" fmla="*/ 16 h 151"/>
                <a:gd name="T18" fmla="*/ 0 w 115"/>
                <a:gd name="T19" fmla="*/ 16 h 151"/>
                <a:gd name="T20" fmla="*/ 0 w 115"/>
                <a:gd name="T21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5" h="151">
                  <a:moveTo>
                    <a:pt x="0" y="0"/>
                  </a:moveTo>
                  <a:lnTo>
                    <a:pt x="115" y="0"/>
                  </a:lnTo>
                  <a:lnTo>
                    <a:pt x="115" y="16"/>
                  </a:lnTo>
                  <a:lnTo>
                    <a:pt x="23" y="135"/>
                  </a:lnTo>
                  <a:lnTo>
                    <a:pt x="115" y="135"/>
                  </a:lnTo>
                  <a:lnTo>
                    <a:pt x="115" y="151"/>
                  </a:lnTo>
                  <a:lnTo>
                    <a:pt x="0" y="151"/>
                  </a:lnTo>
                  <a:lnTo>
                    <a:pt x="0" y="135"/>
                  </a:lnTo>
                  <a:lnTo>
                    <a:pt x="93" y="16"/>
                  </a:lnTo>
                  <a:lnTo>
                    <a:pt x="0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15" name="Freeform 15"/>
            <p:cNvSpPr>
              <a:spLocks noEditPoints="1"/>
            </p:cNvSpPr>
            <p:nvPr/>
          </p:nvSpPr>
          <p:spPr bwMode="auto">
            <a:xfrm>
              <a:off x="3401" y="2297"/>
              <a:ext cx="30" cy="36"/>
            </a:xfrm>
            <a:custGeom>
              <a:avLst/>
              <a:gdLst>
                <a:gd name="T0" fmla="*/ 116 w 136"/>
                <a:gd name="T1" fmla="*/ 129 h 157"/>
                <a:gd name="T2" fmla="*/ 136 w 136"/>
                <a:gd name="T3" fmla="*/ 142 h 157"/>
                <a:gd name="T4" fmla="*/ 135 w 136"/>
                <a:gd name="T5" fmla="*/ 157 h 157"/>
                <a:gd name="T6" fmla="*/ 100 w 136"/>
                <a:gd name="T7" fmla="*/ 145 h 157"/>
                <a:gd name="T8" fmla="*/ 42 w 136"/>
                <a:gd name="T9" fmla="*/ 157 h 157"/>
                <a:gd name="T10" fmla="*/ 0 w 136"/>
                <a:gd name="T11" fmla="*/ 111 h 157"/>
                <a:gd name="T12" fmla="*/ 45 w 136"/>
                <a:gd name="T13" fmla="*/ 67 h 157"/>
                <a:gd name="T14" fmla="*/ 98 w 136"/>
                <a:gd name="T15" fmla="*/ 62 h 157"/>
                <a:gd name="T16" fmla="*/ 98 w 136"/>
                <a:gd name="T17" fmla="*/ 48 h 157"/>
                <a:gd name="T18" fmla="*/ 67 w 136"/>
                <a:gd name="T19" fmla="*/ 17 h 157"/>
                <a:gd name="T20" fmla="*/ 9 w 136"/>
                <a:gd name="T21" fmla="*/ 21 h 157"/>
                <a:gd name="T22" fmla="*/ 8 w 136"/>
                <a:gd name="T23" fmla="*/ 6 h 157"/>
                <a:gd name="T24" fmla="*/ 69 w 136"/>
                <a:gd name="T25" fmla="*/ 0 h 157"/>
                <a:gd name="T26" fmla="*/ 116 w 136"/>
                <a:gd name="T27" fmla="*/ 48 h 157"/>
                <a:gd name="T28" fmla="*/ 116 w 136"/>
                <a:gd name="T29" fmla="*/ 129 h 157"/>
                <a:gd name="T30" fmla="*/ 47 w 136"/>
                <a:gd name="T31" fmla="*/ 81 h 157"/>
                <a:gd name="T32" fmla="*/ 47 w 136"/>
                <a:gd name="T33" fmla="*/ 81 h 157"/>
                <a:gd name="T34" fmla="*/ 19 w 136"/>
                <a:gd name="T35" fmla="*/ 111 h 157"/>
                <a:gd name="T36" fmla="*/ 44 w 136"/>
                <a:gd name="T37" fmla="*/ 141 h 157"/>
                <a:gd name="T38" fmla="*/ 98 w 136"/>
                <a:gd name="T39" fmla="*/ 131 h 157"/>
                <a:gd name="T40" fmla="*/ 98 w 136"/>
                <a:gd name="T41" fmla="*/ 76 h 157"/>
                <a:gd name="T42" fmla="*/ 47 w 136"/>
                <a:gd name="T43" fmla="*/ 81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6" h="157">
                  <a:moveTo>
                    <a:pt x="116" y="129"/>
                  </a:moveTo>
                  <a:cubicBezTo>
                    <a:pt x="117" y="138"/>
                    <a:pt x="126" y="141"/>
                    <a:pt x="136" y="142"/>
                  </a:cubicBezTo>
                  <a:lnTo>
                    <a:pt x="135" y="157"/>
                  </a:lnTo>
                  <a:cubicBezTo>
                    <a:pt x="120" y="157"/>
                    <a:pt x="108" y="154"/>
                    <a:pt x="100" y="145"/>
                  </a:cubicBezTo>
                  <a:cubicBezTo>
                    <a:pt x="100" y="145"/>
                    <a:pt x="71" y="157"/>
                    <a:pt x="42" y="157"/>
                  </a:cubicBezTo>
                  <a:cubicBezTo>
                    <a:pt x="15" y="157"/>
                    <a:pt x="0" y="142"/>
                    <a:pt x="0" y="111"/>
                  </a:cubicBezTo>
                  <a:cubicBezTo>
                    <a:pt x="0" y="83"/>
                    <a:pt x="14" y="70"/>
                    <a:pt x="45" y="67"/>
                  </a:cubicBezTo>
                  <a:lnTo>
                    <a:pt x="98" y="62"/>
                  </a:lnTo>
                  <a:lnTo>
                    <a:pt x="98" y="48"/>
                  </a:lnTo>
                  <a:cubicBezTo>
                    <a:pt x="98" y="26"/>
                    <a:pt x="87" y="17"/>
                    <a:pt x="67" y="17"/>
                  </a:cubicBezTo>
                  <a:cubicBezTo>
                    <a:pt x="45" y="17"/>
                    <a:pt x="9" y="21"/>
                    <a:pt x="9" y="21"/>
                  </a:cubicBezTo>
                  <a:lnTo>
                    <a:pt x="8" y="6"/>
                  </a:lnTo>
                  <a:cubicBezTo>
                    <a:pt x="8" y="6"/>
                    <a:pt x="44" y="0"/>
                    <a:pt x="69" y="0"/>
                  </a:cubicBezTo>
                  <a:cubicBezTo>
                    <a:pt x="101" y="0"/>
                    <a:pt x="116" y="16"/>
                    <a:pt x="116" y="48"/>
                  </a:cubicBezTo>
                  <a:lnTo>
                    <a:pt x="116" y="129"/>
                  </a:lnTo>
                  <a:close/>
                  <a:moveTo>
                    <a:pt x="47" y="81"/>
                  </a:moveTo>
                  <a:lnTo>
                    <a:pt x="47" y="81"/>
                  </a:lnTo>
                  <a:cubicBezTo>
                    <a:pt x="27" y="83"/>
                    <a:pt x="19" y="93"/>
                    <a:pt x="19" y="111"/>
                  </a:cubicBezTo>
                  <a:cubicBezTo>
                    <a:pt x="19" y="130"/>
                    <a:pt x="27" y="141"/>
                    <a:pt x="44" y="141"/>
                  </a:cubicBezTo>
                  <a:cubicBezTo>
                    <a:pt x="69" y="141"/>
                    <a:pt x="98" y="131"/>
                    <a:pt x="98" y="131"/>
                  </a:cubicBezTo>
                  <a:lnTo>
                    <a:pt x="98" y="76"/>
                  </a:lnTo>
                  <a:lnTo>
                    <a:pt x="47" y="81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3452" y="2297"/>
              <a:ext cx="30" cy="35"/>
            </a:xfrm>
            <a:custGeom>
              <a:avLst/>
              <a:gdLst>
                <a:gd name="T0" fmla="*/ 19 w 131"/>
                <a:gd name="T1" fmla="*/ 0 h 151"/>
                <a:gd name="T2" fmla="*/ 59 w 131"/>
                <a:gd name="T3" fmla="*/ 135 h 151"/>
                <a:gd name="T4" fmla="*/ 72 w 131"/>
                <a:gd name="T5" fmla="*/ 135 h 151"/>
                <a:gd name="T6" fmla="*/ 112 w 131"/>
                <a:gd name="T7" fmla="*/ 0 h 151"/>
                <a:gd name="T8" fmla="*/ 131 w 131"/>
                <a:gd name="T9" fmla="*/ 0 h 151"/>
                <a:gd name="T10" fmla="*/ 85 w 131"/>
                <a:gd name="T11" fmla="*/ 151 h 151"/>
                <a:gd name="T12" fmla="*/ 45 w 131"/>
                <a:gd name="T13" fmla="*/ 151 h 151"/>
                <a:gd name="T14" fmla="*/ 0 w 131"/>
                <a:gd name="T15" fmla="*/ 0 h 151"/>
                <a:gd name="T16" fmla="*/ 19 w 131"/>
                <a:gd name="T17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1" h="151">
                  <a:moveTo>
                    <a:pt x="19" y="0"/>
                  </a:moveTo>
                  <a:lnTo>
                    <a:pt x="59" y="135"/>
                  </a:lnTo>
                  <a:lnTo>
                    <a:pt x="72" y="135"/>
                  </a:lnTo>
                  <a:lnTo>
                    <a:pt x="112" y="0"/>
                  </a:lnTo>
                  <a:lnTo>
                    <a:pt x="131" y="0"/>
                  </a:lnTo>
                  <a:lnTo>
                    <a:pt x="85" y="151"/>
                  </a:lnTo>
                  <a:lnTo>
                    <a:pt x="45" y="151"/>
                  </a:lnTo>
                  <a:lnTo>
                    <a:pt x="0" y="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3507" y="2284"/>
              <a:ext cx="46" cy="48"/>
            </a:xfrm>
            <a:custGeom>
              <a:avLst/>
              <a:gdLst>
                <a:gd name="T0" fmla="*/ 0 w 204"/>
                <a:gd name="T1" fmla="*/ 0 h 211"/>
                <a:gd name="T2" fmla="*/ 34 w 204"/>
                <a:gd name="T3" fmla="*/ 0 h 211"/>
                <a:gd name="T4" fmla="*/ 102 w 204"/>
                <a:gd name="T5" fmla="*/ 184 h 211"/>
                <a:gd name="T6" fmla="*/ 169 w 204"/>
                <a:gd name="T7" fmla="*/ 0 h 211"/>
                <a:gd name="T8" fmla="*/ 204 w 204"/>
                <a:gd name="T9" fmla="*/ 0 h 211"/>
                <a:gd name="T10" fmla="*/ 204 w 204"/>
                <a:gd name="T11" fmla="*/ 211 h 211"/>
                <a:gd name="T12" fmla="*/ 185 w 204"/>
                <a:gd name="T13" fmla="*/ 211 h 211"/>
                <a:gd name="T14" fmla="*/ 185 w 204"/>
                <a:gd name="T15" fmla="*/ 21 h 211"/>
                <a:gd name="T16" fmla="*/ 181 w 204"/>
                <a:gd name="T17" fmla="*/ 21 h 211"/>
                <a:gd name="T18" fmla="*/ 113 w 204"/>
                <a:gd name="T19" fmla="*/ 204 h 211"/>
                <a:gd name="T20" fmla="*/ 90 w 204"/>
                <a:gd name="T21" fmla="*/ 204 h 211"/>
                <a:gd name="T22" fmla="*/ 23 w 204"/>
                <a:gd name="T23" fmla="*/ 21 h 211"/>
                <a:gd name="T24" fmla="*/ 19 w 204"/>
                <a:gd name="T25" fmla="*/ 21 h 211"/>
                <a:gd name="T26" fmla="*/ 19 w 204"/>
                <a:gd name="T27" fmla="*/ 211 h 211"/>
                <a:gd name="T28" fmla="*/ 0 w 204"/>
                <a:gd name="T29" fmla="*/ 211 h 211"/>
                <a:gd name="T30" fmla="*/ 0 w 204"/>
                <a:gd name="T31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4" h="211">
                  <a:moveTo>
                    <a:pt x="0" y="0"/>
                  </a:moveTo>
                  <a:lnTo>
                    <a:pt x="34" y="0"/>
                  </a:lnTo>
                  <a:lnTo>
                    <a:pt x="102" y="184"/>
                  </a:lnTo>
                  <a:lnTo>
                    <a:pt x="169" y="0"/>
                  </a:lnTo>
                  <a:lnTo>
                    <a:pt x="204" y="0"/>
                  </a:lnTo>
                  <a:lnTo>
                    <a:pt x="204" y="211"/>
                  </a:lnTo>
                  <a:lnTo>
                    <a:pt x="185" y="211"/>
                  </a:lnTo>
                  <a:lnTo>
                    <a:pt x="185" y="21"/>
                  </a:lnTo>
                  <a:lnTo>
                    <a:pt x="181" y="21"/>
                  </a:lnTo>
                  <a:lnTo>
                    <a:pt x="113" y="204"/>
                  </a:lnTo>
                  <a:lnTo>
                    <a:pt x="90" y="204"/>
                  </a:lnTo>
                  <a:lnTo>
                    <a:pt x="23" y="21"/>
                  </a:lnTo>
                  <a:lnTo>
                    <a:pt x="19" y="21"/>
                  </a:lnTo>
                  <a:lnTo>
                    <a:pt x="19" y="211"/>
                  </a:lnTo>
                  <a:lnTo>
                    <a:pt x="0" y="2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18" name="Freeform 18"/>
            <p:cNvSpPr>
              <a:spLocks noEditPoints="1"/>
            </p:cNvSpPr>
            <p:nvPr/>
          </p:nvSpPr>
          <p:spPr bwMode="auto">
            <a:xfrm>
              <a:off x="3563" y="2297"/>
              <a:ext cx="31" cy="36"/>
            </a:xfrm>
            <a:custGeom>
              <a:avLst/>
              <a:gdLst>
                <a:gd name="T0" fmla="*/ 116 w 136"/>
                <a:gd name="T1" fmla="*/ 129 h 157"/>
                <a:gd name="T2" fmla="*/ 136 w 136"/>
                <a:gd name="T3" fmla="*/ 142 h 157"/>
                <a:gd name="T4" fmla="*/ 135 w 136"/>
                <a:gd name="T5" fmla="*/ 157 h 157"/>
                <a:gd name="T6" fmla="*/ 100 w 136"/>
                <a:gd name="T7" fmla="*/ 145 h 157"/>
                <a:gd name="T8" fmla="*/ 42 w 136"/>
                <a:gd name="T9" fmla="*/ 157 h 157"/>
                <a:gd name="T10" fmla="*/ 0 w 136"/>
                <a:gd name="T11" fmla="*/ 111 h 157"/>
                <a:gd name="T12" fmla="*/ 45 w 136"/>
                <a:gd name="T13" fmla="*/ 67 h 157"/>
                <a:gd name="T14" fmla="*/ 98 w 136"/>
                <a:gd name="T15" fmla="*/ 62 h 157"/>
                <a:gd name="T16" fmla="*/ 98 w 136"/>
                <a:gd name="T17" fmla="*/ 48 h 157"/>
                <a:gd name="T18" fmla="*/ 68 w 136"/>
                <a:gd name="T19" fmla="*/ 17 h 157"/>
                <a:gd name="T20" fmla="*/ 9 w 136"/>
                <a:gd name="T21" fmla="*/ 21 h 157"/>
                <a:gd name="T22" fmla="*/ 8 w 136"/>
                <a:gd name="T23" fmla="*/ 6 h 157"/>
                <a:gd name="T24" fmla="*/ 69 w 136"/>
                <a:gd name="T25" fmla="*/ 0 h 157"/>
                <a:gd name="T26" fmla="*/ 116 w 136"/>
                <a:gd name="T27" fmla="*/ 48 h 157"/>
                <a:gd name="T28" fmla="*/ 116 w 136"/>
                <a:gd name="T29" fmla="*/ 129 h 157"/>
                <a:gd name="T30" fmla="*/ 47 w 136"/>
                <a:gd name="T31" fmla="*/ 81 h 157"/>
                <a:gd name="T32" fmla="*/ 47 w 136"/>
                <a:gd name="T33" fmla="*/ 81 h 157"/>
                <a:gd name="T34" fmla="*/ 19 w 136"/>
                <a:gd name="T35" fmla="*/ 111 h 157"/>
                <a:gd name="T36" fmla="*/ 45 w 136"/>
                <a:gd name="T37" fmla="*/ 141 h 157"/>
                <a:gd name="T38" fmla="*/ 98 w 136"/>
                <a:gd name="T39" fmla="*/ 131 h 157"/>
                <a:gd name="T40" fmla="*/ 98 w 136"/>
                <a:gd name="T41" fmla="*/ 76 h 157"/>
                <a:gd name="T42" fmla="*/ 47 w 136"/>
                <a:gd name="T43" fmla="*/ 81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6" h="157">
                  <a:moveTo>
                    <a:pt x="116" y="129"/>
                  </a:moveTo>
                  <a:cubicBezTo>
                    <a:pt x="117" y="138"/>
                    <a:pt x="126" y="141"/>
                    <a:pt x="136" y="142"/>
                  </a:cubicBezTo>
                  <a:lnTo>
                    <a:pt x="135" y="157"/>
                  </a:lnTo>
                  <a:cubicBezTo>
                    <a:pt x="120" y="157"/>
                    <a:pt x="109" y="154"/>
                    <a:pt x="100" y="145"/>
                  </a:cubicBezTo>
                  <a:cubicBezTo>
                    <a:pt x="100" y="145"/>
                    <a:pt x="71" y="157"/>
                    <a:pt x="42" y="157"/>
                  </a:cubicBezTo>
                  <a:cubicBezTo>
                    <a:pt x="15" y="157"/>
                    <a:pt x="0" y="142"/>
                    <a:pt x="0" y="111"/>
                  </a:cubicBezTo>
                  <a:cubicBezTo>
                    <a:pt x="0" y="83"/>
                    <a:pt x="14" y="70"/>
                    <a:pt x="45" y="67"/>
                  </a:cubicBezTo>
                  <a:lnTo>
                    <a:pt x="98" y="62"/>
                  </a:lnTo>
                  <a:lnTo>
                    <a:pt x="98" y="48"/>
                  </a:lnTo>
                  <a:cubicBezTo>
                    <a:pt x="98" y="26"/>
                    <a:pt x="87" y="17"/>
                    <a:pt x="68" y="17"/>
                  </a:cubicBezTo>
                  <a:cubicBezTo>
                    <a:pt x="45" y="17"/>
                    <a:pt x="9" y="21"/>
                    <a:pt x="9" y="21"/>
                  </a:cubicBezTo>
                  <a:lnTo>
                    <a:pt x="8" y="6"/>
                  </a:lnTo>
                  <a:cubicBezTo>
                    <a:pt x="8" y="6"/>
                    <a:pt x="44" y="0"/>
                    <a:pt x="69" y="0"/>
                  </a:cubicBezTo>
                  <a:cubicBezTo>
                    <a:pt x="101" y="0"/>
                    <a:pt x="116" y="16"/>
                    <a:pt x="116" y="48"/>
                  </a:cubicBezTo>
                  <a:lnTo>
                    <a:pt x="116" y="129"/>
                  </a:lnTo>
                  <a:close/>
                  <a:moveTo>
                    <a:pt x="47" y="81"/>
                  </a:moveTo>
                  <a:lnTo>
                    <a:pt x="47" y="81"/>
                  </a:lnTo>
                  <a:cubicBezTo>
                    <a:pt x="27" y="83"/>
                    <a:pt x="19" y="93"/>
                    <a:pt x="19" y="111"/>
                  </a:cubicBezTo>
                  <a:cubicBezTo>
                    <a:pt x="19" y="130"/>
                    <a:pt x="28" y="141"/>
                    <a:pt x="45" y="141"/>
                  </a:cubicBezTo>
                  <a:cubicBezTo>
                    <a:pt x="69" y="141"/>
                    <a:pt x="98" y="131"/>
                    <a:pt x="98" y="131"/>
                  </a:cubicBezTo>
                  <a:lnTo>
                    <a:pt x="98" y="76"/>
                  </a:lnTo>
                  <a:lnTo>
                    <a:pt x="47" y="81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3603" y="2297"/>
              <a:ext cx="17" cy="35"/>
            </a:xfrm>
            <a:custGeom>
              <a:avLst/>
              <a:gdLst>
                <a:gd name="T0" fmla="*/ 0 w 75"/>
                <a:gd name="T1" fmla="*/ 3 h 154"/>
                <a:gd name="T2" fmla="*/ 19 w 75"/>
                <a:gd name="T3" fmla="*/ 3 h 154"/>
                <a:gd name="T4" fmla="*/ 19 w 75"/>
                <a:gd name="T5" fmla="*/ 24 h 154"/>
                <a:gd name="T6" fmla="*/ 75 w 75"/>
                <a:gd name="T7" fmla="*/ 0 h 154"/>
                <a:gd name="T8" fmla="*/ 75 w 75"/>
                <a:gd name="T9" fmla="*/ 18 h 154"/>
                <a:gd name="T10" fmla="*/ 19 w 75"/>
                <a:gd name="T11" fmla="*/ 41 h 154"/>
                <a:gd name="T12" fmla="*/ 19 w 75"/>
                <a:gd name="T13" fmla="*/ 154 h 154"/>
                <a:gd name="T14" fmla="*/ 0 w 75"/>
                <a:gd name="T15" fmla="*/ 154 h 154"/>
                <a:gd name="T16" fmla="*/ 0 w 75"/>
                <a:gd name="T17" fmla="*/ 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154">
                  <a:moveTo>
                    <a:pt x="0" y="3"/>
                  </a:moveTo>
                  <a:lnTo>
                    <a:pt x="19" y="3"/>
                  </a:lnTo>
                  <a:lnTo>
                    <a:pt x="19" y="24"/>
                  </a:lnTo>
                  <a:cubicBezTo>
                    <a:pt x="19" y="24"/>
                    <a:pt x="44" y="5"/>
                    <a:pt x="75" y="0"/>
                  </a:cubicBezTo>
                  <a:lnTo>
                    <a:pt x="75" y="18"/>
                  </a:lnTo>
                  <a:cubicBezTo>
                    <a:pt x="46" y="24"/>
                    <a:pt x="19" y="41"/>
                    <a:pt x="19" y="41"/>
                  </a:cubicBezTo>
                  <a:lnTo>
                    <a:pt x="19" y="154"/>
                  </a:lnTo>
                  <a:lnTo>
                    <a:pt x="0" y="154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20" name="Freeform 20"/>
            <p:cNvSpPr>
              <a:spLocks noEditPoints="1"/>
            </p:cNvSpPr>
            <p:nvPr/>
          </p:nvSpPr>
          <p:spPr bwMode="auto">
            <a:xfrm>
              <a:off x="3627" y="2283"/>
              <a:ext cx="4" cy="49"/>
            </a:xfrm>
            <a:custGeom>
              <a:avLst/>
              <a:gdLst>
                <a:gd name="T0" fmla="*/ 0 w 19"/>
                <a:gd name="T1" fmla="*/ 0 h 212"/>
                <a:gd name="T2" fmla="*/ 19 w 19"/>
                <a:gd name="T3" fmla="*/ 0 h 212"/>
                <a:gd name="T4" fmla="*/ 19 w 19"/>
                <a:gd name="T5" fmla="*/ 23 h 212"/>
                <a:gd name="T6" fmla="*/ 0 w 19"/>
                <a:gd name="T7" fmla="*/ 23 h 212"/>
                <a:gd name="T8" fmla="*/ 0 w 19"/>
                <a:gd name="T9" fmla="*/ 0 h 212"/>
                <a:gd name="T10" fmla="*/ 0 w 19"/>
                <a:gd name="T11" fmla="*/ 61 h 212"/>
                <a:gd name="T12" fmla="*/ 0 w 19"/>
                <a:gd name="T13" fmla="*/ 61 h 212"/>
                <a:gd name="T14" fmla="*/ 19 w 19"/>
                <a:gd name="T15" fmla="*/ 61 h 212"/>
                <a:gd name="T16" fmla="*/ 19 w 19"/>
                <a:gd name="T17" fmla="*/ 212 h 212"/>
                <a:gd name="T18" fmla="*/ 0 w 19"/>
                <a:gd name="T19" fmla="*/ 212 h 212"/>
                <a:gd name="T20" fmla="*/ 0 w 19"/>
                <a:gd name="T21" fmla="*/ 61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212">
                  <a:moveTo>
                    <a:pt x="0" y="0"/>
                  </a:moveTo>
                  <a:lnTo>
                    <a:pt x="19" y="0"/>
                  </a:lnTo>
                  <a:lnTo>
                    <a:pt x="19" y="23"/>
                  </a:lnTo>
                  <a:lnTo>
                    <a:pt x="0" y="23"/>
                  </a:lnTo>
                  <a:lnTo>
                    <a:pt x="0" y="0"/>
                  </a:lnTo>
                  <a:close/>
                  <a:moveTo>
                    <a:pt x="0" y="61"/>
                  </a:moveTo>
                  <a:lnTo>
                    <a:pt x="0" y="61"/>
                  </a:lnTo>
                  <a:lnTo>
                    <a:pt x="19" y="61"/>
                  </a:lnTo>
                  <a:lnTo>
                    <a:pt x="19" y="212"/>
                  </a:lnTo>
                  <a:lnTo>
                    <a:pt x="0" y="212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21" name="Freeform 21"/>
            <p:cNvSpPr>
              <a:spLocks noEditPoints="1"/>
            </p:cNvSpPr>
            <p:nvPr/>
          </p:nvSpPr>
          <p:spPr bwMode="auto">
            <a:xfrm>
              <a:off x="3644" y="2282"/>
              <a:ext cx="27" cy="51"/>
            </a:xfrm>
            <a:custGeom>
              <a:avLst/>
              <a:gdLst>
                <a:gd name="T0" fmla="*/ 122 w 122"/>
                <a:gd name="T1" fmla="*/ 140 h 221"/>
                <a:gd name="T2" fmla="*/ 50 w 122"/>
                <a:gd name="T3" fmla="*/ 221 h 221"/>
                <a:gd name="T4" fmla="*/ 0 w 122"/>
                <a:gd name="T5" fmla="*/ 218 h 221"/>
                <a:gd name="T6" fmla="*/ 0 w 122"/>
                <a:gd name="T7" fmla="*/ 0 h 221"/>
                <a:gd name="T8" fmla="*/ 19 w 122"/>
                <a:gd name="T9" fmla="*/ 0 h 221"/>
                <a:gd name="T10" fmla="*/ 19 w 122"/>
                <a:gd name="T11" fmla="*/ 75 h 221"/>
                <a:gd name="T12" fmla="*/ 67 w 122"/>
                <a:gd name="T13" fmla="*/ 64 h 221"/>
                <a:gd name="T14" fmla="*/ 122 w 122"/>
                <a:gd name="T15" fmla="*/ 140 h 221"/>
                <a:gd name="T16" fmla="*/ 103 w 122"/>
                <a:gd name="T17" fmla="*/ 140 h 221"/>
                <a:gd name="T18" fmla="*/ 103 w 122"/>
                <a:gd name="T19" fmla="*/ 140 h 221"/>
                <a:gd name="T20" fmla="*/ 66 w 122"/>
                <a:gd name="T21" fmla="*/ 81 h 221"/>
                <a:gd name="T22" fmla="*/ 19 w 122"/>
                <a:gd name="T23" fmla="*/ 90 h 221"/>
                <a:gd name="T24" fmla="*/ 19 w 122"/>
                <a:gd name="T25" fmla="*/ 203 h 221"/>
                <a:gd name="T26" fmla="*/ 50 w 122"/>
                <a:gd name="T27" fmla="*/ 205 h 221"/>
                <a:gd name="T28" fmla="*/ 103 w 122"/>
                <a:gd name="T29" fmla="*/ 14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2" h="221">
                  <a:moveTo>
                    <a:pt x="122" y="140"/>
                  </a:moveTo>
                  <a:cubicBezTo>
                    <a:pt x="122" y="198"/>
                    <a:pt x="107" y="221"/>
                    <a:pt x="50" y="221"/>
                  </a:cubicBezTo>
                  <a:cubicBezTo>
                    <a:pt x="31" y="221"/>
                    <a:pt x="0" y="218"/>
                    <a:pt x="0" y="218"/>
                  </a:cubicBezTo>
                  <a:lnTo>
                    <a:pt x="0" y="0"/>
                  </a:lnTo>
                  <a:lnTo>
                    <a:pt x="19" y="0"/>
                  </a:lnTo>
                  <a:lnTo>
                    <a:pt x="19" y="75"/>
                  </a:lnTo>
                  <a:cubicBezTo>
                    <a:pt x="19" y="75"/>
                    <a:pt x="43" y="64"/>
                    <a:pt x="67" y="64"/>
                  </a:cubicBezTo>
                  <a:cubicBezTo>
                    <a:pt x="109" y="64"/>
                    <a:pt x="122" y="86"/>
                    <a:pt x="122" y="140"/>
                  </a:cubicBezTo>
                  <a:close/>
                  <a:moveTo>
                    <a:pt x="103" y="140"/>
                  </a:moveTo>
                  <a:lnTo>
                    <a:pt x="103" y="140"/>
                  </a:lnTo>
                  <a:cubicBezTo>
                    <a:pt x="103" y="98"/>
                    <a:pt x="96" y="81"/>
                    <a:pt x="66" y="81"/>
                  </a:cubicBezTo>
                  <a:cubicBezTo>
                    <a:pt x="43" y="81"/>
                    <a:pt x="19" y="90"/>
                    <a:pt x="19" y="90"/>
                  </a:cubicBezTo>
                  <a:lnTo>
                    <a:pt x="19" y="203"/>
                  </a:lnTo>
                  <a:cubicBezTo>
                    <a:pt x="19" y="203"/>
                    <a:pt x="40" y="205"/>
                    <a:pt x="50" y="205"/>
                  </a:cubicBezTo>
                  <a:cubicBezTo>
                    <a:pt x="96" y="205"/>
                    <a:pt x="103" y="184"/>
                    <a:pt x="103" y="140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22" name="Freeform 22"/>
            <p:cNvSpPr>
              <a:spLocks noEditPoints="1"/>
            </p:cNvSpPr>
            <p:nvPr/>
          </p:nvSpPr>
          <p:spPr bwMode="auto">
            <a:xfrm>
              <a:off x="3679" y="2297"/>
              <a:ext cx="29" cy="36"/>
            </a:xfrm>
            <a:custGeom>
              <a:avLst/>
              <a:gdLst>
                <a:gd name="T0" fmla="*/ 129 w 129"/>
                <a:gd name="T1" fmla="*/ 76 h 157"/>
                <a:gd name="T2" fmla="*/ 65 w 129"/>
                <a:gd name="T3" fmla="*/ 157 h 157"/>
                <a:gd name="T4" fmla="*/ 0 w 129"/>
                <a:gd name="T5" fmla="*/ 76 h 157"/>
                <a:gd name="T6" fmla="*/ 65 w 129"/>
                <a:gd name="T7" fmla="*/ 0 h 157"/>
                <a:gd name="T8" fmla="*/ 129 w 129"/>
                <a:gd name="T9" fmla="*/ 76 h 157"/>
                <a:gd name="T10" fmla="*/ 110 w 129"/>
                <a:gd name="T11" fmla="*/ 76 h 157"/>
                <a:gd name="T12" fmla="*/ 110 w 129"/>
                <a:gd name="T13" fmla="*/ 76 h 157"/>
                <a:gd name="T14" fmla="*/ 65 w 129"/>
                <a:gd name="T15" fmla="*/ 16 h 157"/>
                <a:gd name="T16" fmla="*/ 18 w 129"/>
                <a:gd name="T17" fmla="*/ 76 h 157"/>
                <a:gd name="T18" fmla="*/ 65 w 129"/>
                <a:gd name="T19" fmla="*/ 141 h 157"/>
                <a:gd name="T20" fmla="*/ 110 w 129"/>
                <a:gd name="T21" fmla="*/ 76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9" h="157">
                  <a:moveTo>
                    <a:pt x="129" y="76"/>
                  </a:moveTo>
                  <a:cubicBezTo>
                    <a:pt x="129" y="130"/>
                    <a:pt x="116" y="157"/>
                    <a:pt x="65" y="157"/>
                  </a:cubicBezTo>
                  <a:cubicBezTo>
                    <a:pt x="13" y="157"/>
                    <a:pt x="0" y="133"/>
                    <a:pt x="0" y="76"/>
                  </a:cubicBezTo>
                  <a:cubicBezTo>
                    <a:pt x="0" y="22"/>
                    <a:pt x="17" y="0"/>
                    <a:pt x="65" y="0"/>
                  </a:cubicBezTo>
                  <a:cubicBezTo>
                    <a:pt x="110" y="0"/>
                    <a:pt x="129" y="23"/>
                    <a:pt x="129" y="76"/>
                  </a:cubicBezTo>
                  <a:close/>
                  <a:moveTo>
                    <a:pt x="110" y="76"/>
                  </a:moveTo>
                  <a:lnTo>
                    <a:pt x="110" y="76"/>
                  </a:lnTo>
                  <a:cubicBezTo>
                    <a:pt x="110" y="33"/>
                    <a:pt x="96" y="16"/>
                    <a:pt x="65" y="16"/>
                  </a:cubicBezTo>
                  <a:cubicBezTo>
                    <a:pt x="29" y="16"/>
                    <a:pt x="18" y="31"/>
                    <a:pt x="18" y="76"/>
                  </a:cubicBezTo>
                  <a:cubicBezTo>
                    <a:pt x="18" y="122"/>
                    <a:pt x="25" y="141"/>
                    <a:pt x="65" y="141"/>
                  </a:cubicBezTo>
                  <a:cubicBezTo>
                    <a:pt x="105" y="141"/>
                    <a:pt x="110" y="119"/>
                    <a:pt x="110" y="76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23" name="Freeform 23"/>
            <p:cNvSpPr>
              <a:spLocks/>
            </p:cNvSpPr>
            <p:nvPr/>
          </p:nvSpPr>
          <p:spPr bwMode="auto">
            <a:xfrm>
              <a:off x="3719" y="2297"/>
              <a:ext cx="17" cy="35"/>
            </a:xfrm>
            <a:custGeom>
              <a:avLst/>
              <a:gdLst>
                <a:gd name="T0" fmla="*/ 0 w 75"/>
                <a:gd name="T1" fmla="*/ 3 h 154"/>
                <a:gd name="T2" fmla="*/ 19 w 75"/>
                <a:gd name="T3" fmla="*/ 3 h 154"/>
                <a:gd name="T4" fmla="*/ 19 w 75"/>
                <a:gd name="T5" fmla="*/ 24 h 154"/>
                <a:gd name="T6" fmla="*/ 75 w 75"/>
                <a:gd name="T7" fmla="*/ 0 h 154"/>
                <a:gd name="T8" fmla="*/ 75 w 75"/>
                <a:gd name="T9" fmla="*/ 18 h 154"/>
                <a:gd name="T10" fmla="*/ 19 w 75"/>
                <a:gd name="T11" fmla="*/ 41 h 154"/>
                <a:gd name="T12" fmla="*/ 19 w 75"/>
                <a:gd name="T13" fmla="*/ 154 h 154"/>
                <a:gd name="T14" fmla="*/ 0 w 75"/>
                <a:gd name="T15" fmla="*/ 154 h 154"/>
                <a:gd name="T16" fmla="*/ 0 w 75"/>
                <a:gd name="T17" fmla="*/ 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154">
                  <a:moveTo>
                    <a:pt x="0" y="3"/>
                  </a:moveTo>
                  <a:lnTo>
                    <a:pt x="19" y="3"/>
                  </a:lnTo>
                  <a:lnTo>
                    <a:pt x="19" y="24"/>
                  </a:lnTo>
                  <a:cubicBezTo>
                    <a:pt x="19" y="24"/>
                    <a:pt x="44" y="5"/>
                    <a:pt x="75" y="0"/>
                  </a:cubicBezTo>
                  <a:lnTo>
                    <a:pt x="75" y="18"/>
                  </a:lnTo>
                  <a:cubicBezTo>
                    <a:pt x="46" y="24"/>
                    <a:pt x="19" y="41"/>
                    <a:pt x="19" y="41"/>
                  </a:cubicBezTo>
                  <a:lnTo>
                    <a:pt x="19" y="154"/>
                  </a:lnTo>
                  <a:lnTo>
                    <a:pt x="0" y="154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24" name="Freeform 24"/>
            <p:cNvSpPr>
              <a:spLocks/>
            </p:cNvSpPr>
            <p:nvPr/>
          </p:nvSpPr>
          <p:spPr bwMode="auto">
            <a:xfrm>
              <a:off x="3743" y="2297"/>
              <a:ext cx="27" cy="36"/>
            </a:xfrm>
            <a:custGeom>
              <a:avLst/>
              <a:gdLst>
                <a:gd name="T0" fmla="*/ 117 w 117"/>
                <a:gd name="T1" fmla="*/ 0 h 154"/>
                <a:gd name="T2" fmla="*/ 117 w 117"/>
                <a:gd name="T3" fmla="*/ 151 h 154"/>
                <a:gd name="T4" fmla="*/ 99 w 117"/>
                <a:gd name="T5" fmla="*/ 151 h 154"/>
                <a:gd name="T6" fmla="*/ 99 w 117"/>
                <a:gd name="T7" fmla="*/ 140 h 154"/>
                <a:gd name="T8" fmla="*/ 51 w 117"/>
                <a:gd name="T9" fmla="*/ 154 h 154"/>
                <a:gd name="T10" fmla="*/ 0 w 117"/>
                <a:gd name="T11" fmla="*/ 79 h 154"/>
                <a:gd name="T12" fmla="*/ 0 w 117"/>
                <a:gd name="T13" fmla="*/ 0 h 154"/>
                <a:gd name="T14" fmla="*/ 18 w 117"/>
                <a:gd name="T15" fmla="*/ 0 h 154"/>
                <a:gd name="T16" fmla="*/ 18 w 117"/>
                <a:gd name="T17" fmla="*/ 78 h 154"/>
                <a:gd name="T18" fmla="*/ 53 w 117"/>
                <a:gd name="T19" fmla="*/ 138 h 154"/>
                <a:gd name="T20" fmla="*/ 99 w 117"/>
                <a:gd name="T21" fmla="*/ 125 h 154"/>
                <a:gd name="T22" fmla="*/ 99 w 117"/>
                <a:gd name="T23" fmla="*/ 0 h 154"/>
                <a:gd name="T24" fmla="*/ 117 w 117"/>
                <a:gd name="T25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7" h="154">
                  <a:moveTo>
                    <a:pt x="117" y="0"/>
                  </a:moveTo>
                  <a:lnTo>
                    <a:pt x="117" y="151"/>
                  </a:lnTo>
                  <a:lnTo>
                    <a:pt x="99" y="151"/>
                  </a:lnTo>
                  <a:lnTo>
                    <a:pt x="99" y="140"/>
                  </a:lnTo>
                  <a:cubicBezTo>
                    <a:pt x="99" y="140"/>
                    <a:pt x="75" y="154"/>
                    <a:pt x="51" y="154"/>
                  </a:cubicBezTo>
                  <a:cubicBezTo>
                    <a:pt x="8" y="154"/>
                    <a:pt x="0" y="136"/>
                    <a:pt x="0" y="79"/>
                  </a:cubicBezTo>
                  <a:lnTo>
                    <a:pt x="0" y="0"/>
                  </a:lnTo>
                  <a:lnTo>
                    <a:pt x="18" y="0"/>
                  </a:lnTo>
                  <a:lnTo>
                    <a:pt x="18" y="78"/>
                  </a:lnTo>
                  <a:cubicBezTo>
                    <a:pt x="18" y="124"/>
                    <a:pt x="22" y="138"/>
                    <a:pt x="53" y="138"/>
                  </a:cubicBezTo>
                  <a:cubicBezTo>
                    <a:pt x="77" y="138"/>
                    <a:pt x="99" y="125"/>
                    <a:pt x="99" y="125"/>
                  </a:cubicBezTo>
                  <a:lnTo>
                    <a:pt x="99" y="0"/>
                  </a:lnTo>
                  <a:lnTo>
                    <a:pt x="117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25" name="Freeform 25"/>
            <p:cNvSpPr>
              <a:spLocks/>
            </p:cNvSpPr>
            <p:nvPr/>
          </p:nvSpPr>
          <p:spPr bwMode="auto">
            <a:xfrm>
              <a:off x="3526" y="2058"/>
              <a:ext cx="7" cy="15"/>
            </a:xfrm>
            <a:custGeom>
              <a:avLst/>
              <a:gdLst>
                <a:gd name="T0" fmla="*/ 14 w 33"/>
                <a:gd name="T1" fmla="*/ 2 h 68"/>
                <a:gd name="T2" fmla="*/ 6 w 33"/>
                <a:gd name="T3" fmla="*/ 0 h 68"/>
                <a:gd name="T4" fmla="*/ 0 w 33"/>
                <a:gd name="T5" fmla="*/ 12 h 68"/>
                <a:gd name="T6" fmla="*/ 0 w 33"/>
                <a:gd name="T7" fmla="*/ 68 h 68"/>
                <a:gd name="T8" fmla="*/ 33 w 33"/>
                <a:gd name="T9" fmla="*/ 68 h 68"/>
                <a:gd name="T10" fmla="*/ 33 w 33"/>
                <a:gd name="T11" fmla="*/ 12 h 68"/>
                <a:gd name="T12" fmla="*/ 26 w 33"/>
                <a:gd name="T13" fmla="*/ 0 h 68"/>
                <a:gd name="T14" fmla="*/ 16 w 33"/>
                <a:gd name="T15" fmla="*/ 2 h 68"/>
                <a:gd name="T16" fmla="*/ 14 w 33"/>
                <a:gd name="T17" fmla="*/ 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68">
                  <a:moveTo>
                    <a:pt x="14" y="2"/>
                  </a:moveTo>
                  <a:cubicBezTo>
                    <a:pt x="12" y="2"/>
                    <a:pt x="9" y="1"/>
                    <a:pt x="6" y="0"/>
                  </a:cubicBezTo>
                  <a:lnTo>
                    <a:pt x="0" y="12"/>
                  </a:lnTo>
                  <a:lnTo>
                    <a:pt x="0" y="68"/>
                  </a:lnTo>
                  <a:lnTo>
                    <a:pt x="33" y="68"/>
                  </a:lnTo>
                  <a:lnTo>
                    <a:pt x="33" y="12"/>
                  </a:lnTo>
                  <a:lnTo>
                    <a:pt x="26" y="0"/>
                  </a:lnTo>
                  <a:cubicBezTo>
                    <a:pt x="23" y="1"/>
                    <a:pt x="20" y="2"/>
                    <a:pt x="16" y="2"/>
                  </a:cubicBezTo>
                  <a:cubicBezTo>
                    <a:pt x="15" y="2"/>
                    <a:pt x="15" y="2"/>
                    <a:pt x="14" y="2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26" name="Freeform 26"/>
            <p:cNvSpPr>
              <a:spLocks/>
            </p:cNvSpPr>
            <p:nvPr/>
          </p:nvSpPr>
          <p:spPr bwMode="auto">
            <a:xfrm>
              <a:off x="3527" y="2026"/>
              <a:ext cx="5" cy="31"/>
            </a:xfrm>
            <a:custGeom>
              <a:avLst/>
              <a:gdLst>
                <a:gd name="T0" fmla="*/ 25 w 25"/>
                <a:gd name="T1" fmla="*/ 129 h 135"/>
                <a:gd name="T2" fmla="*/ 17 w 25"/>
                <a:gd name="T3" fmla="*/ 6 h 135"/>
                <a:gd name="T4" fmla="*/ 10 w 25"/>
                <a:gd name="T5" fmla="*/ 0 h 135"/>
                <a:gd name="T6" fmla="*/ 4 w 25"/>
                <a:gd name="T7" fmla="*/ 6 h 135"/>
                <a:gd name="T8" fmla="*/ 0 w 25"/>
                <a:gd name="T9" fmla="*/ 128 h 135"/>
                <a:gd name="T10" fmla="*/ 3 w 25"/>
                <a:gd name="T11" fmla="*/ 133 h 135"/>
                <a:gd name="T12" fmla="*/ 9 w 25"/>
                <a:gd name="T13" fmla="*/ 135 h 135"/>
                <a:gd name="T14" fmla="*/ 14 w 25"/>
                <a:gd name="T15" fmla="*/ 135 h 135"/>
                <a:gd name="T16" fmla="*/ 25 w 25"/>
                <a:gd name="T17" fmla="*/ 129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35">
                  <a:moveTo>
                    <a:pt x="25" y="129"/>
                  </a:moveTo>
                  <a:lnTo>
                    <a:pt x="17" y="6"/>
                  </a:lnTo>
                  <a:cubicBezTo>
                    <a:pt x="17" y="3"/>
                    <a:pt x="14" y="0"/>
                    <a:pt x="10" y="0"/>
                  </a:cubicBezTo>
                  <a:cubicBezTo>
                    <a:pt x="7" y="0"/>
                    <a:pt x="4" y="3"/>
                    <a:pt x="4" y="6"/>
                  </a:cubicBezTo>
                  <a:lnTo>
                    <a:pt x="0" y="128"/>
                  </a:lnTo>
                  <a:cubicBezTo>
                    <a:pt x="0" y="129"/>
                    <a:pt x="1" y="131"/>
                    <a:pt x="3" y="133"/>
                  </a:cubicBezTo>
                  <a:cubicBezTo>
                    <a:pt x="5" y="134"/>
                    <a:pt x="8" y="134"/>
                    <a:pt x="9" y="135"/>
                  </a:cubicBezTo>
                  <a:lnTo>
                    <a:pt x="14" y="135"/>
                  </a:lnTo>
                  <a:cubicBezTo>
                    <a:pt x="21" y="134"/>
                    <a:pt x="25" y="130"/>
                    <a:pt x="25" y="129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27" name="Freeform 27"/>
            <p:cNvSpPr>
              <a:spLocks/>
            </p:cNvSpPr>
            <p:nvPr/>
          </p:nvSpPr>
          <p:spPr bwMode="auto">
            <a:xfrm>
              <a:off x="3529" y="2057"/>
              <a:ext cx="1" cy="0"/>
            </a:xfrm>
            <a:custGeom>
              <a:avLst/>
              <a:gdLst>
                <a:gd name="T0" fmla="*/ 1 w 5"/>
                <a:gd name="T1" fmla="*/ 3 w 5"/>
                <a:gd name="T2" fmla="*/ 5 w 5"/>
                <a:gd name="T3" fmla="*/ 0 w 5"/>
                <a:gd name="T4" fmla="*/ 1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1" y="0"/>
                  </a:moveTo>
                  <a:cubicBezTo>
                    <a:pt x="2" y="0"/>
                    <a:pt x="2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lnTo>
                    <a:pt x="0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28" name="Freeform 28"/>
            <p:cNvSpPr>
              <a:spLocks/>
            </p:cNvSpPr>
            <p:nvPr/>
          </p:nvSpPr>
          <p:spPr bwMode="auto">
            <a:xfrm>
              <a:off x="3414" y="2058"/>
              <a:ext cx="7" cy="15"/>
            </a:xfrm>
            <a:custGeom>
              <a:avLst/>
              <a:gdLst>
                <a:gd name="T0" fmla="*/ 19 w 33"/>
                <a:gd name="T1" fmla="*/ 2 h 68"/>
                <a:gd name="T2" fmla="*/ 27 w 33"/>
                <a:gd name="T3" fmla="*/ 0 h 68"/>
                <a:gd name="T4" fmla="*/ 33 w 33"/>
                <a:gd name="T5" fmla="*/ 12 h 68"/>
                <a:gd name="T6" fmla="*/ 33 w 33"/>
                <a:gd name="T7" fmla="*/ 68 h 68"/>
                <a:gd name="T8" fmla="*/ 0 w 33"/>
                <a:gd name="T9" fmla="*/ 68 h 68"/>
                <a:gd name="T10" fmla="*/ 0 w 33"/>
                <a:gd name="T11" fmla="*/ 12 h 68"/>
                <a:gd name="T12" fmla="*/ 7 w 33"/>
                <a:gd name="T13" fmla="*/ 0 h 68"/>
                <a:gd name="T14" fmla="*/ 17 w 33"/>
                <a:gd name="T15" fmla="*/ 2 h 68"/>
                <a:gd name="T16" fmla="*/ 19 w 33"/>
                <a:gd name="T17" fmla="*/ 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68">
                  <a:moveTo>
                    <a:pt x="19" y="2"/>
                  </a:moveTo>
                  <a:cubicBezTo>
                    <a:pt x="21" y="2"/>
                    <a:pt x="24" y="1"/>
                    <a:pt x="27" y="0"/>
                  </a:cubicBezTo>
                  <a:lnTo>
                    <a:pt x="33" y="12"/>
                  </a:lnTo>
                  <a:lnTo>
                    <a:pt x="33" y="68"/>
                  </a:lnTo>
                  <a:lnTo>
                    <a:pt x="0" y="68"/>
                  </a:lnTo>
                  <a:lnTo>
                    <a:pt x="0" y="12"/>
                  </a:lnTo>
                  <a:lnTo>
                    <a:pt x="7" y="0"/>
                  </a:lnTo>
                  <a:cubicBezTo>
                    <a:pt x="10" y="1"/>
                    <a:pt x="13" y="2"/>
                    <a:pt x="17" y="2"/>
                  </a:cubicBezTo>
                  <a:cubicBezTo>
                    <a:pt x="18" y="2"/>
                    <a:pt x="18" y="2"/>
                    <a:pt x="19" y="2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29" name="Freeform 29"/>
            <p:cNvSpPr>
              <a:spLocks/>
            </p:cNvSpPr>
            <p:nvPr/>
          </p:nvSpPr>
          <p:spPr bwMode="auto">
            <a:xfrm>
              <a:off x="3415" y="2026"/>
              <a:ext cx="5" cy="31"/>
            </a:xfrm>
            <a:custGeom>
              <a:avLst/>
              <a:gdLst>
                <a:gd name="T0" fmla="*/ 0 w 25"/>
                <a:gd name="T1" fmla="*/ 129 h 135"/>
                <a:gd name="T2" fmla="*/ 8 w 25"/>
                <a:gd name="T3" fmla="*/ 6 h 135"/>
                <a:gd name="T4" fmla="*/ 15 w 25"/>
                <a:gd name="T5" fmla="*/ 0 h 135"/>
                <a:gd name="T6" fmla="*/ 21 w 25"/>
                <a:gd name="T7" fmla="*/ 6 h 135"/>
                <a:gd name="T8" fmla="*/ 25 w 25"/>
                <a:gd name="T9" fmla="*/ 128 h 135"/>
                <a:gd name="T10" fmla="*/ 22 w 25"/>
                <a:gd name="T11" fmla="*/ 133 h 135"/>
                <a:gd name="T12" fmla="*/ 16 w 25"/>
                <a:gd name="T13" fmla="*/ 135 h 135"/>
                <a:gd name="T14" fmla="*/ 11 w 25"/>
                <a:gd name="T15" fmla="*/ 135 h 135"/>
                <a:gd name="T16" fmla="*/ 0 w 25"/>
                <a:gd name="T17" fmla="*/ 129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35">
                  <a:moveTo>
                    <a:pt x="0" y="129"/>
                  </a:moveTo>
                  <a:lnTo>
                    <a:pt x="8" y="6"/>
                  </a:lnTo>
                  <a:cubicBezTo>
                    <a:pt x="8" y="3"/>
                    <a:pt x="11" y="0"/>
                    <a:pt x="15" y="0"/>
                  </a:cubicBezTo>
                  <a:cubicBezTo>
                    <a:pt x="18" y="0"/>
                    <a:pt x="21" y="3"/>
                    <a:pt x="21" y="6"/>
                  </a:cubicBezTo>
                  <a:lnTo>
                    <a:pt x="25" y="128"/>
                  </a:lnTo>
                  <a:cubicBezTo>
                    <a:pt x="25" y="129"/>
                    <a:pt x="24" y="131"/>
                    <a:pt x="22" y="133"/>
                  </a:cubicBezTo>
                  <a:cubicBezTo>
                    <a:pt x="20" y="134"/>
                    <a:pt x="17" y="134"/>
                    <a:pt x="16" y="135"/>
                  </a:cubicBezTo>
                  <a:lnTo>
                    <a:pt x="11" y="135"/>
                  </a:lnTo>
                  <a:cubicBezTo>
                    <a:pt x="4" y="134"/>
                    <a:pt x="0" y="130"/>
                    <a:pt x="0" y="129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30" name="Freeform 30"/>
            <p:cNvSpPr>
              <a:spLocks/>
            </p:cNvSpPr>
            <p:nvPr/>
          </p:nvSpPr>
          <p:spPr bwMode="auto">
            <a:xfrm>
              <a:off x="3417" y="2057"/>
              <a:ext cx="1" cy="0"/>
            </a:xfrm>
            <a:custGeom>
              <a:avLst/>
              <a:gdLst>
                <a:gd name="T0" fmla="*/ 4 w 5"/>
                <a:gd name="T1" fmla="*/ 2 w 5"/>
                <a:gd name="T2" fmla="*/ 0 w 5"/>
                <a:gd name="T3" fmla="*/ 5 w 5"/>
                <a:gd name="T4" fmla="*/ 4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4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lnTo>
                    <a:pt x="5" y="0"/>
                  </a:ln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31" name="Rectangle 31"/>
            <p:cNvSpPr>
              <a:spLocks noChangeArrowheads="1"/>
            </p:cNvSpPr>
            <p:nvPr/>
          </p:nvSpPr>
          <p:spPr bwMode="auto">
            <a:xfrm>
              <a:off x="3175" y="2076"/>
              <a:ext cx="236" cy="186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32" name="Rectangle 32"/>
            <p:cNvSpPr>
              <a:spLocks noChangeArrowheads="1"/>
            </p:cNvSpPr>
            <p:nvPr/>
          </p:nvSpPr>
          <p:spPr bwMode="auto">
            <a:xfrm>
              <a:off x="3535" y="2076"/>
              <a:ext cx="237" cy="186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33" name="Freeform 33"/>
            <p:cNvSpPr>
              <a:spLocks noEditPoints="1"/>
            </p:cNvSpPr>
            <p:nvPr/>
          </p:nvSpPr>
          <p:spPr bwMode="auto">
            <a:xfrm>
              <a:off x="3414" y="2140"/>
              <a:ext cx="119" cy="47"/>
            </a:xfrm>
            <a:custGeom>
              <a:avLst/>
              <a:gdLst>
                <a:gd name="T0" fmla="*/ 58 w 521"/>
                <a:gd name="T1" fmla="*/ 124 h 206"/>
                <a:gd name="T2" fmla="*/ 85 w 521"/>
                <a:gd name="T3" fmla="*/ 98 h 206"/>
                <a:gd name="T4" fmla="*/ 113 w 521"/>
                <a:gd name="T5" fmla="*/ 124 h 206"/>
                <a:gd name="T6" fmla="*/ 113 w 521"/>
                <a:gd name="T7" fmla="*/ 206 h 206"/>
                <a:gd name="T8" fmla="*/ 190 w 521"/>
                <a:gd name="T9" fmla="*/ 206 h 206"/>
                <a:gd name="T10" fmla="*/ 190 w 521"/>
                <a:gd name="T11" fmla="*/ 124 h 206"/>
                <a:gd name="T12" fmla="*/ 218 w 521"/>
                <a:gd name="T13" fmla="*/ 98 h 206"/>
                <a:gd name="T14" fmla="*/ 245 w 521"/>
                <a:gd name="T15" fmla="*/ 124 h 206"/>
                <a:gd name="T16" fmla="*/ 245 w 521"/>
                <a:gd name="T17" fmla="*/ 206 h 206"/>
                <a:gd name="T18" fmla="*/ 274 w 521"/>
                <a:gd name="T19" fmla="*/ 206 h 206"/>
                <a:gd name="T20" fmla="*/ 274 w 521"/>
                <a:gd name="T21" fmla="*/ 124 h 206"/>
                <a:gd name="T22" fmla="*/ 302 w 521"/>
                <a:gd name="T23" fmla="*/ 98 h 206"/>
                <a:gd name="T24" fmla="*/ 329 w 521"/>
                <a:gd name="T25" fmla="*/ 124 h 206"/>
                <a:gd name="T26" fmla="*/ 329 w 521"/>
                <a:gd name="T27" fmla="*/ 206 h 206"/>
                <a:gd name="T28" fmla="*/ 404 w 521"/>
                <a:gd name="T29" fmla="*/ 206 h 206"/>
                <a:gd name="T30" fmla="*/ 404 w 521"/>
                <a:gd name="T31" fmla="*/ 124 h 206"/>
                <a:gd name="T32" fmla="*/ 432 w 521"/>
                <a:gd name="T33" fmla="*/ 98 h 206"/>
                <a:gd name="T34" fmla="*/ 459 w 521"/>
                <a:gd name="T35" fmla="*/ 124 h 206"/>
                <a:gd name="T36" fmla="*/ 459 w 521"/>
                <a:gd name="T37" fmla="*/ 206 h 206"/>
                <a:gd name="T38" fmla="*/ 521 w 521"/>
                <a:gd name="T39" fmla="*/ 206 h 206"/>
                <a:gd name="T40" fmla="*/ 521 w 521"/>
                <a:gd name="T41" fmla="*/ 0 h 206"/>
                <a:gd name="T42" fmla="*/ 0 w 521"/>
                <a:gd name="T43" fmla="*/ 0 h 206"/>
                <a:gd name="T44" fmla="*/ 0 w 521"/>
                <a:gd name="T45" fmla="*/ 206 h 206"/>
                <a:gd name="T46" fmla="*/ 58 w 521"/>
                <a:gd name="T47" fmla="*/ 206 h 206"/>
                <a:gd name="T48" fmla="*/ 58 w 521"/>
                <a:gd name="T49" fmla="*/ 124 h 206"/>
                <a:gd name="T50" fmla="*/ 430 w 521"/>
                <a:gd name="T51" fmla="*/ 33 h 206"/>
                <a:gd name="T52" fmla="*/ 430 w 521"/>
                <a:gd name="T53" fmla="*/ 33 h 206"/>
                <a:gd name="T54" fmla="*/ 482 w 521"/>
                <a:gd name="T55" fmla="*/ 65 h 206"/>
                <a:gd name="T56" fmla="*/ 479 w 521"/>
                <a:gd name="T57" fmla="*/ 70 h 206"/>
                <a:gd name="T58" fmla="*/ 430 w 521"/>
                <a:gd name="T59" fmla="*/ 40 h 206"/>
                <a:gd name="T60" fmla="*/ 384 w 521"/>
                <a:gd name="T61" fmla="*/ 70 h 206"/>
                <a:gd name="T62" fmla="*/ 381 w 521"/>
                <a:gd name="T63" fmla="*/ 65 h 206"/>
                <a:gd name="T64" fmla="*/ 430 w 521"/>
                <a:gd name="T65" fmla="*/ 33 h 206"/>
                <a:gd name="T66" fmla="*/ 256 w 521"/>
                <a:gd name="T67" fmla="*/ 28 h 206"/>
                <a:gd name="T68" fmla="*/ 256 w 521"/>
                <a:gd name="T69" fmla="*/ 28 h 206"/>
                <a:gd name="T70" fmla="*/ 352 w 521"/>
                <a:gd name="T71" fmla="*/ 65 h 206"/>
                <a:gd name="T72" fmla="*/ 350 w 521"/>
                <a:gd name="T73" fmla="*/ 70 h 206"/>
                <a:gd name="T74" fmla="*/ 257 w 521"/>
                <a:gd name="T75" fmla="*/ 34 h 206"/>
                <a:gd name="T76" fmla="*/ 170 w 521"/>
                <a:gd name="T77" fmla="*/ 70 h 206"/>
                <a:gd name="T78" fmla="*/ 167 w 521"/>
                <a:gd name="T79" fmla="*/ 65 h 206"/>
                <a:gd name="T80" fmla="*/ 256 w 521"/>
                <a:gd name="T81" fmla="*/ 28 h 206"/>
                <a:gd name="T82" fmla="*/ 84 w 521"/>
                <a:gd name="T83" fmla="*/ 32 h 206"/>
                <a:gd name="T84" fmla="*/ 84 w 521"/>
                <a:gd name="T85" fmla="*/ 32 h 206"/>
                <a:gd name="T86" fmla="*/ 136 w 521"/>
                <a:gd name="T87" fmla="*/ 65 h 206"/>
                <a:gd name="T88" fmla="*/ 133 w 521"/>
                <a:gd name="T89" fmla="*/ 69 h 206"/>
                <a:gd name="T90" fmla="*/ 84 w 521"/>
                <a:gd name="T91" fmla="*/ 39 h 206"/>
                <a:gd name="T92" fmla="*/ 38 w 521"/>
                <a:gd name="T93" fmla="*/ 69 h 206"/>
                <a:gd name="T94" fmla="*/ 35 w 521"/>
                <a:gd name="T95" fmla="*/ 65 h 206"/>
                <a:gd name="T96" fmla="*/ 84 w 521"/>
                <a:gd name="T97" fmla="*/ 32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21" h="206">
                  <a:moveTo>
                    <a:pt x="58" y="124"/>
                  </a:moveTo>
                  <a:cubicBezTo>
                    <a:pt x="58" y="124"/>
                    <a:pt x="61" y="99"/>
                    <a:pt x="85" y="98"/>
                  </a:cubicBezTo>
                  <a:cubicBezTo>
                    <a:pt x="110" y="98"/>
                    <a:pt x="113" y="124"/>
                    <a:pt x="113" y="124"/>
                  </a:cubicBezTo>
                  <a:lnTo>
                    <a:pt x="113" y="206"/>
                  </a:lnTo>
                  <a:lnTo>
                    <a:pt x="190" y="206"/>
                  </a:lnTo>
                  <a:lnTo>
                    <a:pt x="190" y="124"/>
                  </a:lnTo>
                  <a:cubicBezTo>
                    <a:pt x="190" y="124"/>
                    <a:pt x="193" y="99"/>
                    <a:pt x="218" y="98"/>
                  </a:cubicBezTo>
                  <a:cubicBezTo>
                    <a:pt x="242" y="98"/>
                    <a:pt x="245" y="124"/>
                    <a:pt x="245" y="124"/>
                  </a:cubicBezTo>
                  <a:lnTo>
                    <a:pt x="245" y="206"/>
                  </a:lnTo>
                  <a:lnTo>
                    <a:pt x="274" y="206"/>
                  </a:lnTo>
                  <a:lnTo>
                    <a:pt x="274" y="124"/>
                  </a:lnTo>
                  <a:cubicBezTo>
                    <a:pt x="274" y="124"/>
                    <a:pt x="277" y="99"/>
                    <a:pt x="302" y="98"/>
                  </a:cubicBezTo>
                  <a:cubicBezTo>
                    <a:pt x="326" y="98"/>
                    <a:pt x="329" y="124"/>
                    <a:pt x="329" y="124"/>
                  </a:cubicBezTo>
                  <a:lnTo>
                    <a:pt x="329" y="206"/>
                  </a:lnTo>
                  <a:lnTo>
                    <a:pt x="404" y="206"/>
                  </a:lnTo>
                  <a:lnTo>
                    <a:pt x="404" y="124"/>
                  </a:lnTo>
                  <a:cubicBezTo>
                    <a:pt x="404" y="124"/>
                    <a:pt x="407" y="99"/>
                    <a:pt x="432" y="98"/>
                  </a:cubicBezTo>
                  <a:cubicBezTo>
                    <a:pt x="456" y="98"/>
                    <a:pt x="459" y="124"/>
                    <a:pt x="459" y="124"/>
                  </a:cubicBezTo>
                  <a:lnTo>
                    <a:pt x="459" y="206"/>
                  </a:lnTo>
                  <a:lnTo>
                    <a:pt x="521" y="206"/>
                  </a:lnTo>
                  <a:lnTo>
                    <a:pt x="521" y="0"/>
                  </a:lnTo>
                  <a:lnTo>
                    <a:pt x="0" y="0"/>
                  </a:lnTo>
                  <a:lnTo>
                    <a:pt x="0" y="206"/>
                  </a:lnTo>
                  <a:lnTo>
                    <a:pt x="58" y="206"/>
                  </a:lnTo>
                  <a:lnTo>
                    <a:pt x="58" y="124"/>
                  </a:lnTo>
                  <a:close/>
                  <a:moveTo>
                    <a:pt x="430" y="33"/>
                  </a:moveTo>
                  <a:lnTo>
                    <a:pt x="430" y="33"/>
                  </a:lnTo>
                  <a:lnTo>
                    <a:pt x="482" y="65"/>
                  </a:lnTo>
                  <a:lnTo>
                    <a:pt x="479" y="70"/>
                  </a:lnTo>
                  <a:lnTo>
                    <a:pt x="430" y="40"/>
                  </a:lnTo>
                  <a:lnTo>
                    <a:pt x="384" y="70"/>
                  </a:lnTo>
                  <a:lnTo>
                    <a:pt x="381" y="65"/>
                  </a:lnTo>
                  <a:lnTo>
                    <a:pt x="430" y="33"/>
                  </a:lnTo>
                  <a:close/>
                  <a:moveTo>
                    <a:pt x="256" y="28"/>
                  </a:moveTo>
                  <a:lnTo>
                    <a:pt x="256" y="28"/>
                  </a:lnTo>
                  <a:lnTo>
                    <a:pt x="352" y="65"/>
                  </a:lnTo>
                  <a:lnTo>
                    <a:pt x="350" y="70"/>
                  </a:lnTo>
                  <a:lnTo>
                    <a:pt x="257" y="34"/>
                  </a:lnTo>
                  <a:lnTo>
                    <a:pt x="170" y="70"/>
                  </a:lnTo>
                  <a:lnTo>
                    <a:pt x="167" y="65"/>
                  </a:lnTo>
                  <a:lnTo>
                    <a:pt x="256" y="28"/>
                  </a:lnTo>
                  <a:close/>
                  <a:moveTo>
                    <a:pt x="84" y="32"/>
                  </a:moveTo>
                  <a:lnTo>
                    <a:pt x="84" y="32"/>
                  </a:lnTo>
                  <a:lnTo>
                    <a:pt x="136" y="65"/>
                  </a:lnTo>
                  <a:lnTo>
                    <a:pt x="133" y="69"/>
                  </a:lnTo>
                  <a:lnTo>
                    <a:pt x="84" y="39"/>
                  </a:lnTo>
                  <a:lnTo>
                    <a:pt x="38" y="69"/>
                  </a:lnTo>
                  <a:lnTo>
                    <a:pt x="35" y="65"/>
                  </a:lnTo>
                  <a:lnTo>
                    <a:pt x="84" y="32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34" name="Freeform 34"/>
            <p:cNvSpPr>
              <a:spLocks noEditPoints="1"/>
            </p:cNvSpPr>
            <p:nvPr/>
          </p:nvSpPr>
          <p:spPr bwMode="auto">
            <a:xfrm>
              <a:off x="3414" y="2076"/>
              <a:ext cx="119" cy="62"/>
            </a:xfrm>
            <a:custGeom>
              <a:avLst/>
              <a:gdLst>
                <a:gd name="T0" fmla="*/ 58 w 521"/>
                <a:gd name="T1" fmla="*/ 167 h 269"/>
                <a:gd name="T2" fmla="*/ 113 w 521"/>
                <a:gd name="T3" fmla="*/ 167 h 269"/>
                <a:gd name="T4" fmla="*/ 113 w 521"/>
                <a:gd name="T5" fmla="*/ 269 h 269"/>
                <a:gd name="T6" fmla="*/ 190 w 521"/>
                <a:gd name="T7" fmla="*/ 269 h 269"/>
                <a:gd name="T8" fmla="*/ 190 w 521"/>
                <a:gd name="T9" fmla="*/ 167 h 269"/>
                <a:gd name="T10" fmla="*/ 245 w 521"/>
                <a:gd name="T11" fmla="*/ 167 h 269"/>
                <a:gd name="T12" fmla="*/ 245 w 521"/>
                <a:gd name="T13" fmla="*/ 269 h 269"/>
                <a:gd name="T14" fmla="*/ 274 w 521"/>
                <a:gd name="T15" fmla="*/ 269 h 269"/>
                <a:gd name="T16" fmla="*/ 274 w 521"/>
                <a:gd name="T17" fmla="*/ 167 h 269"/>
                <a:gd name="T18" fmla="*/ 329 w 521"/>
                <a:gd name="T19" fmla="*/ 167 h 269"/>
                <a:gd name="T20" fmla="*/ 329 w 521"/>
                <a:gd name="T21" fmla="*/ 269 h 269"/>
                <a:gd name="T22" fmla="*/ 404 w 521"/>
                <a:gd name="T23" fmla="*/ 269 h 269"/>
                <a:gd name="T24" fmla="*/ 404 w 521"/>
                <a:gd name="T25" fmla="*/ 167 h 269"/>
                <a:gd name="T26" fmla="*/ 459 w 521"/>
                <a:gd name="T27" fmla="*/ 167 h 269"/>
                <a:gd name="T28" fmla="*/ 459 w 521"/>
                <a:gd name="T29" fmla="*/ 269 h 269"/>
                <a:gd name="T30" fmla="*/ 521 w 521"/>
                <a:gd name="T31" fmla="*/ 269 h 269"/>
                <a:gd name="T32" fmla="*/ 521 w 521"/>
                <a:gd name="T33" fmla="*/ 0 h 269"/>
                <a:gd name="T34" fmla="*/ 0 w 521"/>
                <a:gd name="T35" fmla="*/ 0 h 269"/>
                <a:gd name="T36" fmla="*/ 0 w 521"/>
                <a:gd name="T37" fmla="*/ 269 h 269"/>
                <a:gd name="T38" fmla="*/ 58 w 521"/>
                <a:gd name="T39" fmla="*/ 269 h 269"/>
                <a:gd name="T40" fmla="*/ 58 w 521"/>
                <a:gd name="T41" fmla="*/ 167 h 269"/>
                <a:gd name="T42" fmla="*/ 431 w 521"/>
                <a:gd name="T43" fmla="*/ 104 h 269"/>
                <a:gd name="T44" fmla="*/ 431 w 521"/>
                <a:gd name="T45" fmla="*/ 104 h 269"/>
                <a:gd name="T46" fmla="*/ 483 w 521"/>
                <a:gd name="T47" fmla="*/ 135 h 269"/>
                <a:gd name="T48" fmla="*/ 478 w 521"/>
                <a:gd name="T49" fmla="*/ 138 h 269"/>
                <a:gd name="T50" fmla="*/ 431 w 521"/>
                <a:gd name="T51" fmla="*/ 109 h 269"/>
                <a:gd name="T52" fmla="*/ 385 w 521"/>
                <a:gd name="T53" fmla="*/ 137 h 269"/>
                <a:gd name="T54" fmla="*/ 380 w 521"/>
                <a:gd name="T55" fmla="*/ 135 h 269"/>
                <a:gd name="T56" fmla="*/ 431 w 521"/>
                <a:gd name="T57" fmla="*/ 104 h 269"/>
                <a:gd name="T58" fmla="*/ 256 w 521"/>
                <a:gd name="T59" fmla="*/ 97 h 269"/>
                <a:gd name="T60" fmla="*/ 256 w 521"/>
                <a:gd name="T61" fmla="*/ 97 h 269"/>
                <a:gd name="T62" fmla="*/ 352 w 521"/>
                <a:gd name="T63" fmla="*/ 133 h 269"/>
                <a:gd name="T64" fmla="*/ 350 w 521"/>
                <a:gd name="T65" fmla="*/ 139 h 269"/>
                <a:gd name="T66" fmla="*/ 257 w 521"/>
                <a:gd name="T67" fmla="*/ 103 h 269"/>
                <a:gd name="T68" fmla="*/ 170 w 521"/>
                <a:gd name="T69" fmla="*/ 139 h 269"/>
                <a:gd name="T70" fmla="*/ 167 w 521"/>
                <a:gd name="T71" fmla="*/ 133 h 269"/>
                <a:gd name="T72" fmla="*/ 256 w 521"/>
                <a:gd name="T73" fmla="*/ 97 h 269"/>
                <a:gd name="T74" fmla="*/ 39 w 521"/>
                <a:gd name="T75" fmla="*/ 137 h 269"/>
                <a:gd name="T76" fmla="*/ 39 w 521"/>
                <a:gd name="T77" fmla="*/ 137 h 269"/>
                <a:gd name="T78" fmla="*/ 34 w 521"/>
                <a:gd name="T79" fmla="*/ 135 h 269"/>
                <a:gd name="T80" fmla="*/ 85 w 521"/>
                <a:gd name="T81" fmla="*/ 104 h 269"/>
                <a:gd name="T82" fmla="*/ 137 w 521"/>
                <a:gd name="T83" fmla="*/ 135 h 269"/>
                <a:gd name="T84" fmla="*/ 132 w 521"/>
                <a:gd name="T85" fmla="*/ 137 h 269"/>
                <a:gd name="T86" fmla="*/ 85 w 521"/>
                <a:gd name="T87" fmla="*/ 109 h 269"/>
                <a:gd name="T88" fmla="*/ 39 w 521"/>
                <a:gd name="T89" fmla="*/ 137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21" h="269">
                  <a:moveTo>
                    <a:pt x="58" y="167"/>
                  </a:moveTo>
                  <a:lnTo>
                    <a:pt x="113" y="167"/>
                  </a:lnTo>
                  <a:lnTo>
                    <a:pt x="113" y="269"/>
                  </a:lnTo>
                  <a:lnTo>
                    <a:pt x="190" y="269"/>
                  </a:lnTo>
                  <a:lnTo>
                    <a:pt x="190" y="167"/>
                  </a:lnTo>
                  <a:lnTo>
                    <a:pt x="245" y="167"/>
                  </a:lnTo>
                  <a:lnTo>
                    <a:pt x="245" y="269"/>
                  </a:lnTo>
                  <a:lnTo>
                    <a:pt x="274" y="269"/>
                  </a:lnTo>
                  <a:lnTo>
                    <a:pt x="274" y="167"/>
                  </a:lnTo>
                  <a:lnTo>
                    <a:pt x="329" y="167"/>
                  </a:lnTo>
                  <a:lnTo>
                    <a:pt x="329" y="269"/>
                  </a:lnTo>
                  <a:lnTo>
                    <a:pt x="404" y="269"/>
                  </a:lnTo>
                  <a:lnTo>
                    <a:pt x="404" y="167"/>
                  </a:lnTo>
                  <a:lnTo>
                    <a:pt x="459" y="167"/>
                  </a:lnTo>
                  <a:lnTo>
                    <a:pt x="459" y="269"/>
                  </a:lnTo>
                  <a:lnTo>
                    <a:pt x="521" y="269"/>
                  </a:lnTo>
                  <a:lnTo>
                    <a:pt x="521" y="0"/>
                  </a:lnTo>
                  <a:lnTo>
                    <a:pt x="0" y="0"/>
                  </a:lnTo>
                  <a:lnTo>
                    <a:pt x="0" y="269"/>
                  </a:lnTo>
                  <a:lnTo>
                    <a:pt x="58" y="269"/>
                  </a:lnTo>
                  <a:lnTo>
                    <a:pt x="58" y="167"/>
                  </a:lnTo>
                  <a:close/>
                  <a:moveTo>
                    <a:pt x="431" y="104"/>
                  </a:moveTo>
                  <a:lnTo>
                    <a:pt x="431" y="104"/>
                  </a:lnTo>
                  <a:cubicBezTo>
                    <a:pt x="453" y="104"/>
                    <a:pt x="473" y="117"/>
                    <a:pt x="483" y="135"/>
                  </a:cubicBezTo>
                  <a:lnTo>
                    <a:pt x="478" y="138"/>
                  </a:lnTo>
                  <a:cubicBezTo>
                    <a:pt x="469" y="121"/>
                    <a:pt x="451" y="109"/>
                    <a:pt x="431" y="109"/>
                  </a:cubicBezTo>
                  <a:cubicBezTo>
                    <a:pt x="411" y="109"/>
                    <a:pt x="394" y="121"/>
                    <a:pt x="385" y="137"/>
                  </a:cubicBezTo>
                  <a:lnTo>
                    <a:pt x="380" y="135"/>
                  </a:lnTo>
                  <a:cubicBezTo>
                    <a:pt x="390" y="117"/>
                    <a:pt x="409" y="104"/>
                    <a:pt x="431" y="104"/>
                  </a:cubicBezTo>
                  <a:close/>
                  <a:moveTo>
                    <a:pt x="256" y="97"/>
                  </a:moveTo>
                  <a:lnTo>
                    <a:pt x="256" y="97"/>
                  </a:lnTo>
                  <a:lnTo>
                    <a:pt x="352" y="133"/>
                  </a:lnTo>
                  <a:lnTo>
                    <a:pt x="350" y="139"/>
                  </a:lnTo>
                  <a:lnTo>
                    <a:pt x="257" y="103"/>
                  </a:lnTo>
                  <a:lnTo>
                    <a:pt x="170" y="139"/>
                  </a:lnTo>
                  <a:lnTo>
                    <a:pt x="167" y="133"/>
                  </a:lnTo>
                  <a:lnTo>
                    <a:pt x="256" y="97"/>
                  </a:lnTo>
                  <a:close/>
                  <a:moveTo>
                    <a:pt x="39" y="137"/>
                  </a:moveTo>
                  <a:lnTo>
                    <a:pt x="39" y="137"/>
                  </a:lnTo>
                  <a:lnTo>
                    <a:pt x="34" y="135"/>
                  </a:lnTo>
                  <a:cubicBezTo>
                    <a:pt x="44" y="117"/>
                    <a:pt x="63" y="104"/>
                    <a:pt x="85" y="104"/>
                  </a:cubicBezTo>
                  <a:cubicBezTo>
                    <a:pt x="107" y="104"/>
                    <a:pt x="127" y="116"/>
                    <a:pt x="137" y="135"/>
                  </a:cubicBezTo>
                  <a:lnTo>
                    <a:pt x="132" y="137"/>
                  </a:lnTo>
                  <a:cubicBezTo>
                    <a:pt x="123" y="121"/>
                    <a:pt x="105" y="109"/>
                    <a:pt x="85" y="109"/>
                  </a:cubicBezTo>
                  <a:cubicBezTo>
                    <a:pt x="65" y="109"/>
                    <a:pt x="48" y="121"/>
                    <a:pt x="39" y="137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35" name="Freeform 35"/>
            <p:cNvSpPr>
              <a:spLocks noEditPoints="1"/>
            </p:cNvSpPr>
            <p:nvPr/>
          </p:nvSpPr>
          <p:spPr bwMode="auto">
            <a:xfrm>
              <a:off x="3414" y="2200"/>
              <a:ext cx="119" cy="62"/>
            </a:xfrm>
            <a:custGeom>
              <a:avLst/>
              <a:gdLst>
                <a:gd name="T0" fmla="*/ 0 w 521"/>
                <a:gd name="T1" fmla="*/ 269 h 269"/>
                <a:gd name="T2" fmla="*/ 194 w 521"/>
                <a:gd name="T3" fmla="*/ 269 h 269"/>
                <a:gd name="T4" fmla="*/ 194 w 521"/>
                <a:gd name="T5" fmla="*/ 98 h 269"/>
                <a:gd name="T6" fmla="*/ 260 w 521"/>
                <a:gd name="T7" fmla="*/ 50 h 269"/>
                <a:gd name="T8" fmla="*/ 325 w 521"/>
                <a:gd name="T9" fmla="*/ 98 h 269"/>
                <a:gd name="T10" fmla="*/ 325 w 521"/>
                <a:gd name="T11" fmla="*/ 269 h 269"/>
                <a:gd name="T12" fmla="*/ 521 w 521"/>
                <a:gd name="T13" fmla="*/ 269 h 269"/>
                <a:gd name="T14" fmla="*/ 521 w 521"/>
                <a:gd name="T15" fmla="*/ 0 h 269"/>
                <a:gd name="T16" fmla="*/ 0 w 521"/>
                <a:gd name="T17" fmla="*/ 0 h 269"/>
                <a:gd name="T18" fmla="*/ 0 w 521"/>
                <a:gd name="T19" fmla="*/ 269 h 269"/>
                <a:gd name="T20" fmla="*/ 404 w 521"/>
                <a:gd name="T21" fmla="*/ 82 h 269"/>
                <a:gd name="T22" fmla="*/ 404 w 521"/>
                <a:gd name="T23" fmla="*/ 82 h 269"/>
                <a:gd name="T24" fmla="*/ 432 w 521"/>
                <a:gd name="T25" fmla="*/ 57 h 269"/>
                <a:gd name="T26" fmla="*/ 459 w 521"/>
                <a:gd name="T27" fmla="*/ 82 h 269"/>
                <a:gd name="T28" fmla="*/ 459 w 521"/>
                <a:gd name="T29" fmla="*/ 177 h 269"/>
                <a:gd name="T30" fmla="*/ 404 w 521"/>
                <a:gd name="T31" fmla="*/ 177 h 269"/>
                <a:gd name="T32" fmla="*/ 404 w 521"/>
                <a:gd name="T33" fmla="*/ 82 h 269"/>
                <a:gd name="T34" fmla="*/ 85 w 521"/>
                <a:gd name="T35" fmla="*/ 57 h 269"/>
                <a:gd name="T36" fmla="*/ 85 w 521"/>
                <a:gd name="T37" fmla="*/ 57 h 269"/>
                <a:gd name="T38" fmla="*/ 113 w 521"/>
                <a:gd name="T39" fmla="*/ 82 h 269"/>
                <a:gd name="T40" fmla="*/ 113 w 521"/>
                <a:gd name="T41" fmla="*/ 177 h 269"/>
                <a:gd name="T42" fmla="*/ 58 w 521"/>
                <a:gd name="T43" fmla="*/ 177 h 269"/>
                <a:gd name="T44" fmla="*/ 58 w 521"/>
                <a:gd name="T45" fmla="*/ 82 h 269"/>
                <a:gd name="T46" fmla="*/ 85 w 521"/>
                <a:gd name="T47" fmla="*/ 57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21" h="269">
                  <a:moveTo>
                    <a:pt x="0" y="269"/>
                  </a:moveTo>
                  <a:lnTo>
                    <a:pt x="194" y="269"/>
                  </a:lnTo>
                  <a:lnTo>
                    <a:pt x="194" y="98"/>
                  </a:lnTo>
                  <a:cubicBezTo>
                    <a:pt x="194" y="98"/>
                    <a:pt x="202" y="50"/>
                    <a:pt x="260" y="50"/>
                  </a:cubicBezTo>
                  <a:cubicBezTo>
                    <a:pt x="317" y="49"/>
                    <a:pt x="325" y="98"/>
                    <a:pt x="325" y="98"/>
                  </a:cubicBezTo>
                  <a:lnTo>
                    <a:pt x="325" y="269"/>
                  </a:lnTo>
                  <a:lnTo>
                    <a:pt x="521" y="269"/>
                  </a:lnTo>
                  <a:lnTo>
                    <a:pt x="521" y="0"/>
                  </a:lnTo>
                  <a:lnTo>
                    <a:pt x="0" y="0"/>
                  </a:lnTo>
                  <a:lnTo>
                    <a:pt x="0" y="269"/>
                  </a:lnTo>
                  <a:close/>
                  <a:moveTo>
                    <a:pt x="404" y="82"/>
                  </a:moveTo>
                  <a:lnTo>
                    <a:pt x="404" y="82"/>
                  </a:lnTo>
                  <a:cubicBezTo>
                    <a:pt x="404" y="82"/>
                    <a:pt x="407" y="57"/>
                    <a:pt x="432" y="57"/>
                  </a:cubicBezTo>
                  <a:cubicBezTo>
                    <a:pt x="456" y="57"/>
                    <a:pt x="459" y="82"/>
                    <a:pt x="459" y="82"/>
                  </a:cubicBezTo>
                  <a:lnTo>
                    <a:pt x="459" y="177"/>
                  </a:lnTo>
                  <a:lnTo>
                    <a:pt x="404" y="177"/>
                  </a:lnTo>
                  <a:lnTo>
                    <a:pt x="404" y="82"/>
                  </a:lnTo>
                  <a:close/>
                  <a:moveTo>
                    <a:pt x="85" y="57"/>
                  </a:moveTo>
                  <a:lnTo>
                    <a:pt x="85" y="57"/>
                  </a:lnTo>
                  <a:cubicBezTo>
                    <a:pt x="110" y="57"/>
                    <a:pt x="113" y="82"/>
                    <a:pt x="113" y="82"/>
                  </a:cubicBezTo>
                  <a:lnTo>
                    <a:pt x="113" y="177"/>
                  </a:lnTo>
                  <a:lnTo>
                    <a:pt x="58" y="177"/>
                  </a:lnTo>
                  <a:lnTo>
                    <a:pt x="58" y="82"/>
                  </a:lnTo>
                  <a:cubicBezTo>
                    <a:pt x="58" y="82"/>
                    <a:pt x="61" y="57"/>
                    <a:pt x="85" y="57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36" name="Rectangle 36"/>
            <p:cNvSpPr>
              <a:spLocks noChangeArrowheads="1"/>
            </p:cNvSpPr>
            <p:nvPr/>
          </p:nvSpPr>
          <p:spPr bwMode="auto">
            <a:xfrm>
              <a:off x="3414" y="2189"/>
              <a:ext cx="119" cy="9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37" name="Rectangle 37"/>
            <p:cNvSpPr>
              <a:spLocks noChangeArrowheads="1"/>
            </p:cNvSpPr>
            <p:nvPr/>
          </p:nvSpPr>
          <p:spPr bwMode="auto">
            <a:xfrm>
              <a:off x="3414" y="2138"/>
              <a:ext cx="13" cy="1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38" name="Rectangle 38"/>
            <p:cNvSpPr>
              <a:spLocks noChangeArrowheads="1"/>
            </p:cNvSpPr>
            <p:nvPr/>
          </p:nvSpPr>
          <p:spPr bwMode="auto">
            <a:xfrm>
              <a:off x="3518" y="2138"/>
              <a:ext cx="15" cy="1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39" name="Rectangle 39"/>
            <p:cNvSpPr>
              <a:spLocks noChangeArrowheads="1"/>
            </p:cNvSpPr>
            <p:nvPr/>
          </p:nvSpPr>
          <p:spPr bwMode="auto">
            <a:xfrm>
              <a:off x="3489" y="2138"/>
              <a:ext cx="17" cy="1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40" name="Rectangle 40"/>
            <p:cNvSpPr>
              <a:spLocks noChangeArrowheads="1"/>
            </p:cNvSpPr>
            <p:nvPr/>
          </p:nvSpPr>
          <p:spPr bwMode="auto">
            <a:xfrm>
              <a:off x="3470" y="2138"/>
              <a:ext cx="6" cy="1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41" name="Rectangle 41"/>
            <p:cNvSpPr>
              <a:spLocks noChangeArrowheads="1"/>
            </p:cNvSpPr>
            <p:nvPr/>
          </p:nvSpPr>
          <p:spPr bwMode="auto">
            <a:xfrm>
              <a:off x="3440" y="2138"/>
              <a:ext cx="17" cy="1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42" name="Freeform 42"/>
            <p:cNvSpPr>
              <a:spLocks/>
            </p:cNvSpPr>
            <p:nvPr/>
          </p:nvSpPr>
          <p:spPr bwMode="auto">
            <a:xfrm>
              <a:off x="3448" y="1987"/>
              <a:ext cx="51" cy="12"/>
            </a:xfrm>
            <a:custGeom>
              <a:avLst/>
              <a:gdLst>
                <a:gd name="T0" fmla="*/ 0 w 224"/>
                <a:gd name="T1" fmla="*/ 0 h 51"/>
                <a:gd name="T2" fmla="*/ 17 w 224"/>
                <a:gd name="T3" fmla="*/ 51 h 51"/>
                <a:gd name="T4" fmla="*/ 207 w 224"/>
                <a:gd name="T5" fmla="*/ 51 h 51"/>
                <a:gd name="T6" fmla="*/ 224 w 224"/>
                <a:gd name="T7" fmla="*/ 0 h 51"/>
                <a:gd name="T8" fmla="*/ 0 w 224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4" h="51">
                  <a:moveTo>
                    <a:pt x="0" y="0"/>
                  </a:moveTo>
                  <a:lnTo>
                    <a:pt x="17" y="51"/>
                  </a:lnTo>
                  <a:lnTo>
                    <a:pt x="207" y="51"/>
                  </a:lnTo>
                  <a:lnTo>
                    <a:pt x="22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43" name="Freeform 43"/>
            <p:cNvSpPr>
              <a:spLocks/>
            </p:cNvSpPr>
            <p:nvPr/>
          </p:nvSpPr>
          <p:spPr bwMode="auto">
            <a:xfrm>
              <a:off x="3419" y="2000"/>
              <a:ext cx="109" cy="54"/>
            </a:xfrm>
            <a:custGeom>
              <a:avLst/>
              <a:gdLst>
                <a:gd name="T0" fmla="*/ 334 w 481"/>
                <a:gd name="T1" fmla="*/ 0 h 233"/>
                <a:gd name="T2" fmla="*/ 144 w 481"/>
                <a:gd name="T3" fmla="*/ 0 h 233"/>
                <a:gd name="T4" fmla="*/ 10 w 481"/>
                <a:gd name="T5" fmla="*/ 233 h 233"/>
                <a:gd name="T6" fmla="*/ 147 w 481"/>
                <a:gd name="T7" fmla="*/ 233 h 233"/>
                <a:gd name="T8" fmla="*/ 179 w 481"/>
                <a:gd name="T9" fmla="*/ 144 h 233"/>
                <a:gd name="T10" fmla="*/ 168 w 481"/>
                <a:gd name="T11" fmla="*/ 134 h 233"/>
                <a:gd name="T12" fmla="*/ 168 w 481"/>
                <a:gd name="T13" fmla="*/ 117 h 233"/>
                <a:gd name="T14" fmla="*/ 241 w 481"/>
                <a:gd name="T15" fmla="*/ 92 h 233"/>
                <a:gd name="T16" fmla="*/ 310 w 481"/>
                <a:gd name="T17" fmla="*/ 117 h 233"/>
                <a:gd name="T18" fmla="*/ 310 w 481"/>
                <a:gd name="T19" fmla="*/ 134 h 233"/>
                <a:gd name="T20" fmla="*/ 300 w 481"/>
                <a:gd name="T21" fmla="*/ 144 h 233"/>
                <a:gd name="T22" fmla="*/ 331 w 481"/>
                <a:gd name="T23" fmla="*/ 233 h 233"/>
                <a:gd name="T24" fmla="*/ 468 w 481"/>
                <a:gd name="T25" fmla="*/ 233 h 233"/>
                <a:gd name="T26" fmla="*/ 334 w 481"/>
                <a:gd name="T27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1" h="233">
                  <a:moveTo>
                    <a:pt x="334" y="0"/>
                  </a:moveTo>
                  <a:lnTo>
                    <a:pt x="144" y="0"/>
                  </a:lnTo>
                  <a:cubicBezTo>
                    <a:pt x="54" y="41"/>
                    <a:pt x="0" y="132"/>
                    <a:pt x="10" y="233"/>
                  </a:cubicBezTo>
                  <a:lnTo>
                    <a:pt x="147" y="233"/>
                  </a:lnTo>
                  <a:lnTo>
                    <a:pt x="179" y="144"/>
                  </a:lnTo>
                  <a:lnTo>
                    <a:pt x="168" y="134"/>
                  </a:lnTo>
                  <a:lnTo>
                    <a:pt x="168" y="117"/>
                  </a:lnTo>
                  <a:cubicBezTo>
                    <a:pt x="168" y="117"/>
                    <a:pt x="188" y="93"/>
                    <a:pt x="241" y="92"/>
                  </a:cubicBezTo>
                  <a:cubicBezTo>
                    <a:pt x="287" y="92"/>
                    <a:pt x="310" y="117"/>
                    <a:pt x="310" y="117"/>
                  </a:cubicBezTo>
                  <a:lnTo>
                    <a:pt x="310" y="134"/>
                  </a:lnTo>
                  <a:lnTo>
                    <a:pt x="300" y="144"/>
                  </a:lnTo>
                  <a:lnTo>
                    <a:pt x="331" y="233"/>
                  </a:lnTo>
                  <a:lnTo>
                    <a:pt x="468" y="233"/>
                  </a:lnTo>
                  <a:cubicBezTo>
                    <a:pt x="481" y="133"/>
                    <a:pt x="418" y="35"/>
                    <a:pt x="334" y="0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44" name="Freeform 44"/>
            <p:cNvSpPr>
              <a:spLocks/>
            </p:cNvSpPr>
            <p:nvPr/>
          </p:nvSpPr>
          <p:spPr bwMode="auto">
            <a:xfrm>
              <a:off x="3494" y="2056"/>
              <a:ext cx="32" cy="17"/>
            </a:xfrm>
            <a:custGeom>
              <a:avLst/>
              <a:gdLst>
                <a:gd name="T0" fmla="*/ 139 w 139"/>
                <a:gd name="T1" fmla="*/ 6 h 77"/>
                <a:gd name="T2" fmla="*/ 136 w 139"/>
                <a:gd name="T3" fmla="*/ 0 h 77"/>
                <a:gd name="T4" fmla="*/ 0 w 139"/>
                <a:gd name="T5" fmla="*/ 0 h 77"/>
                <a:gd name="T6" fmla="*/ 0 w 139"/>
                <a:gd name="T7" fmla="*/ 77 h 77"/>
                <a:gd name="T8" fmla="*/ 131 w 139"/>
                <a:gd name="T9" fmla="*/ 77 h 77"/>
                <a:gd name="T10" fmla="*/ 131 w 139"/>
                <a:gd name="T11" fmla="*/ 20 h 77"/>
                <a:gd name="T12" fmla="*/ 139 w 139"/>
                <a:gd name="T13" fmla="*/ 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77">
                  <a:moveTo>
                    <a:pt x="139" y="6"/>
                  </a:moveTo>
                  <a:cubicBezTo>
                    <a:pt x="137" y="4"/>
                    <a:pt x="136" y="2"/>
                    <a:pt x="136" y="0"/>
                  </a:cubicBezTo>
                  <a:lnTo>
                    <a:pt x="0" y="0"/>
                  </a:lnTo>
                  <a:lnTo>
                    <a:pt x="0" y="77"/>
                  </a:lnTo>
                  <a:lnTo>
                    <a:pt x="131" y="77"/>
                  </a:lnTo>
                  <a:lnTo>
                    <a:pt x="131" y="20"/>
                  </a:lnTo>
                  <a:lnTo>
                    <a:pt x="139" y="6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45" name="Freeform 45"/>
            <p:cNvSpPr>
              <a:spLocks/>
            </p:cNvSpPr>
            <p:nvPr/>
          </p:nvSpPr>
          <p:spPr bwMode="auto">
            <a:xfrm>
              <a:off x="3421" y="2056"/>
              <a:ext cx="32" cy="17"/>
            </a:xfrm>
            <a:custGeom>
              <a:avLst/>
              <a:gdLst>
                <a:gd name="T0" fmla="*/ 0 w 139"/>
                <a:gd name="T1" fmla="*/ 5 h 77"/>
                <a:gd name="T2" fmla="*/ 3 w 139"/>
                <a:gd name="T3" fmla="*/ 0 h 77"/>
                <a:gd name="T4" fmla="*/ 139 w 139"/>
                <a:gd name="T5" fmla="*/ 0 h 77"/>
                <a:gd name="T6" fmla="*/ 139 w 139"/>
                <a:gd name="T7" fmla="*/ 77 h 77"/>
                <a:gd name="T8" fmla="*/ 7 w 139"/>
                <a:gd name="T9" fmla="*/ 77 h 77"/>
                <a:gd name="T10" fmla="*/ 7 w 139"/>
                <a:gd name="T11" fmla="*/ 20 h 77"/>
                <a:gd name="T12" fmla="*/ 0 w 139"/>
                <a:gd name="T13" fmla="*/ 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77">
                  <a:moveTo>
                    <a:pt x="0" y="5"/>
                  </a:moveTo>
                  <a:cubicBezTo>
                    <a:pt x="1" y="4"/>
                    <a:pt x="3" y="2"/>
                    <a:pt x="3" y="0"/>
                  </a:cubicBezTo>
                  <a:lnTo>
                    <a:pt x="139" y="0"/>
                  </a:lnTo>
                  <a:lnTo>
                    <a:pt x="139" y="77"/>
                  </a:lnTo>
                  <a:lnTo>
                    <a:pt x="7" y="77"/>
                  </a:lnTo>
                  <a:lnTo>
                    <a:pt x="7" y="2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46" name="Freeform 46"/>
            <p:cNvSpPr>
              <a:spLocks noEditPoints="1"/>
            </p:cNvSpPr>
            <p:nvPr/>
          </p:nvSpPr>
          <p:spPr bwMode="auto">
            <a:xfrm>
              <a:off x="3454" y="2023"/>
              <a:ext cx="39" cy="50"/>
            </a:xfrm>
            <a:custGeom>
              <a:avLst/>
              <a:gdLst>
                <a:gd name="T0" fmla="*/ 140 w 172"/>
                <a:gd name="T1" fmla="*/ 45 h 218"/>
                <a:gd name="T2" fmla="*/ 151 w 172"/>
                <a:gd name="T3" fmla="*/ 33 h 218"/>
                <a:gd name="T4" fmla="*/ 151 w 172"/>
                <a:gd name="T5" fmla="*/ 21 h 218"/>
                <a:gd name="T6" fmla="*/ 87 w 172"/>
                <a:gd name="T7" fmla="*/ 0 h 218"/>
                <a:gd name="T8" fmla="*/ 21 w 172"/>
                <a:gd name="T9" fmla="*/ 21 h 218"/>
                <a:gd name="T10" fmla="*/ 21 w 172"/>
                <a:gd name="T11" fmla="*/ 33 h 218"/>
                <a:gd name="T12" fmla="*/ 32 w 172"/>
                <a:gd name="T13" fmla="*/ 45 h 218"/>
                <a:gd name="T14" fmla="*/ 0 w 172"/>
                <a:gd name="T15" fmla="*/ 136 h 218"/>
                <a:gd name="T16" fmla="*/ 0 w 172"/>
                <a:gd name="T17" fmla="*/ 218 h 218"/>
                <a:gd name="T18" fmla="*/ 172 w 172"/>
                <a:gd name="T19" fmla="*/ 218 h 218"/>
                <a:gd name="T20" fmla="*/ 172 w 172"/>
                <a:gd name="T21" fmla="*/ 136 h 218"/>
                <a:gd name="T22" fmla="*/ 140 w 172"/>
                <a:gd name="T23" fmla="*/ 45 h 218"/>
                <a:gd name="T24" fmla="*/ 132 w 172"/>
                <a:gd name="T25" fmla="*/ 34 h 218"/>
                <a:gd name="T26" fmla="*/ 132 w 172"/>
                <a:gd name="T27" fmla="*/ 34 h 218"/>
                <a:gd name="T28" fmla="*/ 86 w 172"/>
                <a:gd name="T29" fmla="*/ 20 h 218"/>
                <a:gd name="T30" fmla="*/ 41 w 172"/>
                <a:gd name="T31" fmla="*/ 34 h 218"/>
                <a:gd name="T32" fmla="*/ 37 w 172"/>
                <a:gd name="T33" fmla="*/ 30 h 218"/>
                <a:gd name="T34" fmla="*/ 86 w 172"/>
                <a:gd name="T35" fmla="*/ 15 h 218"/>
                <a:gd name="T36" fmla="*/ 136 w 172"/>
                <a:gd name="T37" fmla="*/ 30 h 218"/>
                <a:gd name="T38" fmla="*/ 132 w 172"/>
                <a:gd name="T39" fmla="*/ 34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2" h="218">
                  <a:moveTo>
                    <a:pt x="140" y="45"/>
                  </a:moveTo>
                  <a:lnTo>
                    <a:pt x="151" y="33"/>
                  </a:lnTo>
                  <a:lnTo>
                    <a:pt x="151" y="21"/>
                  </a:lnTo>
                  <a:cubicBezTo>
                    <a:pt x="151" y="21"/>
                    <a:pt x="130" y="0"/>
                    <a:pt x="87" y="0"/>
                  </a:cubicBezTo>
                  <a:cubicBezTo>
                    <a:pt x="42" y="1"/>
                    <a:pt x="21" y="21"/>
                    <a:pt x="21" y="21"/>
                  </a:cubicBezTo>
                  <a:lnTo>
                    <a:pt x="21" y="33"/>
                  </a:lnTo>
                  <a:lnTo>
                    <a:pt x="32" y="45"/>
                  </a:lnTo>
                  <a:lnTo>
                    <a:pt x="0" y="136"/>
                  </a:lnTo>
                  <a:lnTo>
                    <a:pt x="0" y="218"/>
                  </a:lnTo>
                  <a:lnTo>
                    <a:pt x="172" y="218"/>
                  </a:lnTo>
                  <a:lnTo>
                    <a:pt x="172" y="136"/>
                  </a:lnTo>
                  <a:lnTo>
                    <a:pt x="140" y="45"/>
                  </a:lnTo>
                  <a:close/>
                  <a:moveTo>
                    <a:pt x="132" y="34"/>
                  </a:moveTo>
                  <a:lnTo>
                    <a:pt x="132" y="34"/>
                  </a:lnTo>
                  <a:cubicBezTo>
                    <a:pt x="124" y="26"/>
                    <a:pt x="106" y="20"/>
                    <a:pt x="86" y="20"/>
                  </a:cubicBezTo>
                  <a:cubicBezTo>
                    <a:pt x="66" y="20"/>
                    <a:pt x="49" y="26"/>
                    <a:pt x="41" y="34"/>
                  </a:cubicBezTo>
                  <a:lnTo>
                    <a:pt x="37" y="30"/>
                  </a:lnTo>
                  <a:cubicBezTo>
                    <a:pt x="47" y="21"/>
                    <a:pt x="65" y="15"/>
                    <a:pt x="86" y="15"/>
                  </a:cubicBezTo>
                  <a:cubicBezTo>
                    <a:pt x="107" y="15"/>
                    <a:pt x="126" y="21"/>
                    <a:pt x="136" y="30"/>
                  </a:cubicBezTo>
                  <a:lnTo>
                    <a:pt x="132" y="34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</p:grpSp>
      <p:sp>
        <p:nvSpPr>
          <p:cNvPr id="47" name="Pravokotnik 46"/>
          <p:cNvSpPr/>
          <p:nvPr userDrawn="1"/>
        </p:nvSpPr>
        <p:spPr>
          <a:xfrm>
            <a:off x="155451" y="0"/>
            <a:ext cx="216000" cy="6858000"/>
          </a:xfrm>
          <a:prstGeom prst="rect">
            <a:avLst/>
          </a:prstGeom>
          <a:solidFill>
            <a:srgbClr val="006F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 dirty="0"/>
          </a:p>
        </p:txBody>
      </p:sp>
      <p:sp>
        <p:nvSpPr>
          <p:cNvPr id="48" name="Pravokotnik 47"/>
          <p:cNvSpPr/>
          <p:nvPr userDrawn="1"/>
        </p:nvSpPr>
        <p:spPr>
          <a:xfrm>
            <a:off x="47328" y="0"/>
            <a:ext cx="71875" cy="6858000"/>
          </a:xfrm>
          <a:prstGeom prst="rect">
            <a:avLst/>
          </a:prstGeom>
          <a:solidFill>
            <a:srgbClr val="AEC9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 dirty="0"/>
          </a:p>
        </p:txBody>
      </p:sp>
      <p:pic>
        <p:nvPicPr>
          <p:cNvPr id="49" name="Slika 48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094" y="6397419"/>
            <a:ext cx="2789278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4392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6" r:id="rId12"/>
  </p:sldLayoutIdLst>
  <p:txStyles>
    <p:titleStyle>
      <a:lvl1pPr algn="ctr" defTabSz="914400" rtl="0" eaLnBrk="1" latinLnBrk="0" hangingPunct="1">
        <a:spcBef>
          <a:spcPct val="0"/>
        </a:spcBef>
        <a:buNone/>
        <a:defRPr lang="sl-SI" sz="4400" b="1" kern="1200">
          <a:solidFill>
            <a:srgbClr val="006F8E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lang="sl-SI" sz="3200" kern="1200" dirty="0" smtClean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lang="sl-SI" sz="2800" kern="1200" dirty="0" smtClean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lang="sl-SI" sz="2400" kern="1200" dirty="0" smtClean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lang="sl-SI" sz="2000" kern="1200" dirty="0" smtClean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lang="sl-SI" sz="2000" kern="1200" dirty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l-S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Označba mesta besedila 27"/>
          <p:cNvSpPr>
            <a:spLocks noGrp="1"/>
          </p:cNvSpPr>
          <p:nvPr>
            <p:ph type="body" sz="quarter" idx="18"/>
          </p:nvPr>
        </p:nvSpPr>
        <p:spPr>
          <a:xfrm>
            <a:off x="2312427" y="4458598"/>
            <a:ext cx="7661275" cy="338554"/>
          </a:xfrm>
        </p:spPr>
        <p:txBody>
          <a:bodyPr/>
          <a:lstStyle/>
          <a:p>
            <a:r>
              <a:rPr lang="sl-SI" dirty="0">
                <a:solidFill>
                  <a:schemeClr val="bg1">
                    <a:lumMod val="50000"/>
                  </a:schemeClr>
                </a:solidFill>
              </a:rPr>
              <a:t>izr. prof. dr. Filip Kokalj</a:t>
            </a:r>
          </a:p>
        </p:txBody>
      </p:sp>
      <p:sp>
        <p:nvSpPr>
          <p:cNvPr id="25" name="Naslov 24"/>
          <p:cNvSpPr>
            <a:spLocks noGrp="1"/>
          </p:cNvSpPr>
          <p:nvPr>
            <p:ph type="title"/>
          </p:nvPr>
        </p:nvSpPr>
        <p:spPr>
          <a:xfrm>
            <a:off x="2303463" y="1484784"/>
            <a:ext cx="9337153" cy="2736304"/>
          </a:xfrm>
        </p:spPr>
        <p:txBody>
          <a:bodyPr anchor="t"/>
          <a:lstStyle/>
          <a:p>
            <a:r>
              <a:rPr lang="sl-SI" dirty="0"/>
              <a:t>Energija in okolje: </a:t>
            </a:r>
            <a:br>
              <a:rPr lang="sl-SI" dirty="0"/>
            </a:br>
            <a:r>
              <a:rPr lang="sv-SE" dirty="0"/>
              <a:t>IoT in oblak na daljavo spremljanje vetrnih turbin</a:t>
            </a:r>
            <a:endParaRPr lang="sl-SI" sz="3100" dirty="0"/>
          </a:p>
        </p:txBody>
      </p:sp>
      <p:sp>
        <p:nvSpPr>
          <p:cNvPr id="29" name="Označba mesta besedila 28"/>
          <p:cNvSpPr>
            <a:spLocks noGrp="1"/>
          </p:cNvSpPr>
          <p:nvPr>
            <p:ph type="body" sz="quarter" idx="19"/>
          </p:nvPr>
        </p:nvSpPr>
        <p:spPr>
          <a:xfrm>
            <a:off x="2063552" y="6153114"/>
            <a:ext cx="10034134" cy="338554"/>
          </a:xfrm>
        </p:spPr>
        <p:txBody>
          <a:bodyPr/>
          <a:lstStyle/>
          <a:p>
            <a:r>
              <a:rPr lang="sl-SI" dirty="0"/>
              <a:t>Maribor, januar 2024</a:t>
            </a:r>
          </a:p>
        </p:txBody>
      </p:sp>
      <p:pic>
        <p:nvPicPr>
          <p:cNvPr id="2" name="Graphic 6">
            <a:extLst>
              <a:ext uri="{FF2B5EF4-FFF2-40B4-BE49-F238E27FC236}">
                <a16:creationId xmlns:a16="http://schemas.microsoft.com/office/drawing/2014/main" id="{9B1C98B8-3D7A-DDAD-8B2B-B0CDBC0761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704512" y="6453336"/>
            <a:ext cx="1368174" cy="35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99301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BCDBFB5-52D2-65A2-8CAE-BE9E311C18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err="1">
                <a:latin typeface="Times New Roman" panose="02020603050405020304" pitchFamily="18" charset="0"/>
              </a:rPr>
              <a:t>Storitve</a:t>
            </a:r>
            <a:r>
              <a:rPr lang="en-US" sz="2800" dirty="0">
                <a:latin typeface="Times New Roman" panose="02020603050405020304" pitchFamily="18" charset="0"/>
              </a:rPr>
              <a:t> v </a:t>
            </a:r>
            <a:r>
              <a:rPr lang="en-US" sz="2800" dirty="0" err="1">
                <a:latin typeface="Times New Roman" panose="02020603050405020304" pitchFamily="18" charset="0"/>
              </a:rPr>
              <a:t>oblaku</a:t>
            </a:r>
            <a:r>
              <a:rPr lang="en-US" sz="2800" dirty="0">
                <a:latin typeface="Times New Roman" panose="02020603050405020304" pitchFamily="18" charset="0"/>
              </a:rPr>
              <a:t> in </a:t>
            </a:r>
            <a:r>
              <a:rPr lang="en-US" sz="2800" dirty="0" err="1">
                <a:latin typeface="Times New Roman" panose="02020603050405020304" pitchFamily="18" charset="0"/>
              </a:rPr>
              <a:t>oblikovanje</a:t>
            </a:r>
            <a:r>
              <a:rPr lang="en-US" sz="2800" dirty="0">
                <a:latin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</a:rPr>
              <a:t>programske</a:t>
            </a:r>
            <a:r>
              <a:rPr lang="en-US" sz="2800" dirty="0">
                <a:latin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</a:rPr>
              <a:t>opreme</a:t>
            </a:r>
            <a:endParaRPr lang="sr-Latn-RS" sz="2800" dirty="0"/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168C25D5-FA4C-015E-1970-447728BCF5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0" dirty="0"/>
              <a:t>IoT Hub: </a:t>
            </a:r>
            <a:r>
              <a:rPr lang="en-US" b="0" dirty="0" err="1"/>
              <a:t>Storitev</a:t>
            </a:r>
            <a:r>
              <a:rPr lang="en-US" b="0" dirty="0"/>
              <a:t>, ki </a:t>
            </a:r>
            <a:r>
              <a:rPr lang="en-US" b="0" dirty="0" err="1"/>
              <a:t>omogoča</a:t>
            </a:r>
            <a:r>
              <a:rPr lang="en-US" b="0" dirty="0"/>
              <a:t> </a:t>
            </a:r>
            <a:r>
              <a:rPr lang="en-US" b="0" dirty="0" err="1"/>
              <a:t>medsebojno</a:t>
            </a:r>
            <a:r>
              <a:rPr lang="en-US" b="0" dirty="0"/>
              <a:t> </a:t>
            </a:r>
            <a:r>
              <a:rPr lang="en-US" b="0" dirty="0" err="1"/>
              <a:t>varno</a:t>
            </a:r>
            <a:r>
              <a:rPr lang="en-US" b="0" dirty="0"/>
              <a:t> </a:t>
            </a:r>
            <a:r>
              <a:rPr lang="en-US" b="0" dirty="0" err="1"/>
              <a:t>komunikacijo</a:t>
            </a:r>
            <a:r>
              <a:rPr lang="en-US" b="0" dirty="0"/>
              <a:t> med </a:t>
            </a:r>
            <a:r>
              <a:rPr lang="en-US" b="0" dirty="0" err="1"/>
              <a:t>napravami</a:t>
            </a:r>
            <a:r>
              <a:rPr lang="en-US" b="0" dirty="0"/>
              <a:t> IoT in </a:t>
            </a:r>
            <a:r>
              <a:rPr lang="en-US" b="0" dirty="0" err="1"/>
              <a:t>oblakom</a:t>
            </a:r>
            <a:r>
              <a:rPr lang="en-US" b="0" dirty="0"/>
              <a:t>. Velika </a:t>
            </a:r>
            <a:r>
              <a:rPr lang="en-US" b="0" dirty="0" err="1"/>
              <a:t>verjetnost</a:t>
            </a:r>
            <a:r>
              <a:rPr lang="en-US" b="0" dirty="0"/>
              <a:t> </a:t>
            </a:r>
            <a:r>
              <a:rPr lang="en-US" b="0" dirty="0" err="1"/>
              <a:t>naprave</a:t>
            </a:r>
            <a:r>
              <a:rPr lang="en-US" b="0" dirty="0"/>
              <a:t> </a:t>
            </a:r>
            <a:r>
              <a:rPr lang="en-US" b="0" dirty="0" err="1"/>
              <a:t>komunicirajo</a:t>
            </a:r>
            <a:r>
              <a:rPr lang="en-US" b="0" dirty="0"/>
              <a:t> </a:t>
            </a:r>
            <a:r>
              <a:rPr lang="en-US" b="0" dirty="0" err="1"/>
              <a:t>prek</a:t>
            </a:r>
            <a:r>
              <a:rPr lang="en-US" b="0" dirty="0"/>
              <a:t> MQTT, HTTPS in AMQP </a:t>
            </a:r>
            <a:r>
              <a:rPr lang="en-US" b="0" dirty="0" err="1"/>
              <a:t>kot</a:t>
            </a:r>
            <a:r>
              <a:rPr lang="en-US" b="0" dirty="0"/>
              <a:t> </a:t>
            </a:r>
            <a:r>
              <a:rPr lang="en-US" b="0" dirty="0" err="1"/>
              <a:t>komunikacijskih</a:t>
            </a:r>
            <a:r>
              <a:rPr lang="en-US" b="0" dirty="0"/>
              <a:t> </a:t>
            </a:r>
            <a:r>
              <a:rPr lang="en-US" b="0" dirty="0" err="1"/>
              <a:t>protokolov</a:t>
            </a:r>
            <a:r>
              <a:rPr lang="en-US" b="0" dirty="0"/>
              <a:t>.
</a:t>
            </a:r>
            <a:r>
              <a:rPr lang="en-US" b="0" dirty="0" err="1"/>
              <a:t>Središča</a:t>
            </a:r>
            <a:r>
              <a:rPr lang="en-US" b="0" dirty="0"/>
              <a:t> za </a:t>
            </a:r>
            <a:r>
              <a:rPr lang="en-US" b="0" dirty="0" err="1"/>
              <a:t>obvestila</a:t>
            </a:r>
            <a:r>
              <a:rPr lang="en-US" b="0" dirty="0"/>
              <a:t>: </a:t>
            </a:r>
            <a:r>
              <a:rPr lang="en-US" b="0" dirty="0" err="1"/>
              <a:t>sporočila</a:t>
            </a:r>
            <a:r>
              <a:rPr lang="en-US" b="0" dirty="0"/>
              <a:t> s </a:t>
            </a:r>
            <a:r>
              <a:rPr lang="en-US" b="0" dirty="0" err="1"/>
              <a:t>katere</a:t>
            </a:r>
            <a:r>
              <a:rPr lang="en-US" b="0" dirty="0"/>
              <a:t> </a:t>
            </a:r>
            <a:r>
              <a:rPr lang="en-US" b="0" dirty="0" err="1"/>
              <a:t>koli</a:t>
            </a:r>
            <a:r>
              <a:rPr lang="en-US" b="0" dirty="0"/>
              <a:t> </a:t>
            </a:r>
            <a:r>
              <a:rPr lang="en-US" b="0" dirty="0" err="1"/>
              <a:t>platforme</a:t>
            </a:r>
            <a:r>
              <a:rPr lang="en-US" b="0" dirty="0"/>
              <a:t> za </a:t>
            </a:r>
            <a:r>
              <a:rPr lang="en-US" b="0" dirty="0" err="1"/>
              <a:t>mobilne</a:t>
            </a:r>
            <a:r>
              <a:rPr lang="en-US" b="0" dirty="0"/>
              <a:t> </a:t>
            </a:r>
            <a:r>
              <a:rPr lang="en-US" b="0" dirty="0" err="1"/>
              <a:t>naprave</a:t>
            </a:r>
            <a:r>
              <a:rPr lang="en-US" b="0" dirty="0"/>
              <a:t> in </a:t>
            </a:r>
            <a:r>
              <a:rPr lang="en-US" b="0" dirty="0" err="1"/>
              <a:t>tablične</a:t>
            </a:r>
            <a:r>
              <a:rPr lang="en-US" b="0" dirty="0"/>
              <a:t> </a:t>
            </a:r>
            <a:r>
              <a:rPr lang="en-US" b="0" dirty="0" err="1"/>
              <a:t>računalnike</a:t>
            </a:r>
            <a:r>
              <a:rPr lang="en-US" b="0" dirty="0"/>
              <a:t> </a:t>
            </a:r>
            <a:r>
              <a:rPr lang="en-US" b="0" dirty="0" err="1"/>
              <a:t>ter</a:t>
            </a:r>
            <a:r>
              <a:rPr lang="en-US" b="0" dirty="0"/>
              <a:t> </a:t>
            </a:r>
            <a:r>
              <a:rPr lang="en-US" b="0" dirty="0" err="1"/>
              <a:t>iz</a:t>
            </a:r>
            <a:r>
              <a:rPr lang="en-US" b="0" dirty="0"/>
              <a:t> </a:t>
            </a:r>
            <a:r>
              <a:rPr lang="en-US" b="0" dirty="0" err="1"/>
              <a:t>oblaka</a:t>
            </a:r>
            <a:r>
              <a:rPr lang="en-US" b="0" dirty="0"/>
              <a:t> v </a:t>
            </a:r>
            <a:r>
              <a:rPr lang="en-US" b="0" dirty="0" err="1"/>
              <a:t>mobilne</a:t>
            </a:r>
            <a:r>
              <a:rPr lang="en-US" b="0" dirty="0"/>
              <a:t> </a:t>
            </a:r>
            <a:r>
              <a:rPr lang="en-US" b="0" dirty="0" err="1"/>
              <a:t>naprave</a:t>
            </a:r>
            <a:r>
              <a:rPr lang="en-US" b="0" dirty="0"/>
              <a:t> </a:t>
            </a:r>
            <a:r>
              <a:rPr lang="en-US" b="0" dirty="0" err="1"/>
              <a:t>ali</a:t>
            </a:r>
            <a:r>
              <a:rPr lang="en-US" b="0" dirty="0"/>
              <a:t> </a:t>
            </a:r>
            <a:r>
              <a:rPr lang="en-US" b="0" dirty="0" err="1"/>
              <a:t>Aplikacije</a:t>
            </a:r>
            <a:r>
              <a:rPr lang="en-US" b="0" dirty="0"/>
              <a:t> za </a:t>
            </a:r>
            <a:r>
              <a:rPr lang="en-US" b="0" dirty="0" err="1"/>
              <a:t>mobilne</a:t>
            </a:r>
            <a:r>
              <a:rPr lang="en-US" b="0" dirty="0"/>
              <a:t> </a:t>
            </a:r>
            <a:r>
              <a:rPr lang="en-US" b="0" dirty="0" err="1"/>
              <a:t>naprave</a:t>
            </a:r>
            <a:r>
              <a:rPr lang="en-US" b="0" dirty="0"/>
              <a:t> se </a:t>
            </a:r>
            <a:r>
              <a:rPr lang="en-US" b="0" dirty="0" err="1"/>
              <a:t>uporabljajo</a:t>
            </a:r>
            <a:r>
              <a:rPr lang="en-US" b="0" dirty="0"/>
              <a:t> </a:t>
            </a:r>
            <a:r>
              <a:rPr lang="en-US" b="0" dirty="0" err="1"/>
              <a:t>tudi</a:t>
            </a:r>
            <a:r>
              <a:rPr lang="en-US" b="0" dirty="0"/>
              <a:t> v </a:t>
            </a:r>
            <a:r>
              <a:rPr lang="en-US" b="0" dirty="0" err="1"/>
              <a:t>informativne</a:t>
            </a:r>
            <a:r>
              <a:rPr lang="en-US" b="0" dirty="0"/>
              <a:t> </a:t>
            </a:r>
            <a:r>
              <a:rPr lang="en-US" b="0" dirty="0" err="1"/>
              <a:t>namene</a:t>
            </a:r>
            <a:r>
              <a:rPr lang="en-US" b="0" dirty="0"/>
              <a:t>.
Stream Analytics: </a:t>
            </a:r>
            <a:r>
              <a:rPr lang="en-US" b="0" dirty="0" err="1"/>
              <a:t>Storitev</a:t>
            </a:r>
            <a:r>
              <a:rPr lang="en-US" b="0" dirty="0"/>
              <a:t> </a:t>
            </a:r>
            <a:r>
              <a:rPr lang="en-US" b="0" dirty="0" err="1"/>
              <a:t>omogoča</a:t>
            </a:r>
            <a:r>
              <a:rPr lang="en-US" b="0" dirty="0"/>
              <a:t> </a:t>
            </a:r>
            <a:r>
              <a:rPr lang="en-US" b="0" dirty="0" err="1"/>
              <a:t>neposredno</a:t>
            </a:r>
            <a:r>
              <a:rPr lang="en-US" b="0" dirty="0"/>
              <a:t> </a:t>
            </a:r>
            <a:r>
              <a:rPr lang="en-US" b="0" dirty="0" err="1"/>
              <a:t>obdelavo</a:t>
            </a:r>
            <a:r>
              <a:rPr lang="en-US" b="0" dirty="0"/>
              <a:t> </a:t>
            </a:r>
            <a:r>
              <a:rPr lang="en-US" b="0" dirty="0" err="1"/>
              <a:t>podatkov</a:t>
            </a:r>
            <a:r>
              <a:rPr lang="en-US" b="0" dirty="0"/>
              <a:t> z </a:t>
            </a:r>
            <a:r>
              <a:rPr lang="en-US" b="0" dirty="0" err="1"/>
              <a:t>visoko</a:t>
            </a:r>
            <a:r>
              <a:rPr lang="en-US" b="0" dirty="0"/>
              <a:t> </a:t>
            </a:r>
            <a:r>
              <a:rPr lang="en-US" b="0" dirty="0" err="1"/>
              <a:t>zmogljivostjo</a:t>
            </a:r>
            <a:r>
              <a:rPr lang="en-US" b="0" dirty="0"/>
              <a:t> v </a:t>
            </a:r>
            <a:r>
              <a:rPr lang="en-US" b="0" dirty="0" err="1"/>
              <a:t>kratkem</a:t>
            </a:r>
            <a:r>
              <a:rPr lang="en-US" b="0" dirty="0"/>
              <a:t> </a:t>
            </a:r>
            <a:r>
              <a:rPr lang="en-US" b="0" dirty="0" err="1"/>
              <a:t>obdobju</a:t>
            </a:r>
            <a:r>
              <a:rPr lang="en-US" b="0" dirty="0"/>
              <a:t> </a:t>
            </a:r>
            <a:r>
              <a:rPr lang="en-US" b="0" dirty="0" err="1"/>
              <a:t>Čas</a:t>
            </a:r>
            <a:r>
              <a:rPr lang="en-US" b="0" dirty="0"/>
              <a:t>. </a:t>
            </a:r>
            <a:r>
              <a:rPr lang="en-US" b="0" dirty="0" err="1"/>
              <a:t>Sporočila</a:t>
            </a:r>
            <a:r>
              <a:rPr lang="en-US" b="0" dirty="0"/>
              <a:t>, ki </a:t>
            </a:r>
            <a:r>
              <a:rPr lang="en-US" b="0" dirty="0" err="1"/>
              <a:t>jih</a:t>
            </a:r>
            <a:r>
              <a:rPr lang="en-US" b="0" dirty="0"/>
              <a:t> </a:t>
            </a:r>
            <a:r>
              <a:rPr lang="en-US" b="0" dirty="0" err="1"/>
              <a:t>nenehno</a:t>
            </a:r>
            <a:r>
              <a:rPr lang="en-US" b="0" dirty="0"/>
              <a:t> </a:t>
            </a:r>
            <a:r>
              <a:rPr lang="en-US" b="0" dirty="0" err="1"/>
              <a:t>prejemamo</a:t>
            </a:r>
            <a:r>
              <a:rPr lang="en-US" b="0" dirty="0"/>
              <a:t> z </a:t>
            </a:r>
            <a:r>
              <a:rPr lang="en-US" b="0" dirty="0" err="1"/>
              <a:t>druge</a:t>
            </a:r>
            <a:r>
              <a:rPr lang="en-US" b="0" dirty="0"/>
              <a:t> </a:t>
            </a:r>
            <a:r>
              <a:rPr lang="en-US" b="0" dirty="0" err="1"/>
              <a:t>strani</a:t>
            </a:r>
            <a:r>
              <a:rPr lang="en-US" b="0" dirty="0"/>
              <a:t>, </a:t>
            </a:r>
            <a:r>
              <a:rPr lang="en-US" b="0" dirty="0" err="1"/>
              <a:t>ustvarjajo</a:t>
            </a:r>
            <a:r>
              <a:rPr lang="en-US" b="0" dirty="0"/>
              <a:t> </a:t>
            </a:r>
            <a:r>
              <a:rPr lang="en-US" b="0" dirty="0" err="1"/>
              <a:t>podatkovni</a:t>
            </a:r>
            <a:r>
              <a:rPr lang="en-US" b="0" dirty="0"/>
              <a:t> </a:t>
            </a:r>
            <a:r>
              <a:rPr lang="en-US" b="0" dirty="0" err="1"/>
              <a:t>promet</a:t>
            </a:r>
            <a:r>
              <a:rPr lang="en-US" b="0" dirty="0"/>
              <a:t> in </a:t>
            </a:r>
            <a:r>
              <a:rPr lang="en-US" b="0" dirty="0" err="1"/>
              <a:t>podatke</a:t>
            </a:r>
            <a:r>
              <a:rPr lang="en-US" b="0" dirty="0"/>
              <a:t> je </a:t>
            </a:r>
            <a:r>
              <a:rPr lang="en-US" b="0" dirty="0" err="1"/>
              <a:t>treba</a:t>
            </a:r>
            <a:r>
              <a:rPr lang="en-US" b="0" dirty="0"/>
              <a:t> </a:t>
            </a:r>
            <a:r>
              <a:rPr lang="en-US" b="0" dirty="0" err="1"/>
              <a:t>obdelati</a:t>
            </a:r>
            <a:r>
              <a:rPr lang="en-US" b="0" dirty="0"/>
              <a:t>
</a:t>
            </a:r>
            <a:r>
              <a:rPr lang="en-US" b="0" dirty="0" err="1"/>
              <a:t>takoj</a:t>
            </a:r>
            <a:r>
              <a:rPr lang="en-US" b="0" dirty="0"/>
              <a:t> 
Node-</a:t>
            </a:r>
            <a:r>
              <a:rPr lang="en-US" b="0" dirty="0" err="1"/>
              <a:t>Redje</a:t>
            </a:r>
            <a:r>
              <a:rPr lang="en-US" b="0" dirty="0"/>
              <a:t> </a:t>
            </a:r>
            <a:r>
              <a:rPr lang="en-US" b="0" dirty="0" err="1"/>
              <a:t>brezplačno</a:t>
            </a:r>
            <a:r>
              <a:rPr lang="en-US" b="0" dirty="0"/>
              <a:t> </a:t>
            </a:r>
            <a:r>
              <a:rPr lang="en-US" b="0" dirty="0" err="1"/>
              <a:t>vizualno</a:t>
            </a:r>
            <a:r>
              <a:rPr lang="en-US" b="0" dirty="0"/>
              <a:t> </a:t>
            </a:r>
            <a:r>
              <a:rPr lang="en-US" b="0" dirty="0" err="1"/>
              <a:t>programsko</a:t>
            </a:r>
            <a:r>
              <a:rPr lang="en-US" b="0" dirty="0"/>
              <a:t> </a:t>
            </a:r>
            <a:r>
              <a:rPr lang="en-US" b="0" dirty="0" err="1"/>
              <a:t>orodje</a:t>
            </a:r>
            <a:r>
              <a:rPr lang="en-US" b="0" dirty="0"/>
              <a:t>, ki je </a:t>
            </a:r>
            <a:r>
              <a:rPr lang="en-US" b="0" dirty="0" err="1"/>
              <a:t>bilo</a:t>
            </a:r>
            <a:r>
              <a:rPr lang="en-US" b="0" dirty="0"/>
              <a:t> v </a:t>
            </a:r>
            <a:r>
              <a:rPr lang="en-US" b="0" dirty="0" err="1"/>
              <a:t>tej</a:t>
            </a:r>
            <a:r>
              <a:rPr lang="en-US" b="0" dirty="0"/>
              <a:t> </a:t>
            </a:r>
            <a:r>
              <a:rPr lang="en-US" b="0" dirty="0" err="1"/>
              <a:t>študiji</a:t>
            </a:r>
            <a:r>
              <a:rPr lang="en-US" b="0" dirty="0"/>
              <a:t> </a:t>
            </a:r>
            <a:r>
              <a:rPr lang="en-US" b="0" dirty="0" err="1"/>
              <a:t>uporabljeno</a:t>
            </a:r>
            <a:r>
              <a:rPr lang="en-US" b="0" dirty="0"/>
              <a:t> za </a:t>
            </a:r>
            <a:r>
              <a:rPr lang="en-US" b="0" dirty="0" err="1"/>
              <a:t>prenos</a:t>
            </a:r>
            <a:r>
              <a:rPr lang="en-US" b="0" dirty="0"/>
              <a:t> </a:t>
            </a:r>
            <a:r>
              <a:rPr lang="en-US" b="0" dirty="0" err="1"/>
              <a:t>podatkov</a:t>
            </a:r>
            <a:r>
              <a:rPr lang="en-US" b="0" dirty="0"/>
              <a:t> v </a:t>
            </a:r>
            <a:r>
              <a:rPr lang="en-US" b="0" dirty="0" err="1"/>
              <a:t>oblak</a:t>
            </a:r>
            <a:r>
              <a:rPr lang="en-US" b="0" dirty="0"/>
              <a:t> in </a:t>
            </a:r>
            <a:r>
              <a:rPr lang="en-US" b="0" dirty="0" err="1"/>
              <a:t>pripravo</a:t>
            </a:r>
            <a:r>
              <a:rPr lang="en-US" b="0" dirty="0"/>
              <a:t> </a:t>
            </a:r>
            <a:r>
              <a:rPr lang="en-US" b="0" dirty="0" err="1"/>
              <a:t>strani</a:t>
            </a:r>
            <a:r>
              <a:rPr lang="en-US" b="0" dirty="0"/>
              <a:t> </a:t>
            </a:r>
            <a:r>
              <a:rPr lang="en-US" b="0" dirty="0" err="1"/>
              <a:t>uporabniškega</a:t>
            </a:r>
            <a:r>
              <a:rPr lang="en-US" b="0" dirty="0"/>
              <a:t> </a:t>
            </a:r>
            <a:r>
              <a:rPr lang="en-US" b="0" dirty="0" err="1"/>
              <a:t>vmesnika</a:t>
            </a:r>
            <a:r>
              <a:rPr lang="en-US" b="0" dirty="0"/>
              <a:t>. To je </a:t>
            </a:r>
            <a:r>
              <a:rPr lang="en-US" b="0" dirty="0" err="1"/>
              <a:t>urejevalnik</a:t>
            </a:r>
            <a:r>
              <a:rPr lang="en-US" b="0" dirty="0"/>
              <a:t> </a:t>
            </a:r>
            <a:r>
              <a:rPr lang="en-US" b="0" dirty="0" err="1"/>
              <a:t>pretoka</a:t>
            </a:r>
            <a:r>
              <a:rPr lang="en-US" b="0" dirty="0"/>
              <a:t>, ki </a:t>
            </a:r>
            <a:r>
              <a:rPr lang="en-US" b="0" dirty="0" err="1"/>
              <a:t>temelji</a:t>
            </a:r>
            <a:r>
              <a:rPr lang="en-US" b="0" dirty="0"/>
              <a:t> </a:t>
            </a:r>
            <a:r>
              <a:rPr lang="en-US" b="0" dirty="0" err="1"/>
              <a:t>na</a:t>
            </a:r>
            <a:r>
              <a:rPr lang="en-US" b="0" dirty="0"/>
              <a:t> </a:t>
            </a:r>
            <a:r>
              <a:rPr lang="en-US" b="0" dirty="0" err="1"/>
              <a:t>brskalniku</a:t>
            </a:r>
            <a:r>
              <a:rPr lang="en-US" b="0" dirty="0"/>
              <a:t> in je </a:t>
            </a:r>
            <a:r>
              <a:rPr lang="en-US" b="0" dirty="0" err="1"/>
              <a:t>zgrajen</a:t>
            </a:r>
            <a:r>
              <a:rPr lang="en-US" b="0" dirty="0"/>
              <a:t> </a:t>
            </a:r>
            <a:r>
              <a:rPr lang="en-US" b="0" dirty="0" err="1"/>
              <a:t>na</a:t>
            </a:r>
            <a:r>
              <a:rPr lang="en-US" b="0" dirty="0"/>
              <a:t> Node.js 
</a:t>
            </a:r>
            <a:endParaRPr lang="sr-Latn-RS" dirty="0"/>
          </a:p>
        </p:txBody>
      </p:sp>
    </p:spTree>
    <p:extLst>
      <p:ext uri="{BB962C8B-B14F-4D97-AF65-F5344CB8AC3E}">
        <p14:creationId xmlns:p14="http://schemas.microsoft.com/office/powerpoint/2010/main" val="14968132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6">
            <a:extLst>
              <a:ext uri="{FF2B5EF4-FFF2-40B4-BE49-F238E27FC236}">
                <a16:creationId xmlns:a16="http://schemas.microsoft.com/office/drawing/2014/main" id="{30232057-7F17-11D2-F831-623DA3DB74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096000" y="6329913"/>
            <a:ext cx="1368174" cy="356295"/>
          </a:xfrm>
          <a:prstGeom prst="rect">
            <a:avLst/>
          </a:prstGeom>
        </p:spPr>
      </p:pic>
      <p:pic>
        <p:nvPicPr>
          <p:cNvPr id="14" name="Slika 13">
            <a:extLst>
              <a:ext uri="{FF2B5EF4-FFF2-40B4-BE49-F238E27FC236}">
                <a16:creationId xmlns:a16="http://schemas.microsoft.com/office/drawing/2014/main" id="{067A5640-877F-1348-9604-54F632CCE2D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4067480" y="474829"/>
            <a:ext cx="5065153" cy="5616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84349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6">
            <a:extLst>
              <a:ext uri="{FF2B5EF4-FFF2-40B4-BE49-F238E27FC236}">
                <a16:creationId xmlns:a16="http://schemas.microsoft.com/office/drawing/2014/main" id="{52D0319C-5974-F887-4A6F-36C0DBA7D8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456040" y="6299616"/>
            <a:ext cx="1368174" cy="356295"/>
          </a:xfrm>
          <a:prstGeom prst="rect">
            <a:avLst/>
          </a:prstGeom>
        </p:spPr>
      </p:pic>
      <p:pic>
        <p:nvPicPr>
          <p:cNvPr id="12" name="Slika 11">
            <a:extLst>
              <a:ext uri="{FF2B5EF4-FFF2-40B4-BE49-F238E27FC236}">
                <a16:creationId xmlns:a16="http://schemas.microsoft.com/office/drawing/2014/main" id="{AC863617-6F61-1BBF-9834-FE2A2369747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3857704" y="-2001556"/>
            <a:ext cx="4476592" cy="10585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8961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>
            <a:extLst>
              <a:ext uri="{FF2B5EF4-FFF2-40B4-BE49-F238E27FC236}">
                <a16:creationId xmlns:a16="http://schemas.microsoft.com/office/drawing/2014/main" id="{B141BE34-82EA-8835-99D4-294329E63D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7768" y="185331"/>
            <a:ext cx="4497288" cy="6487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1917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4294967295"/>
          </p:nvPr>
        </p:nvSpPr>
        <p:spPr>
          <a:xfrm>
            <a:off x="623392" y="1196752"/>
            <a:ext cx="10945216" cy="4032448"/>
          </a:xfrm>
        </p:spPr>
        <p:txBody>
          <a:bodyPr/>
          <a:lstStyle/>
          <a:p>
            <a:r>
              <a:rPr lang="en-US" sz="2400" dirty="0" err="1"/>
              <a:t>Globalno</a:t>
            </a:r>
            <a:r>
              <a:rPr lang="en-US" sz="2400" dirty="0"/>
              <a:t> </a:t>
            </a:r>
            <a:r>
              <a:rPr lang="en-US" sz="2400" dirty="0" err="1"/>
              <a:t>segrevanje</a:t>
            </a:r>
            <a:r>
              <a:rPr lang="en-US" sz="2400" dirty="0"/>
              <a:t> in </a:t>
            </a:r>
            <a:r>
              <a:rPr lang="en-US" sz="2400" dirty="0" err="1"/>
              <a:t>podnebne</a:t>
            </a:r>
            <a:r>
              <a:rPr lang="en-US" sz="2400" dirty="0"/>
              <a:t> </a:t>
            </a:r>
            <a:r>
              <a:rPr lang="en-US" sz="2400" dirty="0" err="1"/>
              <a:t>spremembe</a:t>
            </a:r>
            <a:r>
              <a:rPr lang="en-US" sz="2400" dirty="0"/>
              <a:t>, ki </a:t>
            </a:r>
            <a:r>
              <a:rPr lang="en-US" sz="2400" dirty="0" err="1"/>
              <a:t>jih</a:t>
            </a:r>
            <a:r>
              <a:rPr lang="en-US" sz="2400" dirty="0"/>
              <a:t> </a:t>
            </a:r>
            <a:r>
              <a:rPr lang="en-US" sz="2400" dirty="0" err="1"/>
              <a:t>povzročajo</a:t>
            </a:r>
            <a:r>
              <a:rPr lang="en-US" sz="2400" dirty="0"/>
              <a:t> </a:t>
            </a:r>
            <a:r>
              <a:rPr lang="en-US" sz="2400" dirty="0" err="1"/>
              <a:t>emisije</a:t>
            </a:r>
            <a:r>
              <a:rPr lang="en-US" sz="2400" dirty="0"/>
              <a:t> </a:t>
            </a:r>
            <a:r>
              <a:rPr lang="en-US" sz="2400" dirty="0" err="1"/>
              <a:t>toplogrednih</a:t>
            </a:r>
            <a:r>
              <a:rPr lang="en-US" sz="2400" dirty="0"/>
              <a:t> </a:t>
            </a:r>
            <a:r>
              <a:rPr lang="en-US" sz="2400" dirty="0" err="1"/>
              <a:t>plinov</a:t>
            </a:r>
            <a:r>
              <a:rPr lang="en-US" sz="2400" dirty="0"/>
              <a:t>, so </a:t>
            </a:r>
            <a:r>
              <a:rPr lang="en-US" sz="2400" dirty="0" err="1"/>
              <a:t>postali</a:t>
            </a:r>
            <a:r>
              <a:rPr lang="en-US" sz="2400" dirty="0"/>
              <a:t> </a:t>
            </a:r>
            <a:r>
              <a:rPr lang="en-US" sz="2400" dirty="0" err="1"/>
              <a:t>eden</a:t>
            </a:r>
            <a:r>
              <a:rPr lang="en-US" sz="2400" dirty="0"/>
              <a:t> </a:t>
            </a:r>
            <a:r>
              <a:rPr lang="en-US" sz="2400" dirty="0" err="1"/>
              <a:t>najpomembnejših</a:t>
            </a:r>
            <a:r>
              <a:rPr lang="en-US" sz="2400" dirty="0"/>
              <a:t> </a:t>
            </a:r>
            <a:r>
              <a:rPr lang="en-US" sz="2400" dirty="0" err="1"/>
              <a:t>problemov</a:t>
            </a:r>
            <a:r>
              <a:rPr lang="en-US" sz="2400" dirty="0"/>
              <a:t>, ki </a:t>
            </a:r>
            <a:r>
              <a:rPr lang="en-US" sz="2400" dirty="0" err="1"/>
              <a:t>ogrožajo</a:t>
            </a:r>
            <a:r>
              <a:rPr lang="en-US" sz="2400" dirty="0"/>
              <a:t> </a:t>
            </a:r>
            <a:r>
              <a:rPr lang="en-US" sz="2400" dirty="0" err="1"/>
              <a:t>našo</a:t>
            </a:r>
            <a:r>
              <a:rPr lang="en-US" sz="2400" dirty="0"/>
              <a:t> </a:t>
            </a:r>
            <a:r>
              <a:rPr lang="en-US" sz="2400" dirty="0" err="1"/>
              <a:t>prihodnost</a:t>
            </a:r>
            <a:r>
              <a:rPr lang="en-US" sz="2400" dirty="0"/>
              <a:t>. V </a:t>
            </a:r>
            <a:r>
              <a:rPr lang="en-US" sz="2400" dirty="0" err="1"/>
              <a:t>zadnjem</a:t>
            </a:r>
            <a:r>
              <a:rPr lang="en-US" sz="2400" dirty="0"/>
              <a:t> </a:t>
            </a:r>
            <a:r>
              <a:rPr lang="en-US" sz="2400" dirty="0" err="1"/>
              <a:t>času</a:t>
            </a:r>
            <a:r>
              <a:rPr lang="en-US" sz="2400" dirty="0"/>
              <a:t> so bile </a:t>
            </a:r>
            <a:r>
              <a:rPr lang="en-US" sz="2400" dirty="0" err="1"/>
              <a:t>razvite</a:t>
            </a:r>
            <a:r>
              <a:rPr lang="en-US" sz="2400" dirty="0"/>
              <a:t> </a:t>
            </a:r>
            <a:r>
              <a:rPr lang="en-US" sz="2400" dirty="0" err="1"/>
              <a:t>trajnostne</a:t>
            </a:r>
            <a:r>
              <a:rPr lang="en-US" sz="2400" dirty="0"/>
              <a:t> </a:t>
            </a:r>
            <a:r>
              <a:rPr lang="en-US" sz="2400" dirty="0" err="1"/>
              <a:t>energetske</a:t>
            </a:r>
            <a:r>
              <a:rPr lang="en-US" sz="2400" dirty="0"/>
              <a:t> </a:t>
            </a:r>
            <a:r>
              <a:rPr lang="en-US" sz="2400" dirty="0" err="1"/>
              <a:t>strategije</a:t>
            </a:r>
            <a:r>
              <a:rPr lang="en-US" sz="2400" dirty="0"/>
              <a:t> za </a:t>
            </a:r>
            <a:r>
              <a:rPr lang="en-US" sz="2400" dirty="0" err="1"/>
              <a:t>boj</a:t>
            </a:r>
            <a:r>
              <a:rPr lang="en-US" sz="2400" dirty="0"/>
              <a:t> </a:t>
            </a:r>
            <a:r>
              <a:rPr lang="en-US" sz="2400" dirty="0" err="1"/>
              <a:t>proti</a:t>
            </a:r>
            <a:r>
              <a:rPr lang="en-US" sz="2400" dirty="0"/>
              <a:t> </a:t>
            </a:r>
            <a:r>
              <a:rPr lang="en-US" sz="2400" dirty="0" err="1"/>
              <a:t>temu</a:t>
            </a:r>
            <a:r>
              <a:rPr lang="en-US" sz="2400" dirty="0"/>
              <a:t> </a:t>
            </a:r>
            <a:r>
              <a:rPr lang="en-US" sz="2400" dirty="0" err="1"/>
              <a:t>problemu</a:t>
            </a:r>
            <a:r>
              <a:rPr lang="en-US" sz="2400" dirty="0"/>
              <a:t> in </a:t>
            </a:r>
            <a:r>
              <a:rPr lang="en-US" sz="2400" dirty="0" err="1"/>
              <a:t>ustvarjanje</a:t>
            </a:r>
            <a:r>
              <a:rPr lang="en-US" sz="2400" dirty="0"/>
              <a:t> </a:t>
            </a:r>
            <a:r>
              <a:rPr lang="en-US" sz="2400" dirty="0" err="1"/>
              <a:t>bolj</a:t>
            </a:r>
            <a:r>
              <a:rPr lang="en-US" sz="2400" dirty="0"/>
              <a:t> </a:t>
            </a:r>
            <a:r>
              <a:rPr lang="en-US" sz="2400" dirty="0" err="1"/>
              <a:t>trajnostnih</a:t>
            </a:r>
            <a:r>
              <a:rPr lang="en-US" sz="2400" dirty="0"/>
              <a:t> </a:t>
            </a:r>
            <a:r>
              <a:rPr lang="en-US" sz="2400" dirty="0" err="1"/>
              <a:t>življenjskih</a:t>
            </a:r>
            <a:r>
              <a:rPr lang="en-US" sz="2400" dirty="0"/>
              <a:t> </a:t>
            </a:r>
            <a:r>
              <a:rPr lang="en-US" sz="2400" dirty="0" err="1"/>
              <a:t>prostorov</a:t>
            </a:r>
            <a:r>
              <a:rPr lang="en-US" sz="2400" dirty="0"/>
              <a:t>.
</a:t>
            </a:r>
            <a:r>
              <a:rPr lang="en-US" sz="2400" dirty="0" err="1"/>
              <a:t>Hitro</a:t>
            </a:r>
            <a:r>
              <a:rPr lang="en-US" sz="2400" dirty="0"/>
              <a:t> </a:t>
            </a:r>
            <a:r>
              <a:rPr lang="en-US" sz="2400" dirty="0" err="1"/>
              <a:t>razvijajoče</a:t>
            </a:r>
            <a:r>
              <a:rPr lang="en-US" sz="2400" dirty="0"/>
              <a:t> se </a:t>
            </a:r>
            <a:r>
              <a:rPr lang="en-US" sz="2400" dirty="0" err="1"/>
              <a:t>rešitve</a:t>
            </a:r>
            <a:r>
              <a:rPr lang="en-US" sz="2400" dirty="0"/>
              <a:t> IoT v </a:t>
            </a:r>
            <a:r>
              <a:rPr lang="en-US" sz="2400" dirty="0" err="1"/>
              <a:t>oblaku</a:t>
            </a:r>
            <a:r>
              <a:rPr lang="en-US" sz="2400" dirty="0"/>
              <a:t> s </a:t>
            </a:r>
            <a:r>
              <a:rPr lang="en-US" sz="2400" dirty="0" err="1"/>
              <a:t>preobrazbo</a:t>
            </a:r>
            <a:r>
              <a:rPr lang="en-US" sz="2400" dirty="0"/>
              <a:t> </a:t>
            </a:r>
            <a:r>
              <a:rPr lang="en-US" sz="2400" dirty="0" err="1"/>
              <a:t>industrije</a:t>
            </a:r>
            <a:r>
              <a:rPr lang="en-US" sz="2400" dirty="0"/>
              <a:t> 4.0 </a:t>
            </a:r>
            <a:r>
              <a:rPr lang="en-US" sz="2400" dirty="0" err="1"/>
              <a:t>bodo</a:t>
            </a:r>
            <a:r>
              <a:rPr lang="en-US" sz="2400" dirty="0"/>
              <a:t> </a:t>
            </a:r>
            <a:r>
              <a:rPr lang="en-US" sz="2400" dirty="0" err="1"/>
              <a:t>zagotovile</a:t>
            </a:r>
            <a:r>
              <a:rPr lang="en-US" sz="2400" dirty="0"/>
              <a:t> </a:t>
            </a:r>
            <a:r>
              <a:rPr lang="en-US" sz="2400" dirty="0" err="1"/>
              <a:t>pomembne</a:t>
            </a:r>
            <a:r>
              <a:rPr lang="en-US" sz="2400" dirty="0"/>
              <a:t> </a:t>
            </a:r>
            <a:r>
              <a:rPr lang="en-US" sz="2400" dirty="0" err="1"/>
              <a:t>rešitve</a:t>
            </a:r>
            <a:r>
              <a:rPr lang="en-US" sz="2400" dirty="0"/>
              <a:t> v </a:t>
            </a:r>
            <a:r>
              <a:rPr lang="en-US" sz="2400" dirty="0" err="1"/>
              <a:t>tehnologiji</a:t>
            </a:r>
            <a:r>
              <a:rPr lang="en-US" sz="2400" dirty="0"/>
              <a:t> </a:t>
            </a:r>
            <a:r>
              <a:rPr lang="en-US" sz="2400" dirty="0" err="1"/>
              <a:t>vetrne</a:t>
            </a:r>
            <a:r>
              <a:rPr lang="en-US" sz="2400" dirty="0"/>
              <a:t> </a:t>
            </a:r>
            <a:r>
              <a:rPr lang="en-US" sz="2400" dirty="0" err="1"/>
              <a:t>energije</a:t>
            </a:r>
            <a:r>
              <a:rPr lang="en-US" sz="2400" dirty="0"/>
              <a:t>, </a:t>
            </a:r>
            <a:r>
              <a:rPr lang="en-US" sz="2400" dirty="0" err="1"/>
              <a:t>kot</a:t>
            </a:r>
            <a:r>
              <a:rPr lang="en-US" sz="2400" dirty="0"/>
              <a:t> so </a:t>
            </a:r>
            <a:r>
              <a:rPr lang="en-US" sz="2400" dirty="0" err="1"/>
              <a:t>podaljšanje</a:t>
            </a:r>
            <a:r>
              <a:rPr lang="en-US" sz="2400" dirty="0"/>
              <a:t> </a:t>
            </a:r>
            <a:r>
              <a:rPr lang="en-US" sz="2400" dirty="0" err="1"/>
              <a:t>življenjske</a:t>
            </a:r>
            <a:r>
              <a:rPr lang="en-US" sz="2400" dirty="0"/>
              <a:t> </a:t>
            </a:r>
            <a:r>
              <a:rPr lang="en-US" sz="2400" dirty="0" err="1"/>
              <a:t>dobe</a:t>
            </a:r>
            <a:r>
              <a:rPr lang="en-US" sz="2400" dirty="0"/>
              <a:t> </a:t>
            </a:r>
            <a:r>
              <a:rPr lang="en-US" sz="2400" dirty="0" err="1"/>
              <a:t>naprav</a:t>
            </a:r>
            <a:r>
              <a:rPr lang="en-US" sz="2400" dirty="0"/>
              <a:t> in </a:t>
            </a:r>
            <a:r>
              <a:rPr lang="en-US" sz="2400" dirty="0" err="1"/>
              <a:t>zmanjšanje</a:t>
            </a:r>
            <a:r>
              <a:rPr lang="en-US" sz="2400" dirty="0"/>
              <a:t> </a:t>
            </a:r>
            <a:r>
              <a:rPr lang="en-US" sz="2400" dirty="0" err="1"/>
              <a:t>stroškov</a:t>
            </a:r>
            <a:r>
              <a:rPr lang="en-US" sz="2400" dirty="0"/>
              <a:t> </a:t>
            </a:r>
            <a:r>
              <a:rPr lang="en-US" sz="2400" dirty="0" err="1"/>
              <a:t>obratovanja</a:t>
            </a:r>
            <a:r>
              <a:rPr lang="en-US" sz="2400" dirty="0"/>
              <a:t> in </a:t>
            </a:r>
            <a:r>
              <a:rPr lang="en-US" sz="2400" dirty="0" err="1"/>
              <a:t>vzdrževanja</a:t>
            </a:r>
            <a:r>
              <a:rPr lang="en-US" sz="2400" dirty="0"/>
              <a:t> v </a:t>
            </a:r>
            <a:r>
              <a:rPr lang="en-US" sz="2400" dirty="0" err="1"/>
              <a:t>tehnologiji</a:t>
            </a:r>
            <a:r>
              <a:rPr lang="en-US" sz="2400" dirty="0"/>
              <a:t> </a:t>
            </a:r>
            <a:r>
              <a:rPr lang="en-US" sz="2400" dirty="0" err="1"/>
              <a:t>vetrnih</a:t>
            </a:r>
            <a:r>
              <a:rPr lang="en-US" sz="2400" dirty="0"/>
              <a:t> </a:t>
            </a:r>
            <a:r>
              <a:rPr lang="en-US" sz="2400" dirty="0" err="1"/>
              <a:t>turbin</a:t>
            </a:r>
            <a:r>
              <a:rPr lang="en-US" sz="2400" dirty="0"/>
              <a:t>. Ta </a:t>
            </a:r>
            <a:r>
              <a:rPr lang="en-US" sz="2400" dirty="0" err="1"/>
              <a:t>tehnologija</a:t>
            </a:r>
            <a:r>
              <a:rPr lang="en-US" sz="2400" dirty="0"/>
              <a:t> </a:t>
            </a:r>
            <a:r>
              <a:rPr lang="en-US" sz="2400" dirty="0" err="1"/>
              <a:t>bo</a:t>
            </a:r>
            <a:r>
              <a:rPr lang="en-US" sz="2400" dirty="0"/>
              <a:t> </a:t>
            </a:r>
            <a:r>
              <a:rPr lang="en-US" sz="2400" dirty="0" err="1"/>
              <a:t>zagotovila</a:t>
            </a:r>
            <a:r>
              <a:rPr lang="en-US" sz="2400" dirty="0"/>
              <a:t> </a:t>
            </a:r>
            <a:r>
              <a:rPr lang="en-US" sz="2400" dirty="0" err="1"/>
              <a:t>shranjevanje</a:t>
            </a:r>
            <a:r>
              <a:rPr lang="en-US" sz="2400" dirty="0"/>
              <a:t> </a:t>
            </a:r>
            <a:r>
              <a:rPr lang="en-US" sz="2400" dirty="0" err="1"/>
              <a:t>podatkov</a:t>
            </a:r>
            <a:r>
              <a:rPr lang="en-US" sz="2400" dirty="0"/>
              <a:t> v </a:t>
            </a:r>
            <a:r>
              <a:rPr lang="en-US" sz="2400" dirty="0" err="1"/>
              <a:t>realnem</a:t>
            </a:r>
            <a:r>
              <a:rPr lang="en-US" sz="2400" dirty="0"/>
              <a:t> </a:t>
            </a:r>
            <a:r>
              <a:rPr lang="en-US" sz="2400" dirty="0" err="1"/>
              <a:t>času</a:t>
            </a:r>
            <a:r>
              <a:rPr lang="en-US" sz="2400" dirty="0"/>
              <a:t> in </a:t>
            </a:r>
            <a:r>
              <a:rPr lang="en-US" sz="2400" dirty="0" err="1"/>
              <a:t>pridobivanje</a:t>
            </a:r>
            <a:r>
              <a:rPr lang="en-US" sz="2400" dirty="0"/>
              <a:t> </a:t>
            </a:r>
            <a:r>
              <a:rPr lang="en-US" sz="2400" dirty="0" err="1"/>
              <a:t>žičnih</a:t>
            </a:r>
            <a:r>
              <a:rPr lang="en-US" sz="2400" dirty="0"/>
              <a:t> </a:t>
            </a:r>
            <a:r>
              <a:rPr lang="en-US" sz="2400" dirty="0" err="1"/>
              <a:t>ali</a:t>
            </a:r>
            <a:r>
              <a:rPr lang="en-US" sz="2400" dirty="0"/>
              <a:t> </a:t>
            </a:r>
            <a:r>
              <a:rPr lang="en-US" sz="2400" dirty="0" err="1"/>
              <a:t>brezžičnih</a:t>
            </a:r>
            <a:r>
              <a:rPr lang="en-US" sz="2400" dirty="0"/>
              <a:t> </a:t>
            </a:r>
            <a:r>
              <a:rPr lang="en-US" sz="2400" dirty="0" err="1"/>
              <a:t>informacij</a:t>
            </a:r>
            <a:r>
              <a:rPr lang="en-US" sz="2400" dirty="0"/>
              <a:t> </a:t>
            </a:r>
            <a:r>
              <a:rPr lang="en-US" sz="2400" dirty="0" err="1"/>
              <a:t>iz</a:t>
            </a:r>
            <a:r>
              <a:rPr lang="en-US" sz="2400" dirty="0"/>
              <a:t> </a:t>
            </a:r>
            <a:r>
              <a:rPr lang="en-US" sz="2400" dirty="0" err="1"/>
              <a:t>senzor</a:t>
            </a:r>
            <a:endParaRPr lang="en-US" sz="2400" dirty="0"/>
          </a:p>
        </p:txBody>
      </p:sp>
      <p:sp>
        <p:nvSpPr>
          <p:cNvPr id="7" name="Title 2"/>
          <p:cNvSpPr>
            <a:spLocks noGrp="1"/>
          </p:cNvSpPr>
          <p:nvPr>
            <p:ph type="title"/>
          </p:nvPr>
        </p:nvSpPr>
        <p:spPr>
          <a:xfrm>
            <a:off x="429229" y="99863"/>
            <a:ext cx="10153128" cy="670350"/>
          </a:xfrm>
        </p:spPr>
        <p:txBody>
          <a:bodyPr/>
          <a:lstStyle/>
          <a:p>
            <a:r>
              <a:rPr lang="sl-SI" dirty="0"/>
              <a:t>Uvod</a:t>
            </a:r>
            <a:endParaRPr lang="en-US" dirty="0"/>
          </a:p>
        </p:txBody>
      </p:sp>
      <p:pic>
        <p:nvPicPr>
          <p:cNvPr id="3" name="Graphic 6">
            <a:extLst>
              <a:ext uri="{FF2B5EF4-FFF2-40B4-BE49-F238E27FC236}">
                <a16:creationId xmlns:a16="http://schemas.microsoft.com/office/drawing/2014/main" id="{3888948D-8787-0CFD-6D93-32AFAEC049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03912" y="6309320"/>
            <a:ext cx="1368174" cy="35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09525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kvir za tekst 3">
            <a:extLst>
              <a:ext uri="{FF2B5EF4-FFF2-40B4-BE49-F238E27FC236}">
                <a16:creationId xmlns:a16="http://schemas.microsoft.com/office/drawing/2014/main" id="{B4DDFB81-BABA-52CC-9F62-EFD04A7C4D71}"/>
              </a:ext>
            </a:extLst>
          </p:cNvPr>
          <p:cNvSpPr txBox="1"/>
          <p:nvPr/>
        </p:nvSpPr>
        <p:spPr>
          <a:xfrm>
            <a:off x="1127459" y="1268760"/>
            <a:ext cx="10297144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 err="1"/>
              <a:t>Struktura</a:t>
            </a:r>
            <a:r>
              <a:rPr lang="en-US" sz="2400" dirty="0"/>
              <a:t> </a:t>
            </a:r>
            <a:r>
              <a:rPr lang="en-US" sz="2400" dirty="0" err="1"/>
              <a:t>nadzornega</a:t>
            </a:r>
            <a:r>
              <a:rPr lang="en-US" sz="2400" dirty="0"/>
              <a:t> </a:t>
            </a:r>
            <a:r>
              <a:rPr lang="en-US" sz="2400" dirty="0" err="1"/>
              <a:t>nadzora</a:t>
            </a:r>
            <a:r>
              <a:rPr lang="en-US" sz="2400" dirty="0"/>
              <a:t> in </a:t>
            </a:r>
            <a:r>
              <a:rPr lang="en-US" sz="2400" dirty="0" err="1"/>
              <a:t>pridobivanja</a:t>
            </a:r>
            <a:r>
              <a:rPr lang="en-US" sz="2400" dirty="0"/>
              <a:t> </a:t>
            </a:r>
            <a:r>
              <a:rPr lang="en-US" sz="2400" dirty="0" err="1"/>
              <a:t>podatkov</a:t>
            </a:r>
            <a:r>
              <a:rPr lang="en-US" sz="2400" dirty="0"/>
              <a:t> (SCADA) se </a:t>
            </a:r>
            <a:r>
              <a:rPr lang="en-US" sz="2400" dirty="0" err="1"/>
              <a:t>običajno</a:t>
            </a:r>
            <a:r>
              <a:rPr lang="en-US" sz="2400" dirty="0"/>
              <a:t> </a:t>
            </a:r>
            <a:r>
              <a:rPr lang="en-US" sz="2400" dirty="0" err="1"/>
              <a:t>uporablja</a:t>
            </a:r>
            <a:r>
              <a:rPr lang="en-US" sz="2400" dirty="0"/>
              <a:t> za </a:t>
            </a:r>
            <a:r>
              <a:rPr lang="en-US" sz="2400" dirty="0" err="1"/>
              <a:t>spremljanje</a:t>
            </a:r>
            <a:r>
              <a:rPr lang="en-US" sz="2400" dirty="0"/>
              <a:t>, </a:t>
            </a:r>
            <a:r>
              <a:rPr lang="en-US" sz="2400" dirty="0" err="1"/>
              <a:t>zbiranje</a:t>
            </a:r>
            <a:r>
              <a:rPr lang="en-US" sz="2400" dirty="0"/>
              <a:t> in </a:t>
            </a:r>
            <a:r>
              <a:rPr lang="en-US" sz="2400" dirty="0" err="1"/>
              <a:t>shranjevanje</a:t>
            </a:r>
            <a:r>
              <a:rPr lang="en-US" sz="2400" dirty="0"/>
              <a:t> </a:t>
            </a:r>
            <a:r>
              <a:rPr lang="en-US" sz="2400" dirty="0" err="1"/>
              <a:t>končne</a:t>
            </a:r>
            <a:r>
              <a:rPr lang="en-US" sz="2400" dirty="0"/>
              <a:t> </a:t>
            </a:r>
            <a:r>
              <a:rPr lang="en-US" sz="2400" dirty="0" err="1"/>
              <a:t>količine</a:t>
            </a:r>
            <a:r>
              <a:rPr lang="en-US" sz="2400" dirty="0"/>
              <a:t> </a:t>
            </a:r>
            <a:r>
              <a:rPr lang="en-US" sz="2400" dirty="0" err="1"/>
              <a:t>podatkov</a:t>
            </a:r>
            <a:r>
              <a:rPr lang="en-US" sz="2400" dirty="0"/>
              <a:t> z </a:t>
            </a:r>
            <a:r>
              <a:rPr lang="en-US" sz="2400" dirty="0" err="1"/>
              <a:t>računalniki</a:t>
            </a:r>
            <a:r>
              <a:rPr lang="en-US" sz="2400" dirty="0"/>
              <a:t> za </a:t>
            </a:r>
            <a:r>
              <a:rPr lang="en-US" sz="2400" dirty="0" err="1"/>
              <a:t>vsakodnevno</a:t>
            </a:r>
            <a:r>
              <a:rPr lang="en-US" sz="2400" dirty="0"/>
              <a:t> </a:t>
            </a:r>
            <a:r>
              <a:rPr lang="en-US" sz="2400" dirty="0" err="1"/>
              <a:t>delovanje</a:t>
            </a:r>
            <a:r>
              <a:rPr lang="en-US" sz="2400" dirty="0"/>
              <a:t> </a:t>
            </a:r>
            <a:r>
              <a:rPr lang="en-US" sz="2400" dirty="0" err="1"/>
              <a:t>obratov</a:t>
            </a:r>
            <a:r>
              <a:rPr lang="en-US" sz="2400" dirty="0"/>
              <a:t> </a:t>
            </a:r>
            <a:r>
              <a:rPr lang="en-US" sz="2400" dirty="0" err="1"/>
              <a:t>brez</a:t>
            </a:r>
            <a:r>
              <a:rPr lang="en-US" sz="2400" dirty="0"/>
              <a:t> </a:t>
            </a:r>
            <a:r>
              <a:rPr lang="en-US" sz="2400" dirty="0" err="1"/>
              <a:t>internetnega</a:t>
            </a:r>
            <a:r>
              <a:rPr lang="en-US" sz="2400" dirty="0"/>
              <a:t> </a:t>
            </a:r>
            <a:r>
              <a:rPr lang="en-US" sz="2400" dirty="0" err="1"/>
              <a:t>omrežja</a:t>
            </a:r>
            <a:r>
              <a:rPr lang="en-US" sz="2400" dirty="0"/>
              <a:t>. </a:t>
            </a:r>
          </a:p>
          <a:p>
            <a:endParaRPr lang="en-US" sz="2400" dirty="0"/>
          </a:p>
          <a:p>
            <a:r>
              <a:rPr lang="en-US" sz="2400" dirty="0"/>
              <a:t>Novi </a:t>
            </a:r>
            <a:r>
              <a:rPr lang="en-US" sz="2400" dirty="0" err="1"/>
              <a:t>koncept</a:t>
            </a:r>
            <a:r>
              <a:rPr lang="en-US" sz="2400" dirty="0"/>
              <a:t> SCADA v </a:t>
            </a:r>
            <a:r>
              <a:rPr lang="en-US" sz="2400" dirty="0" err="1"/>
              <a:t>oblaku</a:t>
            </a:r>
            <a:r>
              <a:rPr lang="en-US" sz="2400" dirty="0"/>
              <a:t>, ki </a:t>
            </a:r>
            <a:r>
              <a:rPr lang="en-US" sz="2400" dirty="0" err="1"/>
              <a:t>temelji</a:t>
            </a:r>
            <a:r>
              <a:rPr lang="en-US" sz="2400" dirty="0"/>
              <a:t> </a:t>
            </a:r>
            <a:r>
              <a:rPr lang="en-US" sz="2400" dirty="0" err="1"/>
              <a:t>na</a:t>
            </a:r>
            <a:r>
              <a:rPr lang="en-US" sz="2400" dirty="0"/>
              <a:t> IoT, </a:t>
            </a:r>
            <a:r>
              <a:rPr lang="en-US" sz="2400" dirty="0" err="1"/>
              <a:t>velja</a:t>
            </a:r>
            <a:r>
              <a:rPr lang="en-US" sz="2400" dirty="0"/>
              <a:t> za </a:t>
            </a:r>
            <a:r>
              <a:rPr lang="en-US" sz="2400" dirty="0" err="1"/>
              <a:t>ključni</a:t>
            </a:r>
            <a:r>
              <a:rPr lang="en-US" sz="2400" dirty="0"/>
              <a:t> element </a:t>
            </a:r>
            <a:r>
              <a:rPr lang="en-US" sz="2400" dirty="0" err="1"/>
              <a:t>revolucije</a:t>
            </a:r>
            <a:r>
              <a:rPr lang="en-US" sz="2400" dirty="0"/>
              <a:t> </a:t>
            </a:r>
            <a:r>
              <a:rPr lang="en-US" sz="2400" dirty="0" err="1"/>
              <a:t>Industrije</a:t>
            </a:r>
            <a:r>
              <a:rPr lang="en-US" sz="2400" dirty="0"/>
              <a:t> 4.0 in </a:t>
            </a:r>
            <a:r>
              <a:rPr lang="en-US" sz="2400" dirty="0" err="1"/>
              <a:t>bo</a:t>
            </a:r>
            <a:r>
              <a:rPr lang="en-US" sz="2400" dirty="0"/>
              <a:t> </a:t>
            </a:r>
            <a:r>
              <a:rPr lang="en-US" sz="2400" dirty="0" err="1"/>
              <a:t>igral</a:t>
            </a:r>
            <a:r>
              <a:rPr lang="en-US" sz="2400" dirty="0"/>
              <a:t> </a:t>
            </a:r>
            <a:r>
              <a:rPr lang="en-US" sz="2400" dirty="0" err="1"/>
              <a:t>ključno</a:t>
            </a:r>
            <a:r>
              <a:rPr lang="en-US" sz="2400" dirty="0"/>
              <a:t> </a:t>
            </a:r>
            <a:r>
              <a:rPr lang="en-US" sz="2400" dirty="0" err="1"/>
              <a:t>vlogo</a:t>
            </a:r>
            <a:r>
              <a:rPr lang="en-US" sz="2400" dirty="0"/>
              <a:t> </a:t>
            </a:r>
            <a:r>
              <a:rPr lang="en-US" sz="2400" dirty="0" err="1"/>
              <a:t>pri</a:t>
            </a:r>
            <a:r>
              <a:rPr lang="en-US" sz="2400" dirty="0"/>
              <a:t> </a:t>
            </a:r>
            <a:r>
              <a:rPr lang="en-US" sz="2400" dirty="0" err="1"/>
              <a:t>oblikovanju</a:t>
            </a:r>
            <a:r>
              <a:rPr lang="en-US" sz="2400" dirty="0"/>
              <a:t> </a:t>
            </a:r>
            <a:r>
              <a:rPr lang="en-US" sz="2400" dirty="0" err="1"/>
              <a:t>prihodnosti</a:t>
            </a:r>
            <a:r>
              <a:rPr lang="en-US" sz="2400" dirty="0"/>
              <a:t> </a:t>
            </a:r>
            <a:r>
              <a:rPr lang="en-US" sz="2400" dirty="0" err="1"/>
              <a:t>interneta</a:t>
            </a:r>
            <a:r>
              <a:rPr lang="en-US" sz="2400" dirty="0"/>
              <a:t>
</a:t>
            </a:r>
            <a:r>
              <a:rPr lang="en-US" sz="2400" dirty="0" err="1"/>
              <a:t>Implementacija</a:t>
            </a:r>
            <a:r>
              <a:rPr lang="en-US" sz="2400" dirty="0"/>
              <a:t> IoT in </a:t>
            </a:r>
            <a:r>
              <a:rPr lang="en-US" sz="2400" dirty="0" err="1"/>
              <a:t>sistemov</a:t>
            </a:r>
            <a:r>
              <a:rPr lang="en-US" sz="2400" dirty="0"/>
              <a:t> v </a:t>
            </a:r>
            <a:r>
              <a:rPr lang="en-US" sz="2400" dirty="0" err="1"/>
              <a:t>oblaku</a:t>
            </a:r>
            <a:r>
              <a:rPr lang="en-US" sz="2400" dirty="0"/>
              <a:t> se </a:t>
            </a:r>
            <a:r>
              <a:rPr lang="en-US" sz="2400" dirty="0" err="1"/>
              <a:t>uporablja</a:t>
            </a:r>
            <a:r>
              <a:rPr lang="en-US" sz="2400" dirty="0"/>
              <a:t> </a:t>
            </a:r>
            <a:r>
              <a:rPr lang="en-US" sz="2400" dirty="0" err="1"/>
              <a:t>na</a:t>
            </a:r>
            <a:r>
              <a:rPr lang="en-US" sz="2400" dirty="0"/>
              <a:t> </a:t>
            </a:r>
            <a:r>
              <a:rPr lang="en-US" sz="2400" dirty="0" err="1"/>
              <a:t>več</a:t>
            </a:r>
            <a:r>
              <a:rPr lang="en-US" sz="2400" dirty="0"/>
              <a:t> </a:t>
            </a:r>
            <a:r>
              <a:rPr lang="en-US" sz="2400" dirty="0" err="1"/>
              <a:t>načinov</a:t>
            </a:r>
            <a:r>
              <a:rPr lang="en-US" sz="2400" dirty="0"/>
              <a:t>, </a:t>
            </a:r>
            <a:r>
              <a:rPr lang="en-US" sz="2400" dirty="0" err="1"/>
              <a:t>kot</a:t>
            </a:r>
            <a:r>
              <a:rPr lang="en-US" sz="2400" dirty="0"/>
              <a:t> so </a:t>
            </a:r>
            <a:r>
              <a:rPr lang="en-US" sz="2400" dirty="0" err="1"/>
              <a:t>žična</a:t>
            </a:r>
            <a:r>
              <a:rPr lang="en-US" sz="2400" dirty="0"/>
              <a:t> </a:t>
            </a:r>
            <a:r>
              <a:rPr lang="en-US" sz="2400" dirty="0" err="1"/>
              <a:t>ali</a:t>
            </a:r>
            <a:r>
              <a:rPr lang="en-US" sz="2400" dirty="0"/>
              <a:t> </a:t>
            </a:r>
            <a:r>
              <a:rPr lang="en-US" sz="2400" dirty="0" err="1"/>
              <a:t>brezžična</a:t>
            </a:r>
            <a:r>
              <a:rPr lang="en-US" sz="2400" dirty="0"/>
              <a:t> </a:t>
            </a:r>
            <a:r>
              <a:rPr lang="en-US" sz="2400" dirty="0" err="1"/>
              <a:t>senzorska</a:t>
            </a:r>
            <a:r>
              <a:rPr lang="en-US" sz="2400" dirty="0"/>
              <a:t> </a:t>
            </a:r>
            <a:r>
              <a:rPr lang="en-US" sz="2400" dirty="0" err="1"/>
              <a:t>omrežja</a:t>
            </a:r>
            <a:r>
              <a:rPr lang="en-US" sz="2400" dirty="0"/>
              <a:t>, </a:t>
            </a:r>
            <a:r>
              <a:rPr lang="en-US" sz="2400" dirty="0" err="1"/>
              <a:t>inteligentne</a:t>
            </a:r>
            <a:r>
              <a:rPr lang="en-US" sz="2400" dirty="0"/>
              <a:t> </a:t>
            </a:r>
            <a:r>
              <a:rPr lang="en-US" sz="2400" dirty="0" err="1"/>
              <a:t>krmilne</a:t>
            </a:r>
            <a:r>
              <a:rPr lang="en-US" sz="2400" dirty="0"/>
              <a:t> </a:t>
            </a:r>
            <a:r>
              <a:rPr lang="en-US" sz="2400" dirty="0" err="1"/>
              <a:t>enote</a:t>
            </a:r>
            <a:r>
              <a:rPr lang="en-US" sz="2400" dirty="0"/>
              <a:t>, RFID </a:t>
            </a:r>
            <a:r>
              <a:rPr lang="en-US" sz="2400" dirty="0" err="1"/>
              <a:t>oznake</a:t>
            </a:r>
            <a:r>
              <a:rPr lang="en-US" sz="2400" dirty="0"/>
              <a:t>, </a:t>
            </a:r>
            <a:r>
              <a:rPr lang="en-US" sz="2400" dirty="0" err="1"/>
              <a:t>mobilne</a:t>
            </a:r>
            <a:r>
              <a:rPr lang="en-US" sz="2400" dirty="0"/>
              <a:t> </a:t>
            </a:r>
            <a:r>
              <a:rPr lang="en-US" sz="2400" dirty="0" err="1"/>
              <a:t>platforme</a:t>
            </a:r>
            <a:r>
              <a:rPr lang="en-US" sz="2400" dirty="0"/>
              <a:t>, </a:t>
            </a:r>
            <a:r>
              <a:rPr lang="en-US" sz="2400" dirty="0" err="1"/>
              <a:t>različni</a:t>
            </a:r>
            <a:r>
              <a:rPr lang="en-US" sz="2400" dirty="0"/>
              <a:t> </a:t>
            </a:r>
            <a:r>
              <a:rPr lang="en-US" sz="2400" dirty="0" err="1"/>
              <a:t>komunikacijski</a:t>
            </a:r>
            <a:r>
              <a:rPr lang="en-US" sz="2400" dirty="0"/>
              <a:t> </a:t>
            </a:r>
            <a:r>
              <a:rPr lang="en-US" sz="2400" dirty="0" err="1"/>
              <a:t>protokoli</a:t>
            </a:r>
            <a:r>
              <a:rPr lang="en-US" sz="2400" dirty="0"/>
              <a:t> in </a:t>
            </a:r>
            <a:r>
              <a:rPr lang="en-US" sz="2400" dirty="0" err="1"/>
              <a:t>varnostne</a:t>
            </a:r>
            <a:r>
              <a:rPr lang="en-US" sz="2400" dirty="0"/>
              <a:t> </a:t>
            </a:r>
            <a:r>
              <a:rPr lang="en-US" sz="2400" dirty="0" err="1"/>
              <a:t>rešitve</a:t>
            </a:r>
            <a:endParaRPr lang="sr-Latn-RS" dirty="0"/>
          </a:p>
        </p:txBody>
      </p:sp>
      <p:pic>
        <p:nvPicPr>
          <p:cNvPr id="8" name="Graphic 6">
            <a:extLst>
              <a:ext uri="{FF2B5EF4-FFF2-40B4-BE49-F238E27FC236}">
                <a16:creationId xmlns:a16="http://schemas.microsoft.com/office/drawing/2014/main" id="{86E93951-ED69-5849-FABE-FB96EEF4B3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91944" y="6165304"/>
            <a:ext cx="1368174" cy="35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79150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2"/>
          <p:cNvSpPr>
            <a:spLocks noGrp="1"/>
          </p:cNvSpPr>
          <p:nvPr>
            <p:ph type="title"/>
          </p:nvPr>
        </p:nvSpPr>
        <p:spPr>
          <a:xfrm>
            <a:off x="429229" y="99863"/>
            <a:ext cx="10153128" cy="670350"/>
          </a:xfrm>
        </p:spPr>
        <p:txBody>
          <a:bodyPr/>
          <a:lstStyle/>
          <a:p>
            <a:r>
              <a:rPr lang="sl-SI" dirty="0"/>
              <a:t>Izziv</a:t>
            </a:r>
            <a:endParaRPr lang="en-US" dirty="0"/>
          </a:p>
        </p:txBody>
      </p:sp>
      <p:sp>
        <p:nvSpPr>
          <p:cNvPr id="4" name="Okvir za tekst 3">
            <a:extLst>
              <a:ext uri="{FF2B5EF4-FFF2-40B4-BE49-F238E27FC236}">
                <a16:creationId xmlns:a16="http://schemas.microsoft.com/office/drawing/2014/main" id="{9334D162-7153-C9BA-08F1-E31F3AC1E9C2}"/>
              </a:ext>
            </a:extLst>
          </p:cNvPr>
          <p:cNvSpPr txBox="1"/>
          <p:nvPr/>
        </p:nvSpPr>
        <p:spPr>
          <a:xfrm>
            <a:off x="970444" y="1412776"/>
            <a:ext cx="10251111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/>
              <a:t>IoT </a:t>
            </a:r>
            <a:r>
              <a:rPr lang="en-US" sz="2400" dirty="0" err="1"/>
              <a:t>koncept</a:t>
            </a:r>
            <a:r>
              <a:rPr lang="en-US" sz="2400" dirty="0"/>
              <a:t>, </a:t>
            </a:r>
            <a:r>
              <a:rPr lang="en-US" sz="2400" dirty="0" err="1"/>
              <a:t>kot</a:t>
            </a:r>
            <a:r>
              <a:rPr lang="en-US" sz="2400" dirty="0"/>
              <a:t> so </a:t>
            </a:r>
            <a:r>
              <a:rPr lang="en-US" sz="2400" dirty="0" err="1"/>
              <a:t>pametna</a:t>
            </a:r>
            <a:r>
              <a:rPr lang="en-US" sz="2400" dirty="0"/>
              <a:t> </a:t>
            </a:r>
            <a:r>
              <a:rPr lang="en-US" sz="2400" dirty="0" err="1"/>
              <a:t>omrežja</a:t>
            </a:r>
            <a:r>
              <a:rPr lang="en-US" sz="2400" dirty="0"/>
              <a:t>, </a:t>
            </a:r>
            <a:r>
              <a:rPr lang="en-US" sz="2400" dirty="0" err="1"/>
              <a:t>upravljanje</a:t>
            </a:r>
            <a:r>
              <a:rPr lang="en-US" sz="2400" dirty="0"/>
              <a:t> z </a:t>
            </a:r>
            <a:r>
              <a:rPr lang="en-US" sz="2400" dirty="0" err="1"/>
              <a:t>energijo</a:t>
            </a:r>
            <a:r>
              <a:rPr lang="en-US" sz="2400" dirty="0"/>
              <a:t> in </a:t>
            </a:r>
            <a:r>
              <a:rPr lang="en-US" sz="2400" dirty="0" err="1"/>
              <a:t>pametne</a:t>
            </a:r>
            <a:r>
              <a:rPr lang="en-US" sz="2400" dirty="0"/>
              <a:t> </a:t>
            </a:r>
            <a:r>
              <a:rPr lang="en-US" sz="2400" dirty="0" err="1"/>
              <a:t>zgradbe</a:t>
            </a:r>
            <a:r>
              <a:rPr lang="en-US" sz="2400" dirty="0"/>
              <a:t> v </a:t>
            </a:r>
            <a:r>
              <a:rPr lang="en-US" sz="2400" dirty="0" err="1"/>
              <a:t>literaturi</a:t>
            </a:r>
            <a:r>
              <a:rPr lang="en-US" sz="2400" dirty="0"/>
              <a:t>, je le </a:t>
            </a:r>
            <a:r>
              <a:rPr lang="en-US" sz="2400" dirty="0" err="1"/>
              <a:t>malo</a:t>
            </a:r>
            <a:r>
              <a:rPr lang="en-US" sz="2400" dirty="0"/>
              <a:t> </a:t>
            </a:r>
            <a:r>
              <a:rPr lang="en-US" sz="2400" dirty="0" err="1"/>
              <a:t>študij</a:t>
            </a:r>
            <a:r>
              <a:rPr lang="en-US" sz="2400" dirty="0"/>
              <a:t> </a:t>
            </a:r>
            <a:r>
              <a:rPr lang="en-US" sz="2400" dirty="0" err="1"/>
              <a:t>posvečalo</a:t>
            </a:r>
            <a:r>
              <a:rPr lang="en-US" sz="2400" dirty="0"/>
              <a:t> </a:t>
            </a:r>
            <a:r>
              <a:rPr lang="en-US" sz="2400" dirty="0" err="1"/>
              <a:t>pozornost</a:t>
            </a:r>
            <a:r>
              <a:rPr lang="en-US" sz="2400" dirty="0"/>
              <a:t> </a:t>
            </a:r>
            <a:r>
              <a:rPr lang="en-US" sz="2400" dirty="0" err="1"/>
              <a:t>tehnologiji</a:t>
            </a:r>
            <a:r>
              <a:rPr lang="en-US" sz="2400" dirty="0"/>
              <a:t> </a:t>
            </a:r>
            <a:r>
              <a:rPr lang="en-US" sz="2400" dirty="0" err="1"/>
              <a:t>vetrne</a:t>
            </a:r>
            <a:r>
              <a:rPr lang="en-US" sz="2400" dirty="0"/>
              <a:t> </a:t>
            </a:r>
            <a:r>
              <a:rPr lang="en-US" sz="2400" dirty="0" err="1"/>
              <a:t>energije</a:t>
            </a:r>
            <a:r>
              <a:rPr lang="en-US" sz="2400" dirty="0"/>
              <a:t>. Ena od </a:t>
            </a:r>
            <a:r>
              <a:rPr lang="en-US" sz="2400" dirty="0" err="1"/>
              <a:t>večjih</a:t>
            </a:r>
            <a:r>
              <a:rPr lang="en-US" sz="2400" dirty="0"/>
              <a:t> </a:t>
            </a:r>
            <a:r>
              <a:rPr lang="en-US" sz="2400" dirty="0" err="1"/>
              <a:t>raziskovalnih</a:t>
            </a:r>
            <a:r>
              <a:rPr lang="en-US" sz="2400" dirty="0"/>
              <a:t> </a:t>
            </a:r>
            <a:r>
              <a:rPr lang="en-US" sz="2400" dirty="0" err="1"/>
              <a:t>študij</a:t>
            </a:r>
            <a:r>
              <a:rPr lang="en-US" sz="2400" dirty="0"/>
              <a:t> se </a:t>
            </a:r>
            <a:r>
              <a:rPr lang="en-US" sz="2400" dirty="0" err="1"/>
              <a:t>osredotoča</a:t>
            </a:r>
            <a:r>
              <a:rPr lang="en-US" sz="2400" dirty="0"/>
              <a:t> </a:t>
            </a:r>
            <a:r>
              <a:rPr lang="en-US" sz="2400" dirty="0" err="1"/>
              <a:t>na</a:t>
            </a:r>
            <a:r>
              <a:rPr lang="en-US" sz="2400" dirty="0"/>
              <a:t> </a:t>
            </a:r>
            <a:r>
              <a:rPr lang="en-US" sz="2400" dirty="0" err="1"/>
              <a:t>potencial</a:t>
            </a:r>
            <a:r>
              <a:rPr lang="en-US" sz="2400" dirty="0"/>
              <a:t> </a:t>
            </a:r>
            <a:r>
              <a:rPr lang="en-US" sz="2400" dirty="0" err="1"/>
              <a:t>kibernetsko-fizične</a:t>
            </a:r>
            <a:r>
              <a:rPr lang="en-US" sz="2400" dirty="0"/>
              <a:t> </a:t>
            </a:r>
            <a:r>
              <a:rPr lang="en-US" sz="2400" dirty="0" err="1"/>
              <a:t>integracije</a:t>
            </a:r>
            <a:r>
              <a:rPr lang="en-US" sz="2400" dirty="0"/>
              <a:t> </a:t>
            </a:r>
            <a:r>
              <a:rPr lang="en-US" sz="2400" dirty="0" err="1"/>
              <a:t>sistemov</a:t>
            </a:r>
            <a:r>
              <a:rPr lang="en-US" sz="2400" dirty="0"/>
              <a:t> </a:t>
            </a:r>
            <a:r>
              <a:rPr lang="en-US" sz="2400" dirty="0" err="1"/>
              <a:t>vetrne</a:t>
            </a:r>
            <a:r>
              <a:rPr lang="en-US" sz="2400" dirty="0"/>
              <a:t> </a:t>
            </a:r>
            <a:r>
              <a:rPr lang="en-US" sz="2400" dirty="0" err="1"/>
              <a:t>energije</a:t>
            </a:r>
            <a:r>
              <a:rPr lang="en-US" sz="2400" dirty="0"/>
              <a:t>. </a:t>
            </a:r>
            <a:r>
              <a:rPr lang="en-US" sz="2400" dirty="0" err="1"/>
              <a:t>Avtor</a:t>
            </a:r>
            <a:r>
              <a:rPr lang="en-US" sz="2400" dirty="0"/>
              <a:t> je </a:t>
            </a:r>
            <a:r>
              <a:rPr lang="en-US" sz="2400" dirty="0" err="1"/>
              <a:t>opisal</a:t>
            </a:r>
            <a:r>
              <a:rPr lang="en-US" sz="2400" dirty="0"/>
              <a:t> </a:t>
            </a:r>
            <a:r>
              <a:rPr lang="en-US" sz="2400" dirty="0" err="1"/>
              <a:t>najsodobnejše</a:t>
            </a:r>
            <a:r>
              <a:rPr lang="en-US" sz="2400" dirty="0"/>
              <a:t> </a:t>
            </a:r>
            <a:r>
              <a:rPr lang="en-US" sz="2400" dirty="0" err="1"/>
              <a:t>tehnologije</a:t>
            </a:r>
            <a:r>
              <a:rPr lang="en-US" sz="2400" dirty="0"/>
              <a:t>, ki </a:t>
            </a:r>
            <a:r>
              <a:rPr lang="en-US" sz="2400" dirty="0" err="1"/>
              <a:t>omogočajo</a:t>
            </a:r>
            <a:r>
              <a:rPr lang="en-US" sz="2400" dirty="0"/>
              <a:t> internet </a:t>
            </a:r>
            <a:r>
              <a:rPr lang="en-US" sz="2400" dirty="0" err="1"/>
              <a:t>energije</a:t>
            </a:r>
            <a:r>
              <a:rPr lang="en-US" sz="2400" dirty="0"/>
              <a:t>, in </a:t>
            </a:r>
            <a:r>
              <a:rPr lang="en-US" sz="2400" dirty="0" err="1"/>
              <a:t>razpravljal</a:t>
            </a:r>
            <a:r>
              <a:rPr lang="en-US" sz="2400" dirty="0"/>
              <a:t> o </a:t>
            </a:r>
            <a:r>
              <a:rPr lang="en-US" sz="2400" dirty="0" err="1"/>
              <a:t>prihodnosti</a:t>
            </a:r>
            <a:r>
              <a:rPr lang="en-US" sz="2400" dirty="0"/>
              <a:t> </a:t>
            </a:r>
            <a:r>
              <a:rPr lang="en-US" sz="2400" dirty="0" err="1"/>
              <a:t>koncepta</a:t>
            </a:r>
            <a:r>
              <a:rPr lang="en-US" sz="2400" dirty="0"/>
              <a:t> SCADA </a:t>
            </a:r>
          </a:p>
          <a:p>
            <a:endParaRPr lang="en-US" sz="2400" dirty="0"/>
          </a:p>
          <a:p>
            <a:r>
              <a:rPr lang="en-US" sz="2400" dirty="0" err="1"/>
              <a:t>Uporabne</a:t>
            </a:r>
            <a:r>
              <a:rPr lang="en-US" sz="2400" dirty="0"/>
              <a:t> </a:t>
            </a:r>
            <a:r>
              <a:rPr lang="en-US" sz="2400" dirty="0" err="1"/>
              <a:t>študije</a:t>
            </a:r>
            <a:r>
              <a:rPr lang="en-US" sz="2400" dirty="0"/>
              <a:t> so v </a:t>
            </a:r>
            <a:r>
              <a:rPr lang="en-US" sz="2400" dirty="0" err="1"/>
              <a:t>veliki</a:t>
            </a:r>
            <a:r>
              <a:rPr lang="en-US" sz="2400" dirty="0"/>
              <a:t> meri </a:t>
            </a:r>
            <a:r>
              <a:rPr lang="en-US" sz="2400" dirty="0" err="1"/>
              <a:t>komercialno</a:t>
            </a:r>
            <a:r>
              <a:rPr lang="en-US" sz="2400" dirty="0"/>
              <a:t> </a:t>
            </a:r>
            <a:r>
              <a:rPr lang="en-US" sz="2400" dirty="0" err="1"/>
              <a:t>usmerjene</a:t>
            </a:r>
            <a:r>
              <a:rPr lang="en-US" sz="2400" dirty="0"/>
              <a:t> in se </a:t>
            </a:r>
            <a:r>
              <a:rPr lang="en-US" sz="2400" dirty="0" err="1"/>
              <a:t>izvajajo</a:t>
            </a:r>
            <a:r>
              <a:rPr lang="en-US" sz="2400" dirty="0"/>
              <a:t> za </a:t>
            </a:r>
            <a:r>
              <a:rPr lang="en-US" sz="2400" dirty="0" err="1"/>
              <a:t>vetrne</a:t>
            </a:r>
            <a:r>
              <a:rPr lang="en-US" sz="2400" dirty="0"/>
              <a:t> turbine </a:t>
            </a:r>
            <a:r>
              <a:rPr lang="en-US" sz="2400" dirty="0" err="1"/>
              <a:t>na</a:t>
            </a:r>
            <a:r>
              <a:rPr lang="en-US" sz="2400" dirty="0"/>
              <a:t> </a:t>
            </a:r>
            <a:r>
              <a:rPr lang="en-US" sz="2400" dirty="0" err="1"/>
              <a:t>morju</a:t>
            </a:r>
            <a:r>
              <a:rPr lang="en-US" sz="2400" dirty="0"/>
              <a:t>. General Electrics (</a:t>
            </a:r>
            <a:r>
              <a:rPr lang="en-US" sz="2400" dirty="0" err="1"/>
              <a:t>digitalna</a:t>
            </a:r>
            <a:r>
              <a:rPr lang="en-US" sz="2400" dirty="0"/>
              <a:t> </a:t>
            </a:r>
            <a:r>
              <a:rPr lang="en-US" sz="2400" dirty="0" err="1"/>
              <a:t>vetrna</a:t>
            </a:r>
            <a:r>
              <a:rPr lang="en-US" sz="2400" dirty="0"/>
              <a:t> </a:t>
            </a:r>
            <a:r>
              <a:rPr lang="en-US" sz="2400" dirty="0" err="1"/>
              <a:t>elektrarna</a:t>
            </a:r>
            <a:r>
              <a:rPr lang="en-US" sz="2400" dirty="0"/>
              <a:t>) in Siemens (</a:t>
            </a:r>
            <a:r>
              <a:rPr lang="en-US" sz="2400" dirty="0" err="1"/>
              <a:t>rešitve</a:t>
            </a:r>
            <a:r>
              <a:rPr lang="en-US" sz="2400" dirty="0"/>
              <a:t> za </a:t>
            </a:r>
            <a:r>
              <a:rPr lang="en-US" sz="2400" dirty="0" err="1"/>
              <a:t>vetrne</a:t>
            </a:r>
            <a:r>
              <a:rPr lang="en-US" sz="2400" dirty="0"/>
              <a:t> </a:t>
            </a:r>
            <a:r>
              <a:rPr lang="en-US" sz="2400" dirty="0" err="1"/>
              <a:t>storitve</a:t>
            </a:r>
            <a:r>
              <a:rPr lang="en-US" sz="2400" dirty="0"/>
              <a:t>) </a:t>
            </a:r>
            <a:r>
              <a:rPr lang="en-US" sz="2400" dirty="0" err="1"/>
              <a:t>razvijata</a:t>
            </a:r>
            <a:r>
              <a:rPr lang="en-US" sz="2400" dirty="0"/>
              <a:t> </a:t>
            </a:r>
            <a:r>
              <a:rPr lang="en-US" sz="2400" dirty="0" err="1"/>
              <a:t>rešitve</a:t>
            </a:r>
            <a:r>
              <a:rPr lang="en-US" sz="2400" dirty="0"/>
              <a:t> za </a:t>
            </a:r>
            <a:r>
              <a:rPr lang="en-US" sz="2400" dirty="0" err="1"/>
              <a:t>storitve</a:t>
            </a:r>
            <a:r>
              <a:rPr lang="en-US" sz="2400" dirty="0"/>
              <a:t> IoT, ki </a:t>
            </a:r>
            <a:r>
              <a:rPr lang="en-US" sz="2400" dirty="0" err="1"/>
              <a:t>optimizirajo</a:t>
            </a:r>
            <a:r>
              <a:rPr lang="en-US" sz="2400" dirty="0"/>
              <a:t> </a:t>
            </a:r>
            <a:r>
              <a:rPr lang="en-US" sz="2400" dirty="0" err="1"/>
              <a:t>zmogljivost</a:t>
            </a:r>
            <a:r>
              <a:rPr lang="en-US" sz="2400" dirty="0"/>
              <a:t> </a:t>
            </a:r>
            <a:r>
              <a:rPr lang="en-US" sz="2400" dirty="0" err="1"/>
              <a:t>vetrne</a:t>
            </a:r>
            <a:r>
              <a:rPr lang="en-US" sz="2400" dirty="0"/>
              <a:t> turbine in </a:t>
            </a:r>
            <a:r>
              <a:rPr lang="en-US" sz="2400" dirty="0" err="1"/>
              <a:t>življenjsko</a:t>
            </a:r>
            <a:r>
              <a:rPr lang="en-US" sz="2400" dirty="0"/>
              <a:t> </a:t>
            </a:r>
            <a:r>
              <a:rPr lang="en-US" sz="2400" dirty="0" err="1"/>
              <a:t>dobo</a:t>
            </a:r>
            <a:r>
              <a:rPr lang="en-US" sz="2400" dirty="0"/>
              <a:t> </a:t>
            </a:r>
            <a:r>
              <a:rPr lang="en-US" sz="2400" dirty="0" err="1"/>
              <a:t>komponent</a:t>
            </a:r>
            <a:r>
              <a:rPr lang="en-US" sz="2400" dirty="0"/>
              <a:t> za </a:t>
            </a:r>
            <a:r>
              <a:rPr lang="en-US" sz="2400" dirty="0" err="1"/>
              <a:t>predvidevanje</a:t>
            </a:r>
            <a:r>
              <a:rPr lang="en-US" sz="2400" dirty="0"/>
              <a:t> </a:t>
            </a:r>
            <a:r>
              <a:rPr lang="en-US" sz="2400" dirty="0" err="1"/>
              <a:t>zahtev</a:t>
            </a:r>
            <a:r>
              <a:rPr lang="en-US" sz="2400" dirty="0"/>
              <a:t> po </a:t>
            </a:r>
            <a:r>
              <a:rPr lang="en-US" sz="2400" dirty="0" err="1"/>
              <a:t>vzdrževanju</a:t>
            </a:r>
            <a:endParaRPr lang="sr-Latn-RS" sz="2400" dirty="0"/>
          </a:p>
        </p:txBody>
      </p:sp>
      <p:pic>
        <p:nvPicPr>
          <p:cNvPr id="5" name="Graphic 6">
            <a:extLst>
              <a:ext uri="{FF2B5EF4-FFF2-40B4-BE49-F238E27FC236}">
                <a16:creationId xmlns:a16="http://schemas.microsoft.com/office/drawing/2014/main" id="{68C4FEDF-6756-69DE-95B2-E050AE9A16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299035" y="6401842"/>
            <a:ext cx="1368174" cy="35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8571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Slika 6">
            <a:extLst>
              <a:ext uri="{FF2B5EF4-FFF2-40B4-BE49-F238E27FC236}">
                <a16:creationId xmlns:a16="http://schemas.microsoft.com/office/drawing/2014/main" id="{418D7456-D37A-05BA-1530-EC00AA2C51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4112" y="2780928"/>
            <a:ext cx="3939305" cy="2967285"/>
          </a:xfrm>
          <a:prstGeom prst="rect">
            <a:avLst/>
          </a:prstGeom>
        </p:spPr>
      </p:pic>
      <p:pic>
        <p:nvPicPr>
          <p:cNvPr id="13314" name="Picture 2" descr="Wind energy from wind turbine: Components and efficiency">
            <a:extLst>
              <a:ext uri="{FF2B5EF4-FFF2-40B4-BE49-F238E27FC236}">
                <a16:creationId xmlns:a16="http://schemas.microsoft.com/office/drawing/2014/main" id="{4D3E88CB-0BF2-6960-EDF3-9D8DA23366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9496" y="980728"/>
            <a:ext cx="4608512" cy="345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86690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6">
            <a:extLst>
              <a:ext uri="{FF2B5EF4-FFF2-40B4-BE49-F238E27FC236}">
                <a16:creationId xmlns:a16="http://schemas.microsoft.com/office/drawing/2014/main" id="{C540B26A-105B-3494-41F4-04E4BF89F3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735960" y="6412891"/>
            <a:ext cx="1368174" cy="356295"/>
          </a:xfrm>
          <a:prstGeom prst="rect">
            <a:avLst/>
          </a:prstGeom>
        </p:spPr>
      </p:pic>
      <p:sp>
        <p:nvSpPr>
          <p:cNvPr id="10" name="Okvir za tekst 9">
            <a:extLst>
              <a:ext uri="{FF2B5EF4-FFF2-40B4-BE49-F238E27FC236}">
                <a16:creationId xmlns:a16="http://schemas.microsoft.com/office/drawing/2014/main" id="{6C223992-9ABB-B923-D08E-DE39CA8937CB}"/>
              </a:ext>
            </a:extLst>
          </p:cNvPr>
          <p:cNvSpPr txBox="1"/>
          <p:nvPr/>
        </p:nvSpPr>
        <p:spPr>
          <a:xfrm>
            <a:off x="695400" y="1268760"/>
            <a:ext cx="11017224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err="1"/>
              <a:t>Prvi</a:t>
            </a:r>
            <a:r>
              <a:rPr lang="en-US" sz="2400" dirty="0"/>
              <a:t> del je </a:t>
            </a:r>
            <a:r>
              <a:rPr lang="en-US" sz="2400" dirty="0" err="1"/>
              <a:t>sestavljen</a:t>
            </a:r>
            <a:r>
              <a:rPr lang="en-US" sz="2400" dirty="0"/>
              <a:t> </a:t>
            </a:r>
            <a:r>
              <a:rPr lang="en-US" sz="2400" dirty="0" err="1"/>
              <a:t>iz</a:t>
            </a:r>
            <a:r>
              <a:rPr lang="en-US" sz="2400" dirty="0"/>
              <a:t> </a:t>
            </a:r>
            <a:r>
              <a:rPr lang="en-US" sz="2400" dirty="0" err="1"/>
              <a:t>žičnih</a:t>
            </a:r>
            <a:r>
              <a:rPr lang="en-US" sz="2400" dirty="0"/>
              <a:t>/</a:t>
            </a:r>
            <a:r>
              <a:rPr lang="en-US" sz="2400" dirty="0" err="1"/>
              <a:t>brezžičnih</a:t>
            </a:r>
            <a:r>
              <a:rPr lang="en-US" sz="2400" dirty="0"/>
              <a:t> </a:t>
            </a:r>
            <a:r>
              <a:rPr lang="en-US" sz="2400" dirty="0" err="1"/>
              <a:t>številnih</a:t>
            </a:r>
            <a:r>
              <a:rPr lang="en-US" sz="2400" dirty="0"/>
              <a:t> </a:t>
            </a:r>
            <a:r>
              <a:rPr lang="en-US" sz="2400" dirty="0" err="1"/>
              <a:t>senzorjev</a:t>
            </a:r>
            <a:r>
              <a:rPr lang="en-US" sz="2400" dirty="0"/>
              <a:t> in </a:t>
            </a:r>
            <a:r>
              <a:rPr lang="en-US" sz="2400" dirty="0" err="1"/>
              <a:t>naprave</a:t>
            </a:r>
            <a:r>
              <a:rPr lang="en-US" sz="2400" dirty="0"/>
              <a:t>, ki so </a:t>
            </a:r>
            <a:r>
              <a:rPr lang="en-US" sz="2400" dirty="0" err="1"/>
              <a:t>odgovorne</a:t>
            </a:r>
            <a:r>
              <a:rPr lang="en-US" sz="2400" dirty="0"/>
              <a:t> za </a:t>
            </a:r>
            <a:r>
              <a:rPr lang="en-US" sz="2400" dirty="0" err="1"/>
              <a:t>zaznavanje</a:t>
            </a:r>
            <a:r>
              <a:rPr lang="en-US" sz="2400" dirty="0"/>
              <a:t> in </a:t>
            </a:r>
            <a:r>
              <a:rPr lang="en-US" sz="2400" dirty="0" err="1"/>
              <a:t>merjenje</a:t>
            </a:r>
            <a:r>
              <a:rPr lang="en-US" sz="2400" dirty="0"/>
              <a:t> </a:t>
            </a:r>
            <a:r>
              <a:rPr lang="en-US" sz="2400" dirty="0" err="1"/>
              <a:t>podatkov</a:t>
            </a:r>
            <a:r>
              <a:rPr lang="en-US" sz="2400" dirty="0"/>
              <a:t> o </a:t>
            </a:r>
            <a:r>
              <a:rPr lang="en-US" sz="2400" dirty="0" err="1"/>
              <a:t>vetrnih</a:t>
            </a:r>
            <a:r>
              <a:rPr lang="en-US" sz="2400" dirty="0"/>
              <a:t> </a:t>
            </a:r>
            <a:r>
              <a:rPr lang="en-US" sz="2400" dirty="0" err="1"/>
              <a:t>turbinah</a:t>
            </a:r>
            <a:r>
              <a:rPr lang="en-US" sz="2400" dirty="0"/>
              <a:t> in </a:t>
            </a:r>
            <a:r>
              <a:rPr lang="en-US" sz="2400" dirty="0" err="1"/>
              <a:t>okolje</a:t>
            </a:r>
            <a:r>
              <a:rPr lang="en-US" sz="2400" dirty="0"/>
              <a:t>.
</a:t>
            </a:r>
            <a:r>
              <a:rPr lang="en-US" sz="2400" dirty="0" err="1"/>
              <a:t>Drugi</a:t>
            </a:r>
            <a:r>
              <a:rPr lang="en-US" sz="2400" dirty="0"/>
              <a:t> del je </a:t>
            </a:r>
            <a:r>
              <a:rPr lang="en-US" sz="2400" dirty="0" err="1"/>
              <a:t>naprava</a:t>
            </a:r>
            <a:r>
              <a:rPr lang="en-US" sz="2400" dirty="0"/>
              <a:t> IoT gateway, ki </a:t>
            </a:r>
            <a:r>
              <a:rPr lang="en-US" sz="2400" dirty="0" err="1"/>
              <a:t>zagotavlja</a:t>
            </a:r>
            <a:r>
              <a:rPr lang="en-US" sz="2400" dirty="0"/>
              <a:t> </a:t>
            </a:r>
            <a:r>
              <a:rPr lang="en-US" sz="2400" dirty="0" err="1"/>
              <a:t>komunikacijo</a:t>
            </a:r>
            <a:r>
              <a:rPr lang="en-US" sz="2400" dirty="0"/>
              <a:t> med </a:t>
            </a:r>
            <a:r>
              <a:rPr lang="en-US" sz="2400" dirty="0" err="1"/>
              <a:t>napravami</a:t>
            </a:r>
            <a:r>
              <a:rPr lang="en-US" sz="2400" dirty="0"/>
              <a:t> IoT, </a:t>
            </a:r>
            <a:r>
              <a:rPr lang="en-US" sz="2400" dirty="0" err="1"/>
              <a:t>senzorji</a:t>
            </a:r>
            <a:r>
              <a:rPr lang="en-US" sz="2400" dirty="0"/>
              <a:t> in </a:t>
            </a:r>
            <a:r>
              <a:rPr lang="en-US" sz="2400" dirty="0" err="1"/>
              <a:t>oblak</a:t>
            </a:r>
            <a:r>
              <a:rPr lang="en-US" sz="2400" dirty="0"/>
              <a:t>.
</a:t>
            </a:r>
            <a:r>
              <a:rPr lang="en-US" sz="2400" dirty="0" err="1"/>
              <a:t>Tretji</a:t>
            </a:r>
            <a:r>
              <a:rPr lang="en-US" sz="2400" dirty="0"/>
              <a:t> del je </a:t>
            </a:r>
            <a:r>
              <a:rPr lang="en-US" sz="2400" dirty="0" err="1"/>
              <a:t>oblak</a:t>
            </a:r>
            <a:r>
              <a:rPr lang="en-US" sz="2400" dirty="0"/>
              <a:t>, ki </a:t>
            </a:r>
            <a:r>
              <a:rPr lang="en-US" sz="2400" dirty="0" err="1"/>
              <a:t>zagotavlja</a:t>
            </a:r>
            <a:r>
              <a:rPr lang="en-US" sz="2400" dirty="0"/>
              <a:t> </a:t>
            </a:r>
            <a:r>
              <a:rPr lang="en-US" sz="2400" dirty="0" err="1"/>
              <a:t>hitro</a:t>
            </a:r>
            <a:r>
              <a:rPr lang="en-US" sz="2400" dirty="0"/>
              <a:t> in </a:t>
            </a:r>
            <a:r>
              <a:rPr lang="en-US" sz="2400" dirty="0" err="1"/>
              <a:t>priročen</a:t>
            </a:r>
            <a:r>
              <a:rPr lang="en-US" sz="2400" dirty="0"/>
              <a:t> </a:t>
            </a:r>
            <a:r>
              <a:rPr lang="en-US" sz="2400" dirty="0" err="1"/>
              <a:t>način</a:t>
            </a:r>
            <a:r>
              <a:rPr lang="en-US" sz="2400" dirty="0"/>
              <a:t> za </a:t>
            </a:r>
            <a:r>
              <a:rPr lang="en-US" sz="2400" dirty="0" err="1"/>
              <a:t>shranjevanje</a:t>
            </a:r>
            <a:r>
              <a:rPr lang="en-US" sz="2400" dirty="0"/>
              <a:t> </a:t>
            </a:r>
            <a:r>
              <a:rPr lang="en-US" sz="2400" dirty="0" err="1"/>
              <a:t>velike</a:t>
            </a:r>
            <a:r>
              <a:rPr lang="en-US" sz="2400" dirty="0"/>
              <a:t> </a:t>
            </a:r>
            <a:r>
              <a:rPr lang="en-US" sz="2400" dirty="0" err="1"/>
              <a:t>količine</a:t>
            </a:r>
            <a:r>
              <a:rPr lang="en-US" sz="2400" dirty="0"/>
              <a:t> </a:t>
            </a:r>
            <a:r>
              <a:rPr lang="en-US" sz="2400" dirty="0" err="1"/>
              <a:t>podatkov</a:t>
            </a:r>
            <a:r>
              <a:rPr lang="en-US" sz="2400" dirty="0"/>
              <a:t>, </a:t>
            </a:r>
            <a:r>
              <a:rPr lang="en-US" sz="2400" dirty="0" err="1"/>
              <a:t>kipridobljene</a:t>
            </a:r>
            <a:r>
              <a:rPr lang="en-US" sz="2400" dirty="0"/>
              <a:t> </a:t>
            </a:r>
            <a:r>
              <a:rPr lang="en-US" sz="2400" dirty="0" err="1"/>
              <a:t>iz</a:t>
            </a:r>
            <a:r>
              <a:rPr lang="en-US" sz="2400" dirty="0"/>
              <a:t> </a:t>
            </a:r>
            <a:r>
              <a:rPr lang="en-US" sz="2400" dirty="0" err="1"/>
              <a:t>različnih</a:t>
            </a:r>
            <a:r>
              <a:rPr lang="en-US" sz="2400" dirty="0"/>
              <a:t> </a:t>
            </a:r>
            <a:r>
              <a:rPr lang="en-US" sz="2400" dirty="0" err="1"/>
              <a:t>senzorjev</a:t>
            </a:r>
            <a:r>
              <a:rPr lang="en-US" sz="2400" dirty="0"/>
              <a:t> in </a:t>
            </a:r>
            <a:r>
              <a:rPr lang="en-US" sz="2400" dirty="0" err="1"/>
              <a:t>naprav</a:t>
            </a:r>
            <a:r>
              <a:rPr lang="en-US" sz="2400" dirty="0"/>
              <a:t>.
</a:t>
            </a:r>
            <a:r>
              <a:rPr lang="en-US" sz="2400" dirty="0" err="1"/>
              <a:t>Četrti</a:t>
            </a:r>
            <a:r>
              <a:rPr lang="en-US" sz="2400" dirty="0"/>
              <a:t> del je </a:t>
            </a:r>
            <a:r>
              <a:rPr lang="en-US" sz="2400" dirty="0" err="1"/>
              <a:t>vizualizacija</a:t>
            </a:r>
            <a:r>
              <a:rPr lang="en-US" sz="2400" dirty="0"/>
              <a:t> </a:t>
            </a:r>
            <a:r>
              <a:rPr lang="en-US" sz="2400" dirty="0" err="1"/>
              <a:t>podatkov</a:t>
            </a:r>
            <a:r>
              <a:rPr lang="en-US" sz="2400" dirty="0"/>
              <a:t> za </a:t>
            </a:r>
            <a:r>
              <a:rPr lang="en-US" sz="2400" dirty="0" err="1"/>
              <a:t>spremljanje</a:t>
            </a:r>
            <a:r>
              <a:rPr lang="en-US" sz="2400" dirty="0"/>
              <a:t> v </a:t>
            </a:r>
            <a:r>
              <a:rPr lang="en-US" sz="2400" dirty="0" err="1"/>
              <a:t>realnem</a:t>
            </a:r>
            <a:r>
              <a:rPr lang="en-US" sz="2400" dirty="0"/>
              <a:t> </a:t>
            </a:r>
            <a:r>
              <a:rPr lang="en-US" sz="2400" dirty="0" err="1"/>
              <a:t>času</a:t>
            </a:r>
            <a:r>
              <a:rPr lang="en-US" sz="2400" dirty="0"/>
              <a:t>. </a:t>
            </a:r>
            <a:r>
              <a:rPr lang="en-US" sz="2400" dirty="0" err="1"/>
              <a:t>Zagotavlja</a:t>
            </a:r>
            <a:r>
              <a:rPr lang="en-US" sz="2400" dirty="0"/>
              <a:t> </a:t>
            </a:r>
            <a:r>
              <a:rPr lang="en-US" sz="2400" dirty="0" err="1"/>
              <a:t>dragocen</a:t>
            </a:r>
            <a:r>
              <a:rPr lang="en-US" sz="2400" dirty="0"/>
              <a:t> </a:t>
            </a:r>
            <a:r>
              <a:rPr lang="en-US" sz="2400" dirty="0" err="1"/>
              <a:t>vpogled</a:t>
            </a:r>
            <a:r>
              <a:rPr lang="en-US" sz="2400" dirty="0"/>
              <a:t>, ki </a:t>
            </a:r>
            <a:r>
              <a:rPr lang="en-US" sz="2400" dirty="0" err="1"/>
              <a:t>pomagaohranjanje</a:t>
            </a:r>
            <a:r>
              <a:rPr lang="en-US" sz="2400" dirty="0"/>
              <a:t> </a:t>
            </a:r>
            <a:r>
              <a:rPr lang="en-US" sz="2400" dirty="0" err="1"/>
              <a:t>zanesljivosti</a:t>
            </a:r>
            <a:r>
              <a:rPr lang="en-US" sz="2400" dirty="0"/>
              <a:t>, </a:t>
            </a:r>
            <a:r>
              <a:rPr lang="en-US" sz="2400" dirty="0" err="1"/>
              <a:t>razpoložljivosti</a:t>
            </a:r>
            <a:r>
              <a:rPr lang="en-US" sz="2400" dirty="0"/>
              <a:t> in </a:t>
            </a:r>
            <a:r>
              <a:rPr lang="en-US" sz="2400" dirty="0" err="1"/>
              <a:t>učinkovitosti</a:t>
            </a:r>
            <a:r>
              <a:rPr lang="en-US" sz="2400" dirty="0"/>
              <a:t> </a:t>
            </a:r>
            <a:r>
              <a:rPr lang="en-US" sz="2400" dirty="0" err="1"/>
              <a:t>izmerjenega</a:t>
            </a:r>
            <a:r>
              <a:rPr lang="en-US" sz="2400" dirty="0"/>
              <a:t> </a:t>
            </a:r>
            <a:r>
              <a:rPr lang="en-US" sz="2400" dirty="0" err="1"/>
              <a:t>sistema</a:t>
            </a:r>
            <a:r>
              <a:rPr lang="en-US" sz="2400" dirty="0"/>
              <a:t>. To </a:t>
            </a:r>
            <a:r>
              <a:rPr lang="en-US" sz="2400" dirty="0" err="1"/>
              <a:t>uporabnikom</a:t>
            </a:r>
            <a:r>
              <a:rPr lang="en-US" sz="2400" dirty="0"/>
              <a:t> </a:t>
            </a:r>
            <a:r>
              <a:rPr lang="en-US" sz="2400" dirty="0" err="1"/>
              <a:t>pomaga</a:t>
            </a:r>
            <a:r>
              <a:rPr lang="en-US" sz="2400" dirty="0"/>
              <a:t> </a:t>
            </a:r>
            <a:r>
              <a:rPr lang="en-US" sz="2400" dirty="0" err="1"/>
              <a:t>pri</a:t>
            </a:r>
            <a:r>
              <a:rPr lang="en-US" sz="2400" dirty="0"/>
              <a:t> </a:t>
            </a:r>
            <a:r>
              <a:rPr lang="en-US" sz="2400" dirty="0" err="1"/>
              <a:t>hitrem</a:t>
            </a:r>
            <a:r>
              <a:rPr lang="en-US" sz="2400" dirty="0"/>
              <a:t> </a:t>
            </a:r>
            <a:r>
              <a:rPr lang="en-US" sz="2400" dirty="0" err="1"/>
              <a:t>odzivanju</a:t>
            </a:r>
            <a:r>
              <a:rPr lang="en-US" sz="2400" dirty="0"/>
              <a:t> </a:t>
            </a:r>
            <a:r>
              <a:rPr lang="en-US" sz="2400" dirty="0" err="1"/>
              <a:t>na</a:t>
            </a:r>
            <a:r>
              <a:rPr lang="en-US" sz="2400" dirty="0"/>
              <a:t> </a:t>
            </a:r>
            <a:r>
              <a:rPr lang="en-US" sz="2400" dirty="0" err="1"/>
              <a:t>spremembein</a:t>
            </a:r>
            <a:r>
              <a:rPr lang="en-US" sz="2400" dirty="0"/>
              <a:t> </a:t>
            </a:r>
            <a:r>
              <a:rPr lang="en-US" sz="2400" dirty="0" err="1"/>
              <a:t>nastajajoče</a:t>
            </a:r>
            <a:r>
              <a:rPr lang="en-US" sz="2400" dirty="0"/>
              <a:t> </a:t>
            </a:r>
            <a:r>
              <a:rPr lang="en-US" sz="2400" dirty="0" err="1"/>
              <a:t>razmere</a:t>
            </a:r>
            <a:r>
              <a:rPr lang="en-US" sz="2400" dirty="0"/>
              <a:t>.</a:t>
            </a:r>
            <a:endParaRPr lang="sr-Latn-RS" sz="2400" dirty="0"/>
          </a:p>
        </p:txBody>
      </p:sp>
    </p:spTree>
    <p:extLst>
      <p:ext uri="{BB962C8B-B14F-4D97-AF65-F5344CB8AC3E}">
        <p14:creationId xmlns:p14="http://schemas.microsoft.com/office/powerpoint/2010/main" val="39197796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FA147BDC-CF34-2A72-B8DC-647BD2BA18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1463662"/>
            <a:ext cx="8656711" cy="3693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46560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42BE0A93-E87D-A841-43A8-B48B6FBED1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8094" y="1268760"/>
            <a:ext cx="11500480" cy="5030856"/>
          </a:xfrm>
        </p:spPr>
        <p:txBody>
          <a:bodyPr/>
          <a:lstStyle/>
          <a:p>
            <a:r>
              <a:rPr lang="en-US" b="0" dirty="0"/>
              <a:t>.</a:t>
            </a:r>
            <a:endParaRPr lang="sr-Latn-RS" b="0" dirty="0"/>
          </a:p>
        </p:txBody>
      </p:sp>
      <p:pic>
        <p:nvPicPr>
          <p:cNvPr id="6" name="Graphic 6">
            <a:extLst>
              <a:ext uri="{FF2B5EF4-FFF2-40B4-BE49-F238E27FC236}">
                <a16:creationId xmlns:a16="http://schemas.microsoft.com/office/drawing/2014/main" id="{3C3BCDE5-A813-C1DB-80D7-E0C3BC4EE7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4032" y="6299616"/>
            <a:ext cx="1368174" cy="356295"/>
          </a:xfrm>
          <a:prstGeom prst="rect">
            <a:avLst/>
          </a:prstGeom>
        </p:spPr>
      </p:pic>
      <p:pic>
        <p:nvPicPr>
          <p:cNvPr id="10" name="Slika 9">
            <a:extLst>
              <a:ext uri="{FF2B5EF4-FFF2-40B4-BE49-F238E27FC236}">
                <a16:creationId xmlns:a16="http://schemas.microsoft.com/office/drawing/2014/main" id="{C0DAF9DE-9340-F549-DFC2-5D84A1B5F9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9616" y="1844824"/>
            <a:ext cx="7848872" cy="2593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34194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ova tema">
  <a:themeElements>
    <a:clrScheme name="Pisarn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isarn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isar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91440" tIns="45720" rIns="91440" bIns="45720" rtlCol="0" anchor="b">
        <a:no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PT predloga FS-UM -SI.potx" id="{0A831B43-74DB-4CEF-BD3C-8687393C48A4}" vid="{3E769CCC-650A-45E0-849F-4F1EA55D1140}"/>
    </a:ext>
  </a:extLst>
</a:theme>
</file>

<file path=ppt/theme/theme2.xml><?xml version="1.0" encoding="utf-8"?>
<a:theme xmlns:a="http://schemas.openxmlformats.org/drawingml/2006/main" name="Officeova tema">
  <a:themeElements>
    <a:clrScheme name="Pisarn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isarn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isar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1362</TotalTime>
  <Words>592</Words>
  <Application>Microsoft Office PowerPoint</Application>
  <PresentationFormat>Široki ekran</PresentationFormat>
  <Paragraphs>16</Paragraphs>
  <Slides>12</Slides>
  <Notes>0</Notes>
  <HiddenSlides>0</HiddenSlides>
  <MMClips>0</MMClips>
  <ScaleCrop>false</ScaleCrop>
  <HeadingPairs>
    <vt:vector size="6" baseType="variant">
      <vt:variant>
        <vt:lpstr>Korišćeni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12</vt:i4>
      </vt:variant>
    </vt:vector>
  </HeadingPairs>
  <TitlesOfParts>
    <vt:vector size="16" baseType="lpstr">
      <vt:lpstr>Arial</vt:lpstr>
      <vt:lpstr>Calibri</vt:lpstr>
      <vt:lpstr>Times New Roman</vt:lpstr>
      <vt:lpstr>Officeova tema</vt:lpstr>
      <vt:lpstr>Energija in okolje:  IoT in oblak na daljavo spremljanje vetrnih turbin</vt:lpstr>
      <vt:lpstr>PowerPoint prezentacija</vt:lpstr>
      <vt:lpstr>Uvod</vt:lpstr>
      <vt:lpstr>PowerPoint prezentacija</vt:lpstr>
      <vt:lpstr>Izziv</vt:lpstr>
      <vt:lpstr>PowerPoint prezentacija</vt:lpstr>
      <vt:lpstr>PowerPoint prezentacija</vt:lpstr>
      <vt:lpstr>PowerPoint prezentacija</vt:lpstr>
      <vt:lpstr>PowerPoint prezentacija</vt:lpstr>
      <vt:lpstr>Storitve v oblaku in oblikovanje programske opreme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Vpliv uvajanja zaključkov novih referenčnih dokumentov najboljših razpoložljivih tehnik (BREF/BAT) na zmanjšanje okoljske obremenitve energetske predelave odpadkov</dc:title>
  <dc:creator>Tomas Zadravec</dc:creator>
  <cp:lastModifiedBy>dr Dejan Blagojević</cp:lastModifiedBy>
  <cp:revision>79</cp:revision>
  <dcterms:created xsi:type="dcterms:W3CDTF">2020-09-21T21:54:36Z</dcterms:created>
  <dcterms:modified xsi:type="dcterms:W3CDTF">2025-02-19T12:05:35Z</dcterms:modified>
</cp:coreProperties>
</file>