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6" r:id="rId7"/>
    <p:sldId id="264" r:id="rId8"/>
    <p:sldId id="265" r:id="rId9"/>
    <p:sldId id="258" r:id="rId10"/>
    <p:sldId id="259" r:id="rId11"/>
    <p:sldId id="260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2B6E49-5145-B25A-AE53-FEF702CB5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59A466-FB70-0CE1-CAFF-ABCE31E8D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1B5F73A-E052-CF27-B84B-8036D5768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E81E278-ADB5-FBAB-B84B-4D99C75B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CB74EAB-D55C-2567-69F4-E754E3E1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98796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FBD1C5-7770-F800-6627-80ED3B1FC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B165FEBC-92C4-5B32-25F1-72D9FF01C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9AE84C6C-4877-7597-E7D8-CDAE5046B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EAC2A9A-C806-CDE3-610C-F4781359B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54A7BDE-7D6C-CB37-C8C0-BADF8F1BF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50657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785C1BA6-BC1E-EBDA-1E2D-BF91BD42DB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B991182F-140E-EB20-1445-BCBAE9C44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B4F7255-6FA3-FF8C-916E-00822E45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D5DE69A-5D96-AE09-2AA5-B753E30C4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09D5649-3CA5-67C3-68AC-86E84F7EA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94298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F24B6C-EED2-73ED-549F-698FE91E6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301217C-C288-F2CF-9650-50917BACA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8ECEF30-77C4-FDB9-6C7E-228B5847E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454199E-D26A-397A-649D-A49DBF35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FAA7A356-084A-8A0D-D2D4-F3BAFCD78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7436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26C3E6-C264-40EF-EC2D-10728A38E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FB8BD398-78E1-6AC3-F079-DFC48B434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E9DC9A28-71CB-8BD2-25EA-03211FCDB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46D7B22C-0678-49A8-B161-B7ECC6DD9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CFEF3E1-9BC8-81A0-D9A5-04F49CBBE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0784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942A12-65DB-888B-3A8B-67AACA6AB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0B20953-4E07-CD58-113A-93CE2C645B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743B59A6-2124-DBDE-6485-64631E04F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481A73D0-A485-92EE-424F-402BF00D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7EAFC2A-B227-CAF7-72D9-29728ED7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2960BD63-CE6E-A169-0591-396ECC7C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2070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7203E2-0433-5F96-78AC-CEF4FBA3D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3B24E98F-541C-8D16-16CA-E24B3DCDA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BFC0C4E4-E2C0-63BE-FE2D-BE96E688D9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C764FF0C-F052-CFAE-02DA-A3177E8470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0207C303-7363-4A58-0089-F66EE312F1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3A77F95E-5BAA-67E3-C621-475CC08D8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A36789E9-FB9B-074C-D64C-C938F1C3D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CBEA525E-D217-FA0C-AF87-079BC54DF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1115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F3508B-1E50-CCEE-3D11-64916BE76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A0887CBB-DAEB-A564-FF67-2C8D614F1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3033408B-2EC6-2B14-3C5C-270E958B3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BFDA86A7-6E85-04F8-B1CD-BCCE6FEBA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759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9C533AC5-B0EC-E61F-7558-74F426C47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36B8D74F-BFBE-576B-6E8B-9773FE0B1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03C991AD-6F10-C1CB-ED49-03B6731BE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6247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C5F1F46-AFB0-1286-8017-E96D42BAF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E01BC78-9038-FE0A-D756-E937C9598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530F9DD1-498B-E789-F99E-0E9451C3F8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6BC91757-92C2-B5F7-3CDD-BC07E8937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61B2F33A-7097-32D5-8443-D2AA649A8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2336325E-DFAE-5E8E-04A1-18EF74E0A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0183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B594BF-29AA-52DD-B98B-CD34C6ABD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822C9136-9F5D-CD39-696F-3E5544E55C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42E298F0-B629-B8AE-1B8D-19015D38E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8359F0F-20E4-BCE2-F958-EBFC930CB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C71F17E-9F51-C5BB-EAD0-9D1D11597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C0DE832-9129-DDC5-D2EF-5C03279EA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0579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7C5BE879-644D-EAC2-EB57-4D0356BBC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5B0CFFEF-501B-3F37-2193-5F3CEF219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A7BB0BC-FB19-A058-BABC-BA5BBF6A7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244719-7C96-4AEE-B142-C982D9D5DFC2}" type="datetimeFigureOut">
              <a:rPr lang="sr-Latn-RS" smtClean="0"/>
              <a:t>19.12.2024.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DC3FE46-3C1A-C3A2-1F17-649E33EBE5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92B43E3-63E6-7D9B-57B2-E4A207A97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0620EE-7A98-44DB-8E98-E0D2B55B705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8568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ronics-lab.com/things-network-announces-new-gateway-sensor-node-hardware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3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ronics-lab.com/qgc-pyroelectric-infrared-analog-gas-sensors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lerweb.info/blog/tag/bewegungsmelder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/3.0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%EB%AC%B4%EC%84%A0%EB%9E%9C-%EB%AC%B4%EC%84%A0-lan-%EC%B9%B4%EB%93%9C-%EB%B3%B4%EB%82%B8-%EC%82%AC%EB%9E%8C-%EC%A0%84%EC%9E%90-%EC%84%BC%EC%84%9C-%ED%99%95%EC%9E%A5-155909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pt/photo/799443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jsss.copernicus.org/articles/6/331/2017/jsss-6-331-2017-relations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rp.org/journal/PaperInformation.aspx?PaperID=79424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rp.org/Journal/PaperInformation.aspx?PaperID=73723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 descr="Slika na kojoj se nalazi snimak ekrana, dijagram, dizajn&#10;&#10;Opis je automatski generisan">
            <a:extLst>
              <a:ext uri="{FF2B5EF4-FFF2-40B4-BE49-F238E27FC236}">
                <a16:creationId xmlns:a16="http://schemas.microsoft.com/office/drawing/2014/main" id="{A2FC60A1-874B-C4F5-FDFF-4047D243B8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740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1AA6EBC4-4E9C-2406-9B5C-5FC41532D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SENZORSKI </a:t>
            </a:r>
            <a:r>
              <a:rPr lang="sr-Latn-RS">
                <a:solidFill>
                  <a:srgbClr val="FFFFFF"/>
                </a:solidFill>
              </a:rPr>
              <a:t>ČVOR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B97E3E-CD9C-A570-1F7A-157AC8259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sr-Latn-RS" dirty="0">
                <a:solidFill>
                  <a:srgbClr val="FFFFFF"/>
                </a:solidFill>
              </a:rPr>
              <a:t>PREDAVANJE 4</a:t>
            </a:r>
          </a:p>
        </p:txBody>
      </p:sp>
      <p:sp>
        <p:nvSpPr>
          <p:cNvPr id="6" name="Okvir za tekst 5">
            <a:extLst>
              <a:ext uri="{FF2B5EF4-FFF2-40B4-BE49-F238E27FC236}">
                <a16:creationId xmlns:a16="http://schemas.microsoft.com/office/drawing/2014/main" id="{D35B4D97-BD2D-57B7-B28D-614419CEC08B}"/>
              </a:ext>
            </a:extLst>
          </p:cNvPr>
          <p:cNvSpPr txBox="1"/>
          <p:nvPr/>
        </p:nvSpPr>
        <p:spPr>
          <a:xfrm>
            <a:off x="9089869" y="6657945"/>
            <a:ext cx="310213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r-Latn-RS" sz="700">
                <a:solidFill>
                  <a:srgbClr val="FFFFFF"/>
                </a:solidFill>
              </a:rPr>
              <a:t>Slika </a:t>
            </a:r>
            <a:r>
              <a:rPr lang="sr-Latn-RS" sz="700">
                <a:solidFill>
                  <a:srgbClr val="FFFFFF"/>
                </a:solidFill>
                <a:hlinkClick r:id="rId3" tooltip="https://www.electronics-lab.com/things-network-announces-new-gateway-sensor-node-hardwar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Ova fotografija</a:t>
            </a:r>
            <a:r>
              <a:rPr lang="sr-Latn-RS" sz="700">
                <a:solidFill>
                  <a:srgbClr val="FFFFFF"/>
                </a:solidFill>
              </a:rPr>
              <a:t> autora Nepoznat autor licencirana je u okviru </a:t>
            </a:r>
            <a:r>
              <a:rPr lang="sr-Latn-RS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r-Latn-RS" sz="700">
              <a:solidFill>
                <a:srgbClr val="FFFFFF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B8D0278-ED18-5EEF-4001-F900477E41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938" y="123086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A569D4C-D86F-06B4-486B-E556C535E0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85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16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kvir za tekst 22">
            <a:extLst>
              <a:ext uri="{FF2B5EF4-FFF2-40B4-BE49-F238E27FC236}">
                <a16:creationId xmlns:a16="http://schemas.microsoft.com/office/drawing/2014/main" id="{FB481E17-1831-8357-6514-4190BD80A4D8}"/>
              </a:ext>
            </a:extLst>
          </p:cNvPr>
          <p:cNvSpPr txBox="1"/>
          <p:nvPr/>
        </p:nvSpPr>
        <p:spPr>
          <a:xfrm>
            <a:off x="1045028" y="3017522"/>
            <a:ext cx="9941319" cy="3124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‚‚</a:t>
            </a:r>
            <a:r>
              <a:rPr lang="en-US" sz="2400" b="0" i="0" u="none" strike="noStrike" baseline="0" dirty="0" err="1"/>
              <a:t>Studije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istraživanja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takođe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pokazuje</a:t>
            </a:r>
            <a:r>
              <a:rPr lang="en-US" sz="2400" b="0" i="0" u="none" strike="noStrike" baseline="0" dirty="0"/>
              <a:t> da je </a:t>
            </a:r>
            <a:r>
              <a:rPr lang="en-US" sz="2400" b="0" i="0" u="none" strike="noStrike" baseline="0" dirty="0" err="1"/>
              <a:t>energija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potrebna</a:t>
            </a:r>
            <a:r>
              <a:rPr lang="en-US" sz="2400" b="0" i="0" u="none" strike="noStrike" baseline="0" dirty="0"/>
              <a:t> za </a:t>
            </a:r>
            <a:r>
              <a:rPr lang="en-US" sz="2400" b="0" i="0" u="none" strike="noStrike" baseline="0" dirty="0" err="1"/>
              <a:t>prenos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jednog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bita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informacije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približno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ista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kao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i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energija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neophodna</a:t>
            </a:r>
            <a:r>
              <a:rPr lang="en-US" sz="2400" b="0" i="0" u="none" strike="noStrike" baseline="0" dirty="0"/>
              <a:t> za </a:t>
            </a:r>
            <a:r>
              <a:rPr lang="en-US" sz="2400" b="0" i="0" u="none" strike="noStrike" baseline="0" dirty="0" err="1"/>
              <a:t>izvršenje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hiljadu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operacija</a:t>
            </a:r>
            <a:r>
              <a:rPr lang="en-US" sz="2400" b="0" i="0" u="none" strike="noStrike" baseline="0" dirty="0"/>
              <a:t> u</a:t>
            </a:r>
            <a:r>
              <a:rPr lang="sr-Latn-RS" sz="2400" b="0" i="0" u="none" strike="noStrike" baseline="0" dirty="0"/>
              <a:t> </a:t>
            </a:r>
            <a:r>
              <a:rPr lang="en-US" sz="2400" b="0" i="0" u="none" strike="noStrike" baseline="0" dirty="0" err="1"/>
              <a:t>procesoru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tipičnog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senzorskog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/>
              <a:t>čvora</a:t>
            </a:r>
            <a:r>
              <a:rPr lang="en-US" sz="2400" b="0" i="0" u="none" strike="noStrike" baseline="0" dirty="0"/>
              <a:t>‚‚</a:t>
            </a:r>
            <a:endParaRPr lang="en-US" sz="24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lika 1">
            <a:extLst>
              <a:ext uri="{FF2B5EF4-FFF2-40B4-BE49-F238E27FC236}">
                <a16:creationId xmlns:a16="http://schemas.microsoft.com/office/drawing/2014/main" id="{70074005-1968-6C5F-A888-91D7C212F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728" y="127033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DB46EED-5385-3027-F7F9-8C47DF181D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613339D-08E8-446D-C757-6F10276B8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273" y="809625"/>
            <a:ext cx="10515600" cy="4351338"/>
          </a:xfrm>
        </p:spPr>
        <p:txBody>
          <a:bodyPr>
            <a:normAutofit/>
          </a:bodyPr>
          <a:lstStyle/>
          <a:p>
            <a:pPr algn="l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 velikom broju praktičnih primena </a:t>
            </a:r>
            <a:r>
              <a:rPr lang="sr-Latn-RS" sz="20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FEC 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šeme kodiranja obuhvataju </a:t>
            </a:r>
            <a:r>
              <a:rPr lang="sr-Latn-RS" sz="20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erasure</a:t>
            </a:r>
            <a:r>
              <a:rPr lang="sr-Latn-RS" sz="20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sr-Latn-RS" sz="20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Hamming</a:t>
            </a:r>
            <a:r>
              <a:rPr 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kodove.</a:t>
            </a:r>
            <a:r>
              <a:rPr lang="sr-Latn-RS" sz="1400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algn="l"/>
            <a:r>
              <a:rPr lang="sr-Latn-RS" sz="2000" b="0" i="0" dirty="0" err="1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Hammingovi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kodovi imaju nekoliko bitova parnosti, od kojih svaki pokriva različiti deo poruke. Najjednostavniji (značajan)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Hammingov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kod je onaj sa tri bita parnosti za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četvorobitni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podatak.</a:t>
            </a:r>
            <a:endParaRPr lang="sr-Latn-R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9A420D1A-E5EC-D810-2EB7-8FAF73C5C70D}"/>
              </a:ext>
            </a:extLst>
          </p:cNvPr>
          <p:cNvSpPr txBox="1"/>
          <p:nvPr/>
        </p:nvSpPr>
        <p:spPr>
          <a:xfrm>
            <a:off x="1089891" y="4096850"/>
            <a:ext cx="1024312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Hammingov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 kod je sistem za ispravku grešaka koji može otkriti i ispraviti greške kada se podaci čuvaju ili prenose. Zahteva dodavanje dodatnih bitova parnosti uz podatke. Često se koristi u ECC (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error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correction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code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) RAM-u. Nazvan je po svom tvorcu,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Richardu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 W.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Hammingu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.</a:t>
            </a:r>
          </a:p>
          <a:p>
            <a:pPr algn="l"/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Kada se podaci prenose ili čuvaju, moguće je da će podaci postati oštećeni. To može uzrokovati zamenu bitova, gde se binarni 1 pretvara u 0 ili obrnuto. Kodovi za ispravku grešaka nastoje da pronađu kada je greška unesena u neke podatke. To se postiže dodavanjem bitova parnosti ili </a:t>
            </a:r>
            <a:r>
              <a:rPr lang="sr-Latn-RS" sz="2000" b="0" i="0" dirty="0" err="1">
                <a:solidFill>
                  <a:srgbClr val="0D0D0D"/>
                </a:solidFill>
                <a:effectLst/>
                <a:latin typeface="Söhne"/>
              </a:rPr>
              <a:t>redundante</a:t>
            </a:r>
            <a:r>
              <a:rPr lang="sr-Latn-RS" sz="2000" b="0" i="0" dirty="0">
                <a:solidFill>
                  <a:srgbClr val="0D0D0D"/>
                </a:solidFill>
                <a:effectLst/>
                <a:latin typeface="Söhne"/>
              </a:rPr>
              <a:t> informacije uz podatke.</a:t>
            </a:r>
          </a:p>
        </p:txBody>
      </p:sp>
      <p:pic>
        <p:nvPicPr>
          <p:cNvPr id="5122" name="Picture 2" descr="Hamming Codes">
            <a:extLst>
              <a:ext uri="{FF2B5EF4-FFF2-40B4-BE49-F238E27FC236}">
                <a16:creationId xmlns:a16="http://schemas.microsoft.com/office/drawing/2014/main" id="{5722893F-DEBF-A7CC-6FF8-06049E99B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649" y="2637460"/>
            <a:ext cx="5002737" cy="136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FE01CC13-1A2F-E676-2455-30641B195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6286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1C63ADD-0E1E-467B-52EF-C016EC645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628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DBB5174-5E38-437D-318B-7BD533DA4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ERASURE CODE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98061E0-4FF5-14EC-6080-FBEE43945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709" y="1603953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Kod za brisanje je kod za proaktivnu korekciju grešaka (FEC) pod pretpostavkom izbrisanih bitova (umesto grešaka bitova), koji transformiše poruku od k simbola u dužu poruku (kodnu reč) sa n simbola tako da se originalna poruka može rekonstruisati iz podskupa n simbola.</a:t>
            </a:r>
            <a:endParaRPr lang="sr-Latn-RS" sz="2400" dirty="0"/>
          </a:p>
        </p:txBody>
      </p:sp>
      <p:pic>
        <p:nvPicPr>
          <p:cNvPr id="6148" name="Picture 4" descr="Erasure Coding">
            <a:extLst>
              <a:ext uri="{FF2B5EF4-FFF2-40B4-BE49-F238E27FC236}">
                <a16:creationId xmlns:a16="http://schemas.microsoft.com/office/drawing/2014/main" id="{902405EE-6FEB-6BAE-8C92-95D0EB795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89" y="3055216"/>
            <a:ext cx="6000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DD54701-1C9F-F0EA-6502-802780E5C2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46077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967C0C0-FDCB-474E-7D6B-0B09BEC60C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64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36DDF8-4C70-2BEA-3709-EDD4E620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STRUKTURA SENZORSKOG ČVORA</a:t>
            </a:r>
            <a:endParaRPr 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30C70B46-AEFE-6904-A795-4901E4694E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6"/>
          <a:stretch/>
        </p:blipFill>
        <p:spPr>
          <a:xfrm>
            <a:off x="2124364" y="1975573"/>
            <a:ext cx="7536872" cy="418771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CBAF8BFA-8F92-EE15-ECFE-97B01FBDD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187" y="80240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6658D58-D979-EC38-82E4-66C3F67E68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0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id="{203CBE6E-E6B2-417D-A61A-D5F70F02A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1466BE98-0341-4CFA-8601-3E68FB730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39937"/>
            <a:ext cx="4525605" cy="577812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663E89A1-984A-4500-9453-4203AD1B8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9937"/>
            <a:ext cx="12192000" cy="64008"/>
          </a:xfrm>
          <a:prstGeom prst="rect">
            <a:avLst/>
          </a:prstGeom>
          <a:solidFill>
            <a:schemeClr val="tx2">
              <a:lumMod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52D06B6-7D54-1748-2959-E35F07F42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851" y="1458180"/>
            <a:ext cx="5337242" cy="394164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Mikrokontroler (</a:t>
            </a:r>
            <a:r>
              <a:rPr lang="sr-Latn-RS" sz="1700" b="0" i="1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MCU</a:t>
            </a: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) - u našem rešenju označen kao podsistem za obradu, kontroliše rad svih sastavnih podsistema unutar senzorskog čvora i vrši obradu podataka. </a:t>
            </a:r>
          </a:p>
          <a:p>
            <a:pPr marL="0" indent="0">
              <a:buNone/>
            </a:pP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Mikrokontrolerski podsistem obuhvata mikrokontroler i memoriju za lokalnu obradu podataka. Većina postojećih praktičnih realizacija ovog bloka podrazumeva korišćenje sledećih mikrokontrolera </a:t>
            </a:r>
            <a:r>
              <a:rPr lang="sr-Latn-RS" sz="1700" b="0" i="1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MSP430 Texas Instruments</a:t>
            </a: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buNone/>
            </a:pPr>
            <a:r>
              <a:rPr lang="sr-Latn-RS" sz="1700" b="0" i="1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Strong ARM Intel </a:t>
            </a: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ili </a:t>
            </a:r>
            <a:r>
              <a:rPr lang="sr-Latn-RS" sz="1700" b="0" i="1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AVR Atmel</a:t>
            </a:r>
            <a:r>
              <a:rPr lang="sr-Latn-RS" sz="17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. Izbor zavisi od velikog broja faktora proizašlih iz oblasti primene senzorskog čvora. Ovi mikrokontroleri, po svojoj arhitekturi, omogućavaju da neke od svojih unutrašnjih komponenti ili periferija potpuno isključe kada su u stanju mirovanja ili spavanja.</a:t>
            </a:r>
            <a:endParaRPr lang="sr-Latn-RS" sz="1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FD642B-C569-4ABB-AE20-EFA6BC995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54055"/>
            <a:ext cx="12192000" cy="64008"/>
          </a:xfrm>
          <a:prstGeom prst="rect">
            <a:avLst/>
          </a:prstGeom>
          <a:solidFill>
            <a:schemeClr val="tx2">
              <a:lumMod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92FED3-1F18-4138-B4E4-627D78B00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64601" y="3396997"/>
            <a:ext cx="6858002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D68954-C00B-1BEE-1F9C-279E26021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A2482E6-1ED1-B1F4-151C-EA6E7652D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8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4654285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2535" y="0"/>
            <a:ext cx="7539455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9977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CBCB624-AD7C-5778-13F0-1464A625A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9976" y="850052"/>
            <a:ext cx="5605373" cy="5326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Senzorski elementi izvan čipa (</a:t>
            </a:r>
            <a:r>
              <a:rPr lang="sr-Latn-RS" sz="20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OSCE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 - koji se zove podsistem 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senzovanja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implementiran kao skup pasivnih i aktivnih senzora (analogni ili digitalni) koji konvertuju ulazne informacije iz spoljašnjeg okruženja u električne signale. </a:t>
            </a:r>
          </a:p>
          <a:p>
            <a:pPr marL="0" indent="0">
              <a:buNone/>
            </a:pP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 većini aplikacija bežični senzorski čvorovi se koriste za praćenje parametara iz okruženja kao to su svetlost, pritisak, vibracije, protok u cevima, temperatura, ventilacija, električna energija itd. </a:t>
            </a:r>
          </a:p>
          <a:p>
            <a:pPr marL="0" indent="0">
              <a:buNone/>
            </a:pPr>
            <a:r>
              <a:rPr 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enzorski elementi generišu naponske ili strujne signale na svojim izlazima koji se najpre pojačavaju (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kondicioniraju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), a zatim se digitalizuju pomoću 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anlognodigitalnog</a:t>
            </a:r>
            <a:r>
              <a:rPr 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konvertora nakon čega se obrađuju, memorišu i predaju</a:t>
            </a:r>
            <a:endParaRPr lang="sr-Latn-R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56D3940-9A68-F01E-5E58-1DFDAA52F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946" y="112476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4378B38-C4B2-AE29-E98E-67A962BEAC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06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C608BEB-860E-4094-8511-78603564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ED62E5C-52A3-7CA1-F652-C794ED9F5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488"/>
            <a:ext cx="2899189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b="0" i="0" u="none" strike="noStrik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Radio blok (</a:t>
            </a:r>
            <a:r>
              <a:rPr lang="en-US" sz="4000" b="0" i="1" u="none" strike="noStrik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RB</a:t>
            </a:r>
            <a:r>
              <a:rPr lang="en-US" sz="4000" b="0" i="0" u="none" strike="noStrik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) </a:t>
            </a:r>
            <a:endParaRPr lang="en-US" sz="40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1578098-7DBD-4B8E-BA96-E7D0392B9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855" y="1412489"/>
            <a:ext cx="3427283" cy="4363844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sz="2000" b="0" i="0" u="none" strike="noStrike" baseline="0"/>
              <a:t>Radio blok (</a:t>
            </a:r>
            <a:r>
              <a:rPr lang="en-US" sz="2000" b="0" i="1" u="none" strike="noStrike" baseline="0"/>
              <a:t>RB</a:t>
            </a:r>
            <a:r>
              <a:rPr lang="en-US" sz="2000" b="0" i="0" u="none" strike="noStrike" baseline="0"/>
              <a:t>) - implementiran je kao primopredajnik kratkog dometa koji senzorskom čvoruobezbeđuje bežičnu komunikaciju sa pristupnom tačkom ili drugim senzorskim čvorom unutarbežične senzorske mreže</a:t>
            </a:r>
          </a:p>
          <a:p>
            <a:pPr marL="0"/>
            <a:endParaRPr lang="en-US" sz="20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16A8D4-FE87-4604-88B2-394B5D1EB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1" y="1412488"/>
            <a:ext cx="0" cy="36576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5218B85E-B79B-833A-0D16-F597E6BCB571}"/>
              </a:ext>
            </a:extLst>
          </p:cNvPr>
          <p:cNvSpPr txBox="1"/>
          <p:nvPr/>
        </p:nvSpPr>
        <p:spPr>
          <a:xfrm>
            <a:off x="8451604" y="1412489"/>
            <a:ext cx="3197701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0" i="0" u="none" strike="noStrike" baseline="0"/>
              <a:t>U pogledu potrošnje električne energije ovaj blok predstavlja dominantnog potrošača u okviru senzorskog čvora i kao takav predmet je mnogih pokušaja smanjenja potrošnje i to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0" i="0" u="none" strike="noStrike" baseline="0"/>
              <a:t>na: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0" i="0" u="none" strike="noStrike" baseline="0"/>
              <a:t>1) nivou kola razvijanjem energetski efikasnih </a:t>
            </a:r>
            <a:r>
              <a:rPr lang="en-US" sz="1400" b="0" i="1" u="none" strike="noStrike" baseline="0"/>
              <a:t>RF </a:t>
            </a:r>
            <a:r>
              <a:rPr lang="en-US" sz="1400" b="0" i="0" u="none" strike="noStrike" baseline="0"/>
              <a:t>kola, i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0" i="0" u="none" strike="noStrike" baseline="0"/>
              <a:t>2) na sistemskom nivou korišćenjem </a:t>
            </a:r>
            <a:r>
              <a:rPr lang="en-US" sz="1400" b="0" i="1" u="none" strike="noStrike" baseline="0"/>
              <a:t>RF </a:t>
            </a:r>
            <a:r>
              <a:rPr lang="en-US" sz="1400" b="0" i="0" u="none" strike="noStrike" baseline="0"/>
              <a:t>komunikacije (ogledaju se skraćivanju dometa komunikacije, minimiziranju količine podataka koji se šalje putem </a:t>
            </a:r>
            <a:r>
              <a:rPr lang="en-US" sz="1400" b="0" i="1" u="none" strike="noStrike" baseline="0"/>
              <a:t>RF </a:t>
            </a:r>
            <a:r>
              <a:rPr lang="en-US" sz="1400" b="0" i="0" u="none" strike="noStrike" baseline="0"/>
              <a:t>veze, korišćenjemenergetski-efikasnih komunikacionih protokola ili isključivanjem primopredajnika tokom neaktivnih perioda tj. korišćenjem </a:t>
            </a:r>
            <a:r>
              <a:rPr lang="en-US" sz="1400" b="0" i="1" u="none" strike="noStrike" baseline="0"/>
              <a:t>duty-cycling </a:t>
            </a:r>
            <a:r>
              <a:rPr lang="en-US" sz="1400" b="0" i="0" u="none" strike="noStrike" baseline="0"/>
              <a:t>koncepta). </a:t>
            </a:r>
            <a:endParaRPr lang="en-US" sz="140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BDBB31C-5090-8264-3D3E-0B4AF10C5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607" y="127978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179B0AA-49E1-1E9B-9C3A-91ADC5453A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83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136BD0E-127F-7C1F-944F-83472B84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96" y="586855"/>
            <a:ext cx="4230100" cy="3387497"/>
          </a:xfrm>
        </p:spPr>
        <p:txBody>
          <a:bodyPr anchor="b">
            <a:normAutofit/>
          </a:bodyPr>
          <a:lstStyle/>
          <a:p>
            <a:pPr algn="r"/>
            <a:r>
              <a:rPr lang="pl-PL" sz="4000" b="0" i="0" u="none" strike="noStrike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Jedinica baterijskog napajanja (</a:t>
            </a:r>
            <a:r>
              <a:rPr lang="pl-PL" sz="4000" b="0" i="1" u="none" strike="noStrike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PSU</a:t>
            </a:r>
            <a:r>
              <a:rPr lang="pl-PL" sz="4000" b="0" i="0" u="none" strike="noStrike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r-Latn-RS" sz="4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26274E0-818E-C7D6-8B52-01E1F416C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158" y="649480"/>
            <a:ext cx="48624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l-PL" sz="20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Jedinica baterijskog napajanja (</a:t>
            </a:r>
            <a:r>
              <a:rPr lang="pl-PL" sz="2000" b="0" i="1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PSU</a:t>
            </a:r>
            <a:r>
              <a:rPr lang="pl-PL" sz="20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) - deo je podsistema za napajanje koji je odgovoran za </a:t>
            </a:r>
            <a:r>
              <a:rPr lang="sr-Latn-RS" sz="20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obezbeđivanje odgovarajuće vrednosti napona napajanja za svaku pojedinačnu komponentu hardvera u senzorskom čvoru koristeći bateriju kao izvor energije. Takođe, deluje kao kontrolna jedinica koja pojedinačno, po potrebi, uključuje/isključuje napajanje pojedinih ili svih blokova u okviru senzorskog čvora.</a:t>
            </a:r>
            <a:endParaRPr lang="sr-Latn-R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9048AE1-129C-D1DC-96D3-3125B32A7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5693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81F57D5-FBAD-3C29-F3E8-8BF6A11032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58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4654285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335EB8B-1F47-191D-7C05-AEA47E1A8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2898276" cy="5576770"/>
          </a:xfrm>
        </p:spPr>
        <p:txBody>
          <a:bodyPr anchor="t">
            <a:normAutofit/>
          </a:bodyPr>
          <a:lstStyle/>
          <a:p>
            <a:r>
              <a:rPr lang="sr-Latn-RS" sz="3700" b="1" i="0" u="none" strike="noStrik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Povezivanje senzorskih elemenata - senzora</a:t>
            </a:r>
            <a:endParaRPr lang="sr-Latn-RS" sz="37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2535" y="0"/>
            <a:ext cx="7539455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9977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EE32AD2-070A-88AC-1CD0-179D53ECF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9976" y="850052"/>
            <a:ext cx="5605373" cy="5326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 okviru arhitekture senzorskog čvora senzorski elementi se mogu implementirati kao:</a:t>
            </a:r>
          </a:p>
          <a:p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Sastavni delovi na čipu - tipično za buduću generaciju bežičnih dizajna senzorskih čvorova </a:t>
            </a:r>
            <a:r>
              <a:rPr lang="pl-PL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(napredni sistemi na čipu (</a:t>
            </a:r>
            <a:r>
              <a:rPr lang="pl-PL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SoC </a:t>
            </a:r>
            <a:r>
              <a:rPr lang="pl-PL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l-PL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System on Chip</a:t>
            </a:r>
            <a:r>
              <a:rPr lang="pl-PL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r>
              <a:rPr lang="nn-NO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Sastavni delovi van čipa - senzorski čvor se sastoji od diskretnih komponenti tipičnih za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trenutno dostupne bežične sisteme senzorskog čvora ("na polici").</a:t>
            </a:r>
            <a:endParaRPr 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9D5A5C6-E1A1-B88B-D5A3-97D4730D9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730" y="169014"/>
            <a:ext cx="2095238" cy="438095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2DB3E22-DCBC-73DC-65C4-F33B78856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726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Freeform: Shape 8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91C5762-5923-FAFB-DCE0-62869AA86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100" b="1" i="0" u="none" strike="noStrik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Tipovi senzora u bežičnim senzorskim mrežama</a:t>
            </a:r>
            <a:endParaRPr lang="en-US" sz="6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C2A64F92-302E-E5A7-C858-50C96F912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248318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85661C3-1831-9CE0-FEBD-58AFE41EE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24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lika 12">
            <a:extLst>
              <a:ext uri="{FF2B5EF4-FFF2-40B4-BE49-F238E27FC236}">
                <a16:creationId xmlns:a16="http://schemas.microsoft.com/office/drawing/2014/main" id="{19A6E6E3-D1FC-5FA5-986F-5D5115249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296651" y="2772933"/>
            <a:ext cx="4252411" cy="3038475"/>
          </a:xfrm>
          <a:prstGeom prst="rect">
            <a:avLst/>
          </a:prstGeom>
        </p:spPr>
      </p:pic>
      <p:sp>
        <p:nvSpPr>
          <p:cNvPr id="5" name="Okvir za tekst 4">
            <a:extLst>
              <a:ext uri="{FF2B5EF4-FFF2-40B4-BE49-F238E27FC236}">
                <a16:creationId xmlns:a16="http://schemas.microsoft.com/office/drawing/2014/main" id="{FCBB070C-692B-869F-CAF5-813A58A1038E}"/>
              </a:ext>
            </a:extLst>
          </p:cNvPr>
          <p:cNvSpPr txBox="1"/>
          <p:nvPr/>
        </p:nvSpPr>
        <p:spPr>
          <a:xfrm>
            <a:off x="1154545" y="1007896"/>
            <a:ext cx="102659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r-Latn-RS" sz="1800" b="0" i="0" u="none" strike="noStrike" baseline="0" dirty="0">
                <a:latin typeface="TimesNewRoman"/>
              </a:rPr>
              <a:t>Bežične </a:t>
            </a:r>
            <a:r>
              <a:rPr lang="sr-Latn-RS" sz="1800" b="0" i="0" u="none" strike="noStrike" baseline="0" dirty="0" err="1">
                <a:latin typeface="TimesNewRoman"/>
              </a:rPr>
              <a:t>senzorske</a:t>
            </a:r>
            <a:r>
              <a:rPr lang="sr-Latn-RS" sz="1800" b="0" i="0" u="none" strike="noStrike" baseline="0" dirty="0">
                <a:latin typeface="TimesNewRoman"/>
              </a:rPr>
              <a:t> mreže se sastoje od velikog broja prostorno raspoređenih i baterijski</a:t>
            </a:r>
          </a:p>
          <a:p>
            <a:pPr algn="just"/>
            <a:r>
              <a:rPr lang="sr-Latn-RS" sz="1800" b="0" i="0" u="none" strike="noStrike" baseline="0" dirty="0">
                <a:latin typeface="TimesNewRoman"/>
              </a:rPr>
              <a:t>napajanih </a:t>
            </a:r>
            <a:r>
              <a:rPr lang="sr-Latn-RS" sz="1800" b="0" i="0" u="none" strike="noStrike" baseline="0" dirty="0" err="1">
                <a:latin typeface="TimesNewRoman"/>
              </a:rPr>
              <a:t>senzorskih</a:t>
            </a:r>
            <a:r>
              <a:rPr lang="sr-Latn-RS" sz="1800" b="0" i="0" u="none" strike="noStrike" baseline="0" dirty="0">
                <a:latin typeface="TimesNewRoman"/>
              </a:rPr>
              <a:t> čvorova koji imaju mogućnost da </a:t>
            </a:r>
            <a:r>
              <a:rPr lang="sr-Latn-RS" sz="1800" b="0" i="0" u="none" strike="noStrike" baseline="0" dirty="0" err="1">
                <a:latin typeface="TimesNewRoman"/>
              </a:rPr>
              <a:t>senzuju</a:t>
            </a:r>
            <a:r>
              <a:rPr lang="sr-Latn-RS" sz="1800" b="0" i="0" u="none" strike="noStrike" baseline="0" dirty="0">
                <a:latin typeface="TimesNewRoman"/>
              </a:rPr>
              <a:t> fizičko okruženje, primene potrebna izračunavanja nad dobijenim podacima i komuniciraju korišćenjem radio interfejsa</a:t>
            </a:r>
            <a:endParaRPr lang="sr-Latn-RS" dirty="0"/>
          </a:p>
        </p:txBody>
      </p:sp>
      <p:sp>
        <p:nvSpPr>
          <p:cNvPr id="7" name="Okvir za tekst 6">
            <a:extLst>
              <a:ext uri="{FF2B5EF4-FFF2-40B4-BE49-F238E27FC236}">
                <a16:creationId xmlns:a16="http://schemas.microsoft.com/office/drawing/2014/main" id="{F58E86ED-4357-1603-8C7C-0551BDA77FAB}"/>
              </a:ext>
            </a:extLst>
          </p:cNvPr>
          <p:cNvSpPr txBox="1"/>
          <p:nvPr/>
        </p:nvSpPr>
        <p:spPr>
          <a:xfrm>
            <a:off x="1080654" y="2466522"/>
            <a:ext cx="9023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r-Latn-RS" sz="1800" b="0" i="0" u="none" strike="noStrike" baseline="0" dirty="0" err="1">
                <a:latin typeface="TimesNewRoman"/>
              </a:rPr>
              <a:t>Senzorski</a:t>
            </a:r>
            <a:r>
              <a:rPr lang="sr-Latn-RS" dirty="0">
                <a:latin typeface="TimesNewRoman"/>
              </a:rPr>
              <a:t> </a:t>
            </a:r>
            <a:r>
              <a:rPr lang="sr-Latn-RS" sz="1800" b="0" i="0" u="none" strike="noStrike" baseline="0" dirty="0">
                <a:latin typeface="TimesNewRoman"/>
              </a:rPr>
              <a:t>čvor u okviru bežične </a:t>
            </a:r>
            <a:r>
              <a:rPr lang="sr-Latn-RS" sz="1800" b="0" i="0" u="none" strike="noStrike" baseline="0" dirty="0" err="1">
                <a:latin typeface="TimesNewRoman"/>
              </a:rPr>
              <a:t>senzorske</a:t>
            </a:r>
            <a:r>
              <a:rPr lang="sr-Latn-RS" sz="1800" b="0" i="0" u="none" strike="noStrike" baseline="0" dirty="0">
                <a:latin typeface="TimesNewRoman"/>
              </a:rPr>
              <a:t> mreže je tipično opremljen senzorom (pretvaračem), </a:t>
            </a:r>
            <a:r>
              <a:rPr lang="sr-Latn-RS" sz="1800" b="0" i="0" u="none" strike="noStrike" baseline="0" dirty="0" err="1">
                <a:latin typeface="TimesNewRoman"/>
              </a:rPr>
              <a:t>radioprimopredajnikom</a:t>
            </a:r>
            <a:r>
              <a:rPr lang="sr-Latn-RS" sz="1800" b="0" i="0" u="none" strike="noStrike" baseline="0" dirty="0">
                <a:latin typeface="TimesNewRoman"/>
              </a:rPr>
              <a:t>, </a:t>
            </a:r>
            <a:r>
              <a:rPr lang="sr-Latn-RS" sz="1800" b="0" i="0" u="none" strike="noStrike" baseline="0" dirty="0" err="1">
                <a:latin typeface="TimesNewRoman"/>
              </a:rPr>
              <a:t>mikrokontrolerskom</a:t>
            </a:r>
            <a:r>
              <a:rPr lang="sr-Latn-RS" sz="1800" b="0" i="0" u="none" strike="noStrike" baseline="0" dirty="0">
                <a:latin typeface="TimesNewRoman"/>
              </a:rPr>
              <a:t> jedinicom i izvorom napajanja (obično baterija).</a:t>
            </a:r>
            <a:endParaRPr lang="sr-Latn-RS" dirty="0"/>
          </a:p>
        </p:txBody>
      </p:sp>
      <p:sp>
        <p:nvSpPr>
          <p:cNvPr id="9" name="Okvir za tekst 8">
            <a:extLst>
              <a:ext uri="{FF2B5EF4-FFF2-40B4-BE49-F238E27FC236}">
                <a16:creationId xmlns:a16="http://schemas.microsoft.com/office/drawing/2014/main" id="{D48F9FB7-B395-4682-DFA2-A779BDB5E0CB}"/>
              </a:ext>
            </a:extLst>
          </p:cNvPr>
          <p:cNvSpPr txBox="1"/>
          <p:nvPr/>
        </p:nvSpPr>
        <p:spPr>
          <a:xfrm>
            <a:off x="1219200" y="3671821"/>
            <a:ext cx="106033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r-Latn-RS" sz="1800" b="0" i="0" u="none" strike="noStrike" baseline="0" dirty="0">
                <a:latin typeface="TimesNewRoman"/>
              </a:rPr>
              <a:t>Senzor (pretvarač) konvertuje </a:t>
            </a:r>
            <a:r>
              <a:rPr lang="sr-Latn-RS" sz="1800" b="0" i="0" u="none" strike="noStrike" baseline="0" dirty="0" err="1">
                <a:latin typeface="TimesNewRoman"/>
              </a:rPr>
              <a:t>senzovane</a:t>
            </a:r>
            <a:r>
              <a:rPr lang="sr-Latn-RS" sz="1800" b="0" i="0" u="none" strike="noStrike" baseline="0" dirty="0">
                <a:latin typeface="TimesNewRoman"/>
              </a:rPr>
              <a:t> fizičke efekte i fenomene u električne signale.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r-Latn-RS" sz="1800" b="0" i="0" u="none" strike="noStrike" baseline="0" dirty="0" err="1">
                <a:latin typeface="TimesNewRoman"/>
              </a:rPr>
              <a:t>Mikrokontrolerska</a:t>
            </a:r>
            <a:r>
              <a:rPr lang="sr-Latn-RS" dirty="0">
                <a:latin typeface="TimesNewRoman"/>
              </a:rPr>
              <a:t> </a:t>
            </a:r>
            <a:r>
              <a:rPr lang="sr-Latn-RS" sz="1800" b="0" i="0" u="none" strike="noStrike" baseline="0" dirty="0">
                <a:latin typeface="TimesNewRoman"/>
              </a:rPr>
              <a:t>jedinica obrađuje i čuva </a:t>
            </a:r>
            <a:r>
              <a:rPr lang="sr-Latn-RS" sz="1800" b="0" i="0" u="none" strike="noStrike" baseline="0" dirty="0" err="1">
                <a:latin typeface="TimesNewRoman"/>
              </a:rPr>
              <a:t>senzovane</a:t>
            </a:r>
            <a:r>
              <a:rPr lang="sr-Latn-RS" sz="1800" b="0" i="0" u="none" strike="noStrike" baseline="0" dirty="0">
                <a:latin typeface="TimesNewRoman"/>
              </a:rPr>
              <a:t> podatke.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r-Latn-RS" sz="1800" b="0" i="0" u="none" strike="noStrike" baseline="0" dirty="0">
                <a:latin typeface="TimesNewRoman"/>
              </a:rPr>
              <a:t>Radio-primopredajnik je odgovoran za prijem i slanje paketa podataka drugim </a:t>
            </a:r>
            <a:r>
              <a:rPr lang="sr-Latn-RS" sz="1800" b="0" i="0" u="none" strike="noStrike" baseline="0" dirty="0" err="1">
                <a:latin typeface="TimesNewRoman"/>
              </a:rPr>
              <a:t>senzorskim</a:t>
            </a:r>
            <a:r>
              <a:rPr lang="sr-Latn-RS" sz="1800" b="0" i="0" u="none" strike="noStrike" baseline="0" dirty="0">
                <a:latin typeface="TimesNewRoman"/>
              </a:rPr>
              <a:t> čvorovima ili pristupnoj tački. </a:t>
            </a:r>
            <a:endParaRPr lang="sr-Latn-RS" dirty="0"/>
          </a:p>
        </p:txBody>
      </p:sp>
      <p:sp>
        <p:nvSpPr>
          <p:cNvPr id="11" name="Okvir za tekst 10">
            <a:extLst>
              <a:ext uri="{FF2B5EF4-FFF2-40B4-BE49-F238E27FC236}">
                <a16:creationId xmlns:a16="http://schemas.microsoft.com/office/drawing/2014/main" id="{21C6C164-AE39-F4EA-6192-D8F7C6A1D6D6}"/>
              </a:ext>
            </a:extLst>
          </p:cNvPr>
          <p:cNvSpPr txBox="1"/>
          <p:nvPr/>
        </p:nvSpPr>
        <p:spPr>
          <a:xfrm>
            <a:off x="1154545" y="5357707"/>
            <a:ext cx="9753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r-Latn-RS" sz="1800" b="0" i="0" u="none" strike="noStrike" baseline="0" dirty="0" err="1">
                <a:latin typeface="TimesNewRoman"/>
              </a:rPr>
              <a:t>Senzorski</a:t>
            </a:r>
            <a:r>
              <a:rPr lang="sr-Latn-RS" sz="1800" b="0" i="0" u="none" strike="noStrike" baseline="0" dirty="0">
                <a:latin typeface="TimesNewRoman"/>
              </a:rPr>
              <a:t> čvor sadrži bateriju veoma malog kapaciteta, kao jedinicu napajanja, i pošto se rasporedi u svom radnom okruženju ona se više ne može puniti ili zameniti, tj. česta zamena baterije nije praktična zbog nepristupačnog i često </a:t>
            </a:r>
            <a:r>
              <a:rPr lang="sr-Latn-RS" sz="1800" b="0" i="0" u="none" strike="noStrike" baseline="0" dirty="0" err="1">
                <a:latin typeface="TimesNewRoman"/>
              </a:rPr>
              <a:t>neuslovnog</a:t>
            </a:r>
            <a:r>
              <a:rPr lang="sr-Latn-RS" sz="1800" b="0" i="0" u="none" strike="noStrike" baseline="0" dirty="0">
                <a:latin typeface="TimesNewRoman"/>
              </a:rPr>
              <a:t> okruženja kao i velikog broja čvorova u okviru mreže</a:t>
            </a:r>
            <a:endParaRPr lang="sr-Latn-RS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DD665B7-6CBE-C9A0-627C-220383956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893" y="197548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7CBFDD2A-CD13-D551-E830-CF0CE4CF45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9" y="84358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046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3844EE9-2895-4B7B-A445-00BA91721B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95D169CD-196C-4CA9-016F-CBD63F29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6019" y="1107860"/>
            <a:ext cx="5847781" cy="1046671"/>
          </a:xfrm>
        </p:spPr>
        <p:txBody>
          <a:bodyPr>
            <a:normAutofit/>
          </a:bodyPr>
          <a:lstStyle/>
          <a:p>
            <a:r>
              <a:rPr lang="sr-Latn-RS" sz="2800">
                <a:latin typeface="Arial" panose="020B0604020202020204" pitchFamily="34" charset="0"/>
                <a:cs typeface="Arial" panose="020B0604020202020204" pitchFamily="34" charset="0"/>
              </a:rPr>
              <a:t>Senzori pokreta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7B03642-7722-4B15-897F-76918F86B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39937"/>
            <a:ext cx="4525605" cy="577812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68EAC2-2623-4156-A990-D776FF9BF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9937"/>
            <a:ext cx="12192000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5" name="Slika 4" descr="Slika na kojoj se nalazi snimak ekrana&#10;&#10;Opis je automatski generisan">
            <a:extLst>
              <a:ext uri="{FF2B5EF4-FFF2-40B4-BE49-F238E27FC236}">
                <a16:creationId xmlns:a16="http://schemas.microsoft.com/office/drawing/2014/main" id="{93714893-E526-C8CA-FE43-57DA8F96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17158" y="2334575"/>
            <a:ext cx="3891290" cy="2188850"/>
          </a:xfrm>
          <a:prstGeom prst="rect">
            <a:avLst/>
          </a:prstGeom>
        </p:spPr>
      </p:pic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D4A216E4-C981-1115-54BF-E7F85950C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6020" y="2402260"/>
            <a:ext cx="5847780" cy="334787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18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Senzori pokreta opisuju orientaciju i kretanje senzorskog čvora, u slučaju da je čvor mobilan, i tu spadaju akcelerometar, žiroskop i magnetometar. </a:t>
            </a:r>
          </a:p>
          <a:p>
            <a:pPr marL="0" indent="0">
              <a:buNone/>
            </a:pPr>
            <a:r>
              <a:rPr lang="sr-Latn-RS" sz="18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Pored toga, mnogi senzorski čvorovi sadrže virtuelne senzore kao što su senzor rotacije, linearni senzor ubrzanja, senzor gravitacije </a:t>
            </a:r>
            <a:r>
              <a:rPr lang="sv-SE" sz="18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i senzor pokreta koji obuhvataju specifične aspekte jednog ili više osnovnih harverskih</a:t>
            </a:r>
            <a:r>
              <a:rPr lang="sr-Latn-RS" sz="18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 senzora.</a:t>
            </a:r>
            <a:endParaRPr lang="sr-Latn-R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C707BC9-731A-490A-AF25-6F349FD9B0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54055"/>
            <a:ext cx="12192000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FD7C480-AC7D-4FEE-BB95-EEE23BB3E6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64601" y="3396997"/>
            <a:ext cx="6858002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kvir za tekst 5">
            <a:extLst>
              <a:ext uri="{FF2B5EF4-FFF2-40B4-BE49-F238E27FC236}">
                <a16:creationId xmlns:a16="http://schemas.microsoft.com/office/drawing/2014/main" id="{01BB26D6-5917-21D6-35F4-C84D46F4981E}"/>
              </a:ext>
            </a:extLst>
          </p:cNvPr>
          <p:cNvSpPr txBox="1"/>
          <p:nvPr/>
        </p:nvSpPr>
        <p:spPr>
          <a:xfrm>
            <a:off x="1240969" y="4323370"/>
            <a:ext cx="296747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r-Latn-RS" sz="700">
                <a:solidFill>
                  <a:srgbClr val="FFFFFF"/>
                </a:solidFill>
              </a:rPr>
              <a:t>Slika </a:t>
            </a:r>
            <a:r>
              <a:rPr lang="sr-Latn-RS" sz="700">
                <a:solidFill>
                  <a:srgbClr val="FFFFFF"/>
                </a:solidFill>
                <a:hlinkClick r:id="rId3" tooltip="https://www.adlerweb.info/blog/tag/bewegungsmelder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Ova fotografija</a:t>
            </a:r>
            <a:r>
              <a:rPr lang="sr-Latn-RS" sz="700">
                <a:solidFill>
                  <a:srgbClr val="FFFFFF"/>
                </a:solidFill>
              </a:rPr>
              <a:t> autora Nepoznat autor licencirana je u okviru </a:t>
            </a:r>
            <a:r>
              <a:rPr lang="sr-Latn-RS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sr-Latn-RS" sz="700">
              <a:solidFill>
                <a:srgbClr val="FFFFFF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C5C904-2973-AA99-43BF-AFE53AE0A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01840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95F3C46-5E9E-D68C-A3DC-823BCCE4CC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80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4982CC-C3C6-0B88-496E-FC1C87F0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597747" cy="1616203"/>
          </a:xfrm>
        </p:spPr>
        <p:txBody>
          <a:bodyPr anchor="b">
            <a:normAutofit/>
          </a:bodyPr>
          <a:lstStyle/>
          <a:p>
            <a:r>
              <a:rPr lang="sr-Latn-RS" sz="32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Bežični senzori</a:t>
            </a:r>
            <a:endParaRPr lang="sr-Latn-R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81258F8-DDA6-7F3D-3E67-9B71ECCE0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2533476"/>
            <a:ext cx="4597746" cy="344783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Bežični senzori šalju i primaju informacije iz spoljašnjih izvora i tu spadaju senzori kao što su 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GSM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RS" sz="24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Wi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-Fi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RS" sz="24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Bluethoot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NFC 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RS" sz="24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Near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4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r>
              <a:rPr lang="sr-Latn-R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400" b="0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r>
              <a:rPr lang="sr-Latn-R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 i infracrveni senzor.</a:t>
            </a:r>
            <a:endParaRPr 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lika 4" descr="^Slika na kojoj se nalazi elektronika, dizajn&#10;&#10;Opis je automatski generisan">
            <a:extLst>
              <a:ext uri="{FF2B5EF4-FFF2-40B4-BE49-F238E27FC236}">
                <a16:creationId xmlns:a16="http://schemas.microsoft.com/office/drawing/2014/main" id="{3B6B8FDD-71D8-38E6-57FB-A457F2A45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6001" y="1649467"/>
            <a:ext cx="5319062" cy="3483984"/>
          </a:xfrm>
          <a:prstGeom prst="rect">
            <a:avLst/>
          </a:prstGeom>
        </p:spPr>
      </p:pic>
      <p:grpSp>
        <p:nvGrpSpPr>
          <p:cNvPr id="14" name="Group 9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Slika 3">
            <a:extLst>
              <a:ext uri="{FF2B5EF4-FFF2-40B4-BE49-F238E27FC236}">
                <a16:creationId xmlns:a16="http://schemas.microsoft.com/office/drawing/2014/main" id="{38E33D36-AFC9-17B2-CF9D-781F55A1A1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18648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A6CBDA4-836A-0B13-3035-A5F719816F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55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E22CAC-6BDF-7DB0-D19D-98B5AA2D6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5219307" cy="1616203"/>
          </a:xfrm>
        </p:spPr>
        <p:txBody>
          <a:bodyPr anchor="b">
            <a:normAutofit/>
          </a:bodyPr>
          <a:lstStyle/>
          <a:p>
            <a:r>
              <a:rPr lang="sr-Latn-RS" sz="32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Senzori ambijenta</a:t>
            </a:r>
            <a:endParaRPr lang="sr-Latn-R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4558EC0-BBCE-7F34-15B1-2E1C3720E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5219307" cy="3447832"/>
          </a:xfrm>
        </p:spPr>
        <p:txBody>
          <a:bodyPr anchor="t">
            <a:normAutofit/>
          </a:bodyPr>
          <a:lstStyle/>
          <a:p>
            <a:r>
              <a:rPr lang="sr-Latn-RS" sz="20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Senzori ambijenta (okoline, životne sredine) senzuju razne informacije iz neposrednog okruženja čvora i tu spadaju mikrofon, kamera(e), senzor svetlosti, senzor blizine, pritiska, vlažnosti i temperature.</a:t>
            </a:r>
            <a:endParaRPr lang="sr-Latn-R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lika 4" descr="Slika na kojoj se nalazi nebo, oblak, otvoren prostor, zastava&#10;&#10;Opis je automatski generisan">
            <a:extLst>
              <a:ext uri="{FF2B5EF4-FFF2-40B4-BE49-F238E27FC236}">
                <a16:creationId xmlns:a16="http://schemas.microsoft.com/office/drawing/2014/main" id="{30361077-51B2-82D1-987C-F48B69FB2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9796" r="23283"/>
          <a:stretch/>
        </p:blipFill>
        <p:spPr>
          <a:xfrm>
            <a:off x="7015163" y="877413"/>
            <a:ext cx="4300543" cy="504309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42598CC-934A-7BCD-C691-B2FE74CED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015162" y="5858828"/>
            <a:ext cx="4300544" cy="123363"/>
            <a:chOff x="7015162" y="5858828"/>
            <a:chExt cx="4300544" cy="12336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ACD0983-348C-E24F-6839-EA2014B9D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03753" y="3770237"/>
              <a:ext cx="123362" cy="4300544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1174876-930F-4902-5A02-2742055662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09789" y="4876274"/>
              <a:ext cx="123362" cy="2088471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Slika 3">
            <a:extLst>
              <a:ext uri="{FF2B5EF4-FFF2-40B4-BE49-F238E27FC236}">
                <a16:creationId xmlns:a16="http://schemas.microsoft.com/office/drawing/2014/main" id="{E6122EDB-62A8-D0A3-810E-83AC76BAA4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06433AD-9909-20EE-144A-E2A2C28105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08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33C903-8FC3-2CCC-1B5B-C1E227E36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5219307" cy="1616203"/>
          </a:xfrm>
        </p:spPr>
        <p:txBody>
          <a:bodyPr anchor="b">
            <a:normAutofit/>
          </a:bodyPr>
          <a:lstStyle/>
          <a:p>
            <a:r>
              <a:rPr lang="sr-Latn-RS" sz="32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Interno ugrađeni senzori</a:t>
            </a:r>
            <a:endParaRPr lang="sr-Latn-R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81C24EC-2A10-0676-C4BE-408C4A9F2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5219307" cy="3447832"/>
          </a:xfrm>
        </p:spPr>
        <p:txBody>
          <a:bodyPr anchor="t">
            <a:normAutofit/>
          </a:bodyPr>
          <a:lstStyle/>
          <a:p>
            <a:r>
              <a:rPr lang="sr-Latn-RS" sz="2000" b="0" i="0" u="none" strike="noStrike" baseline="0">
                <a:latin typeface="TimesNewRoman"/>
              </a:rPr>
              <a:t>Interno ugrađeni senzori za praćenje stanja glavnih funkcija bežičnog senzorskog čvora kao što su: nivo napunjenosti baterije, napon napajanja i temperatura čvora.</a:t>
            </a:r>
            <a:endParaRPr lang="sr-Latn-RS" sz="2000"/>
          </a:p>
        </p:txBody>
      </p:sp>
      <p:pic>
        <p:nvPicPr>
          <p:cNvPr id="5" name="Slika 4" descr="Slika na kojoj se nalazi snimak ekrana, dijagram&#10;&#10;Opis je automatski generisan">
            <a:extLst>
              <a:ext uri="{FF2B5EF4-FFF2-40B4-BE49-F238E27FC236}">
                <a16:creationId xmlns:a16="http://schemas.microsoft.com/office/drawing/2014/main" id="{D5B6F21E-AEB8-F617-465B-F7917BFF8B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137" r="23153" b="-3"/>
          <a:stretch/>
        </p:blipFill>
        <p:spPr>
          <a:xfrm>
            <a:off x="7015163" y="877413"/>
            <a:ext cx="4300543" cy="504309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42598CC-934A-7BCD-C691-B2FE74CED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015162" y="5858828"/>
            <a:ext cx="4300544" cy="123363"/>
            <a:chOff x="7015162" y="5858828"/>
            <a:chExt cx="4300544" cy="12336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CD0983-348C-E24F-6839-EA2014B9D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03753" y="3770237"/>
              <a:ext cx="123362" cy="4300544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174876-930F-4902-5A02-2742055662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09789" y="4876274"/>
              <a:ext cx="123362" cy="2088471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Slika 3">
            <a:extLst>
              <a:ext uri="{FF2B5EF4-FFF2-40B4-BE49-F238E27FC236}">
                <a16:creationId xmlns:a16="http://schemas.microsoft.com/office/drawing/2014/main" id="{51EA11B4-B92D-F272-53E0-763DB0FBC8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99987"/>
            <a:ext cx="2095238" cy="438095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E939A23-32A9-E1D3-7516-6292E487C6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95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A51D27-8875-8CAA-FC0D-41B817CAD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KARAKTERIZACIJA POTROŠNJE ENERGIJE SENZORA</a:t>
            </a:r>
            <a:endParaRPr 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CB7F411-9B1F-81C6-0C53-36646CC97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870" y="1264991"/>
            <a:ext cx="9607790" cy="494184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895418D-E4C6-8B74-20DF-22C0FD047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7820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D94390C-6EB1-CB23-D461-6CE1345FF1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15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EA80C42-E1F8-C490-C6B0-344E2A593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41" y="1066831"/>
            <a:ext cx="8306571" cy="4031642"/>
          </a:xfrm>
          <a:prstGeom prst="rect">
            <a:avLst/>
          </a:prstGeom>
        </p:spPr>
      </p:pic>
      <p:sp>
        <p:nvSpPr>
          <p:cNvPr id="7" name="Okvir za tekst 6">
            <a:extLst>
              <a:ext uri="{FF2B5EF4-FFF2-40B4-BE49-F238E27FC236}">
                <a16:creationId xmlns:a16="http://schemas.microsoft.com/office/drawing/2014/main" id="{412B5DA0-3037-77DF-CE22-8D8DED3266E4}"/>
              </a:ext>
            </a:extLst>
          </p:cNvPr>
          <p:cNvSpPr txBox="1"/>
          <p:nvPr/>
        </p:nvSpPr>
        <p:spPr>
          <a:xfrm>
            <a:off x="4738255" y="560650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1800" b="0" i="0" u="none" strike="noStrike" baseline="0" dirty="0">
                <a:latin typeface="TimesNewRoman"/>
              </a:rPr>
              <a:t>Prikaz </a:t>
            </a:r>
            <a:r>
              <a:rPr lang="sr-Latn-RS" sz="1800" b="0" i="1" u="none" strike="noStrike" baseline="0" dirty="0" err="1">
                <a:latin typeface="TimesNewRomanPS-ItalicMT"/>
              </a:rPr>
              <a:t>hub</a:t>
            </a:r>
            <a:r>
              <a:rPr lang="sr-Latn-RS" sz="1800" b="0" i="1" u="none" strike="noStrike" baseline="0" dirty="0">
                <a:latin typeface="TimesNewRomanPS-ItalicMT"/>
              </a:rPr>
              <a:t> </a:t>
            </a:r>
            <a:r>
              <a:rPr lang="sr-Latn-RS" sz="1800" b="0" i="0" u="none" strike="noStrike" baseline="0" dirty="0">
                <a:latin typeface="TimesNewRoman"/>
              </a:rPr>
              <a:t>senzora</a:t>
            </a:r>
            <a:endParaRPr lang="sr-Latn-RS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AD33314-4DB1-4682-7D75-599D125A4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636" y="155674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121B1EE-06EF-2AEC-99E5-DB6F5EDC87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44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71B01FA1-9BA0-6024-DF09-43DBB31C6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Većina senzorskih aplikacija se sastoje od sekvence stanja koje obrađuju podatke sa senzora.</a:t>
            </a:r>
            <a:b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r-Latn-RS" sz="2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Tipična stanja podrazumevaju sledeće korake: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Uzorkovanje i skladištenje (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baferovanje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), u kojem se signali sa senzora 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uzorkuju</a:t>
            </a:r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i dobijeni podaci smeštaju u bafer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Filtriranje, u kojem se delovi podataka od interesa identifikuju i selektuju za dalju obradu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Funkcija ekstrakcije, u kojoj se po nekom parametru izdvajaju delovi iz skupa podataka radi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klasifikacije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Klasifikacija, u kojoj se podaci klasifikuju na bazi ekstrahovanih osobina korišćenjem metode mašinskog učenja ili metode verovatnoće</a:t>
            </a:r>
          </a:p>
          <a:p>
            <a:pPr lvl="1"/>
            <a:r>
              <a:rPr lang="sr-Latn-RS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Post-procesiranje, u kojem aplikacije reaguju na rezultate dobijene tokom aktivnosti </a:t>
            </a:r>
            <a:r>
              <a:rPr lang="sr-Latn-RS" sz="2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senzovanja</a:t>
            </a:r>
            <a:endParaRPr lang="sr-Latn-RS" sz="2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RS" sz="2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DACBE17-B40F-541E-371E-7A9CDCF80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626" y="73293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278DD9A-4D53-4583-326E-16AB1C7F4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13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D1F839A7-97FA-E971-BF9F-89C45E1C5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sr-Latn-RS" sz="4800"/>
              <a:t>OGRANIČENJA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9895379-BEF3-CB4B-3F66-A5DED8BAC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sr-Latn-RS" sz="2400" b="0" i="0" u="none" strike="noStrike" baseline="0" dirty="0">
                <a:latin typeface="TimesNewRoman"/>
              </a:rPr>
              <a:t>BEŽIČNA SENZORSKA MREŽA JE OGRANIČENA:</a:t>
            </a:r>
          </a:p>
          <a:p>
            <a:pPr marL="0" indent="0">
              <a:buNone/>
            </a:pPr>
            <a:r>
              <a:rPr lang="sr-Latn-RS" sz="2400" b="0" i="0" u="none" strike="noStrike" baseline="0" dirty="0">
                <a:latin typeface="Wingdings-Regular"/>
              </a:rPr>
              <a:t> </a:t>
            </a:r>
            <a:r>
              <a:rPr lang="sr-Latn-RS" sz="2400" b="0" i="0" u="none" strike="noStrike" baseline="0" dirty="0">
                <a:latin typeface="TimesNewRoman"/>
              </a:rPr>
              <a:t>količinom energije koja je dostupna od strane baterije malim </a:t>
            </a:r>
            <a:r>
              <a:rPr lang="sr-Latn-RS" sz="2400" b="0" i="0" u="none" strike="noStrike" baseline="0" dirty="0" err="1">
                <a:latin typeface="TimesNewRoman"/>
              </a:rPr>
              <a:t>senzorskim</a:t>
            </a:r>
            <a:r>
              <a:rPr lang="sr-Latn-RS" sz="2400" b="0" i="0" u="none" strike="noStrike" baseline="0" dirty="0">
                <a:latin typeface="TimesNewRoman"/>
              </a:rPr>
              <a:t> čvorovima,</a:t>
            </a:r>
          </a:p>
          <a:p>
            <a:pPr marL="0" indent="0">
              <a:buNone/>
            </a:pPr>
            <a:r>
              <a:rPr lang="sr-Latn-RS" sz="2400" b="0" i="0" u="none" strike="noStrike" baseline="0" dirty="0">
                <a:latin typeface="Wingdings-Regular"/>
              </a:rPr>
              <a:t> </a:t>
            </a:r>
            <a:r>
              <a:rPr lang="sr-Latn-RS" sz="2400" b="0" i="0" u="none" strike="noStrike" baseline="0" dirty="0">
                <a:latin typeface="TimesNewRoman"/>
              </a:rPr>
              <a:t>propusnim opsegom, </a:t>
            </a:r>
          </a:p>
          <a:p>
            <a:pPr marL="0" indent="0">
              <a:buNone/>
            </a:pPr>
            <a:r>
              <a:rPr lang="sr-Latn-RS" sz="2400" b="0" i="0" u="none" strike="noStrike" baseline="0" dirty="0">
                <a:latin typeface="Wingdings-Regular"/>
              </a:rPr>
              <a:t> </a:t>
            </a:r>
            <a:r>
              <a:rPr lang="sr-Latn-RS" sz="2400" b="0" i="0" u="none" strike="noStrike" baseline="0" dirty="0">
                <a:latin typeface="TimesNewRoman"/>
              </a:rPr>
              <a:t>procesorskom moći</a:t>
            </a:r>
            <a:endParaRPr lang="sr-Latn-RS" sz="24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trelica: nadesno 3">
            <a:extLst>
              <a:ext uri="{FF2B5EF4-FFF2-40B4-BE49-F238E27FC236}">
                <a16:creationId xmlns:a16="http://schemas.microsoft.com/office/drawing/2014/main" id="{40282DA6-2901-48D3-8A5C-BC68F398CAEE}"/>
              </a:ext>
            </a:extLst>
          </p:cNvPr>
          <p:cNvSpPr/>
          <p:nvPr/>
        </p:nvSpPr>
        <p:spPr>
          <a:xfrm>
            <a:off x="6014989" y="4829753"/>
            <a:ext cx="1743075" cy="6096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6" name="Okvir za tekst 5">
            <a:extLst>
              <a:ext uri="{FF2B5EF4-FFF2-40B4-BE49-F238E27FC236}">
                <a16:creationId xmlns:a16="http://schemas.microsoft.com/office/drawing/2014/main" id="{2C97A69C-C81E-05D0-FA22-A328A3C14C74}"/>
              </a:ext>
            </a:extLst>
          </p:cNvPr>
          <p:cNvSpPr txBox="1"/>
          <p:nvPr/>
        </p:nvSpPr>
        <p:spPr>
          <a:xfrm>
            <a:off x="8077155" y="4469857"/>
            <a:ext cx="3454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sz="2400" b="0" i="0" u="none" strike="noStrike" baseline="0" dirty="0">
                <a:latin typeface="TimesNewRoman"/>
              </a:rPr>
              <a:t>Mrežni vremenski protokol (</a:t>
            </a:r>
            <a:r>
              <a:rPr lang="sr-Latn-RS" sz="2400" b="0" i="1" u="none" strike="noStrike" baseline="0" dirty="0" err="1">
                <a:latin typeface="TimesNewRomanPS-ItalicMT"/>
              </a:rPr>
              <a:t>Network</a:t>
            </a:r>
            <a:r>
              <a:rPr lang="sr-Latn-RS" sz="2400" b="0" i="1" u="none" strike="noStrike" baseline="0" dirty="0">
                <a:latin typeface="TimesNewRomanPS-ItalicMT"/>
              </a:rPr>
              <a:t> Time </a:t>
            </a:r>
            <a:r>
              <a:rPr lang="sr-Latn-RS" sz="2400" b="0" i="1" u="none" strike="noStrike" baseline="0" dirty="0" err="1">
                <a:latin typeface="TimesNewRomanPS-ItalicMT"/>
              </a:rPr>
              <a:t>Protocol</a:t>
            </a:r>
            <a:r>
              <a:rPr lang="sr-Latn-RS" sz="2400" b="0" i="1" u="none" strike="noStrike" baseline="0" dirty="0">
                <a:latin typeface="TimesNewRomanPS-ItalicMT"/>
              </a:rPr>
              <a:t> -NTP</a:t>
            </a:r>
            <a:r>
              <a:rPr lang="sr-Latn-RS" sz="2400" b="0" i="0" u="none" strike="noStrike" baseline="0" dirty="0">
                <a:latin typeface="TimesNewRoman"/>
              </a:rPr>
              <a:t>) nije održivo zbog navedenih ograničenja</a:t>
            </a:r>
            <a:endParaRPr lang="sr-Latn-RS" sz="2400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41FCBCF-373F-1E12-22ED-5A77E6A2B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14524"/>
            <a:ext cx="2095238" cy="438095"/>
          </a:xfrm>
          <a:prstGeom prst="rect">
            <a:avLst/>
          </a:prstGeom>
        </p:spPr>
      </p:pic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69A9DF1-C160-EA99-A410-7808DEE5FB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27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FE3E216-FF31-5965-C14C-DF70626A7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6" y="2031101"/>
            <a:ext cx="4282984" cy="3511943"/>
          </a:xfrm>
        </p:spPr>
        <p:txBody>
          <a:bodyPr anchor="ctr">
            <a:normAutofit/>
          </a:bodyPr>
          <a:lstStyle/>
          <a:p>
            <a:r>
              <a:rPr lang="sr-Latn-RS" sz="1800" b="0" i="0" u="none" strike="noStrike" baseline="0" dirty="0">
                <a:latin typeface="TimesNewRoman"/>
              </a:rPr>
              <a:t>komunikacijske veze između </a:t>
            </a:r>
            <a:r>
              <a:rPr lang="sr-Latn-RS" sz="1800" b="0" i="0" u="none" strike="noStrike" baseline="0" dirty="0" err="1">
                <a:latin typeface="TimesNewRoman"/>
              </a:rPr>
              <a:t>senzorskih</a:t>
            </a:r>
            <a:r>
              <a:rPr lang="sr-Latn-RS" sz="1800" b="0" i="0" u="none" strike="noStrike" baseline="0" dirty="0">
                <a:latin typeface="TimesNewRoman"/>
              </a:rPr>
              <a:t> čvorova kod bežičnih </a:t>
            </a:r>
            <a:r>
              <a:rPr lang="sr-Latn-RS" sz="1800" b="0" i="0" u="none" strike="noStrike" baseline="0" dirty="0" err="1">
                <a:latin typeface="TimesNewRoman"/>
              </a:rPr>
              <a:t>senzorskih</a:t>
            </a:r>
            <a:r>
              <a:rPr lang="sr-Latn-RS" sz="1800" dirty="0">
                <a:latin typeface="TimesNewRoman"/>
              </a:rPr>
              <a:t> </a:t>
            </a:r>
            <a:r>
              <a:rPr lang="sr-Latn-RS" sz="1800" b="0" i="0" u="none" strike="noStrike" baseline="0" dirty="0">
                <a:latin typeface="TimesNewRoman"/>
              </a:rPr>
              <a:t>mreža su veoma nestabilne.</a:t>
            </a:r>
            <a:endParaRPr lang="sr-Latn-RS" sz="1800" dirty="0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E1BFC6D-FDA0-B73D-EA7A-82A7748B2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7738" y="1887840"/>
            <a:ext cx="5628018" cy="284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158E943C-CF4D-58D1-52FA-629902FFB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22851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F9AB16A-62FB-6FC4-A632-7532AE0D97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89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9207D54D-46FE-0ECE-C585-98144E7A89C4}"/>
              </a:ext>
            </a:extLst>
          </p:cNvPr>
          <p:cNvSpPr txBox="1"/>
          <p:nvPr/>
        </p:nvSpPr>
        <p:spPr>
          <a:xfrm>
            <a:off x="468006" y="475654"/>
            <a:ext cx="5342672" cy="12003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Automatic Repeat</a:t>
            </a:r>
            <a:r>
              <a:rPr lang="sr-Latn-R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2500" b="0" i="1" u="none" strike="noStrike" kern="1200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reQuest</a:t>
            </a:r>
            <a:r>
              <a:rPr lang="en-U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0" i="0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ARQ</a:t>
            </a:r>
            <a:r>
              <a:rPr lang="en-US" sz="2500" b="0" i="0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), </a:t>
            </a:r>
            <a:endParaRPr lang="sr-Latn-RS" sz="2500" b="0" i="0" u="none" strike="noStrike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Forward Error Correction </a:t>
            </a:r>
            <a:r>
              <a:rPr lang="en-US" sz="2500" b="0" i="0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500" b="0" i="1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FEC</a:t>
            </a:r>
            <a:r>
              <a:rPr lang="en-US" sz="2500" b="0" i="0" u="none" strike="noStrike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).</a:t>
            </a:r>
            <a:endParaRPr lang="en-US" sz="25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5F04AD0-72A3-A765-8579-5EE4C2788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6" y="2031101"/>
            <a:ext cx="4282984" cy="3511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b="0" i="0" u="none" strike="noStrike" baseline="0"/>
              <a:t>Cilj je da se ugradi funkcija tolerancije na greške u bežičnoj mreži, posebno u slučaju kada dođe do greške tokom prenosa podataka po linku</a:t>
            </a:r>
            <a:endParaRPr lang="en-US" sz="1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Slika 9" descr="Slika na kojoj se nalazi krug, snimak ekrana, tekst, dijagram&#10;&#10;Opis je automatski generisan">
            <a:extLst>
              <a:ext uri="{FF2B5EF4-FFF2-40B4-BE49-F238E27FC236}">
                <a16:creationId xmlns:a16="http://schemas.microsoft.com/office/drawing/2014/main" id="{DC1AF471-6508-AB57-62D9-7152113B8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987738" y="1365767"/>
            <a:ext cx="5628018" cy="389359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DDA55DD4-53FF-69A8-22DE-4A59214671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846" y="94146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6EA42CE-E138-AF98-2E1A-D344FB1327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43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9E9C1B-A93C-030F-5387-40AC1A234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ARQ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318C3A3-CB8C-2979-D587-95D254819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1027906"/>
            <a:ext cx="714375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kvir za tekst 4">
            <a:extLst>
              <a:ext uri="{FF2B5EF4-FFF2-40B4-BE49-F238E27FC236}">
                <a16:creationId xmlns:a16="http://schemas.microsoft.com/office/drawing/2014/main" id="{396CCE8C-B234-899F-A376-C05373702A66}"/>
              </a:ext>
            </a:extLst>
          </p:cNvPr>
          <p:cNvSpPr txBox="1"/>
          <p:nvPr/>
        </p:nvSpPr>
        <p:spPr>
          <a:xfrm>
            <a:off x="1403926" y="4869911"/>
            <a:ext cx="97813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ARQ (</a:t>
            </a:r>
            <a:r>
              <a:rPr lang="sr-Latn-RS" sz="2400" b="0" i="0" dirty="0" err="1">
                <a:solidFill>
                  <a:srgbClr val="0D0D0D"/>
                </a:solidFill>
                <a:effectLst/>
                <a:latin typeface="Söhne"/>
              </a:rPr>
              <a:t>Automatic</a:t>
            </a:r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sr-Latn-RS" sz="2400" b="0" i="0" dirty="0" err="1">
                <a:solidFill>
                  <a:srgbClr val="0D0D0D"/>
                </a:solidFill>
                <a:effectLst/>
                <a:latin typeface="Söhne"/>
              </a:rPr>
              <a:t>Repeat</a:t>
            </a:r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sr-Latn-RS" sz="2400" b="0" i="0" dirty="0" err="1">
                <a:solidFill>
                  <a:srgbClr val="0D0D0D"/>
                </a:solidFill>
                <a:effectLst/>
                <a:latin typeface="Söhne"/>
              </a:rPr>
              <a:t>Request</a:t>
            </a:r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) se odnosi na automatski zahtev za ponovno slanje, tj. ako pošiljalac ne primi potvrdu (ACK) pre isteka vremenskog ograničenja, </a:t>
            </a:r>
            <a:r>
              <a:rPr lang="sr-Latn-RS" sz="2400" b="0" i="0" dirty="0" err="1">
                <a:solidFill>
                  <a:srgbClr val="0D0D0D"/>
                </a:solidFill>
                <a:effectLst/>
                <a:latin typeface="Söhne"/>
              </a:rPr>
              <a:t>primaoc</a:t>
            </a:r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 odbacuje loš paket i pošiljalac ponovo šalje paket.</a:t>
            </a:r>
            <a:endParaRPr lang="sr-Latn-RS" sz="2400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D12EAF2-5868-4232-E56C-31955C9F6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617" y="111874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B0C2AD8-36A5-F8F5-25A5-6143F9DCA5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80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35B936-DC45-E11B-A4DE-3C1B34786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FEC</a:t>
            </a:r>
          </a:p>
        </p:txBody>
      </p:sp>
      <p:sp>
        <p:nvSpPr>
          <p:cNvPr id="8" name="Okvir za tekst 7">
            <a:extLst>
              <a:ext uri="{FF2B5EF4-FFF2-40B4-BE49-F238E27FC236}">
                <a16:creationId xmlns:a16="http://schemas.microsoft.com/office/drawing/2014/main" id="{24C1E0DC-5AD7-D071-C6A8-DF2FCD1FEEF0}"/>
              </a:ext>
            </a:extLst>
          </p:cNvPr>
          <p:cNvSpPr txBox="1"/>
          <p:nvPr/>
        </p:nvSpPr>
        <p:spPr>
          <a:xfrm>
            <a:off x="1108363" y="4932697"/>
            <a:ext cx="107234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Neobrađeni prenosni podaci predstavljeni su kao niz poruka </a:t>
            </a:r>
            <a:r>
              <a:rPr lang="sr-Latn-RS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u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 FEC </a:t>
            </a:r>
            <a:r>
              <a:rPr lang="sr-Latn-RS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enkoder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 transformiše poruku</a:t>
            </a:r>
            <a:r>
              <a:rPr lang="sr-Latn-RS" b="1" i="1" dirty="0">
                <a:solidFill>
                  <a:srgbClr val="333333"/>
                </a:solidFill>
                <a:latin typeface="Times New Roman" panose="02020603050405020304" pitchFamily="18" charset="0"/>
              </a:rPr>
              <a:t> 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u kodnu reč</a:t>
            </a:r>
            <a:r>
              <a:rPr lang="sr-Latn-RS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dodavanjem suvišnih podataka, pre ulaska u nepouzdan ili </a:t>
            </a:r>
            <a:r>
              <a:rPr lang="sr-Latn-RS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noise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 kanal. Dodatna redundantnost omogućava dekoderu prijemnika da otkrije ograničen broj grešaka koje se mogu pojaviti u poruci, a često i da ispravi ove greške bez ponovnog prenosa, s ciljem da originalna sekvenca poruke</a:t>
            </a:r>
            <a:r>
              <a:rPr lang="sr-Latn-RS" b="1" i="1" dirty="0">
                <a:solidFill>
                  <a:srgbClr val="333333"/>
                </a:solidFill>
                <a:latin typeface="Times New Roman" panose="02020603050405020304" pitchFamily="18" charset="0"/>
              </a:rPr>
              <a:t> </a:t>
            </a:r>
            <a:r>
              <a:rPr lang="sr-Latn-R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se uspešno vraća na izlazu dekodera.</a:t>
            </a:r>
            <a:endParaRPr lang="sr-Latn-RS" dirty="0"/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id="{B9FFDBC4-04D1-A113-5BC7-DC4073B3DB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RS"/>
          </a:p>
        </p:txBody>
      </p:sp>
      <p:pic>
        <p:nvPicPr>
          <p:cNvPr id="2062" name="Picture 14">
            <a:extLst>
              <a:ext uri="{FF2B5EF4-FFF2-40B4-BE49-F238E27FC236}">
                <a16:creationId xmlns:a16="http://schemas.microsoft.com/office/drawing/2014/main" id="{926944AC-1B4C-EB9C-2ABF-FC40DA77B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620713"/>
            <a:ext cx="86296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000863EC-C69E-B7C3-1BC6-49862D3CE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46077"/>
            <a:ext cx="2095238" cy="438095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0BB7C2F-5C97-FC98-EED2-008893EE3F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45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24B403EB-0D9E-B4FF-B33D-2A53BD75F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4" y="1276350"/>
            <a:ext cx="6815909" cy="190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kvir za tekst 4">
            <a:extLst>
              <a:ext uri="{FF2B5EF4-FFF2-40B4-BE49-F238E27FC236}">
                <a16:creationId xmlns:a16="http://schemas.microsoft.com/office/drawing/2014/main" id="{361E54AD-4E8E-EE76-D9BF-7239DFA61CD6}"/>
              </a:ext>
            </a:extLst>
          </p:cNvPr>
          <p:cNvSpPr txBox="1"/>
          <p:nvPr/>
        </p:nvSpPr>
        <p:spPr>
          <a:xfrm>
            <a:off x="1339273" y="3570284"/>
            <a:ext cx="1040505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Ovi dodaci sadrže dovoljno informacija koje omogućavaju FEC dekoderu na prijemu da rekonstruiše originalnu poruku bez grešaka. Iako FEC dodaje dodatne, redundantne podatke, njegova vrednost je u izbegavanju celih blokova sa greškama, što štedi propusni opseg i kašnjenje koji bi inače bili potrebni za </a:t>
            </a:r>
            <a:r>
              <a:rPr lang="sr-Latn-RS" sz="2400" b="0" i="0" dirty="0" err="1">
                <a:solidFill>
                  <a:srgbClr val="0D0D0D"/>
                </a:solidFill>
                <a:effectLst/>
                <a:latin typeface="Söhne"/>
              </a:rPr>
              <a:t>retransmisiju</a:t>
            </a:r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.</a:t>
            </a:r>
          </a:p>
          <a:p>
            <a:pPr algn="l"/>
            <a:r>
              <a:rPr lang="sr-Latn-RS" sz="2400" b="0" i="0" dirty="0">
                <a:solidFill>
                  <a:srgbClr val="0D0D0D"/>
                </a:solidFill>
                <a:effectLst/>
                <a:latin typeface="Söhne"/>
              </a:rPr>
              <a:t>FEC koristi 'n' simbola kodnih reči sastavljenih od stvarnog bloka podataka koji se prenosi, koji je dužine 'k' simbola, i paritetnog bloka koji je dužine n-k simbola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DD0EF64-48FF-8C54-767A-F4077161EC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A0C78A3-8F5D-625E-E24E-D6043AA0E2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99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2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88EC3FD9-E504-66F8-82E5-39E03F149739}"/>
              </a:ext>
            </a:extLst>
          </p:cNvPr>
          <p:cNvSpPr txBox="1"/>
          <p:nvPr/>
        </p:nvSpPr>
        <p:spPr>
          <a:xfrm>
            <a:off x="645066" y="2031101"/>
            <a:ext cx="4282984" cy="3511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Tri glavne aktivnosti na koje senzorski čvor troši energiju su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senzovanje,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obrada podataka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komunikaciju.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Za svaku od navedenih aktivnosti koju preduzima, senzorski čvor troši različitu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količinu energije.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Da bi se smanjila potrošnja energije u senzorskom čvoru kao jedino moguće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0" i="0" u="none" strike="noStrike" baseline="0"/>
              <a:t>rešenje nameće se korišćenje kombinacije različitih tehnika za smanjenje potrošnje.</a:t>
            </a:r>
            <a:endParaRPr lang="en-US" sz="15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lika 6" descr="Slika na kojoj se nalazi snimak ekrana, tekst, crtež, Grafika&#10;&#10;Opis je automatski generisan">
            <a:extLst>
              <a:ext uri="{FF2B5EF4-FFF2-40B4-BE49-F238E27FC236}">
                <a16:creationId xmlns:a16="http://schemas.microsoft.com/office/drawing/2014/main" id="{A2E0C00F-7133-C464-7D26-3F33E94D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987738" y="2067366"/>
            <a:ext cx="5628018" cy="2490397"/>
          </a:xfrm>
          <a:prstGeom prst="rect">
            <a:avLst/>
          </a:prstGeom>
        </p:spPr>
      </p:pic>
      <p:sp>
        <p:nvSpPr>
          <p:cNvPr id="8" name="Okvir za tekst 7">
            <a:extLst>
              <a:ext uri="{FF2B5EF4-FFF2-40B4-BE49-F238E27FC236}">
                <a16:creationId xmlns:a16="http://schemas.microsoft.com/office/drawing/2014/main" id="{51BD67DF-0555-3A55-3926-7E0D7F1B0D56}"/>
              </a:ext>
            </a:extLst>
          </p:cNvPr>
          <p:cNvSpPr txBox="1"/>
          <p:nvPr/>
        </p:nvSpPr>
        <p:spPr>
          <a:xfrm>
            <a:off x="8648277" y="4357708"/>
            <a:ext cx="296747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r-Latn-RS" sz="700">
                <a:solidFill>
                  <a:srgbClr val="FFFFFF"/>
                </a:solidFill>
              </a:rPr>
              <a:t>Slika </a:t>
            </a:r>
            <a:r>
              <a:rPr lang="sr-Latn-RS" sz="700">
                <a:solidFill>
                  <a:srgbClr val="FFFFFF"/>
                </a:solidFill>
                <a:hlinkClick r:id="rId3" tooltip="https://www.scirp.org/Journal/PaperInformation.aspx?PaperID=7372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Ova fotografija</a:t>
            </a:r>
            <a:r>
              <a:rPr lang="sr-Latn-RS" sz="700">
                <a:solidFill>
                  <a:srgbClr val="FFFFFF"/>
                </a:solidFill>
              </a:rPr>
              <a:t> autora Nepoznat autor licencirana je u okviru </a:t>
            </a:r>
            <a:r>
              <a:rPr lang="sr-Latn-RS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sr-Latn-RS" sz="700">
              <a:solidFill>
                <a:srgbClr val="FFFFFF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2216B24-B906-8F14-2041-91C3F99978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5" y="78207"/>
            <a:ext cx="2095238" cy="438095"/>
          </a:xfrm>
          <a:prstGeom prst="rect">
            <a:avLst/>
          </a:prstGeom>
        </p:spPr>
      </p:pic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DC46889-2880-E7D5-F2AA-E0A7DDDF27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836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1485</Words>
  <Application>Microsoft Office PowerPoint</Application>
  <PresentationFormat>Široki ekran</PresentationFormat>
  <Paragraphs>82</Paragraphs>
  <Slides>26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9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26</vt:i4>
      </vt:variant>
    </vt:vector>
  </HeadingPairs>
  <TitlesOfParts>
    <vt:vector size="36" baseType="lpstr">
      <vt:lpstr>Aptos</vt:lpstr>
      <vt:lpstr>Aptos Display</vt:lpstr>
      <vt:lpstr>Arial</vt:lpstr>
      <vt:lpstr>Calibri</vt:lpstr>
      <vt:lpstr>Söhne</vt:lpstr>
      <vt:lpstr>Times New Roman</vt:lpstr>
      <vt:lpstr>TimesNewRoman</vt:lpstr>
      <vt:lpstr>TimesNewRomanPS-ItalicMT</vt:lpstr>
      <vt:lpstr>Wingdings-Regular</vt:lpstr>
      <vt:lpstr>Tema Office</vt:lpstr>
      <vt:lpstr>SENZORSKI ČVOR</vt:lpstr>
      <vt:lpstr>PowerPoint prezentacija</vt:lpstr>
      <vt:lpstr>OGRANIČENJA</vt:lpstr>
      <vt:lpstr>PowerPoint prezentacija</vt:lpstr>
      <vt:lpstr>PowerPoint prezentacija</vt:lpstr>
      <vt:lpstr>ARQ</vt:lpstr>
      <vt:lpstr>FEC</vt:lpstr>
      <vt:lpstr>PowerPoint prezentacija</vt:lpstr>
      <vt:lpstr>PowerPoint prezentacija</vt:lpstr>
      <vt:lpstr>PowerPoint prezentacija</vt:lpstr>
      <vt:lpstr>PowerPoint prezentacija</vt:lpstr>
      <vt:lpstr>ERASURE CODE</vt:lpstr>
      <vt:lpstr>STRUKTURA SENZORSKOG ČVORA</vt:lpstr>
      <vt:lpstr>PowerPoint prezentacija</vt:lpstr>
      <vt:lpstr>PowerPoint prezentacija</vt:lpstr>
      <vt:lpstr>Radio blok (RB) </vt:lpstr>
      <vt:lpstr>Jedinica baterijskog napajanja (PSU)</vt:lpstr>
      <vt:lpstr>Povezivanje senzorskih elemenata - senzora</vt:lpstr>
      <vt:lpstr>Tipovi senzora u bežičnim senzorskim mrežama</vt:lpstr>
      <vt:lpstr>Senzori pokreta </vt:lpstr>
      <vt:lpstr>Bežični senzori</vt:lpstr>
      <vt:lpstr>Senzori ambijenta</vt:lpstr>
      <vt:lpstr>Interno ugrađeni senzori</vt:lpstr>
      <vt:lpstr>KARAKTERIZACIJA POTROŠNJE ENERGIJE SENZORA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SENZORSKI ČVOR</dc:title>
  <dc:creator>dr Dejan Blagojević</dc:creator>
  <cp:lastModifiedBy>dr Dejan Blagojević</cp:lastModifiedBy>
  <cp:revision>2</cp:revision>
  <dcterms:created xsi:type="dcterms:W3CDTF">2024-03-18T08:20:03Z</dcterms:created>
  <dcterms:modified xsi:type="dcterms:W3CDTF">2024-12-19T20:36:22Z</dcterms:modified>
</cp:coreProperties>
</file>