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309" r:id="rId5"/>
    <p:sldId id="310" r:id="rId6"/>
    <p:sldId id="311" r:id="rId7"/>
    <p:sldId id="312" r:id="rId8"/>
  </p:sldIdLst>
  <p:sldSz cx="12192000" cy="6858000"/>
  <p:notesSz cx="6858000" cy="9144000"/>
  <p:embeddedFontLst>
    <p:embeddedFont>
      <p:font typeface="Calibri" panose="020F0502020204030204" pitchFamily="34" charset="0"/>
      <p:regular r:id="rId10"/>
      <p:bold r:id="rId11"/>
      <p:italic r:id="rId12"/>
      <p:boldItalic r:id="rId13"/>
    </p:embeddedFont>
    <p:embeddedFont>
      <p:font typeface="Exo 2" panose="020B0604020202020204" charset="0"/>
      <p:regular r:id="rId14"/>
      <p:bold r:id="rId15"/>
      <p:italic r:id="rId16"/>
      <p:boldItalic r:id="rId17"/>
    </p:embeddedFont>
    <p:embeddedFont>
      <p:font typeface="Cambria Math" panose="02040503050406030204" pitchFamily="18" charset="0"/>
      <p:regular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83" d="100"/>
          <a:sy n="83" d="100"/>
        </p:scale>
        <p:origin x="43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285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4729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8011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56559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474460"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Operating Parameters of Hydropower </a:t>
            </a:r>
            <a:r>
              <a:rPr lang="en-US" sz="2000" dirty="0" smtClean="0"/>
              <a:t>Plants </a:t>
            </a:r>
            <a:endParaRPr lang="en-US" sz="2000" dirty="0"/>
          </a:p>
        </p:txBody>
      </p:sp>
      <p:sp>
        <p:nvSpPr>
          <p:cNvPr id="57" name="Google Shape;57;p2"/>
          <p:cNvSpPr txBox="1">
            <a:spLocks noGrp="1"/>
          </p:cNvSpPr>
          <p:nvPr>
            <p:ph type="body" idx="1"/>
          </p:nvPr>
        </p:nvSpPr>
        <p:spPr>
          <a:xfrm>
            <a:off x="519366" y="1741166"/>
            <a:ext cx="11271745" cy="3904891"/>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b="1" dirty="0">
                <a:solidFill>
                  <a:schemeClr val="accent6">
                    <a:lumMod val="50000"/>
                  </a:schemeClr>
                </a:solidFill>
              </a:rPr>
              <a:t>Characteristic Curves and </a:t>
            </a:r>
            <a:r>
              <a:rPr lang="en-US" sz="1800" b="1" dirty="0" smtClean="0">
                <a:solidFill>
                  <a:schemeClr val="accent6">
                    <a:lumMod val="50000"/>
                  </a:schemeClr>
                </a:solidFill>
              </a:rPr>
              <a:t>Parameters   </a:t>
            </a:r>
            <a:r>
              <a:rPr lang="ru-RU" sz="1800" b="1" dirty="0" smtClean="0"/>
              <a:t> </a:t>
            </a:r>
          </a:p>
          <a:p>
            <a:pPr marL="457200" lvl="1" indent="0">
              <a:buSzPts val="2800"/>
              <a:buNone/>
            </a:pPr>
            <a:endParaRPr lang="mk-MK" sz="1400" dirty="0" smtClean="0"/>
          </a:p>
          <a:p>
            <a:pPr marL="228600" lvl="0" indent="-228600">
              <a:buSzPts val="2800"/>
            </a:pPr>
            <a:r>
              <a:rPr lang="en-US" sz="1800" dirty="0" smtClean="0"/>
              <a:t> </a:t>
            </a:r>
            <a:r>
              <a:rPr lang="en-US" sz="1800" dirty="0"/>
              <a:t>Size of </a:t>
            </a:r>
            <a:r>
              <a:rPr lang="en-US" sz="1800" dirty="0" smtClean="0"/>
              <a:t>Hydro </a:t>
            </a:r>
            <a:r>
              <a:rPr lang="en-US" sz="1800" dirty="0"/>
              <a:t>Power Plant </a:t>
            </a:r>
            <a:r>
              <a:rPr lang="en-US" sz="1800" dirty="0" smtClean="0"/>
              <a:t>Construction  </a:t>
            </a:r>
            <a:r>
              <a:rPr lang="ru-RU" sz="1800" dirty="0" smtClean="0"/>
              <a:t> </a:t>
            </a:r>
          </a:p>
          <a:p>
            <a:pPr marL="685800" lvl="1" indent="-228600">
              <a:buSzPts val="2800"/>
            </a:pPr>
            <a:r>
              <a:rPr lang="en-US" sz="1600" dirty="0"/>
              <a:t>Selection and Presentation of Criteria </a:t>
            </a:r>
            <a:r>
              <a:rPr lang="ru-RU" sz="1600" dirty="0" smtClean="0"/>
              <a:t> </a:t>
            </a:r>
          </a:p>
          <a:p>
            <a:pPr marL="457200" lvl="1" indent="0">
              <a:buSzPts val="2800"/>
              <a:buNone/>
            </a:pPr>
            <a:endParaRPr lang="ru-RU" sz="1400" dirty="0" smtClean="0"/>
          </a:p>
          <a:p>
            <a:pPr marL="228600" lvl="0" indent="-228600">
              <a:buSzPts val="2800"/>
            </a:pPr>
            <a:r>
              <a:rPr lang="en-US" sz="1800" dirty="0"/>
              <a:t>Number and Size of </a:t>
            </a:r>
            <a:r>
              <a:rPr lang="en-US" sz="1800" dirty="0" smtClean="0"/>
              <a:t>Units </a:t>
            </a:r>
          </a:p>
          <a:p>
            <a:pPr marL="0" lvl="0" indent="0">
              <a:buSzPts val="2800"/>
              <a:buNone/>
            </a:pPr>
            <a:endParaRPr lang="en-US" sz="1800" dirty="0" smtClean="0"/>
          </a:p>
          <a:p>
            <a:pPr marL="228600" lvl="0" indent="-228600">
              <a:buSzPts val="2800"/>
            </a:pPr>
            <a:r>
              <a:rPr lang="en-US" sz="1800" dirty="0" smtClean="0"/>
              <a:t> </a:t>
            </a:r>
            <a:r>
              <a:rPr lang="ru-RU" sz="1800" dirty="0" smtClean="0"/>
              <a:t> </a:t>
            </a:r>
            <a:r>
              <a:rPr lang="en-US" sz="1800" dirty="0"/>
              <a:t>Electricity consumption and production</a:t>
            </a:r>
            <a:endParaRPr lang="ru-RU" sz="1800" dirty="0" smtClean="0"/>
          </a:p>
          <a:p>
            <a:pPr marL="685800" lvl="1" indent="-228600">
              <a:buSzPts val="2800"/>
            </a:pPr>
            <a:r>
              <a:rPr lang="en-US" sz="1600" dirty="0"/>
              <a:t>Consumption </a:t>
            </a:r>
            <a:r>
              <a:rPr lang="en-US" sz="1600" dirty="0" smtClean="0"/>
              <a:t>Factors  </a:t>
            </a:r>
          </a:p>
          <a:p>
            <a:pPr marL="685800" lvl="1" indent="-228600">
              <a:buSzPts val="2800"/>
            </a:pPr>
            <a:r>
              <a:rPr lang="ru-RU" sz="1600" dirty="0" smtClean="0"/>
              <a:t> </a:t>
            </a:r>
            <a:r>
              <a:rPr lang="en-US" sz="1600" dirty="0"/>
              <a:t>Production </a:t>
            </a:r>
            <a:r>
              <a:rPr lang="en-US" sz="1600" dirty="0" smtClean="0"/>
              <a:t>Factors </a:t>
            </a:r>
          </a:p>
          <a:p>
            <a:pPr marL="457200" lvl="1" indent="0">
              <a:buSzPts val="2800"/>
              <a:buNone/>
            </a:pPr>
            <a:endParaRPr lang="en-US" sz="1600" dirty="0" smtClean="0"/>
          </a:p>
          <a:p>
            <a:pPr marL="228600" lvl="0" indent="-228600">
              <a:buSzPts val="2800"/>
            </a:pPr>
            <a:r>
              <a:rPr lang="ru-RU" sz="1800" dirty="0"/>
              <a:t> </a:t>
            </a:r>
            <a:r>
              <a:rPr lang="en-US" sz="1800" dirty="0"/>
              <a:t>Efficient </a:t>
            </a:r>
            <a:r>
              <a:rPr lang="en-US" sz="1800" dirty="0" smtClean="0"/>
              <a:t>design </a:t>
            </a:r>
            <a:endParaRPr lang="ru-RU" sz="1800" dirty="0"/>
          </a:p>
          <a:p>
            <a:pPr marL="685800" lvl="1" indent="-228600">
              <a:buSzPts val="2800"/>
            </a:pPr>
            <a:r>
              <a:rPr lang="en-US" sz="1600" dirty="0"/>
              <a:t>Modelling </a:t>
            </a:r>
            <a:r>
              <a:rPr lang="en-US" sz="1600" dirty="0" smtClean="0"/>
              <a:t>techniques   </a:t>
            </a:r>
            <a:endParaRPr lang="en-US" sz="1600" dirty="0"/>
          </a:p>
          <a:p>
            <a:pPr marL="685800" lvl="1" indent="-228600">
              <a:buSzPts val="2800"/>
            </a:pPr>
            <a:r>
              <a:rPr lang="ru-RU" sz="1600" dirty="0"/>
              <a:t> </a:t>
            </a:r>
            <a:r>
              <a:rPr lang="en-US" sz="1600" dirty="0"/>
              <a:t>Advanced </a:t>
            </a:r>
            <a:r>
              <a:rPr lang="en-US" sz="1600" dirty="0" smtClean="0"/>
              <a:t>materials </a:t>
            </a:r>
          </a:p>
          <a:p>
            <a:pPr marL="457200" lvl="1" indent="0">
              <a:buSzPts val="2800"/>
              <a:buNone/>
            </a:pPr>
            <a:r>
              <a:rPr lang="en-US" sz="1600" dirty="0" smtClean="0"/>
              <a:t> </a:t>
            </a:r>
            <a:endParaRPr lang="en-US" sz="1600" dirty="0"/>
          </a:p>
          <a:p>
            <a:pPr marL="228600" lvl="0" indent="-228600">
              <a:buSzPts val="2800"/>
            </a:pPr>
            <a:r>
              <a:rPr lang="en-US" sz="1600" dirty="0"/>
              <a:t> </a:t>
            </a:r>
            <a:r>
              <a:rPr lang="en-US" sz="1600" dirty="0" smtClean="0"/>
              <a:t> </a:t>
            </a:r>
            <a:r>
              <a:rPr lang="ru-RU" sz="1800" dirty="0"/>
              <a:t> </a:t>
            </a:r>
            <a:r>
              <a:rPr lang="en-US" sz="1800" dirty="0"/>
              <a:t>Digitalization in </a:t>
            </a:r>
            <a:r>
              <a:rPr lang="en-US" sz="1800" dirty="0" smtClean="0"/>
              <a:t>hydropower  </a:t>
            </a:r>
            <a:endParaRPr lang="ru-RU" sz="1800" dirty="0"/>
          </a:p>
          <a:p>
            <a:pPr marL="685800" lvl="1" indent="-228600">
              <a:buSzPts val="2800"/>
            </a:pPr>
            <a:r>
              <a:rPr lang="en-US" sz="1600" dirty="0"/>
              <a:t>Asset performance </a:t>
            </a:r>
            <a:r>
              <a:rPr lang="en-US" sz="1600" dirty="0" smtClean="0"/>
              <a:t>management </a:t>
            </a:r>
          </a:p>
          <a:p>
            <a:pPr marL="685800" lvl="1" indent="-228600">
              <a:buSzPts val="2800"/>
            </a:pPr>
            <a:r>
              <a:rPr lang="en-US" sz="1600" dirty="0"/>
              <a:t>Condition monitoring </a:t>
            </a:r>
            <a:r>
              <a:rPr lang="en-US" sz="1600" dirty="0" smtClean="0"/>
              <a:t>equipment </a:t>
            </a:r>
          </a:p>
          <a:p>
            <a:pPr marL="685800" lvl="1" indent="-228600">
              <a:buSzPts val="2800"/>
            </a:pPr>
            <a:r>
              <a:rPr lang="en-US" sz="1600" dirty="0"/>
              <a:t>Outage </a:t>
            </a:r>
            <a:r>
              <a:rPr lang="en-US" sz="1600" dirty="0" smtClean="0"/>
              <a:t>management </a:t>
            </a:r>
          </a:p>
          <a:p>
            <a:pPr marL="685800" lvl="1" indent="-228600">
              <a:buSzPts val="2800"/>
            </a:pPr>
            <a:r>
              <a:rPr lang="en-US" sz="1600" dirty="0"/>
              <a:t>SCADA </a:t>
            </a:r>
            <a:r>
              <a:rPr lang="en-US" sz="1600" dirty="0" smtClean="0"/>
              <a:t>hydropower</a:t>
            </a:r>
          </a:p>
          <a:p>
            <a:pPr marL="685800" lvl="1" indent="-228600">
              <a:buSzPts val="2800"/>
            </a:pPr>
            <a:r>
              <a:rPr lang="en-US" sz="1600" dirty="0"/>
              <a:t>Internet of Things (</a:t>
            </a:r>
            <a:r>
              <a:rPr lang="en-US" sz="1600" dirty="0" err="1"/>
              <a:t>IoT</a:t>
            </a:r>
            <a:r>
              <a:rPr lang="en-US" sz="1600" dirty="0"/>
              <a:t>) in </a:t>
            </a:r>
            <a:r>
              <a:rPr lang="en-US" sz="1600" dirty="0" smtClean="0"/>
              <a:t>hydro</a:t>
            </a:r>
            <a:r>
              <a:rPr lang="en-US" sz="1600" dirty="0" smtClean="0"/>
              <a:t>power</a:t>
            </a:r>
            <a:r>
              <a:rPr lang="en-US" sz="1600" dirty="0" smtClean="0"/>
              <a:t>    </a:t>
            </a:r>
            <a:endParaRPr lang="en-US" sz="1600" dirty="0"/>
          </a:p>
          <a:p>
            <a:pPr marL="685800" lvl="1" indent="-228600">
              <a:buSzPts val="2800"/>
            </a:pPr>
            <a:r>
              <a:rPr lang="ru-RU" sz="1600" dirty="0"/>
              <a:t> </a:t>
            </a:r>
            <a:r>
              <a:rPr lang="en-US" sz="1600" dirty="0"/>
              <a:t>Artificial intelligence and machine </a:t>
            </a:r>
            <a:r>
              <a:rPr lang="en-US" sz="1600" dirty="0" smtClean="0"/>
              <a:t>learning  </a:t>
            </a:r>
            <a:endParaRPr lang="en-US" sz="1600" dirty="0"/>
          </a:p>
          <a:p>
            <a:pPr marL="457200" lvl="1" indent="0">
              <a:buSzPts val="2800"/>
              <a:buNone/>
            </a:pPr>
            <a:r>
              <a:rPr lang="en-US" sz="1600" dirty="0"/>
              <a:t> </a:t>
            </a: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4.1.	Characteristic Curves and </a:t>
            </a:r>
            <a:r>
              <a:rPr lang="en-US" sz="2000" dirty="0" smtClean="0"/>
              <a:t>Parameters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623839" y="1595356"/>
            <a:ext cx="11069396" cy="44216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analysis of the hydrological conditions of the watercourse (performed by the hydrologist) results in the presentation of curves representing the available (potential) water quantities, which are provided in the form of average daily, weekly, monthly, and annual curves. These curves can be displayed in chronological order, i.e., water quantities arranged in chronological sequence, or as duration curves of flow, where flows are arranged by magnitude regardless of the time period in which they </a:t>
            </a:r>
            <a:r>
              <a:rPr lang="en-US" sz="1600" dirty="0" smtClean="0"/>
              <a:t>occur</a:t>
            </a:r>
            <a:r>
              <a:rPr lang="ru-RU" sz="1600" dirty="0" smtClean="0"/>
              <a:t>.</a:t>
            </a:r>
            <a:r>
              <a:rPr lang="en-US" sz="1600" dirty="0" smtClean="0"/>
              <a:t> </a:t>
            </a:r>
          </a:p>
          <a:p>
            <a:pPr marL="0" lvl="0" indent="0">
              <a:lnSpc>
                <a:spcPct val="120000"/>
              </a:lnSpc>
              <a:spcBef>
                <a:spcPts val="0"/>
              </a:spcBef>
              <a:buSzPts val="2800"/>
              <a:buNone/>
            </a:pPr>
            <a:r>
              <a:rPr lang="en-US" sz="1600" i="1" dirty="0"/>
              <a:t>Curves of flow duration </a:t>
            </a:r>
            <a:r>
              <a:rPr lang="en-US" sz="1600" dirty="0"/>
              <a:t>provide the fundamental data for the dimensioning of the hydroelectric facility. Using these curves, along with the</a:t>
            </a:r>
            <a:r>
              <a:rPr lang="en-US" sz="1600" i="1" dirty="0"/>
              <a:t> curves of head duration, </a:t>
            </a:r>
            <a:r>
              <a:rPr lang="en-US" sz="1600" dirty="0"/>
              <a:t>it is possible to obtain the </a:t>
            </a:r>
            <a:r>
              <a:rPr lang="en-US" sz="1600" i="1" dirty="0"/>
              <a:t>curve for the duration of power at the generator </a:t>
            </a:r>
            <a:r>
              <a:rPr lang="en-US" sz="1600" i="1" dirty="0" smtClean="0"/>
              <a:t>terminals</a:t>
            </a:r>
            <a:r>
              <a:rPr lang="en-US" sz="1600" dirty="0" smtClean="0"/>
              <a:t>. </a:t>
            </a:r>
            <a:r>
              <a:rPr lang="en-US" sz="1600" dirty="0"/>
              <a:t>These curves depict</a:t>
            </a:r>
            <a:r>
              <a:rPr lang="en-US" sz="1600" i="1" dirty="0"/>
              <a:t> Q </a:t>
            </a:r>
            <a:r>
              <a:rPr lang="en-US" sz="1600" dirty="0"/>
              <a:t>(flow), </a:t>
            </a:r>
            <a:r>
              <a:rPr lang="en-US" sz="1600" i="1" dirty="0"/>
              <a:t>H </a:t>
            </a:r>
            <a:r>
              <a:rPr lang="en-US" sz="1600" dirty="0"/>
              <a:t>(head), and </a:t>
            </a:r>
            <a:r>
              <a:rPr lang="en-US" sz="1600" i="1" dirty="0"/>
              <a:t>P </a:t>
            </a:r>
            <a:r>
              <a:rPr lang="en-US" sz="1600" dirty="0"/>
              <a:t>(power) as functions of time, with the values plotted in ascending order of magnitude, rather than in chronological order</a:t>
            </a:r>
            <a:r>
              <a:rPr lang="ru-RU" sz="1600" dirty="0" smtClean="0"/>
              <a:t>.</a:t>
            </a:r>
            <a:endParaRPr lang="en-US" sz="1600" dirty="0" smtClean="0"/>
          </a:p>
          <a:p>
            <a:pPr marL="0" lvl="0" indent="0">
              <a:lnSpc>
                <a:spcPct val="120000"/>
              </a:lnSpc>
              <a:spcBef>
                <a:spcPts val="0"/>
              </a:spcBef>
              <a:buSzPts val="2800"/>
              <a:buNone/>
            </a:pPr>
            <a:endParaRPr lang="ru-RU"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4.1.	Characteristic Curves and </a:t>
            </a:r>
            <a:r>
              <a:rPr lang="en-US" sz="2000" dirty="0" smtClean="0"/>
              <a:t>Parameters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9" name="Picture 8"/>
          <p:cNvPicPr/>
          <p:nvPr/>
        </p:nvPicPr>
        <p:blipFill>
          <a:blip r:embed="rId5">
            <a:extLst>
              <a:ext uri="{28A0092B-C50C-407E-A947-70E740481C1C}">
                <a14:useLocalDpi xmlns:a14="http://schemas.microsoft.com/office/drawing/2010/main" val="0"/>
              </a:ext>
            </a:extLst>
          </a:blip>
          <a:srcRect/>
          <a:stretch>
            <a:fillRect/>
          </a:stretch>
        </p:blipFill>
        <p:spPr bwMode="auto">
          <a:xfrm>
            <a:off x="1799995" y="2000606"/>
            <a:ext cx="4346575" cy="4067810"/>
          </a:xfrm>
          <a:prstGeom prst="rect">
            <a:avLst/>
          </a:prstGeom>
          <a:noFill/>
          <a:ln>
            <a:noFill/>
          </a:ln>
        </p:spPr>
      </p:pic>
      <p:pic>
        <p:nvPicPr>
          <p:cNvPr id="11" name="Picture 10"/>
          <p:cNvPicPr/>
          <p:nvPr/>
        </p:nvPicPr>
        <p:blipFill>
          <a:blip r:embed="rId6">
            <a:extLst>
              <a:ext uri="{28A0092B-C50C-407E-A947-70E740481C1C}">
                <a14:useLocalDpi xmlns:a14="http://schemas.microsoft.com/office/drawing/2010/main" val="0"/>
              </a:ext>
            </a:extLst>
          </a:blip>
          <a:srcRect/>
          <a:stretch>
            <a:fillRect/>
          </a:stretch>
        </p:blipFill>
        <p:spPr bwMode="auto">
          <a:xfrm>
            <a:off x="6399478" y="2249116"/>
            <a:ext cx="4058285" cy="3599815"/>
          </a:xfrm>
          <a:prstGeom prst="rect">
            <a:avLst/>
          </a:prstGeom>
          <a:noFill/>
          <a:ln>
            <a:noFill/>
          </a:ln>
        </p:spPr>
      </p:pic>
      <p:sp>
        <p:nvSpPr>
          <p:cNvPr id="3" name="Rectangle 2"/>
          <p:cNvSpPr/>
          <p:nvPr/>
        </p:nvSpPr>
        <p:spPr>
          <a:xfrm>
            <a:off x="2940622" y="1683186"/>
            <a:ext cx="6053260"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Duration Curves of Flow, Heads, and Powers; Н-Р Curve for Run-of-River H</a:t>
            </a:r>
            <a:r>
              <a:rPr lang="en-US" i="1" dirty="0">
                <a:latin typeface="Times New Roman" panose="02020603050405020304" pitchFamily="18" charset="0"/>
                <a:ea typeface="Calibri" panose="020F0502020204030204" pitchFamily="34" charset="0"/>
              </a:rPr>
              <a:t>P</a:t>
            </a:r>
            <a:r>
              <a:rPr lang="mk-MK" i="1" dirty="0">
                <a:latin typeface="Times New Roman" panose="02020603050405020304" pitchFamily="18" charset="0"/>
                <a:ea typeface="Calibri" panose="020F0502020204030204" pitchFamily="34" charset="0"/>
              </a:rPr>
              <a:t>P </a:t>
            </a:r>
            <a:endParaRPr lang="en-US" dirty="0"/>
          </a:p>
        </p:txBody>
      </p:sp>
    </p:spTree>
    <p:extLst>
      <p:ext uri="{BB962C8B-B14F-4D97-AF65-F5344CB8AC3E}">
        <p14:creationId xmlns:p14="http://schemas.microsoft.com/office/powerpoint/2010/main" val="3346630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4.1.	Characteristic Curves and </a:t>
            </a:r>
            <a:r>
              <a:rPr lang="en-US" sz="2000" dirty="0" smtClean="0"/>
              <a:t>Parameters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517237" y="1524462"/>
            <a:ext cx="11139054" cy="4492505"/>
          </a:xfrm>
          <a:prstGeom prst="rect">
            <a:avLst/>
          </a:prstGeom>
          <a:noFill/>
          <a:ln>
            <a:noFill/>
          </a:ln>
        </p:spPr>
        <p:txBody>
          <a:bodyPr spcFirstLastPara="1" wrap="square" lIns="91425" tIns="45700" rIns="91425" bIns="45700" numCol="2" anchor="t" anchorCtr="0">
            <a:normAutofit/>
          </a:bodyPr>
          <a:lstStyle/>
          <a:p>
            <a:pPr marL="0" lvl="0" indent="0">
              <a:lnSpc>
                <a:spcPct val="120000"/>
              </a:lnSpc>
              <a:spcBef>
                <a:spcPts val="0"/>
              </a:spcBef>
              <a:buSzPts val="2800"/>
              <a:buNone/>
              <a:tabLst>
                <a:tab pos="5033963" algn="l"/>
              </a:tabLst>
            </a:pPr>
            <a:r>
              <a:rPr lang="en-US" sz="1600" dirty="0"/>
              <a:t>Determining the actual or real production of the power plant is also important for other analyses, such as</a:t>
            </a:r>
            <a:r>
              <a:rPr lang="ru-RU" sz="1600" dirty="0" smtClean="0"/>
              <a:t>:</a:t>
            </a:r>
            <a:endParaRPr lang="ru-RU" sz="1600" dirty="0"/>
          </a:p>
          <a:p>
            <a:pPr marL="285750" indent="-285750">
              <a:lnSpc>
                <a:spcPct val="120000"/>
              </a:lnSpc>
              <a:spcBef>
                <a:spcPts val="0"/>
              </a:spcBef>
              <a:buSzPts val="2800"/>
              <a:tabLst>
                <a:tab pos="5033963" algn="l"/>
              </a:tabLst>
            </a:pPr>
            <a:r>
              <a:rPr lang="en-US" sz="1600" dirty="0" smtClean="0"/>
              <a:t>Incorporating </a:t>
            </a:r>
            <a:r>
              <a:rPr lang="en-US" sz="1600" dirty="0"/>
              <a:t>the power plant into the energy system (power system),</a:t>
            </a:r>
            <a:r>
              <a:rPr lang="ru-RU" sz="1600" dirty="0" smtClean="0"/>
              <a:t> </a:t>
            </a:r>
            <a:r>
              <a:rPr lang="en-US" sz="1600" dirty="0" smtClean="0"/>
              <a:t> </a:t>
            </a:r>
          </a:p>
          <a:p>
            <a:pPr marL="285750" indent="-285750">
              <a:lnSpc>
                <a:spcPct val="120000"/>
              </a:lnSpc>
              <a:spcBef>
                <a:spcPts val="0"/>
              </a:spcBef>
              <a:buSzPts val="2800"/>
              <a:tabLst>
                <a:tab pos="5033963" algn="l"/>
              </a:tabLst>
            </a:pPr>
            <a:r>
              <a:rPr lang="en-US" sz="1600" dirty="0" smtClean="0"/>
              <a:t>Calculating </a:t>
            </a:r>
            <a:r>
              <a:rPr lang="en-US" sz="1600" dirty="0"/>
              <a:t>profitability, and so on</a:t>
            </a:r>
            <a:r>
              <a:rPr lang="ru-RU" sz="1600" dirty="0" smtClean="0"/>
              <a:t>.</a:t>
            </a:r>
            <a:endParaRPr lang="ru-RU" sz="1600" dirty="0"/>
          </a:p>
          <a:p>
            <a:pPr marL="0" lvl="0" indent="0">
              <a:lnSpc>
                <a:spcPct val="120000"/>
              </a:lnSpc>
              <a:spcBef>
                <a:spcPts val="600"/>
              </a:spcBef>
              <a:buSzPts val="2800"/>
              <a:buNone/>
              <a:tabLst>
                <a:tab pos="5033963" algn="l"/>
              </a:tabLst>
            </a:pPr>
            <a:endParaRPr lang="ru-RU" sz="1600" dirty="0" smtClean="0"/>
          </a:p>
          <a:p>
            <a:pPr marL="0" lvl="0" indent="0">
              <a:lnSpc>
                <a:spcPct val="120000"/>
              </a:lnSpc>
              <a:spcBef>
                <a:spcPts val="600"/>
              </a:spcBef>
              <a:buSzPts val="2800"/>
              <a:buNone/>
            </a:pPr>
            <a:r>
              <a:rPr lang="en-US" sz="1600" dirty="0"/>
              <a:t>To determine the production of the power plant in three important periods – wet, dry, and average years – it is necessary to construct power curves as a function of flow through the hydraulic machines, i.e., the </a:t>
            </a:r>
            <a:r>
              <a:rPr lang="en-US" sz="1600" i="1" dirty="0"/>
              <a:t>Р → Q </a:t>
            </a:r>
            <a:r>
              <a:rPr lang="en-US" sz="1600" dirty="0"/>
              <a:t>curve or </a:t>
            </a:r>
            <a:r>
              <a:rPr lang="en-US" sz="1600" i="1" dirty="0"/>
              <a:t>P</a:t>
            </a:r>
            <a:r>
              <a:rPr lang="en-US" sz="1600" dirty="0"/>
              <a:t> = </a:t>
            </a:r>
            <a:r>
              <a:rPr lang="en-US" sz="1600" i="1" dirty="0"/>
              <a:t>f</a:t>
            </a:r>
            <a:r>
              <a:rPr lang="en-US" sz="1600" dirty="0"/>
              <a:t>(</a:t>
            </a:r>
            <a:r>
              <a:rPr lang="en-US" sz="1600" i="1" dirty="0"/>
              <a:t>Q</a:t>
            </a:r>
            <a:r>
              <a:rPr lang="en-US" sz="1600" dirty="0"/>
              <a:t>) </a:t>
            </a:r>
            <a:r>
              <a:rPr lang="en-US" sz="1600" dirty="0" smtClean="0"/>
              <a:t>curve</a:t>
            </a:r>
            <a:r>
              <a:rPr lang="ru-RU" sz="1600" dirty="0" smtClean="0"/>
              <a:t>.</a:t>
            </a:r>
            <a:endParaRPr lang="en-US" sz="1600" dirty="0" smtClean="0"/>
          </a:p>
          <a:p>
            <a:pPr marL="0" lvl="0" indent="0">
              <a:lnSpc>
                <a:spcPct val="120000"/>
              </a:lnSpc>
              <a:spcBef>
                <a:spcPts val="0"/>
              </a:spcBef>
              <a:buSzPts val="2800"/>
              <a:buNone/>
              <a:tabLst>
                <a:tab pos="5033963" algn="l"/>
              </a:tabLst>
            </a:pPr>
            <a:endParaRPr lang="ru-RU" sz="1600" dirty="0" smtClean="0"/>
          </a:p>
          <a:p>
            <a:pPr marL="230188" lvl="0" indent="0">
              <a:lnSpc>
                <a:spcPct val="120000"/>
              </a:lnSpc>
              <a:spcBef>
                <a:spcPts val="0"/>
              </a:spcBef>
              <a:buSzPts val="2800"/>
              <a:buNone/>
              <a:tabLst>
                <a:tab pos="5033963" algn="l"/>
              </a:tabLst>
            </a:pPr>
            <a:r>
              <a:rPr lang="en-US" sz="1600" dirty="0"/>
              <a:t>To obtain the </a:t>
            </a:r>
            <a:r>
              <a:rPr lang="en-US" sz="1600" i="1" dirty="0"/>
              <a:t>Р → Q</a:t>
            </a:r>
            <a:r>
              <a:rPr lang="en-US" sz="1600" dirty="0"/>
              <a:t> curve, it is first necessary to calculate the efficiency levels. </a:t>
            </a:r>
            <a:endParaRPr lang="en-US" sz="1600" dirty="0" smtClean="0"/>
          </a:p>
          <a:p>
            <a:pPr marL="230188" lvl="0" indent="0">
              <a:lnSpc>
                <a:spcPct val="120000"/>
              </a:lnSpc>
              <a:spcBef>
                <a:spcPts val="0"/>
              </a:spcBef>
              <a:buSzPts val="2800"/>
              <a:buNone/>
              <a:tabLst>
                <a:tab pos="5033963" algn="l"/>
              </a:tabLst>
            </a:pPr>
            <a:r>
              <a:rPr lang="en-US" sz="1600" dirty="0" smtClean="0"/>
              <a:t>The </a:t>
            </a:r>
            <a:r>
              <a:rPr lang="en-US" sz="1600" dirty="0"/>
              <a:t>efficiency characteristic </a:t>
            </a:r>
            <a:r>
              <a:rPr lang="en-US" sz="1600" dirty="0" smtClean="0"/>
              <a:t>curves: </a:t>
            </a:r>
            <a:endParaRPr lang="mk-MK" sz="1600" dirty="0" smtClean="0"/>
          </a:p>
          <a:p>
            <a:pPr marL="0" lvl="0" indent="628650">
              <a:lnSpc>
                <a:spcPct val="120000"/>
              </a:lnSpc>
              <a:spcBef>
                <a:spcPts val="0"/>
              </a:spcBef>
              <a:buSzPts val="2800"/>
              <a:buNone/>
            </a:pPr>
            <a:r>
              <a:rPr lang="ru-RU" sz="1600" i="1" dirty="0" smtClean="0"/>
              <a:t>η</a:t>
            </a:r>
            <a:r>
              <a:rPr lang="ru-RU" sz="1600" i="1" baseline="-25000" dirty="0" smtClean="0"/>
              <a:t>p</a:t>
            </a:r>
            <a:r>
              <a:rPr lang="ru-RU" sz="1600" dirty="0" smtClean="0"/>
              <a:t> – </a:t>
            </a:r>
            <a:r>
              <a:rPr lang="en-US" sz="1600" dirty="0"/>
              <a:t>intake</a:t>
            </a:r>
            <a:r>
              <a:rPr lang="ru-RU" sz="1600" dirty="0" smtClean="0"/>
              <a:t>,</a:t>
            </a:r>
          </a:p>
          <a:p>
            <a:pPr marL="0" lvl="0" indent="628650">
              <a:lnSpc>
                <a:spcPct val="120000"/>
              </a:lnSpc>
              <a:spcBef>
                <a:spcPts val="0"/>
              </a:spcBef>
              <a:buSzPts val="2800"/>
              <a:buNone/>
            </a:pPr>
            <a:r>
              <a:rPr lang="ru-RU" sz="1600" i="1" dirty="0" smtClean="0"/>
              <a:t>η</a:t>
            </a:r>
            <a:r>
              <a:rPr lang="ru-RU" sz="1600" i="1" baseline="-25000" dirty="0" smtClean="0"/>
              <a:t>t</a:t>
            </a:r>
            <a:r>
              <a:rPr lang="ru-RU" sz="1600" dirty="0" smtClean="0"/>
              <a:t> – </a:t>
            </a:r>
            <a:r>
              <a:rPr lang="en-US" sz="1600" dirty="0"/>
              <a:t>turbine</a:t>
            </a:r>
            <a:r>
              <a:rPr lang="ru-RU" sz="1600" dirty="0" smtClean="0"/>
              <a:t>,   </a:t>
            </a:r>
          </a:p>
          <a:p>
            <a:pPr marL="0" lvl="0" indent="628650">
              <a:lnSpc>
                <a:spcPct val="120000"/>
              </a:lnSpc>
              <a:spcBef>
                <a:spcPts val="0"/>
              </a:spcBef>
              <a:buSzPts val="2800"/>
              <a:buNone/>
            </a:pPr>
            <a:r>
              <a:rPr lang="ru-RU" sz="1600" i="1" dirty="0" smtClean="0"/>
              <a:t>η</a:t>
            </a:r>
            <a:r>
              <a:rPr lang="ru-RU" sz="1600" i="1" baseline="-25000" dirty="0" smtClean="0"/>
              <a:t>g</a:t>
            </a:r>
            <a:r>
              <a:rPr lang="ru-RU" sz="1600" dirty="0" smtClean="0"/>
              <a:t> – </a:t>
            </a:r>
            <a:r>
              <a:rPr lang="en-US" sz="1600" dirty="0"/>
              <a:t>generator</a:t>
            </a:r>
            <a:r>
              <a:rPr lang="ru-RU" sz="1600" dirty="0" smtClean="0"/>
              <a:t>,  </a:t>
            </a:r>
          </a:p>
          <a:p>
            <a:pPr marL="0" lvl="0" indent="628650">
              <a:lnSpc>
                <a:spcPct val="120000"/>
              </a:lnSpc>
              <a:spcBef>
                <a:spcPts val="0"/>
              </a:spcBef>
              <a:buSzPts val="2800"/>
              <a:buNone/>
            </a:pPr>
            <a:r>
              <a:rPr lang="ru-RU" sz="1600" i="1" dirty="0" smtClean="0"/>
              <a:t>η</a:t>
            </a:r>
            <a:r>
              <a:rPr lang="ru-RU" sz="1600" i="1" baseline="-25000" dirty="0" smtClean="0"/>
              <a:t>tr</a:t>
            </a:r>
            <a:r>
              <a:rPr lang="ru-RU" sz="1600" dirty="0" smtClean="0"/>
              <a:t> – </a:t>
            </a:r>
            <a:r>
              <a:rPr lang="en-US" sz="1600" dirty="0"/>
              <a:t>transformer</a:t>
            </a:r>
            <a:r>
              <a:rPr lang="ru-RU" sz="1600" dirty="0" smtClean="0"/>
              <a:t>,  </a:t>
            </a:r>
          </a:p>
          <a:p>
            <a:pPr marL="0" lvl="0" indent="628650">
              <a:lnSpc>
                <a:spcPct val="120000"/>
              </a:lnSpc>
              <a:spcBef>
                <a:spcPts val="0"/>
              </a:spcBef>
              <a:buSzPts val="2800"/>
              <a:buNone/>
            </a:pPr>
            <a:r>
              <a:rPr lang="ru-RU" sz="1600" i="1" dirty="0" smtClean="0"/>
              <a:t>η</a:t>
            </a:r>
            <a:r>
              <a:rPr lang="ru-RU" sz="1600" i="1" baseline="-25000" dirty="0" smtClean="0"/>
              <a:t>v</a:t>
            </a:r>
            <a:r>
              <a:rPr lang="ru-RU" sz="1600" dirty="0" smtClean="0"/>
              <a:t> – </a:t>
            </a:r>
            <a:r>
              <a:rPr lang="en-US" sz="1600" dirty="0"/>
              <a:t>high-voltage transmission </a:t>
            </a:r>
            <a:r>
              <a:rPr lang="en-US" sz="1600" dirty="0" smtClean="0"/>
              <a:t>lines </a:t>
            </a:r>
            <a:endParaRPr lang="ru-RU" sz="1600" dirty="0" smtClean="0"/>
          </a:p>
          <a:p>
            <a:pPr marL="230188" lvl="0" indent="0">
              <a:lnSpc>
                <a:spcPct val="120000"/>
              </a:lnSpc>
              <a:spcBef>
                <a:spcPts val="0"/>
              </a:spcBef>
              <a:buSzPts val="2800"/>
              <a:buNone/>
            </a:pPr>
            <a:r>
              <a:rPr lang="en-US" sz="1600" dirty="0"/>
              <a:t>provide the </a:t>
            </a:r>
            <a:r>
              <a:rPr lang="en-US" sz="1600" i="1" dirty="0"/>
              <a:t>overall efficiency </a:t>
            </a:r>
            <a:r>
              <a:rPr lang="en-US" sz="1600" dirty="0"/>
              <a:t>of the power plant, </a:t>
            </a:r>
            <a:r>
              <a:rPr lang="en-US" sz="1800" i="1" dirty="0" err="1"/>
              <a:t>η</a:t>
            </a:r>
            <a:r>
              <a:rPr lang="en-US" sz="1600" baseline="-25000" dirty="0" err="1"/>
              <a:t>тот</a:t>
            </a:r>
            <a:r>
              <a:rPr lang="en-US" sz="1600" dirty="0"/>
              <a:t>, with the help of which the </a:t>
            </a:r>
            <a:r>
              <a:rPr lang="en-US" sz="1600" i="1" dirty="0"/>
              <a:t>P</a:t>
            </a:r>
            <a:r>
              <a:rPr lang="en-US" sz="1600" dirty="0"/>
              <a:t> = </a:t>
            </a:r>
            <a:r>
              <a:rPr lang="en-US" sz="1600" i="1" dirty="0"/>
              <a:t>f</a:t>
            </a:r>
            <a:r>
              <a:rPr lang="en-US" sz="1600" dirty="0"/>
              <a:t>(</a:t>
            </a:r>
            <a:r>
              <a:rPr lang="en-US" sz="1600" i="1" dirty="0"/>
              <a:t>Q</a:t>
            </a:r>
            <a:r>
              <a:rPr lang="en-US" sz="1600" dirty="0"/>
              <a:t>) curve can be constructed</a:t>
            </a:r>
            <a:r>
              <a:rPr lang="ru-RU" sz="1600" dirty="0" smtClean="0"/>
              <a:t>. </a:t>
            </a:r>
            <a:r>
              <a:rPr lang="mk-MK" sz="1600" dirty="0" smtClean="0"/>
              <a:t> </a:t>
            </a:r>
            <a:endParaRPr lang="en-US" sz="1600" dirty="0" smtClean="0"/>
          </a:p>
          <a:p>
            <a:pPr marL="230188" lvl="0" indent="0">
              <a:lnSpc>
                <a:spcPct val="120000"/>
              </a:lnSpc>
              <a:spcBef>
                <a:spcPts val="0"/>
              </a:spcBef>
              <a:buSzPts val="2800"/>
              <a:buNone/>
            </a:pPr>
            <a:endParaRPr lang="ru-RU" sz="1600" dirty="0" smtClean="0"/>
          </a:p>
        </p:txBody>
      </p:sp>
    </p:spTree>
    <p:extLst>
      <p:ext uri="{BB962C8B-B14F-4D97-AF65-F5344CB8AC3E}">
        <p14:creationId xmlns:p14="http://schemas.microsoft.com/office/powerpoint/2010/main" val="2140251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4.1.	Characteristic Curves and </a:t>
            </a:r>
            <a:r>
              <a:rPr lang="en-US" sz="2000" dirty="0" smtClean="0"/>
              <a:t>Parameters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7634271" y="808901"/>
            <a:ext cx="3093883" cy="5960611"/>
          </a:xfrm>
          <a:prstGeom prst="rect">
            <a:avLst/>
          </a:prstGeom>
          <a:noFill/>
          <a:ln>
            <a:noFill/>
          </a:ln>
        </p:spPr>
      </p:pic>
      <p:sp>
        <p:nvSpPr>
          <p:cNvPr id="2" name="Rectangle 1"/>
          <p:cNvSpPr/>
          <p:nvPr/>
        </p:nvSpPr>
        <p:spPr>
          <a:xfrm>
            <a:off x="5255703" y="1659575"/>
            <a:ext cx="2416098" cy="523220"/>
          </a:xfrm>
          <a:prstGeom prst="rect">
            <a:avLst/>
          </a:prstGeom>
        </p:spPr>
        <p:txBody>
          <a:bodyPr wrap="square">
            <a:spAutoFit/>
          </a:bodyPr>
          <a:lstStyle/>
          <a:p>
            <a:pPr algn="ctr"/>
            <a:r>
              <a:rPr lang="en-US" i="1" dirty="0">
                <a:latin typeface="Times New Roman" panose="02020603050405020304" pitchFamily="18" charset="0"/>
                <a:ea typeface="Calibri" panose="020F0502020204030204" pitchFamily="34" charset="0"/>
              </a:rPr>
              <a:t>Efficiency Curves of HPP with Three Production Groups</a:t>
            </a:r>
            <a:endParaRPr lang="en-US" dirty="0"/>
          </a:p>
        </p:txBody>
      </p:sp>
      <mc:AlternateContent xmlns:mc="http://schemas.openxmlformats.org/markup-compatibility/2006" xmlns:a14="http://schemas.microsoft.com/office/drawing/2010/main">
        <mc:Choice Requires="a14">
          <p:sp>
            <p:nvSpPr>
              <p:cNvPr id="4" name="Rectangle 3"/>
              <p:cNvSpPr/>
              <p:nvPr/>
            </p:nvSpPr>
            <p:spPr>
              <a:xfrm>
                <a:off x="4586511" y="2182795"/>
                <a:ext cx="3149358" cy="1384995"/>
              </a:xfrm>
              <a:prstGeom prst="rect">
                <a:avLst/>
              </a:prstGeom>
              <a:solidFill>
                <a:schemeClr val="bg1"/>
              </a:solidFill>
            </p:spPr>
            <p:txBody>
              <a:bodyPr wrap="square">
                <a:spAutoFit/>
              </a:bodyPr>
              <a:lstStyle/>
              <a:p>
                <a:r>
                  <a:rPr lang="en-US" dirty="0">
                    <a:latin typeface="Times New Roman" panose="02020603050405020304" pitchFamily="18" charset="0"/>
                    <a:ea typeface="Calibri" panose="020F0502020204030204" pitchFamily="34" charset="0"/>
                  </a:rPr>
                  <a:t>With the help of these curves, the </a:t>
                </a:r>
                <a14:m>
                  <m:oMath xmlns:m="http://schemas.openxmlformats.org/officeDocument/2006/math">
                    <m:r>
                      <a:rPr lang="mk-MK" i="1">
                        <a:latin typeface="Cambria Math" panose="02040503050406030204" pitchFamily="18" charset="0"/>
                        <a:ea typeface="Calibri" panose="020F0502020204030204" pitchFamily="34" charset="0"/>
                        <a:cs typeface="Times New Roman" panose="02020603050405020304" pitchFamily="18" charset="0"/>
                      </a:rPr>
                      <m:t>𝑃</m:t>
                    </m:r>
                    <m:r>
                      <a:rPr lang="mk-MK" i="1">
                        <a:latin typeface="Cambria Math" panose="02040503050406030204" pitchFamily="18" charset="0"/>
                        <a:ea typeface="Calibri" panose="020F0502020204030204" pitchFamily="34" charset="0"/>
                        <a:cs typeface="Times New Roman" panose="02020603050405020304" pitchFamily="18" charset="0"/>
                      </a:rPr>
                      <m:t>→</m:t>
                    </m:r>
                    <m:r>
                      <a:rPr lang="mk-MK" i="1">
                        <a:latin typeface="Cambria Math" panose="02040503050406030204" pitchFamily="18" charset="0"/>
                        <a:ea typeface="Calibri" panose="020F0502020204030204" pitchFamily="34" charset="0"/>
                        <a:cs typeface="Times New Roman" panose="02020603050405020304" pitchFamily="18" charset="0"/>
                      </a:rPr>
                      <m:t>𝑄</m:t>
                    </m:r>
                  </m:oMath>
                </a14:m>
                <a:r>
                  <a:rPr lang="en-US" dirty="0">
                    <a:latin typeface="Times New Roman" panose="02020603050405020304" pitchFamily="18" charset="0"/>
                    <a:ea typeface="Calibri" panose="020F0502020204030204" pitchFamily="34" charset="0"/>
                  </a:rPr>
                  <a:t> curve can be constructed for any of the relevant gross heads (</a:t>
                </a:r>
                <a:r>
                  <a:rPr lang="mk-MK" i="1" dirty="0">
                    <a:latin typeface="Times New Roman" panose="02020603050405020304" pitchFamily="18" charset="0"/>
                    <a:ea typeface="Calibri" panose="020F0502020204030204" pitchFamily="34" charset="0"/>
                  </a:rPr>
                  <a:t>H</a:t>
                </a:r>
                <a:r>
                  <a:rPr lang="mk-MK" baseline="-25000" dirty="0">
                    <a:latin typeface="Times New Roman" panose="02020603050405020304" pitchFamily="18" charset="0"/>
                    <a:ea typeface="Calibri" panose="020F0502020204030204" pitchFamily="34" charset="0"/>
                  </a:rPr>
                  <a:t>br</a:t>
                </a:r>
                <a:r>
                  <a:rPr lang="en-US" dirty="0">
                    <a:latin typeface="Times New Roman" panose="02020603050405020304" pitchFamily="18" charset="0"/>
                    <a:ea typeface="Calibri" panose="020F0502020204030204" pitchFamily="34" charset="0"/>
                  </a:rPr>
                  <a:t>, maximum, average, or minimum) by entering the calculated values into the </a:t>
                </a:r>
                <a:r>
                  <a:rPr lang="en-US" dirty="0" smtClean="0">
                    <a:latin typeface="Times New Roman" panose="02020603050405020304" pitchFamily="18" charset="0"/>
                    <a:ea typeface="Calibri" panose="020F0502020204030204" pitchFamily="34" charset="0"/>
                  </a:rPr>
                  <a:t>table </a:t>
                </a:r>
                <a:r>
                  <a:rPr lang="en-US" dirty="0">
                    <a:latin typeface="Times New Roman" panose="02020603050405020304" pitchFamily="18" charset="0"/>
                    <a:ea typeface="Calibri" panose="020F0502020204030204" pitchFamily="34" charset="0"/>
                  </a:rPr>
                  <a:t>or the </a:t>
                </a:r>
                <a:r>
                  <a:rPr lang="en-US" dirty="0" smtClean="0">
                    <a:latin typeface="Times New Roman" panose="02020603050405020304" pitchFamily="18" charset="0"/>
                    <a:ea typeface="Calibri" panose="020F0502020204030204" pitchFamily="34" charset="0"/>
                  </a:rPr>
                  <a:t>diagram. </a:t>
                </a: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4586511" y="2182795"/>
                <a:ext cx="3149358" cy="1384995"/>
              </a:xfrm>
              <a:prstGeom prst="rect">
                <a:avLst/>
              </a:prstGeom>
              <a:blipFill>
                <a:blip r:embed="rId6"/>
                <a:stretch>
                  <a:fillRect l="-580" t="-881" b="-3965"/>
                </a:stretch>
              </a:blipFill>
            </p:spPr>
            <p:txBody>
              <a:bodyPr/>
              <a:lstStyle/>
              <a:p>
                <a:r>
                  <a:rPr lang="en-US">
                    <a:noFill/>
                  </a:rPr>
                  <a:t> </a:t>
                </a:r>
              </a:p>
            </p:txBody>
          </p:sp>
        </mc:Fallback>
      </mc:AlternateContent>
      <p:pic>
        <p:nvPicPr>
          <p:cNvPr id="13" name="Picture 12"/>
          <p:cNvPicPr/>
          <p:nvPr/>
        </p:nvPicPr>
        <p:blipFill>
          <a:blip r:embed="rId7">
            <a:extLst>
              <a:ext uri="{28A0092B-C50C-407E-A947-70E740481C1C}">
                <a14:useLocalDpi xmlns:a14="http://schemas.microsoft.com/office/drawing/2010/main" val="0"/>
              </a:ext>
            </a:extLst>
          </a:blip>
          <a:srcRect/>
          <a:stretch>
            <a:fillRect/>
          </a:stretch>
        </p:blipFill>
        <p:spPr bwMode="auto">
          <a:xfrm>
            <a:off x="665275" y="2080961"/>
            <a:ext cx="3384550" cy="3851910"/>
          </a:xfrm>
          <a:prstGeom prst="rect">
            <a:avLst/>
          </a:prstGeom>
          <a:noFill/>
          <a:ln>
            <a:noFill/>
          </a:ln>
        </p:spPr>
      </p:pic>
      <p:sp>
        <p:nvSpPr>
          <p:cNvPr id="8" name="Rectangle 7"/>
          <p:cNvSpPr/>
          <p:nvPr/>
        </p:nvSpPr>
        <p:spPr>
          <a:xfrm>
            <a:off x="833999" y="1564125"/>
            <a:ext cx="2669738" cy="523220"/>
          </a:xfrm>
          <a:prstGeom prst="rect">
            <a:avLst/>
          </a:prstGeom>
        </p:spPr>
        <p:txBody>
          <a:bodyPr wrap="square">
            <a:spAutoFit/>
          </a:bodyPr>
          <a:lstStyle/>
          <a:p>
            <a:pPr algn="ctr"/>
            <a:r>
              <a:rPr lang="en-US" i="1" dirty="0">
                <a:latin typeface="Times New Roman" panose="02020603050405020304" pitchFamily="18" charset="0"/>
                <a:ea typeface="Calibri" panose="020F0502020204030204" pitchFamily="34" charset="0"/>
              </a:rPr>
              <a:t>P = f(Q) Curve for HPP with Three Production Groups (Units)</a:t>
            </a:r>
            <a:endParaRPr lang="en-US" dirty="0"/>
          </a:p>
        </p:txBody>
      </p:sp>
      <p:cxnSp>
        <p:nvCxnSpPr>
          <p:cNvPr id="15" name="Straight Arrow Connector 14"/>
          <p:cNvCxnSpPr/>
          <p:nvPr/>
        </p:nvCxnSpPr>
        <p:spPr>
          <a:xfrm flipH="1">
            <a:off x="3663360" y="3614690"/>
            <a:ext cx="1233714" cy="1349828"/>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586511" y="3535981"/>
            <a:ext cx="70196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029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4.1.	Characteristic Curves and </a:t>
            </a:r>
            <a:r>
              <a:rPr lang="en-US" sz="2000" dirty="0" smtClean="0"/>
              <a:t>Parameters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348343"/>
            <a:ext cx="7614752" cy="53005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Operating Parameters of Hydropower Plants </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2" name="Picture 1"/>
          <p:cNvPicPr>
            <a:picLocks noChangeAspect="1"/>
          </p:cNvPicPr>
          <p:nvPr/>
        </p:nvPicPr>
        <p:blipFill>
          <a:blip r:embed="rId5"/>
          <a:stretch>
            <a:fillRect/>
          </a:stretch>
        </p:blipFill>
        <p:spPr>
          <a:xfrm>
            <a:off x="3653288" y="1551647"/>
            <a:ext cx="7991475" cy="4381500"/>
          </a:xfrm>
          <a:prstGeom prst="rect">
            <a:avLst/>
          </a:prstGeom>
        </p:spPr>
      </p:pic>
      <p:sp>
        <p:nvSpPr>
          <p:cNvPr id="4" name="Rectangle 3"/>
          <p:cNvSpPr/>
          <p:nvPr/>
        </p:nvSpPr>
        <p:spPr>
          <a:xfrm>
            <a:off x="585076" y="1726099"/>
            <a:ext cx="3149600"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Tabular Representation of Values for Efficiency, Head, and Power of the HPP</a:t>
            </a:r>
            <a:endParaRPr lang="en-US" dirty="0"/>
          </a:p>
        </p:txBody>
      </p:sp>
    </p:spTree>
    <p:extLst>
      <p:ext uri="{BB962C8B-B14F-4D97-AF65-F5344CB8AC3E}">
        <p14:creationId xmlns:p14="http://schemas.microsoft.com/office/powerpoint/2010/main" val="268180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521</TotalTime>
  <Words>554</Words>
  <Application>Microsoft Office PowerPoint</Application>
  <PresentationFormat>Widescreen</PresentationFormat>
  <Paragraphs>63</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Calibri</vt:lpstr>
      <vt:lpstr>Exo 2</vt:lpstr>
      <vt:lpstr>Cambria Math</vt:lpstr>
      <vt:lpstr>Arial</vt:lpstr>
      <vt:lpstr>Times New Roman</vt:lpstr>
      <vt:lpstr>Office Theme</vt:lpstr>
      <vt:lpstr>Modern Hydro Power Plants</vt:lpstr>
      <vt:lpstr>Operating Parameters of Hydropower Plants </vt:lpstr>
      <vt:lpstr>4.1. Characteristic Curves and Parameters </vt:lpstr>
      <vt:lpstr>4.1. Characteristic Curves and Parameters </vt:lpstr>
      <vt:lpstr>4.1. Characteristic Curves and Parameters </vt:lpstr>
      <vt:lpstr>4.1. Characteristic Curves and Parameters </vt:lpstr>
      <vt:lpstr>4.1. Characteristic Curves and Parameters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59</cp:revision>
  <dcterms:created xsi:type="dcterms:W3CDTF">2022-10-28T13:12:53Z</dcterms:created>
  <dcterms:modified xsi:type="dcterms:W3CDTF">2024-02-10T21:13:08Z</dcterms:modified>
</cp:coreProperties>
</file>