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8"/>
  </p:notesMasterIdLst>
  <p:sldIdLst>
    <p:sldId id="256" r:id="rId2"/>
    <p:sldId id="257" r:id="rId3"/>
    <p:sldId id="25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322" r:id="rId18"/>
    <p:sldId id="323" r:id="rId19"/>
    <p:sldId id="324" r:id="rId20"/>
    <p:sldId id="325" r:id="rId21"/>
    <p:sldId id="326" r:id="rId22"/>
    <p:sldId id="327" r:id="rId23"/>
    <p:sldId id="328" r:id="rId24"/>
    <p:sldId id="329" r:id="rId25"/>
    <p:sldId id="330" r:id="rId26"/>
    <p:sldId id="331" r:id="rId27"/>
    <p:sldId id="332" r:id="rId28"/>
    <p:sldId id="333" r:id="rId29"/>
    <p:sldId id="334" r:id="rId30"/>
    <p:sldId id="335" r:id="rId31"/>
    <p:sldId id="336" r:id="rId32"/>
    <p:sldId id="337" r:id="rId33"/>
    <p:sldId id="338" r:id="rId34"/>
    <p:sldId id="339" r:id="rId35"/>
    <p:sldId id="340" r:id="rId36"/>
    <p:sldId id="341" r:id="rId37"/>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Exo 2" panose="020B0604020202020204" charset="0"/>
      <p:regular r:id="rId43"/>
      <p:bold r:id="rId44"/>
      <p:italic r:id="rId45"/>
      <p:boldItalic r:id="rId46"/>
    </p:embeddedFont>
    <p:embeddedFont>
      <p:font typeface="Cambria Math" panose="02040503050406030204" pitchFamily="18" charset="0"/>
      <p:regular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8" roundtripDataSignature="AMtx7mibB+Y3aFSp9ZFRMfS2VWR0PM0DB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841803-E07D-4A72-B1D4-714B68162A35}">
  <a:tblStyle styleId="{BA841803-E07D-4A72-B1D4-714B68162A35}" styleName="Table_0">
    <a:wholeTbl>
      <a:tcTxStyle b="off" i="off">
        <a:font>
          <a:latin typeface="Calibri"/>
          <a:ea typeface="Calibri"/>
          <a:cs typeface="Calibri"/>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1" autoAdjust="0"/>
    <p:restoredTop sz="94660"/>
  </p:normalViewPr>
  <p:slideViewPr>
    <p:cSldViewPr snapToGrid="0">
      <p:cViewPr varScale="1">
        <p:scale>
          <a:sx n="53" d="100"/>
          <a:sy n="53" d="100"/>
        </p:scale>
        <p:origin x="384"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customschemas.google.com/relationships/presentationmetadata" Target="meta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3364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09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3666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2021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6400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9918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0066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13189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4854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9784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3246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0019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83891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60215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39551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4697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281606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91873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9056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88692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3617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38723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33697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72382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83709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64829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822789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3894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0141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4931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5616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93338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4324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55367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3"/>
            <a:ext cx="5867400" cy="4091481"/>
          </a:xfrm>
          <a:prstGeom prst="rect">
            <a:avLst/>
          </a:prstGeom>
          <a:noFill/>
          <a:ln>
            <a:noFill/>
          </a:ln>
        </p:spPr>
      </p:pic>
      <p:sp>
        <p:nvSpPr>
          <p:cNvPr id="18" name="Google Shape;18;p31"/>
          <p:cNvSpPr txBox="1">
            <a:spLocks noGrp="1"/>
          </p:cNvSpPr>
          <p:nvPr>
            <p:ph type="ctrTitle"/>
          </p:nvPr>
        </p:nvSpPr>
        <p:spPr>
          <a:xfrm>
            <a:off x="344184" y="1444749"/>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60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1"/>
          <p:cNvSpPr txBox="1">
            <a:spLocks noGrp="1"/>
          </p:cNvSpPr>
          <p:nvPr>
            <p:ph type="subTitle" idx="1"/>
          </p:nvPr>
        </p:nvSpPr>
        <p:spPr>
          <a:xfrm>
            <a:off x="344184" y="3509962"/>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Exo 2"/>
                <a:ea typeface="Exo 2"/>
                <a:cs typeface="Exo 2"/>
                <a:sym typeface="Exo 2"/>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4" y="414463"/>
            <a:ext cx="2364768" cy="615825"/>
          </a:xfrm>
          <a:prstGeom prst="rect">
            <a:avLst/>
          </a:prstGeom>
          <a:noFill/>
          <a:ln>
            <a:noFill/>
          </a:ln>
        </p:spPr>
      </p:pic>
      <p:sp>
        <p:nvSpPr>
          <p:cNvPr id="22" name="Google Shape;22;p31"/>
          <p:cNvSpPr txBox="1"/>
          <p:nvPr/>
        </p:nvSpPr>
        <p:spPr>
          <a:xfrm>
            <a:off x="344184" y="5536231"/>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2000" b="1" i="0" u="none" strike="noStrike" cap="none">
                <a:solidFill>
                  <a:schemeClr val="lt1"/>
                </a:solidFill>
                <a:latin typeface="Exo 2"/>
                <a:ea typeface="Exo 2"/>
                <a:cs typeface="Exo 2"/>
                <a:sym typeface="Exo 2"/>
              </a:rPr>
              <a:t>Development of green energy competences for energy stability</a:t>
            </a:r>
            <a:endParaRPr/>
          </a:p>
        </p:txBody>
      </p:sp>
      <p:sp>
        <p:nvSpPr>
          <p:cNvPr id="23" name="Google Shape;23;p31"/>
          <p:cNvSpPr txBox="1"/>
          <p:nvPr/>
        </p:nvSpPr>
        <p:spPr>
          <a:xfrm>
            <a:off x="334766" y="6014086"/>
            <a:ext cx="11522468" cy="48442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2000" b="1" i="0" u="none" strike="noStrike" cap="none">
                <a:solidFill>
                  <a:srgbClr val="C4D32D"/>
                </a:solidFill>
                <a:latin typeface="Exo 2"/>
                <a:ea typeface="Exo 2"/>
                <a:cs typeface="Exo 2"/>
                <a:sym typeface="Exo 2"/>
              </a:rPr>
              <a:t>2022-1-RS01-KA220-HED-000088182</a:t>
            </a:r>
            <a:endParaRPr/>
          </a:p>
        </p:txBody>
      </p:sp>
      <p:pic>
        <p:nvPicPr>
          <p:cNvPr id="24" name="Google Shape;24;p31"/>
          <p:cNvPicPr preferRelativeResize="0"/>
          <p:nvPr/>
        </p:nvPicPr>
        <p:blipFill rotWithShape="1">
          <a:blip r:embed="rId4">
            <a:alphaModFix/>
          </a:blip>
          <a:srcRect/>
          <a:stretch/>
        </p:blipFill>
        <p:spPr>
          <a:xfrm>
            <a:off x="8936427" y="414463"/>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4" y="5734942"/>
            <a:ext cx="623007" cy="5714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5" y="1785668"/>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3" y="841851"/>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2"/>
          <p:cNvSpPr txBox="1">
            <a:spLocks noGrp="1"/>
          </p:cNvSpPr>
          <p:nvPr>
            <p:ph type="body" idx="1"/>
          </p:nvPr>
        </p:nvSpPr>
        <p:spPr>
          <a:xfrm>
            <a:off x="364733" y="2260315"/>
            <a:ext cx="7197047" cy="35515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chemeClr val="lt1"/>
                </a:solidFill>
                <a:latin typeface="Calibri"/>
                <a:ea typeface="Calibri"/>
                <a:cs typeface="Calibri"/>
                <a:sym typeface="Calibri"/>
              </a:defRPr>
            </a:lvl1pPr>
            <a:lvl2pPr marL="0" lvl="1" indent="0" algn="r">
              <a:spcBef>
                <a:spcPts val="0"/>
              </a:spcBef>
              <a:buNone/>
              <a:defRPr sz="1200" b="0" i="0" u="none" strike="noStrike" cap="none">
                <a:solidFill>
                  <a:schemeClr val="lt1"/>
                </a:solidFill>
                <a:latin typeface="Calibri"/>
                <a:ea typeface="Calibri"/>
                <a:cs typeface="Calibri"/>
                <a:sym typeface="Calibri"/>
              </a:defRPr>
            </a:lvl2pPr>
            <a:lvl3pPr marL="0" lvl="2" indent="0" algn="r">
              <a:spcBef>
                <a:spcPts val="0"/>
              </a:spcBef>
              <a:buNone/>
              <a:defRPr sz="1200" b="0" i="0" u="none" strike="noStrike" cap="none">
                <a:solidFill>
                  <a:schemeClr val="lt1"/>
                </a:solidFill>
                <a:latin typeface="Calibri"/>
                <a:ea typeface="Calibri"/>
                <a:cs typeface="Calibri"/>
                <a:sym typeface="Calibri"/>
              </a:defRPr>
            </a:lvl3pPr>
            <a:lvl4pPr marL="0" lvl="3" indent="0" algn="r">
              <a:spcBef>
                <a:spcPts val="0"/>
              </a:spcBef>
              <a:buNone/>
              <a:defRPr sz="1200" b="0" i="0" u="none" strike="noStrike" cap="none">
                <a:solidFill>
                  <a:schemeClr val="lt1"/>
                </a:solidFill>
                <a:latin typeface="Calibri"/>
                <a:ea typeface="Calibri"/>
                <a:cs typeface="Calibri"/>
                <a:sym typeface="Calibri"/>
              </a:defRPr>
            </a:lvl4pPr>
            <a:lvl5pPr marL="0" lvl="4" indent="0" algn="r">
              <a:spcBef>
                <a:spcPts val="0"/>
              </a:spcBef>
              <a:buNone/>
              <a:defRPr sz="1200" b="0" i="0" u="none" strike="noStrike" cap="none">
                <a:solidFill>
                  <a:schemeClr val="lt1"/>
                </a:solidFill>
                <a:latin typeface="Calibri"/>
                <a:ea typeface="Calibri"/>
                <a:cs typeface="Calibri"/>
                <a:sym typeface="Calibri"/>
              </a:defRPr>
            </a:lvl5pPr>
            <a:lvl6pPr marL="0" lvl="5" indent="0" algn="r">
              <a:spcBef>
                <a:spcPts val="0"/>
              </a:spcBef>
              <a:buNone/>
              <a:defRPr sz="1200" b="0" i="0" u="none" strike="noStrike" cap="none">
                <a:solidFill>
                  <a:schemeClr val="lt1"/>
                </a:solidFill>
                <a:latin typeface="Calibri"/>
                <a:ea typeface="Calibri"/>
                <a:cs typeface="Calibri"/>
                <a:sym typeface="Calibri"/>
              </a:defRPr>
            </a:lvl6pPr>
            <a:lvl7pPr marL="0" lvl="6" indent="0" algn="r">
              <a:spcBef>
                <a:spcPts val="0"/>
              </a:spcBef>
              <a:buNone/>
              <a:defRPr sz="1200" b="0" i="0" u="none" strike="noStrike" cap="none">
                <a:solidFill>
                  <a:schemeClr val="lt1"/>
                </a:solidFill>
                <a:latin typeface="Calibri"/>
                <a:ea typeface="Calibri"/>
                <a:cs typeface="Calibri"/>
                <a:sym typeface="Calibri"/>
              </a:defRPr>
            </a:lvl7pPr>
            <a:lvl8pPr marL="0" lvl="7" indent="0" algn="r">
              <a:spcBef>
                <a:spcPts val="0"/>
              </a:spcBef>
              <a:buNone/>
              <a:defRPr sz="1200" b="0" i="0" u="none" strike="noStrike" cap="none">
                <a:solidFill>
                  <a:schemeClr val="lt1"/>
                </a:solidFill>
                <a:latin typeface="Calibri"/>
                <a:ea typeface="Calibri"/>
                <a:cs typeface="Calibri"/>
                <a:sym typeface="Calibri"/>
              </a:defRPr>
            </a:lvl8pPr>
            <a:lvl9pPr marL="0" lvl="8" indent="0" algn="r">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 name="Google Shape;32;p32"/>
          <p:cNvPicPr preferRelativeResize="0"/>
          <p:nvPr/>
        </p:nvPicPr>
        <p:blipFill rotWithShape="1">
          <a:blip r:embed="rId3">
            <a:alphaModFix/>
          </a:blip>
          <a:srcRect/>
          <a:stretch/>
        </p:blipFill>
        <p:spPr>
          <a:xfrm>
            <a:off x="481174" y="392656"/>
            <a:ext cx="1368174" cy="356295"/>
          </a:xfrm>
          <a:prstGeom prst="rect">
            <a:avLst/>
          </a:prstGeom>
          <a:noFill/>
          <a:ln>
            <a:noFill/>
          </a:ln>
        </p:spPr>
      </p:pic>
      <p:sp>
        <p:nvSpPr>
          <p:cNvPr id="33" name="Google Shape;33;p32"/>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i="0" u="none" strike="noStrike" cap="none">
                <a:solidFill>
                  <a:srgbClr val="C4D32D"/>
                </a:solidFill>
                <a:latin typeface="Exo 2"/>
                <a:ea typeface="Exo 2"/>
                <a:cs typeface="Exo 2"/>
                <a:sym typeface="Exo 2"/>
              </a:rPr>
              <a:t>2022-1-RS01-KA220-HED-000088182</a:t>
            </a:r>
            <a:endParaRPr/>
          </a:p>
        </p:txBody>
      </p:sp>
      <p:sp>
        <p:nvSpPr>
          <p:cNvPr id="34" name="Google Shape;34;p32"/>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i="0" u="none" strike="noStrike" cap="none">
                <a:solidFill>
                  <a:schemeClr val="lt1"/>
                </a:solidFill>
                <a:latin typeface="Exo 2"/>
                <a:ea typeface="Exo 2"/>
                <a:cs typeface="Exo 2"/>
                <a:sym typeface="Exo 2"/>
              </a:rPr>
              <a:t>Development of green energy competences for energy stability</a:t>
            </a:r>
            <a:endParaRPr/>
          </a:p>
        </p:txBody>
      </p:sp>
      <p:pic>
        <p:nvPicPr>
          <p:cNvPr id="35" name="Google Shape;35;p32"/>
          <p:cNvPicPr preferRelativeResize="0"/>
          <p:nvPr/>
        </p:nvPicPr>
        <p:blipFill rotWithShape="1">
          <a:blip r:embed="rId4">
            <a:alphaModFix/>
          </a:blip>
          <a:srcRect/>
          <a:stretch/>
        </p:blipFill>
        <p:spPr>
          <a:xfrm>
            <a:off x="9900991" y="431715"/>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4" y="6188670"/>
            <a:ext cx="419309" cy="38459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6"/>
            <a:ext cx="113666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33"/>
          <p:cNvPicPr preferRelativeResize="0"/>
          <p:nvPr/>
        </p:nvPicPr>
        <p:blipFill rotWithShape="1">
          <a:blip r:embed="rId2">
            <a:alphaModFix/>
          </a:blip>
          <a:srcRect/>
          <a:stretch/>
        </p:blipFill>
        <p:spPr>
          <a:xfrm>
            <a:off x="481174" y="392656"/>
            <a:ext cx="1368174" cy="356295"/>
          </a:xfrm>
          <a:prstGeom prst="rect">
            <a:avLst/>
          </a:prstGeom>
          <a:noFill/>
          <a:ln>
            <a:noFill/>
          </a:ln>
        </p:spPr>
      </p:pic>
      <p:sp>
        <p:nvSpPr>
          <p:cNvPr id="42" name="Google Shape;42;p33"/>
          <p:cNvSpPr txBox="1"/>
          <p:nvPr/>
        </p:nvSpPr>
        <p:spPr>
          <a:xfrm>
            <a:off x="2599362" y="6351999"/>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rgbClr val="C4D32D"/>
                </a:solidFill>
                <a:latin typeface="Exo 2"/>
                <a:ea typeface="Exo 2"/>
                <a:cs typeface="Exo 2"/>
                <a:sym typeface="Exo 2"/>
              </a:rPr>
              <a:t>2022-1-RS01-KA220-HED-000088182</a:t>
            </a:r>
            <a:endParaRPr/>
          </a:p>
        </p:txBody>
      </p:sp>
      <p:sp>
        <p:nvSpPr>
          <p:cNvPr id="43" name="Google Shape;43;p33"/>
          <p:cNvSpPr txBox="1"/>
          <p:nvPr/>
        </p:nvSpPr>
        <p:spPr>
          <a:xfrm>
            <a:off x="2618199" y="6049148"/>
            <a:ext cx="6955603"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Exo 2"/>
                <a:ea typeface="Exo 2"/>
                <a:cs typeface="Exo 2"/>
                <a:sym typeface="Exo 2"/>
              </a:rPr>
              <a:t>Development of green energy competences for energy stability</a:t>
            </a:r>
            <a:endParaRPr/>
          </a:p>
        </p:txBody>
      </p:sp>
      <p:pic>
        <p:nvPicPr>
          <p:cNvPr id="44" name="Google Shape;44;p33"/>
          <p:cNvPicPr preferRelativeResize="0"/>
          <p:nvPr/>
        </p:nvPicPr>
        <p:blipFill rotWithShape="1">
          <a:blip r:embed="rId3">
            <a:alphaModFix/>
          </a:blip>
          <a:srcRect/>
          <a:stretch/>
        </p:blipFill>
        <p:spPr>
          <a:xfrm>
            <a:off x="9900991" y="431715"/>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4" y="6188670"/>
            <a:ext cx="419309" cy="38459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6.jpeg"/><Relationship Id="rId7"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6.jpe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7.png"/><Relationship Id="rId9"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942898" y="1577808"/>
            <a:ext cx="7090758" cy="2351935"/>
          </a:xfrm>
          <a:prstGeom prst="rect">
            <a:avLst/>
          </a:prstGeom>
          <a:noFill/>
          <a:ln>
            <a:noFill/>
          </a:ln>
        </p:spPr>
        <p:txBody>
          <a:bodyPr spcFirstLastPara="1" wrap="square" lIns="91425" tIns="45700" rIns="91425" bIns="45700" anchor="t" anchorCtr="0">
            <a:normAutofit/>
          </a:bodyPr>
          <a:lstStyle/>
          <a:p>
            <a:pPr lvl="0"/>
            <a:r>
              <a:rPr lang="en-US" i="1" dirty="0"/>
              <a:t>Modern Hydro Power Plants</a:t>
            </a:r>
            <a:endParaRPr dirty="0"/>
          </a:p>
        </p:txBody>
      </p:sp>
      <p:sp>
        <p:nvSpPr>
          <p:cNvPr id="51" name="Google Shape;51;p1"/>
          <p:cNvSpPr txBox="1">
            <a:spLocks noGrp="1"/>
          </p:cNvSpPr>
          <p:nvPr>
            <p:ph type="subTitle" idx="1"/>
          </p:nvPr>
        </p:nvSpPr>
        <p:spPr>
          <a:xfrm>
            <a:off x="1371566" y="3657693"/>
            <a:ext cx="10323816" cy="923337"/>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C4D32D"/>
              </a:buClr>
            </a:pPr>
            <a:r>
              <a:rPr lang="en-US" b="1" dirty="0">
                <a:solidFill>
                  <a:srgbClr val="C4D32D"/>
                </a:solidFill>
              </a:rPr>
              <a:t>Prof. Dr.sc. </a:t>
            </a:r>
            <a:r>
              <a:rPr lang="en-US" b="1" dirty="0" err="1">
                <a:solidFill>
                  <a:srgbClr val="C4D32D"/>
                </a:solidFill>
              </a:rPr>
              <a:t>Gordana</a:t>
            </a:r>
            <a:r>
              <a:rPr lang="en-US" b="1" dirty="0">
                <a:solidFill>
                  <a:srgbClr val="C4D32D"/>
                </a:solidFill>
              </a:rPr>
              <a:t> </a:t>
            </a:r>
            <a:r>
              <a:rPr lang="en-US" b="1" dirty="0" err="1">
                <a:solidFill>
                  <a:srgbClr val="C4D32D"/>
                </a:solidFill>
              </a:rPr>
              <a:t>Janevska</a:t>
            </a:r>
            <a:endParaRPr lang="en-US" b="1" dirty="0">
              <a:solidFill>
                <a:srgbClr val="C4D32D"/>
              </a:solidFill>
            </a:endParaRPr>
          </a:p>
        </p:txBody>
      </p:sp>
      <p:pic>
        <p:nvPicPr>
          <p:cNvPr id="4" name="Picture 3"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561544" y="5647608"/>
            <a:ext cx="590550" cy="901700"/>
          </a:xfrm>
          <a:prstGeom prst="rect">
            <a:avLst/>
          </a:prstGeom>
          <a:noFill/>
          <a:ln>
            <a:noFill/>
          </a:ln>
        </p:spPr>
      </p:pic>
      <p:pic>
        <p:nvPicPr>
          <p:cNvPr id="5" name="Picture 4"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1152094" y="5790300"/>
            <a:ext cx="694690" cy="70485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3.2.2.	Gate </a:t>
            </a:r>
            <a:r>
              <a:rPr lang="en-US" sz="2000" dirty="0" smtClean="0"/>
              <a:t>Mechanisms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1" name="Google Shape;64;p3"/>
          <p:cNvSpPr txBox="1">
            <a:spLocks noGrp="1"/>
          </p:cNvSpPr>
          <p:nvPr>
            <p:ph type="body" idx="1"/>
          </p:nvPr>
        </p:nvSpPr>
        <p:spPr>
          <a:xfrm>
            <a:off x="446620" y="1616334"/>
            <a:ext cx="11359239"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b="1" i="1" dirty="0"/>
              <a:t>Spherical (Ball) </a:t>
            </a:r>
            <a:r>
              <a:rPr lang="en-US" sz="1600" b="1" i="1" dirty="0" smtClean="0"/>
              <a:t>Valves   </a:t>
            </a:r>
            <a:endParaRPr lang="en-US" sz="1000" dirty="0" smtClean="0"/>
          </a:p>
          <a:p>
            <a:pPr marL="0" lvl="0" indent="0">
              <a:lnSpc>
                <a:spcPct val="120000"/>
              </a:lnSpc>
              <a:spcBef>
                <a:spcPts val="0"/>
              </a:spcBef>
              <a:buSzPts val="2800"/>
              <a:buNone/>
            </a:pPr>
            <a:r>
              <a:rPr lang="en-US" sz="1600" dirty="0"/>
              <a:t>Spherical valves for pressure pipelines find the widest application in water turbines in hydroelectric power plants as pre-turbine valves because they perform very well in closing the flow. The main advantage of spherical valves is that in the fully open position, they represent a continuation of the pipeline, so hydraulic losses in them are practically zero, and the flow of water undergoes no </a:t>
            </a:r>
            <a:r>
              <a:rPr lang="en-US" sz="1600" dirty="0" smtClean="0"/>
              <a:t>changes</a:t>
            </a:r>
            <a:r>
              <a:rPr lang="ru-RU" sz="1600" dirty="0" smtClean="0"/>
              <a:t>. </a:t>
            </a:r>
            <a:r>
              <a:rPr lang="en-US" sz="1600" dirty="0"/>
              <a:t>S</a:t>
            </a:r>
            <a:r>
              <a:rPr lang="mk-MK" sz="1600" dirty="0" smtClean="0"/>
              <a:t>pherical </a:t>
            </a:r>
            <a:r>
              <a:rPr lang="mk-MK" sz="1600" dirty="0"/>
              <a:t>valves are only used for fully open and fully closed positions, and that for rapid opening and closing</a:t>
            </a:r>
            <a:r>
              <a:rPr lang="ru-RU" sz="1600" dirty="0" smtClean="0"/>
              <a:t>. </a:t>
            </a:r>
            <a:r>
              <a:rPr lang="en-US" sz="1600" dirty="0"/>
              <a:t>Always, an air valve is installed behind them to remove air from the spiral when it is filled with water and to vent atmospheric air when emptying the spiral</a:t>
            </a:r>
            <a:r>
              <a:rPr lang="ru-RU" sz="1600" dirty="0" smtClean="0"/>
              <a:t>.</a:t>
            </a:r>
            <a:endParaRPr lang="en-US" sz="1600" dirty="0" smtClean="0"/>
          </a:p>
        </p:txBody>
      </p:sp>
      <p:pic>
        <p:nvPicPr>
          <p:cNvPr id="14" name="Picture 13"/>
          <p:cNvPicPr/>
          <p:nvPr/>
        </p:nvPicPr>
        <p:blipFill>
          <a:blip r:embed="rId5"/>
          <a:stretch>
            <a:fillRect/>
          </a:stretch>
        </p:blipFill>
        <p:spPr>
          <a:xfrm>
            <a:off x="5704114" y="3686629"/>
            <a:ext cx="5685469" cy="2322285"/>
          </a:xfrm>
          <a:prstGeom prst="rect">
            <a:avLst/>
          </a:prstGeom>
        </p:spPr>
      </p:pic>
      <p:sp>
        <p:nvSpPr>
          <p:cNvPr id="3" name="Rectangle 2"/>
          <p:cNvSpPr/>
          <p:nvPr/>
        </p:nvSpPr>
        <p:spPr>
          <a:xfrm>
            <a:off x="3270970" y="5535142"/>
            <a:ext cx="2855269"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Principle sketch of a Spherical Valve</a:t>
            </a:r>
            <a:endParaRPr lang="en-US" dirty="0"/>
          </a:p>
        </p:txBody>
      </p:sp>
    </p:spTree>
    <p:extLst>
      <p:ext uri="{BB962C8B-B14F-4D97-AF65-F5344CB8AC3E}">
        <p14:creationId xmlns:p14="http://schemas.microsoft.com/office/powerpoint/2010/main" val="40910176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3.2.2.	Gate </a:t>
            </a:r>
            <a:r>
              <a:rPr lang="en-US" sz="2000" dirty="0" smtClean="0"/>
              <a:t>Mechanisms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2" name="Google Shape;64;p3"/>
          <p:cNvSpPr txBox="1">
            <a:spLocks noGrp="1"/>
          </p:cNvSpPr>
          <p:nvPr>
            <p:ph type="body" idx="1"/>
          </p:nvPr>
        </p:nvSpPr>
        <p:spPr>
          <a:xfrm>
            <a:off x="446620" y="1680986"/>
            <a:ext cx="11359239"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b="1" i="1" dirty="0"/>
              <a:t>Needle Valves </a:t>
            </a:r>
            <a:endParaRPr lang="en-US" sz="1000" dirty="0" smtClean="0"/>
          </a:p>
          <a:p>
            <a:pPr marL="0" lvl="0" indent="0">
              <a:lnSpc>
                <a:spcPct val="120000"/>
              </a:lnSpc>
              <a:spcBef>
                <a:spcPts val="0"/>
              </a:spcBef>
              <a:buSzPts val="2800"/>
              <a:buNone/>
            </a:pPr>
            <a:r>
              <a:rPr lang="en-US" sz="1400" dirty="0"/>
              <a:t>Due to their excellent properties, needle valves are used especially in pipelines operating under high pressures, most commonly as pre-turbine valves. Due to the complexity of their construction, they are quite expensive. Their drawbacks are their size and large mass. The masses of the butterfly, spherical, and needle valves at the same dimensions are in a ratio of 1:2:3. Needle valves have excellent hydraulic characteristics: their closing element aligns well with the water flow, there are no major sealing problems, they are easy to operate, and it's easy to enable any position (and thus the flow of water). These valves have the widest application as control valves in pipelines where flow changes during operation. In this case, the closing element can take various positions.</a:t>
            </a:r>
            <a:endParaRPr lang="en-US" sz="1400" dirty="0" smtClean="0"/>
          </a:p>
        </p:txBody>
      </p:sp>
      <p:pic>
        <p:nvPicPr>
          <p:cNvPr id="13" name="Picture 12"/>
          <p:cNvPicPr/>
          <p:nvPr/>
        </p:nvPicPr>
        <p:blipFill>
          <a:blip r:embed="rId5"/>
          <a:stretch>
            <a:fillRect/>
          </a:stretch>
        </p:blipFill>
        <p:spPr>
          <a:xfrm>
            <a:off x="6282913" y="3570515"/>
            <a:ext cx="5106669" cy="2436888"/>
          </a:xfrm>
          <a:prstGeom prst="rect">
            <a:avLst/>
          </a:prstGeom>
        </p:spPr>
      </p:pic>
      <p:sp>
        <p:nvSpPr>
          <p:cNvPr id="4" name="Rectangle 3"/>
          <p:cNvSpPr/>
          <p:nvPr/>
        </p:nvSpPr>
        <p:spPr>
          <a:xfrm>
            <a:off x="3577191" y="5450553"/>
            <a:ext cx="3756156"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Principle sketch of a needle closure </a:t>
            </a:r>
            <a:r>
              <a:rPr lang="en-US" i="1" dirty="0">
                <a:latin typeface="Times New Roman" panose="02020603050405020304" pitchFamily="18" charset="0"/>
                <a:ea typeface="Calibri" panose="020F0502020204030204" pitchFamily="34" charset="0"/>
              </a:rPr>
              <a:t>Needle Valve</a:t>
            </a:r>
            <a:endParaRPr lang="en-US" dirty="0"/>
          </a:p>
        </p:txBody>
      </p:sp>
    </p:spTree>
    <p:extLst>
      <p:ext uri="{BB962C8B-B14F-4D97-AF65-F5344CB8AC3E}">
        <p14:creationId xmlns:p14="http://schemas.microsoft.com/office/powerpoint/2010/main" val="25447079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3.2.3.	Equipment for Inlet Structure (Water Intake)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1" name="Google Shape;64;p3"/>
          <p:cNvSpPr txBox="1">
            <a:spLocks noGrp="1"/>
          </p:cNvSpPr>
          <p:nvPr>
            <p:ph type="body" idx="1"/>
          </p:nvPr>
        </p:nvSpPr>
        <p:spPr>
          <a:xfrm>
            <a:off x="617535" y="1736490"/>
            <a:ext cx="10772048"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equipment for the inlet structure (water intake) depends on the type of structure and its characteristics. </a:t>
            </a:r>
            <a:endParaRPr lang="en-US" sz="1600" dirty="0" smtClean="0"/>
          </a:p>
          <a:p>
            <a:pPr marL="0" lvl="0" indent="0">
              <a:lnSpc>
                <a:spcPct val="120000"/>
              </a:lnSpc>
              <a:spcBef>
                <a:spcPts val="0"/>
              </a:spcBef>
              <a:buSzPts val="2800"/>
              <a:buNone/>
            </a:pPr>
            <a:r>
              <a:rPr lang="en-US" sz="1600" dirty="0"/>
              <a:t>For river and canal hydroelectric power plants, the inlet structure (water intake) is equipped with:</a:t>
            </a:r>
            <a:endParaRPr lang="ru-RU" sz="1600" dirty="0"/>
          </a:p>
          <a:p>
            <a:pPr marL="285750" indent="-285750">
              <a:lnSpc>
                <a:spcPct val="120000"/>
              </a:lnSpc>
              <a:spcBef>
                <a:spcPts val="0"/>
              </a:spcBef>
              <a:buSzPts val="2800"/>
            </a:pPr>
            <a:r>
              <a:rPr lang="en-US" sz="1600" dirty="0" smtClean="0"/>
              <a:t>Inlet </a:t>
            </a:r>
            <a:r>
              <a:rPr lang="en-US" sz="1600" dirty="0"/>
              <a:t>grating (trash rack) with a cleaning device (trash rack cleaner</a:t>
            </a:r>
            <a:r>
              <a:rPr lang="en-US" sz="1600" dirty="0" smtClean="0"/>
              <a:t>)  </a:t>
            </a:r>
          </a:p>
          <a:p>
            <a:pPr marL="285750" indent="-285750">
              <a:lnSpc>
                <a:spcPct val="120000"/>
              </a:lnSpc>
              <a:spcBef>
                <a:spcPts val="0"/>
              </a:spcBef>
              <a:buSzPts val="2800"/>
            </a:pPr>
            <a:r>
              <a:rPr lang="en-US" sz="1600" dirty="0" smtClean="0"/>
              <a:t>Timber </a:t>
            </a:r>
            <a:r>
              <a:rPr lang="en-US" sz="1600" dirty="0"/>
              <a:t>stop logs.</a:t>
            </a:r>
            <a:endParaRPr lang="ru-RU" sz="1600" dirty="0"/>
          </a:p>
          <a:p>
            <a:pPr marL="0" lvl="0" indent="0">
              <a:lnSpc>
                <a:spcPct val="120000"/>
              </a:lnSpc>
              <a:spcBef>
                <a:spcPts val="0"/>
              </a:spcBef>
              <a:buSzPts val="2800"/>
              <a:buNone/>
            </a:pPr>
            <a:r>
              <a:rPr lang="en-US" sz="1600" dirty="0" smtClean="0"/>
              <a:t> </a:t>
            </a:r>
          </a:p>
        </p:txBody>
      </p:sp>
      <p:pic>
        <p:nvPicPr>
          <p:cNvPr id="14" name="Picture 13"/>
          <p:cNvPicPr/>
          <p:nvPr/>
        </p:nvPicPr>
        <p:blipFill>
          <a:blip r:embed="rId5">
            <a:extLst>
              <a:ext uri="{28A0092B-C50C-407E-A947-70E740481C1C}">
                <a14:useLocalDpi xmlns:a14="http://schemas.microsoft.com/office/drawing/2010/main" val="0"/>
              </a:ext>
            </a:extLst>
          </a:blip>
          <a:srcRect/>
          <a:stretch>
            <a:fillRect/>
          </a:stretch>
        </p:blipFill>
        <p:spPr bwMode="auto">
          <a:xfrm>
            <a:off x="4214132" y="2815771"/>
            <a:ext cx="6480762" cy="3176835"/>
          </a:xfrm>
          <a:prstGeom prst="rect">
            <a:avLst/>
          </a:prstGeom>
          <a:noFill/>
          <a:ln>
            <a:noFill/>
          </a:ln>
        </p:spPr>
      </p:pic>
      <p:sp>
        <p:nvSpPr>
          <p:cNvPr id="3" name="Rectangle 2"/>
          <p:cNvSpPr/>
          <p:nvPr/>
        </p:nvSpPr>
        <p:spPr>
          <a:xfrm>
            <a:off x="3519443" y="5521388"/>
            <a:ext cx="1023037"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Inlet Grate </a:t>
            </a:r>
            <a:endParaRPr lang="en-US" dirty="0"/>
          </a:p>
        </p:txBody>
      </p:sp>
    </p:spTree>
    <p:extLst>
      <p:ext uri="{BB962C8B-B14F-4D97-AF65-F5344CB8AC3E}">
        <p14:creationId xmlns:p14="http://schemas.microsoft.com/office/powerpoint/2010/main" val="3143182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3.2.3.	Equipment for Inlet Structure (Water Intake)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2" name="Google Shape;64;p3"/>
          <p:cNvSpPr txBox="1">
            <a:spLocks noGrp="1"/>
          </p:cNvSpPr>
          <p:nvPr>
            <p:ph type="body" idx="1"/>
          </p:nvPr>
        </p:nvSpPr>
        <p:spPr>
          <a:xfrm>
            <a:off x="617535" y="1736490"/>
            <a:ext cx="10772048"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In medium-pressure and high-pressure hydroelectric power plants, where significantly lower flow rates are handled, the dimensions of the inlet structure are considerably smaller from a hydraulic perspective. As a result, the inlet grates are also much smaller in size. Instead of timber stop logs as a closing mechanism, </a:t>
            </a:r>
            <a:r>
              <a:rPr lang="en-US" sz="1600" i="1" dirty="0"/>
              <a:t>flat gates </a:t>
            </a:r>
            <a:r>
              <a:rPr lang="en-US" sz="1600" dirty="0"/>
              <a:t>with hydraulic drive are used. The hydraulic drive system typically involves pressurized oil supplied by a group of pump-motor units along with the necessary auxiliary equipment.  </a:t>
            </a:r>
            <a:endParaRPr lang="en-US" sz="1600" dirty="0" smtClean="0"/>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r>
              <a:rPr lang="en-US" sz="1600" dirty="0"/>
              <a:t>The construction of the grates (trash racks) can be either inclined or vertical. Vertical metal grates are typically made from shaped steel, while horizontal or sub-horizontal grates are constructed using profiled and shaped iron. The grates, timber stop logs, and vertical columns, which are usually concrete, must undergo hydraulic shaping. The spacing of the grates in </a:t>
            </a:r>
            <a:r>
              <a:rPr lang="en-US" sz="1600" dirty="0" err="1"/>
              <a:t>hydroenergy</a:t>
            </a:r>
            <a:r>
              <a:rPr lang="en-US" sz="1600" dirty="0"/>
              <a:t> facilities depends on the type of hydraulic structure.</a:t>
            </a:r>
            <a:endParaRPr lang="en-US" sz="1600" dirty="0" smtClean="0"/>
          </a:p>
          <a:p>
            <a:pPr marL="0" lvl="0" indent="0">
              <a:lnSpc>
                <a:spcPct val="120000"/>
              </a:lnSpc>
              <a:spcBef>
                <a:spcPts val="0"/>
              </a:spcBef>
              <a:buSzPts val="2800"/>
              <a:buNone/>
            </a:pPr>
            <a:r>
              <a:rPr lang="en-US" sz="1600" dirty="0"/>
              <a:t>In complex designs of inlet structures, experimental hydraulic model tests are often conducted to examine and prevent the occurrence of vortex flow in front of and around the </a:t>
            </a:r>
            <a:r>
              <a:rPr lang="en-US" sz="1600" dirty="0" smtClean="0"/>
              <a:t>grates</a:t>
            </a:r>
            <a:r>
              <a:rPr lang="ru-RU" sz="1600" dirty="0" smtClean="0"/>
              <a:t>.</a:t>
            </a:r>
            <a:endParaRPr lang="en-US" sz="1600" dirty="0" smtClean="0"/>
          </a:p>
        </p:txBody>
      </p:sp>
    </p:spTree>
    <p:extLst>
      <p:ext uri="{BB962C8B-B14F-4D97-AF65-F5344CB8AC3E}">
        <p14:creationId xmlns:p14="http://schemas.microsoft.com/office/powerpoint/2010/main" val="1281464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3.2.3.	Equipment for Inlet Structure (Water Intake)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9" name="Picture 8"/>
          <p:cNvPicPr/>
          <p:nvPr/>
        </p:nvPicPr>
        <p:blipFill>
          <a:blip r:embed="rId5"/>
          <a:stretch>
            <a:fillRect/>
          </a:stretch>
        </p:blipFill>
        <p:spPr>
          <a:xfrm>
            <a:off x="4905828" y="1698171"/>
            <a:ext cx="6183086" cy="4473247"/>
          </a:xfrm>
          <a:prstGeom prst="rect">
            <a:avLst/>
          </a:prstGeom>
        </p:spPr>
      </p:pic>
      <p:sp>
        <p:nvSpPr>
          <p:cNvPr id="3" name="Rectangle 2"/>
          <p:cNvSpPr/>
          <p:nvPr/>
        </p:nvSpPr>
        <p:spPr>
          <a:xfrm>
            <a:off x="769256" y="3528890"/>
            <a:ext cx="4542973" cy="1961050"/>
          </a:xfrm>
          <a:prstGeom prst="rect">
            <a:avLst/>
          </a:prstGeom>
        </p:spPr>
        <p:txBody>
          <a:bodyPr wrap="square">
            <a:spAutoFit/>
          </a:bodyPr>
          <a:lstStyle/>
          <a:p>
            <a:pPr algn="ctr">
              <a:lnSpc>
                <a:spcPct val="115000"/>
              </a:lnSpc>
              <a:spcAft>
                <a:spcPts val="1000"/>
              </a:spcAft>
            </a:pPr>
            <a:r>
              <a:rPr lang="en-US" sz="1800" i="1" dirty="0">
                <a:latin typeface="Times New Roman" panose="02020603050405020304" pitchFamily="18" charset="0"/>
                <a:ea typeface="Calibri" panose="020F0502020204030204" pitchFamily="34" charset="0"/>
                <a:cs typeface="Times New Roman" panose="02020603050405020304" pitchFamily="18" charset="0"/>
              </a:rPr>
              <a:t>Grate </a:t>
            </a:r>
            <a:r>
              <a:rPr lang="en-US" sz="1800" dirty="0">
                <a:latin typeface="Times New Roman" panose="02020603050405020304" pitchFamily="18" charset="0"/>
                <a:ea typeface="Calibri" panose="020F0502020204030204" pitchFamily="34" charset="0"/>
                <a:cs typeface="Times New Roman" panose="02020603050405020304" pitchFamily="18" charset="0"/>
              </a:rPr>
              <a:t>(T</a:t>
            </a:r>
            <a:r>
              <a:rPr lang="en-US" sz="1800" i="1" dirty="0">
                <a:latin typeface="Times New Roman" panose="02020603050405020304" pitchFamily="18" charset="0"/>
                <a:ea typeface="Calibri" panose="020F0502020204030204" pitchFamily="34" charset="0"/>
                <a:cs typeface="Times New Roman" panose="02020603050405020304" pitchFamily="18" charset="0"/>
              </a:rPr>
              <a:t>rash Rack</a:t>
            </a:r>
            <a:r>
              <a:rPr lang="en-US" sz="1800" dirty="0">
                <a:latin typeface="Times New Roman" panose="02020603050405020304" pitchFamily="18" charset="0"/>
                <a:ea typeface="Calibri" panose="020F0502020204030204" pitchFamily="34" charset="0"/>
                <a:cs typeface="Times New Roman" panose="02020603050405020304" pitchFamily="18" charset="0"/>
              </a:rPr>
              <a:t>)</a:t>
            </a:r>
            <a:r>
              <a:rPr lang="en-US" sz="1800" i="1" dirty="0">
                <a:latin typeface="Times New Roman" panose="02020603050405020304" pitchFamily="18" charset="0"/>
                <a:ea typeface="Calibri" panose="020F0502020204030204" pitchFamily="34" charset="0"/>
                <a:cs typeface="Times New Roman" panose="02020603050405020304" pitchFamily="18" charset="0"/>
              </a:rPr>
              <a:t> Scheme</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pPr>
            <a:r>
              <a:rPr lang="en-US" i="1" dirty="0">
                <a:latin typeface="Times New Roman" panose="02020603050405020304" pitchFamily="18" charset="0"/>
                <a:ea typeface="Calibri" panose="020F0502020204030204" pitchFamily="34" charset="0"/>
                <a:cs typeface="Times New Roman" panose="02020603050405020304" pitchFamily="18" charset="0"/>
              </a:rPr>
              <a:t>a) Upstream side of the grate, b) Cross-section A - A, timber stop logs made of profiled iron with concrete filling oriented in the direction of the water flow c) Cross-section B - B, horizontal timber stop logs, </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r>
              <a:rPr lang="en-US" i="1" dirty="0">
                <a:latin typeface="Times New Roman" panose="02020603050405020304" pitchFamily="18" charset="0"/>
                <a:ea typeface="Calibri" panose="020F0502020204030204" pitchFamily="34" charset="0"/>
              </a:rPr>
              <a:t>1. Vertical column, 2. Horizontal timber stop log, 3. </a:t>
            </a:r>
            <a:r>
              <a:rPr lang="mk-MK" i="1" dirty="0">
                <a:latin typeface="Times New Roman" panose="02020603050405020304" pitchFamily="18" charset="0"/>
                <a:ea typeface="Calibri" panose="020F0502020204030204" pitchFamily="34" charset="0"/>
              </a:rPr>
              <a:t>Grate bars</a:t>
            </a:r>
            <a:r>
              <a:rPr lang="en-US" i="1" dirty="0">
                <a:latin typeface="Times New Roman" panose="02020603050405020304" pitchFamily="18" charset="0"/>
                <a:ea typeface="Calibri" panose="020F0502020204030204" pitchFamily="34" charset="0"/>
              </a:rPr>
              <a:t>, 4. </a:t>
            </a:r>
            <a:r>
              <a:rPr lang="mk-MK" i="1" dirty="0">
                <a:latin typeface="Times New Roman" panose="02020603050405020304" pitchFamily="18" charset="0"/>
                <a:ea typeface="Calibri" panose="020F0502020204030204" pitchFamily="34" charset="0"/>
              </a:rPr>
              <a:t>Bar slide</a:t>
            </a:r>
            <a:r>
              <a:rPr lang="en-US" i="1" dirty="0">
                <a:latin typeface="Times New Roman" panose="02020603050405020304" pitchFamily="18" charset="0"/>
                <a:ea typeface="Calibri" panose="020F0502020204030204" pitchFamily="34" charset="0"/>
              </a:rPr>
              <a:t>, 5. </a:t>
            </a:r>
            <a:r>
              <a:rPr lang="mk-MK" i="1" dirty="0">
                <a:latin typeface="Times New Roman" panose="02020603050405020304" pitchFamily="18" charset="0"/>
                <a:ea typeface="Calibri" panose="020F0502020204030204" pitchFamily="34" charset="0"/>
              </a:rPr>
              <a:t>Divider </a:t>
            </a:r>
            <a:endParaRPr lang="en-US" dirty="0"/>
          </a:p>
        </p:txBody>
      </p:sp>
    </p:spTree>
    <p:extLst>
      <p:ext uri="{BB962C8B-B14F-4D97-AF65-F5344CB8AC3E}">
        <p14:creationId xmlns:p14="http://schemas.microsoft.com/office/powerpoint/2010/main" val="41787307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3.2.3.	Equipment for Inlet Structure (Water Intake)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0" name="Picture 9"/>
          <p:cNvPicPr/>
          <p:nvPr/>
        </p:nvPicPr>
        <p:blipFill>
          <a:blip r:embed="rId5"/>
          <a:stretch>
            <a:fillRect/>
          </a:stretch>
        </p:blipFill>
        <p:spPr>
          <a:xfrm>
            <a:off x="5134467" y="1614051"/>
            <a:ext cx="6520503" cy="4293966"/>
          </a:xfrm>
          <a:prstGeom prst="rect">
            <a:avLst/>
          </a:prstGeom>
        </p:spPr>
      </p:pic>
      <p:sp>
        <p:nvSpPr>
          <p:cNvPr id="2" name="Rectangle 1"/>
          <p:cNvSpPr/>
          <p:nvPr/>
        </p:nvSpPr>
        <p:spPr>
          <a:xfrm>
            <a:off x="1221080" y="3889459"/>
            <a:ext cx="4450415" cy="1749710"/>
          </a:xfrm>
          <a:prstGeom prst="rect">
            <a:avLst/>
          </a:prstGeom>
        </p:spPr>
        <p:txBody>
          <a:bodyPr wrap="square">
            <a:spAutoFit/>
          </a:bodyPr>
          <a:lstStyle/>
          <a:p>
            <a:pPr algn="ctr">
              <a:lnSpc>
                <a:spcPct val="115000"/>
              </a:lnSpc>
            </a:pPr>
            <a:r>
              <a:rPr lang="mk-MK" sz="1800" i="1" dirty="0">
                <a:latin typeface="Times New Roman" panose="02020603050405020304" pitchFamily="18" charset="0"/>
                <a:ea typeface="Calibri" panose="020F0502020204030204" pitchFamily="34" charset="0"/>
                <a:cs typeface="Times New Roman" panose="02020603050405020304" pitchFamily="18" charset="0"/>
              </a:rPr>
              <a:t>Various Types of Mechanical Cleaners for Grates </a:t>
            </a:r>
            <a:r>
              <a:rPr lang="en-US" sz="1800" dirty="0">
                <a:latin typeface="Times New Roman" panose="02020603050405020304" pitchFamily="18" charset="0"/>
                <a:ea typeface="Calibri" panose="020F0502020204030204" pitchFamily="34" charset="0"/>
                <a:cs typeface="Times New Roman" panose="02020603050405020304" pitchFamily="18" charset="0"/>
              </a:rPr>
              <a:t>(</a:t>
            </a:r>
            <a:r>
              <a:rPr lang="en-US" sz="1800" i="1" dirty="0">
                <a:latin typeface="Times New Roman" panose="02020603050405020304" pitchFamily="18" charset="0"/>
                <a:ea typeface="Calibri" panose="020F0502020204030204" pitchFamily="34" charset="0"/>
                <a:cs typeface="Times New Roman" panose="02020603050405020304" pitchFamily="18" charset="0"/>
              </a:rPr>
              <a:t>Trash Rack Cleaners</a:t>
            </a:r>
            <a:r>
              <a:rPr lang="en-US" sz="1800" dirty="0">
                <a:latin typeface="Times New Roman" panose="02020603050405020304" pitchFamily="18" charset="0"/>
                <a:ea typeface="Calibri" panose="020F0502020204030204" pitchFamily="34" charset="0"/>
                <a:cs typeface="Times New Roman" panose="02020603050405020304" pitchFamily="18" charset="0"/>
              </a:rPr>
              <a:t>)</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pPr>
            <a:r>
              <a:rPr lang="en-US" i="1" dirty="0">
                <a:latin typeface="Times New Roman" panose="02020603050405020304" pitchFamily="18" charset="0"/>
                <a:ea typeface="Calibri" panose="020F0502020204030204" pitchFamily="34" charset="0"/>
                <a:cs typeface="Times New Roman" panose="02020603050405020304" pitchFamily="18" charset="0"/>
              </a:rPr>
              <a:t>a) Cleaning machine with a bucket</a:t>
            </a:r>
            <a:r>
              <a:rPr lang="mk-MK"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b) Bucket</a:t>
            </a:r>
            <a:r>
              <a:rPr lang="mk-MK"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c) Grabber</a:t>
            </a:r>
            <a:r>
              <a:rPr lang="mk-MK"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d) Grapple</a:t>
            </a:r>
            <a:r>
              <a:rPr lang="mk-MK"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e) Forked grabber</a:t>
            </a:r>
            <a:r>
              <a:rPr lang="mk-MK"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f) Water bulldozer</a:t>
            </a:r>
            <a:r>
              <a:rPr lang="mk-MK" i="1" dirty="0">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pPr>
            <a:r>
              <a:rPr lang="en-US" i="1" dirty="0">
                <a:latin typeface="Times New Roman" panose="02020603050405020304" pitchFamily="18" charset="0"/>
                <a:ea typeface="Calibri" panose="020F0502020204030204" pitchFamily="34" charset="0"/>
                <a:cs typeface="Times New Roman" panose="02020603050405020304" pitchFamily="18" charset="0"/>
              </a:rPr>
              <a:t>g) Pneumatic grabber type "polyp"</a:t>
            </a:r>
            <a:r>
              <a:rPr lang="mk-MK" i="1" dirty="0">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r>
              <a:rPr lang="mk-MK" i="1" dirty="0">
                <a:latin typeface="Times New Roman" panose="02020603050405020304" pitchFamily="18" charset="0"/>
                <a:ea typeface="Calibri" panose="020F0502020204030204" pitchFamily="34" charset="0"/>
              </a:rPr>
              <a:t>1. Upper fork, 2. Lower fork, 3. Кnife, 4. Brush, 5. Rake</a:t>
            </a:r>
            <a:r>
              <a:rPr lang="mk-MK" sz="1800" i="1" dirty="0">
                <a:latin typeface="Times New Roman" panose="02020603050405020304" pitchFamily="18" charset="0"/>
                <a:ea typeface="Calibri" panose="020F0502020204030204" pitchFamily="34" charset="0"/>
              </a:rPr>
              <a:t> </a:t>
            </a:r>
            <a:endParaRPr lang="en-US" dirty="0"/>
          </a:p>
        </p:txBody>
      </p:sp>
    </p:spTree>
    <p:extLst>
      <p:ext uri="{BB962C8B-B14F-4D97-AF65-F5344CB8AC3E}">
        <p14:creationId xmlns:p14="http://schemas.microsoft.com/office/powerpoint/2010/main" val="41982647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3.2.3.	Equipment for Inlet Structure (Water Intake)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17535" y="1736490"/>
            <a:ext cx="10772048"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Inlet structures (water intakes) and hydro-mechanical equipment are categorized based on the construction of hydroelectric plants</a:t>
            </a:r>
            <a:r>
              <a:rPr lang="ru-RU" sz="1600" dirty="0" smtClean="0"/>
              <a:t>:</a:t>
            </a:r>
            <a:endParaRPr lang="ru-RU" sz="1600" dirty="0"/>
          </a:p>
          <a:p>
            <a:pPr marL="285750" indent="-285750">
              <a:lnSpc>
                <a:spcPct val="120000"/>
              </a:lnSpc>
              <a:spcBef>
                <a:spcPts val="0"/>
              </a:spcBef>
              <a:buSzPts val="2800"/>
            </a:pPr>
            <a:r>
              <a:rPr lang="en-US" sz="1600" dirty="0" smtClean="0"/>
              <a:t>Inlet </a:t>
            </a:r>
            <a:r>
              <a:rPr lang="en-US" sz="1600" dirty="0"/>
              <a:t>structures (intakes) for run-of-river low-pressure hydropower plants: These are designed for hydroelectric plants that utilize low-pressure flow from rivers. </a:t>
            </a:r>
            <a:endParaRPr lang="en-US" sz="1600" dirty="0" smtClean="0"/>
          </a:p>
          <a:p>
            <a:pPr marL="285750" indent="-285750">
              <a:lnSpc>
                <a:spcPct val="120000"/>
              </a:lnSpc>
              <a:spcBef>
                <a:spcPts val="0"/>
              </a:spcBef>
              <a:buSzPts val="2800"/>
            </a:pPr>
            <a:r>
              <a:rPr lang="en-US" sz="1600" dirty="0" smtClean="0"/>
              <a:t>Inlet </a:t>
            </a:r>
            <a:r>
              <a:rPr lang="en-US" sz="1600" dirty="0"/>
              <a:t>structures (intakes) for impoundment hydropower plants: These are designed for hydroelectric plants that store water in a reservoir before using it for power generation.</a:t>
            </a:r>
            <a:endParaRPr lang="en-US" sz="1600" dirty="0" smtClean="0"/>
          </a:p>
          <a:p>
            <a:pPr marL="285750" indent="-285750">
              <a:lnSpc>
                <a:spcPct val="120000"/>
              </a:lnSpc>
              <a:spcBef>
                <a:spcPts val="0"/>
              </a:spcBef>
              <a:buSzPts val="2800"/>
            </a:pPr>
            <a:r>
              <a:rPr lang="en-US" sz="1600" dirty="0" smtClean="0"/>
              <a:t>Inlet </a:t>
            </a:r>
            <a:r>
              <a:rPr lang="en-US" sz="1600" dirty="0"/>
              <a:t>structures (intakes) for diversion (gravity and pressure) hydro power plants: These are designed for hydroelectric plants that divert water from its natural course to generate power, either by gravity or pressure.</a:t>
            </a:r>
            <a:endParaRPr lang="ru-RU" sz="1600" dirty="0"/>
          </a:p>
          <a:p>
            <a:pPr marL="0" lvl="0" indent="0">
              <a:lnSpc>
                <a:spcPct val="120000"/>
              </a:lnSpc>
              <a:spcBef>
                <a:spcPts val="0"/>
              </a:spcBef>
              <a:buSzPts val="2800"/>
              <a:buNone/>
            </a:pPr>
            <a:r>
              <a:rPr lang="en-US" sz="1600" dirty="0" smtClean="0"/>
              <a:t> </a:t>
            </a:r>
          </a:p>
          <a:p>
            <a:pPr marL="0" lvl="0" indent="0">
              <a:lnSpc>
                <a:spcPct val="120000"/>
              </a:lnSpc>
              <a:spcBef>
                <a:spcPts val="0"/>
              </a:spcBef>
              <a:buSzPts val="2800"/>
              <a:buNone/>
            </a:pPr>
            <a:r>
              <a:rPr lang="en-US" sz="1600" dirty="0"/>
              <a:t>Additionally, there is a special category for pump stations, where water intake, for energy, water management, or supply purposes, is carried out using pumps</a:t>
            </a:r>
            <a:r>
              <a:rPr lang="ru-RU" sz="1600" dirty="0" smtClean="0"/>
              <a:t>.</a:t>
            </a:r>
            <a:endParaRPr lang="en-US" sz="1600" dirty="0" smtClean="0"/>
          </a:p>
        </p:txBody>
      </p:sp>
    </p:spTree>
    <p:extLst>
      <p:ext uri="{BB962C8B-B14F-4D97-AF65-F5344CB8AC3E}">
        <p14:creationId xmlns:p14="http://schemas.microsoft.com/office/powerpoint/2010/main" val="1656953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3.2.3.	Equipment for Inlet Structure (Water Intake)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0" name="Google Shape;64;p3"/>
          <p:cNvSpPr txBox="1">
            <a:spLocks noGrp="1"/>
          </p:cNvSpPr>
          <p:nvPr>
            <p:ph type="body" idx="1"/>
          </p:nvPr>
        </p:nvSpPr>
        <p:spPr>
          <a:xfrm>
            <a:off x="617535" y="1736490"/>
            <a:ext cx="10772048"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b="1" i="1" dirty="0"/>
              <a:t>Inlet structures for run-of-river low-pressure hydropower plants </a:t>
            </a:r>
            <a:endParaRPr lang="en-US" sz="1600" b="1" i="1" dirty="0" smtClean="0"/>
          </a:p>
          <a:p>
            <a:pPr marL="0" lvl="0" indent="0">
              <a:lnSpc>
                <a:spcPct val="120000"/>
              </a:lnSpc>
              <a:spcBef>
                <a:spcPts val="0"/>
              </a:spcBef>
              <a:buSzPts val="2800"/>
              <a:buNone/>
            </a:pPr>
            <a:r>
              <a:rPr lang="en-US" sz="1600" dirty="0"/>
              <a:t>Inlet structures for run-of-river low-pressure hydropower plants are an integral part of the dam. Each unit has a separate water intake and its own inlet structure.</a:t>
            </a:r>
            <a:endParaRPr lang="en-US" sz="1600" dirty="0" smtClean="0"/>
          </a:p>
          <a:p>
            <a:pPr marL="0" lvl="0" indent="0">
              <a:lnSpc>
                <a:spcPct val="120000"/>
              </a:lnSpc>
              <a:spcBef>
                <a:spcPts val="0"/>
              </a:spcBef>
              <a:buSzPts val="2800"/>
              <a:buNone/>
            </a:pPr>
            <a:r>
              <a:rPr lang="en-US" sz="1600" dirty="0"/>
              <a:t>These inlet structures are equipped with</a:t>
            </a:r>
            <a:r>
              <a:rPr lang="ru-RU" sz="1600" dirty="0" smtClean="0"/>
              <a:t>:</a:t>
            </a:r>
            <a:endParaRPr lang="ru-RU" sz="1600" dirty="0"/>
          </a:p>
          <a:p>
            <a:pPr marL="285750" indent="-285750">
              <a:lnSpc>
                <a:spcPct val="120000"/>
              </a:lnSpc>
              <a:spcBef>
                <a:spcPts val="0"/>
              </a:spcBef>
              <a:buSzPts val="2800"/>
            </a:pPr>
            <a:r>
              <a:rPr lang="en-US" sz="1600" dirty="0" smtClean="0"/>
              <a:t>An </a:t>
            </a:r>
            <a:r>
              <a:rPr lang="en-US" sz="1600" dirty="0"/>
              <a:t>inlet grate (trash rack) with a cleaning device (trash rack cleaner). </a:t>
            </a:r>
            <a:endParaRPr lang="en-US" sz="1600" dirty="0" smtClean="0"/>
          </a:p>
          <a:p>
            <a:pPr marL="285750" indent="-285750">
              <a:lnSpc>
                <a:spcPct val="120000"/>
              </a:lnSpc>
              <a:spcBef>
                <a:spcPts val="0"/>
              </a:spcBef>
              <a:buSzPts val="2800"/>
            </a:pPr>
            <a:r>
              <a:rPr lang="en-US" sz="1600" dirty="0" smtClean="0"/>
              <a:t>Auxiliary </a:t>
            </a:r>
            <a:r>
              <a:rPr lang="en-US" sz="1600" dirty="0"/>
              <a:t>timber stop logs and main flat gates. </a:t>
            </a:r>
            <a:endParaRPr lang="en-US" sz="1600" dirty="0" smtClean="0"/>
          </a:p>
        </p:txBody>
      </p:sp>
      <p:pic>
        <p:nvPicPr>
          <p:cNvPr id="11" name="Picture 10"/>
          <p:cNvPicPr/>
          <p:nvPr/>
        </p:nvPicPr>
        <p:blipFill>
          <a:blip r:embed="rId5"/>
          <a:stretch>
            <a:fillRect/>
          </a:stretch>
        </p:blipFill>
        <p:spPr>
          <a:xfrm>
            <a:off x="5693773" y="3265022"/>
            <a:ext cx="5971540" cy="3181985"/>
          </a:xfrm>
          <a:prstGeom prst="rect">
            <a:avLst/>
          </a:prstGeom>
        </p:spPr>
      </p:pic>
      <p:sp>
        <p:nvSpPr>
          <p:cNvPr id="3" name="Rectangle 2"/>
          <p:cNvSpPr/>
          <p:nvPr/>
        </p:nvSpPr>
        <p:spPr>
          <a:xfrm>
            <a:off x="3339683" y="5349924"/>
            <a:ext cx="2872431" cy="523220"/>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Inlet Structures for Low-Pressure Run-of-River Hydropower Plants</a:t>
            </a:r>
            <a:endParaRPr lang="en-US" dirty="0"/>
          </a:p>
        </p:txBody>
      </p:sp>
    </p:spTree>
    <p:extLst>
      <p:ext uri="{BB962C8B-B14F-4D97-AF65-F5344CB8AC3E}">
        <p14:creationId xmlns:p14="http://schemas.microsoft.com/office/powerpoint/2010/main" val="33099046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3.2.3.	Equipment for Inlet Structure (Water Intake)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2" name="Google Shape;64;p3"/>
          <p:cNvSpPr txBox="1">
            <a:spLocks noGrp="1"/>
          </p:cNvSpPr>
          <p:nvPr>
            <p:ph type="body" idx="1"/>
          </p:nvPr>
        </p:nvSpPr>
        <p:spPr>
          <a:xfrm>
            <a:off x="617535" y="1736490"/>
            <a:ext cx="5449436"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b="1" i="1" dirty="0"/>
              <a:t>Inlet structures for impoundment hydropower plants </a:t>
            </a:r>
            <a:endParaRPr lang="en-US" sz="1600" b="1" i="1" dirty="0" smtClean="0"/>
          </a:p>
          <a:p>
            <a:pPr marL="0" lvl="0" indent="0">
              <a:lnSpc>
                <a:spcPct val="120000"/>
              </a:lnSpc>
              <a:spcBef>
                <a:spcPts val="0"/>
              </a:spcBef>
              <a:buSzPts val="2800"/>
              <a:buNone/>
            </a:pPr>
            <a:r>
              <a:rPr lang="en-US" sz="1600" dirty="0"/>
              <a:t>When it comes to a reservoir hydroelectric power plant located downstream from the concrete dam, the inlet structure can be designed as a separate object from the dam, it can be located on the dam, or within the dam itself</a:t>
            </a:r>
            <a:r>
              <a:rPr lang="en-US" sz="1600" dirty="0" smtClean="0"/>
              <a:t>. </a:t>
            </a:r>
          </a:p>
          <a:p>
            <a:pPr marL="0" lvl="0" indent="0">
              <a:lnSpc>
                <a:spcPct val="120000"/>
              </a:lnSpc>
              <a:spcBef>
                <a:spcPts val="0"/>
              </a:spcBef>
              <a:buSzPts val="2800"/>
              <a:buNone/>
            </a:pPr>
            <a:r>
              <a:rPr lang="en-US" sz="1600" dirty="0" smtClean="0"/>
              <a:t> </a:t>
            </a:r>
          </a:p>
        </p:txBody>
      </p:sp>
      <p:pic>
        <p:nvPicPr>
          <p:cNvPr id="13" name="Picture 12"/>
          <p:cNvPicPr/>
          <p:nvPr/>
        </p:nvPicPr>
        <p:blipFill>
          <a:blip r:embed="rId5">
            <a:extLst>
              <a:ext uri="{28A0092B-C50C-407E-A947-70E740481C1C}">
                <a14:useLocalDpi xmlns:a14="http://schemas.microsoft.com/office/drawing/2010/main" val="0"/>
              </a:ext>
            </a:extLst>
          </a:blip>
          <a:srcRect/>
          <a:stretch>
            <a:fillRect/>
          </a:stretch>
        </p:blipFill>
        <p:spPr bwMode="auto">
          <a:xfrm>
            <a:off x="7170058" y="1378857"/>
            <a:ext cx="4219526" cy="4613750"/>
          </a:xfrm>
          <a:prstGeom prst="rect">
            <a:avLst/>
          </a:prstGeom>
          <a:noFill/>
          <a:ln>
            <a:noFill/>
          </a:ln>
        </p:spPr>
      </p:pic>
      <p:sp>
        <p:nvSpPr>
          <p:cNvPr id="4" name="Rectangle 3"/>
          <p:cNvSpPr/>
          <p:nvPr/>
        </p:nvSpPr>
        <p:spPr>
          <a:xfrm>
            <a:off x="3607648" y="5556997"/>
            <a:ext cx="3695242" cy="307777"/>
          </a:xfrm>
          <a:prstGeom prst="rect">
            <a:avLst/>
          </a:prstGeom>
          <a:solidFill>
            <a:schemeClr val="bg1"/>
          </a:solidFill>
        </p:spPr>
        <p:txBody>
          <a:bodyPr wrap="none">
            <a:spAutoFit/>
          </a:bodyPr>
          <a:lstStyle/>
          <a:p>
            <a:r>
              <a:rPr lang="en-US" i="1" dirty="0">
                <a:latin typeface="Times New Roman" panose="02020603050405020304" pitchFamily="18" charset="0"/>
                <a:ea typeface="Calibri" panose="020F0502020204030204" pitchFamily="34" charset="0"/>
              </a:rPr>
              <a:t>Inlet structure with </a:t>
            </a:r>
            <a:r>
              <a:rPr lang="en-US" i="1" dirty="0" err="1">
                <a:latin typeface="Times New Roman" panose="02020603050405020304" pitchFamily="18" charset="0"/>
                <a:ea typeface="Calibri" panose="020F0502020204030204" pitchFamily="34" charset="0"/>
              </a:rPr>
              <a:t>hydromechanical</a:t>
            </a:r>
            <a:r>
              <a:rPr lang="en-US" i="1" dirty="0">
                <a:latin typeface="Times New Roman" panose="02020603050405020304" pitchFamily="18" charset="0"/>
                <a:ea typeface="Calibri" panose="020F0502020204030204" pitchFamily="34" charset="0"/>
              </a:rPr>
              <a:t> equipment </a:t>
            </a:r>
            <a:endParaRPr lang="en-US" dirty="0"/>
          </a:p>
        </p:txBody>
      </p:sp>
    </p:spTree>
    <p:extLst>
      <p:ext uri="{BB962C8B-B14F-4D97-AF65-F5344CB8AC3E}">
        <p14:creationId xmlns:p14="http://schemas.microsoft.com/office/powerpoint/2010/main" val="1331989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3.2.3.	Equipment for Inlet Structure (Water Intake)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1" name="Google Shape;64;p3"/>
          <p:cNvSpPr txBox="1">
            <a:spLocks noGrp="1"/>
          </p:cNvSpPr>
          <p:nvPr>
            <p:ph type="body" idx="1"/>
          </p:nvPr>
        </p:nvSpPr>
        <p:spPr>
          <a:xfrm>
            <a:off x="617535" y="1736490"/>
            <a:ext cx="10772048"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b="1" i="1" dirty="0"/>
              <a:t>Inlet Structures of Derivative Hydroelectric Power </a:t>
            </a:r>
            <a:r>
              <a:rPr lang="en-US" sz="1600" b="1" i="1" dirty="0" smtClean="0"/>
              <a:t>Plants </a:t>
            </a:r>
            <a:r>
              <a:rPr lang="ru-RU" sz="1600" b="1" i="1" dirty="0" smtClean="0"/>
              <a:t> </a:t>
            </a:r>
            <a:r>
              <a:rPr lang="en-US" sz="1600" b="1" i="1" dirty="0" smtClean="0"/>
              <a:t> </a:t>
            </a:r>
          </a:p>
          <a:p>
            <a:pPr marL="0" lvl="0" indent="0">
              <a:lnSpc>
                <a:spcPct val="120000"/>
              </a:lnSpc>
              <a:spcBef>
                <a:spcPts val="0"/>
              </a:spcBef>
              <a:buSzPts val="2800"/>
              <a:buNone/>
            </a:pPr>
            <a:r>
              <a:rPr lang="en-US" sz="1600" dirty="0"/>
              <a:t>Inlet structures for the water diversion of pressured derivations are typically equipped with</a:t>
            </a:r>
            <a:r>
              <a:rPr lang="ru-RU" sz="1600" dirty="0" smtClean="0"/>
              <a:t>:</a:t>
            </a:r>
            <a:endParaRPr lang="ru-RU" sz="1600" dirty="0"/>
          </a:p>
          <a:p>
            <a:pPr marL="285750" indent="-285750">
              <a:lnSpc>
                <a:spcPct val="120000"/>
              </a:lnSpc>
              <a:spcBef>
                <a:spcPts val="0"/>
              </a:spcBef>
              <a:buSzPts val="2800"/>
            </a:pPr>
            <a:r>
              <a:rPr lang="en-US" sz="1600" dirty="0" smtClean="0"/>
              <a:t>Fine </a:t>
            </a:r>
            <a:r>
              <a:rPr lang="en-US" sz="1600" dirty="0"/>
              <a:t>grates, which can be vertical or inclined, </a:t>
            </a:r>
            <a:endParaRPr lang="en-US" sz="1600" dirty="0" smtClean="0"/>
          </a:p>
          <a:p>
            <a:pPr marL="285750" indent="-285750">
              <a:lnSpc>
                <a:spcPct val="120000"/>
              </a:lnSpc>
              <a:spcBef>
                <a:spcPts val="0"/>
              </a:spcBef>
              <a:buSzPts val="2800"/>
            </a:pPr>
            <a:r>
              <a:rPr lang="en-US" sz="1600" dirty="0" smtClean="0"/>
              <a:t>Cleaners</a:t>
            </a:r>
            <a:r>
              <a:rPr lang="en-US" sz="1600" dirty="0"/>
              <a:t>,</a:t>
            </a:r>
            <a:endParaRPr lang="en-US" sz="1600" dirty="0" smtClean="0"/>
          </a:p>
          <a:p>
            <a:pPr marL="285750" indent="-285750">
              <a:lnSpc>
                <a:spcPct val="120000"/>
              </a:lnSpc>
              <a:spcBef>
                <a:spcPts val="0"/>
              </a:spcBef>
              <a:buSzPts val="2800"/>
            </a:pPr>
            <a:r>
              <a:rPr lang="en-US" sz="1600" dirty="0" smtClean="0"/>
              <a:t>Auxiliary </a:t>
            </a:r>
            <a:r>
              <a:rPr lang="en-US" sz="1600" dirty="0"/>
              <a:t>and main gates and valves,</a:t>
            </a:r>
            <a:endParaRPr lang="en-US" sz="1600" dirty="0" smtClean="0"/>
          </a:p>
          <a:p>
            <a:pPr marL="285750" indent="-285750">
              <a:lnSpc>
                <a:spcPct val="120000"/>
              </a:lnSpc>
              <a:spcBef>
                <a:spcPts val="0"/>
              </a:spcBef>
              <a:buSzPts val="2800"/>
            </a:pPr>
            <a:r>
              <a:rPr lang="en-US" sz="1600" dirty="0" smtClean="0"/>
              <a:t>Aeration </a:t>
            </a:r>
            <a:r>
              <a:rPr lang="en-US" sz="1600" dirty="0"/>
              <a:t>pipes or windows</a:t>
            </a:r>
            <a:r>
              <a:rPr lang="ru-RU" sz="1600" dirty="0" smtClean="0"/>
              <a:t>,</a:t>
            </a:r>
            <a:endParaRPr lang="en-US" sz="1600" dirty="0" smtClean="0"/>
          </a:p>
          <a:p>
            <a:pPr marL="285750" indent="-285750">
              <a:lnSpc>
                <a:spcPct val="120000"/>
              </a:lnSpc>
              <a:spcBef>
                <a:spcPts val="0"/>
              </a:spcBef>
              <a:buSzPts val="2800"/>
            </a:pPr>
            <a:r>
              <a:rPr lang="en-US" sz="1600" dirty="0" smtClean="0"/>
              <a:t>Vehicle </a:t>
            </a:r>
            <a:r>
              <a:rPr lang="en-US" sz="1600" dirty="0"/>
              <a:t>inlets through a removable section of the grate or a vertical window.</a:t>
            </a:r>
            <a:endParaRPr lang="ru-RU" sz="1600" dirty="0" smtClean="0"/>
          </a:p>
          <a:p>
            <a:pPr marL="0" lvl="0" indent="0">
              <a:lnSpc>
                <a:spcPct val="120000"/>
              </a:lnSpc>
              <a:spcBef>
                <a:spcPts val="0"/>
              </a:spcBef>
              <a:buSzPts val="2800"/>
              <a:buNone/>
            </a:pPr>
            <a:r>
              <a:rPr lang="en-US" sz="1600" dirty="0" smtClean="0"/>
              <a:t> </a:t>
            </a:r>
          </a:p>
        </p:txBody>
      </p:sp>
      <p:pic>
        <p:nvPicPr>
          <p:cNvPr id="14" name="Picture 13"/>
          <p:cNvPicPr/>
          <p:nvPr/>
        </p:nvPicPr>
        <p:blipFill>
          <a:blip r:embed="rId5"/>
          <a:stretch>
            <a:fillRect/>
          </a:stretch>
        </p:blipFill>
        <p:spPr>
          <a:xfrm>
            <a:off x="4799823" y="3875311"/>
            <a:ext cx="6361663" cy="2396301"/>
          </a:xfrm>
          <a:prstGeom prst="rect">
            <a:avLst/>
          </a:prstGeom>
        </p:spPr>
      </p:pic>
      <p:sp>
        <p:nvSpPr>
          <p:cNvPr id="3" name="Rectangle 2"/>
          <p:cNvSpPr/>
          <p:nvPr/>
        </p:nvSpPr>
        <p:spPr>
          <a:xfrm>
            <a:off x="2690771" y="5437621"/>
            <a:ext cx="2360201" cy="523220"/>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Inlet Structure, Supply Tunnel of a Pressured Derivation </a:t>
            </a:r>
            <a:endParaRPr lang="en-US" dirty="0"/>
          </a:p>
        </p:txBody>
      </p:sp>
    </p:spTree>
    <p:extLst>
      <p:ext uri="{BB962C8B-B14F-4D97-AF65-F5344CB8AC3E}">
        <p14:creationId xmlns:p14="http://schemas.microsoft.com/office/powerpoint/2010/main" val="13872639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a:spLocks noGrp="1"/>
          </p:cNvSpPr>
          <p:nvPr>
            <p:ph type="title"/>
          </p:nvPr>
        </p:nvSpPr>
        <p:spPr>
          <a:xfrm>
            <a:off x="519367" y="699568"/>
            <a:ext cx="11271744" cy="1040741"/>
          </a:xfrm>
          <a:prstGeom prst="rect">
            <a:avLst/>
          </a:prstGeom>
          <a:noFill/>
          <a:ln>
            <a:noFill/>
          </a:ln>
        </p:spPr>
        <p:txBody>
          <a:bodyPr spcFirstLastPara="1" wrap="square" lIns="91425" tIns="45700" rIns="91425" bIns="45700" anchor="ctr" anchorCtr="0">
            <a:normAutofit/>
          </a:bodyPr>
          <a:lstStyle/>
          <a:p>
            <a:pPr lvl="0"/>
            <a:r>
              <a:rPr lang="en-US" sz="2000" dirty="0"/>
              <a:t>Components of a hydroelectric power plant and Methods of hydraulic and structural calculation of elements in modern </a:t>
            </a:r>
            <a:r>
              <a:rPr lang="en-US" sz="2000" dirty="0" err="1"/>
              <a:t>hydroenergy</a:t>
            </a:r>
            <a:r>
              <a:rPr lang="en-US" sz="2000" dirty="0"/>
              <a:t> facilities</a:t>
            </a:r>
          </a:p>
        </p:txBody>
      </p:sp>
      <p:sp>
        <p:nvSpPr>
          <p:cNvPr id="57" name="Google Shape;57;p2"/>
          <p:cNvSpPr txBox="1">
            <a:spLocks noGrp="1"/>
          </p:cNvSpPr>
          <p:nvPr>
            <p:ph type="body" idx="1"/>
          </p:nvPr>
        </p:nvSpPr>
        <p:spPr>
          <a:xfrm>
            <a:off x="519366" y="1741166"/>
            <a:ext cx="11271745" cy="4244579"/>
          </a:xfrm>
          <a:prstGeom prst="rect">
            <a:avLst/>
          </a:prstGeom>
          <a:noFill/>
          <a:ln>
            <a:noFill/>
          </a:ln>
        </p:spPr>
        <p:txBody>
          <a:bodyPr spcFirstLastPara="1" wrap="square" lIns="91425" tIns="45700" rIns="91425" bIns="45700" numCol="2" anchor="t" anchorCtr="0">
            <a:normAutofit/>
          </a:bodyPr>
          <a:lstStyle/>
          <a:p>
            <a:pPr marL="228600" lvl="0" indent="-228600">
              <a:buSzPts val="2800"/>
            </a:pPr>
            <a:r>
              <a:rPr lang="en-US" sz="1800" dirty="0">
                <a:solidFill>
                  <a:schemeClr val="accent6">
                    <a:lumMod val="50000"/>
                  </a:schemeClr>
                </a:solidFill>
              </a:rPr>
              <a:t>Main components of hydroelectric power plants and their </a:t>
            </a:r>
            <a:r>
              <a:rPr lang="en-US" sz="1800" dirty="0" smtClean="0">
                <a:solidFill>
                  <a:schemeClr val="accent6">
                    <a:lumMod val="50000"/>
                  </a:schemeClr>
                </a:solidFill>
              </a:rPr>
              <a:t>functions  </a:t>
            </a:r>
            <a:r>
              <a:rPr lang="ru-RU" sz="1800" dirty="0" smtClean="0"/>
              <a:t> </a:t>
            </a:r>
          </a:p>
          <a:p>
            <a:pPr marL="685800" lvl="1" indent="-228600">
              <a:buSzPts val="2800"/>
            </a:pPr>
            <a:r>
              <a:rPr lang="en-US" sz="1600" dirty="0"/>
              <a:t>Dam</a:t>
            </a:r>
            <a:r>
              <a:rPr lang="ru-RU" sz="1600" dirty="0" smtClean="0"/>
              <a:t> </a:t>
            </a:r>
          </a:p>
          <a:p>
            <a:pPr marL="685800" lvl="1" indent="-228600">
              <a:buSzPts val="2800"/>
            </a:pPr>
            <a:r>
              <a:rPr lang="en-US" sz="1600" dirty="0" smtClean="0"/>
              <a:t>Intake </a:t>
            </a:r>
          </a:p>
          <a:p>
            <a:pPr marL="685800" lvl="1" indent="-228600">
              <a:buSzPts val="2800"/>
            </a:pPr>
            <a:r>
              <a:rPr lang="en-US" sz="1600" dirty="0"/>
              <a:t>Supply </a:t>
            </a:r>
            <a:r>
              <a:rPr lang="en-US" sz="1600" dirty="0" smtClean="0"/>
              <a:t>works </a:t>
            </a:r>
          </a:p>
          <a:p>
            <a:pPr marL="685800" lvl="1" indent="-228600">
              <a:buSzPts val="2800"/>
            </a:pPr>
            <a:r>
              <a:rPr lang="en-US" sz="1600" dirty="0"/>
              <a:t>Surge chambers (water chambers</a:t>
            </a:r>
            <a:r>
              <a:rPr lang="en-US" sz="1600" dirty="0" smtClean="0"/>
              <a:t>) </a:t>
            </a:r>
          </a:p>
          <a:p>
            <a:pPr marL="685800" lvl="1" indent="-228600">
              <a:buSzPts val="2800"/>
            </a:pPr>
            <a:r>
              <a:rPr lang="en-US" sz="1600" dirty="0" smtClean="0"/>
              <a:t>Penstock </a:t>
            </a:r>
          </a:p>
          <a:p>
            <a:pPr marL="685800" lvl="1" indent="-228600">
              <a:buSzPts val="2800"/>
            </a:pPr>
            <a:r>
              <a:rPr lang="en-US" sz="1600" dirty="0"/>
              <a:t>Powerhouse</a:t>
            </a:r>
            <a:r>
              <a:rPr lang="ru-RU" sz="1600" dirty="0" smtClean="0"/>
              <a:t> </a:t>
            </a:r>
            <a:r>
              <a:rPr lang="en-US" sz="1600" dirty="0" smtClean="0"/>
              <a:t> </a:t>
            </a:r>
            <a:endParaRPr lang="ru-RU" sz="1600" dirty="0" smtClean="0"/>
          </a:p>
          <a:p>
            <a:pPr marL="685800" lvl="1" indent="-228600">
              <a:buSzPts val="2800"/>
            </a:pPr>
            <a:r>
              <a:rPr lang="en-US" sz="1600" dirty="0" smtClean="0"/>
              <a:t>Generators </a:t>
            </a:r>
            <a:r>
              <a:rPr lang="ru-RU" sz="1600" dirty="0" smtClean="0"/>
              <a:t> </a:t>
            </a:r>
          </a:p>
          <a:p>
            <a:pPr marL="685800" lvl="1" indent="-228600">
              <a:buSzPts val="2800"/>
            </a:pPr>
            <a:r>
              <a:rPr lang="en-US" sz="1600" dirty="0"/>
              <a:t>Water Discharge Systems – </a:t>
            </a:r>
            <a:r>
              <a:rPr lang="en-US" sz="1600" dirty="0" smtClean="0"/>
              <a:t>tailrace  </a:t>
            </a:r>
            <a:r>
              <a:rPr lang="ru-RU" sz="1600" dirty="0" smtClean="0"/>
              <a:t> </a:t>
            </a:r>
          </a:p>
          <a:p>
            <a:pPr marL="457200" lvl="1" indent="0">
              <a:buSzPts val="2800"/>
              <a:buNone/>
            </a:pPr>
            <a:endParaRPr lang="mk-MK" sz="1400" dirty="0" smtClean="0"/>
          </a:p>
          <a:p>
            <a:pPr marL="228600" lvl="0" indent="-228600">
              <a:buSzPts val="2800"/>
            </a:pPr>
            <a:r>
              <a:rPr lang="en-US" sz="1800" b="1" dirty="0" smtClean="0">
                <a:solidFill>
                  <a:schemeClr val="accent6">
                    <a:lumMod val="50000"/>
                  </a:schemeClr>
                </a:solidFill>
              </a:rPr>
              <a:t> </a:t>
            </a:r>
            <a:r>
              <a:rPr lang="en-US" sz="1800" b="1" dirty="0" err="1">
                <a:solidFill>
                  <a:schemeClr val="accent6">
                    <a:lumMod val="50000"/>
                  </a:schemeClr>
                </a:solidFill>
              </a:rPr>
              <a:t>Hydromechanical</a:t>
            </a:r>
            <a:r>
              <a:rPr lang="en-US" sz="1800" b="1" dirty="0">
                <a:solidFill>
                  <a:schemeClr val="accent6">
                    <a:lumMod val="50000"/>
                  </a:schemeClr>
                </a:solidFill>
              </a:rPr>
              <a:t> </a:t>
            </a:r>
            <a:r>
              <a:rPr lang="en-US" sz="1800" b="1" dirty="0" smtClean="0">
                <a:solidFill>
                  <a:schemeClr val="accent6">
                    <a:lumMod val="50000"/>
                  </a:schemeClr>
                </a:solidFill>
              </a:rPr>
              <a:t>Equipment </a:t>
            </a:r>
            <a:r>
              <a:rPr lang="ru-RU" sz="18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Trash racks (Gratings</a:t>
            </a:r>
            <a:r>
              <a:rPr lang="en-US" sz="1600" b="1" dirty="0" smtClean="0">
                <a:solidFill>
                  <a:schemeClr val="accent6">
                    <a:lumMod val="50000"/>
                  </a:schemeClr>
                </a:solidFill>
              </a:rPr>
              <a:t>)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Gate </a:t>
            </a:r>
            <a:r>
              <a:rPr lang="en-US" sz="1600" b="1" dirty="0" smtClean="0">
                <a:solidFill>
                  <a:schemeClr val="accent6">
                    <a:lumMod val="50000"/>
                  </a:schemeClr>
                </a:solidFill>
              </a:rPr>
              <a:t>Mechanisms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Equipment for Inlet Structure (Water Intake</a:t>
            </a:r>
            <a:r>
              <a:rPr lang="en-US" sz="1600" b="1" dirty="0" smtClean="0">
                <a:solidFill>
                  <a:schemeClr val="accent6">
                    <a:lumMod val="50000"/>
                  </a:schemeClr>
                </a:solidFill>
              </a:rPr>
              <a:t>)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Dam and Barrier </a:t>
            </a:r>
            <a:r>
              <a:rPr lang="en-US" sz="1600" b="1" dirty="0" smtClean="0">
                <a:solidFill>
                  <a:schemeClr val="accent6">
                    <a:lumMod val="50000"/>
                  </a:schemeClr>
                </a:solidFill>
              </a:rPr>
              <a:t>Equipment </a:t>
            </a:r>
          </a:p>
          <a:p>
            <a:pPr marL="685800" lvl="1" indent="-228600">
              <a:buSzPts val="2800"/>
            </a:pPr>
            <a:r>
              <a:rPr lang="en-US" sz="1600" b="1" dirty="0">
                <a:solidFill>
                  <a:schemeClr val="accent6">
                    <a:lumMod val="50000"/>
                  </a:schemeClr>
                </a:solidFill>
              </a:rPr>
              <a:t>Water Chamber </a:t>
            </a:r>
            <a:r>
              <a:rPr lang="en-US" sz="1600" b="1" dirty="0" smtClean="0">
                <a:solidFill>
                  <a:schemeClr val="accent6">
                    <a:lumMod val="50000"/>
                  </a:schemeClr>
                </a:solidFill>
              </a:rPr>
              <a:t>Equipment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Equipment for the Gate </a:t>
            </a:r>
            <a:r>
              <a:rPr lang="en-US" sz="1600" b="1" dirty="0" smtClean="0">
                <a:solidFill>
                  <a:schemeClr val="accent6">
                    <a:lumMod val="50000"/>
                  </a:schemeClr>
                </a:solidFill>
              </a:rPr>
              <a:t>Chamber </a:t>
            </a:r>
            <a:r>
              <a:rPr lang="ru-RU" sz="1600" b="1" dirty="0" smtClean="0">
                <a:solidFill>
                  <a:schemeClr val="accent6">
                    <a:lumMod val="50000"/>
                  </a:schemeClr>
                </a:solidFill>
              </a:rPr>
              <a:t> </a:t>
            </a:r>
          </a:p>
          <a:p>
            <a:pPr marL="685800" lvl="1" indent="-228600">
              <a:buSzPts val="2800"/>
            </a:pPr>
            <a:r>
              <a:rPr lang="en-US" sz="1600" b="1" dirty="0">
                <a:solidFill>
                  <a:schemeClr val="accent6">
                    <a:lumMod val="50000"/>
                  </a:schemeClr>
                </a:solidFill>
              </a:rPr>
              <a:t>Guidelines for Equipment Selection and Sizing and Weight </a:t>
            </a:r>
            <a:r>
              <a:rPr lang="en-US" sz="1600" b="1" dirty="0" smtClean="0">
                <a:solidFill>
                  <a:schemeClr val="accent6">
                    <a:lumMod val="50000"/>
                  </a:schemeClr>
                </a:solidFill>
              </a:rPr>
              <a:t>Estimation </a:t>
            </a:r>
            <a:r>
              <a:rPr lang="ru-RU" sz="1600" b="1" dirty="0" smtClean="0">
                <a:solidFill>
                  <a:schemeClr val="accent6">
                    <a:lumMod val="50000"/>
                  </a:schemeClr>
                </a:solidFill>
              </a:rPr>
              <a:t> </a:t>
            </a:r>
          </a:p>
          <a:p>
            <a:pPr marL="457200" lvl="1" indent="0">
              <a:buSzPts val="2800"/>
              <a:buNone/>
            </a:pPr>
            <a:endParaRPr lang="ru-RU" sz="1400" b="1" dirty="0" smtClean="0">
              <a:solidFill>
                <a:schemeClr val="accent6">
                  <a:lumMod val="50000"/>
                </a:schemeClr>
              </a:solidFill>
            </a:endParaRPr>
          </a:p>
          <a:p>
            <a:pPr marL="228600" lvl="0" indent="-228600">
              <a:buSzPts val="2800"/>
            </a:pPr>
            <a:r>
              <a:rPr lang="en-US" sz="1800" dirty="0" smtClean="0"/>
              <a:t>Penstocks </a:t>
            </a:r>
            <a:r>
              <a:rPr lang="ru-RU" sz="1800" dirty="0" smtClean="0"/>
              <a:t> </a:t>
            </a:r>
          </a:p>
          <a:p>
            <a:pPr marL="685800" lvl="1" indent="-228600">
              <a:buSzPts val="2800"/>
            </a:pPr>
            <a:r>
              <a:rPr lang="en-US" sz="1600" dirty="0"/>
              <a:t>Types of </a:t>
            </a:r>
            <a:r>
              <a:rPr lang="en-US" sz="1600" dirty="0" smtClean="0"/>
              <a:t>Penstocks </a:t>
            </a:r>
          </a:p>
          <a:p>
            <a:pPr marL="685800" lvl="1" indent="-228600">
              <a:buSzPts val="2800"/>
            </a:pPr>
            <a:r>
              <a:rPr lang="ru-RU" sz="1600" dirty="0" smtClean="0"/>
              <a:t> </a:t>
            </a:r>
            <a:r>
              <a:rPr lang="en-US" sz="1600" dirty="0"/>
              <a:t>The economical (optimal) diameter of the </a:t>
            </a:r>
            <a:r>
              <a:rPr lang="en-US" sz="1600" dirty="0" smtClean="0"/>
              <a:t>penstock </a:t>
            </a:r>
          </a:p>
          <a:p>
            <a:pPr marL="685800" lvl="1" indent="-228600">
              <a:buSzPts val="2800"/>
            </a:pPr>
            <a:r>
              <a:rPr lang="en-US" sz="1600" dirty="0"/>
              <a:t>Hydraulic Ratios and Sizing </a:t>
            </a:r>
            <a:r>
              <a:rPr lang="en-US" sz="1600" dirty="0" smtClean="0"/>
              <a:t>Laws </a:t>
            </a:r>
            <a:endParaRPr lang="ru-RU" sz="1600" dirty="0" smtClean="0"/>
          </a:p>
          <a:p>
            <a:pPr marL="685800" lvl="1" indent="-228600">
              <a:buSzPts val="2800"/>
            </a:pPr>
            <a:r>
              <a:rPr lang="en-US" sz="1600" dirty="0"/>
              <a:t>Guidelines for Dimensioning and Estimation of </a:t>
            </a:r>
            <a:r>
              <a:rPr lang="en-US" sz="1600" dirty="0" smtClean="0"/>
              <a:t>Weight </a:t>
            </a:r>
            <a:r>
              <a:rPr lang="ru-RU" dirty="0" smtClean="0"/>
              <a:t> </a:t>
            </a:r>
            <a:endParaRPr lang="ru-RU" sz="1600" dirty="0" smtClean="0"/>
          </a:p>
        </p:txBody>
      </p:sp>
      <p:sp>
        <p:nvSpPr>
          <p:cNvPr id="58" name="Google Shape;58;p2"/>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5" name="Picture 4"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6" name="Picture 5"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2" name="Google Shape;64;p3"/>
          <p:cNvSpPr txBox="1">
            <a:spLocks noGrp="1"/>
          </p:cNvSpPr>
          <p:nvPr>
            <p:ph type="body" idx="1"/>
          </p:nvPr>
        </p:nvSpPr>
        <p:spPr>
          <a:xfrm>
            <a:off x="446620" y="1680986"/>
            <a:ext cx="11359239"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b="1" i="1" dirty="0"/>
              <a:t>Spillway   </a:t>
            </a:r>
            <a:endParaRPr lang="en-US" sz="1000" dirty="0" smtClean="0"/>
          </a:p>
          <a:p>
            <a:pPr marL="0" lvl="0" indent="0">
              <a:lnSpc>
                <a:spcPct val="120000"/>
              </a:lnSpc>
              <a:spcBef>
                <a:spcPts val="0"/>
              </a:spcBef>
              <a:buSzPts val="2800"/>
              <a:buNone/>
            </a:pPr>
            <a:r>
              <a:rPr lang="en-US" sz="1400" dirty="0"/>
              <a:t>The equipment for the spillway primarily depends on the type of dam and the amount of water that needs to be released</a:t>
            </a:r>
            <a:r>
              <a:rPr lang="ru-RU" sz="1400" dirty="0" smtClean="0"/>
              <a:t>.</a:t>
            </a:r>
            <a:r>
              <a:rPr lang="en-US" sz="1400" dirty="0" smtClean="0"/>
              <a:t> </a:t>
            </a:r>
          </a:p>
          <a:p>
            <a:pPr marL="0" lvl="0" indent="0">
              <a:lnSpc>
                <a:spcPct val="120000"/>
              </a:lnSpc>
              <a:spcBef>
                <a:spcPts val="0"/>
              </a:spcBef>
              <a:buSzPts val="2800"/>
              <a:buNone/>
            </a:pPr>
            <a:r>
              <a:rPr lang="en-US" sz="1400" dirty="0"/>
              <a:t>In the case of river and canal power plants,</a:t>
            </a:r>
            <a:r>
              <a:rPr lang="en-US" sz="1400" i="1" dirty="0"/>
              <a:t> segmented gates with an overflow section </a:t>
            </a:r>
            <a:r>
              <a:rPr lang="en-US" sz="1400" dirty="0"/>
              <a:t>are most commonly used. The overflow section is used for fine level regulation, while segmented gates are used to release larger quantities of water. These gates are a more cost-effective solution compared to other types of gates, considering their weight, cost, and the fact that they have a simple operation</a:t>
            </a:r>
            <a:r>
              <a:rPr lang="ru-RU" sz="1400" dirty="0" smtClean="0"/>
              <a:t>.</a:t>
            </a:r>
            <a:endParaRPr lang="en-US" sz="1400" dirty="0" smtClean="0"/>
          </a:p>
        </p:txBody>
      </p:sp>
      <p:pic>
        <p:nvPicPr>
          <p:cNvPr id="13" name="Picture 12"/>
          <p:cNvPicPr/>
          <p:nvPr/>
        </p:nvPicPr>
        <p:blipFill>
          <a:blip r:embed="rId5">
            <a:extLst>
              <a:ext uri="{28A0092B-C50C-407E-A947-70E740481C1C}">
                <a14:useLocalDpi xmlns:a14="http://schemas.microsoft.com/office/drawing/2010/main" val="0"/>
              </a:ext>
            </a:extLst>
          </a:blip>
          <a:srcRect/>
          <a:stretch>
            <a:fillRect/>
          </a:stretch>
        </p:blipFill>
        <p:spPr bwMode="auto">
          <a:xfrm>
            <a:off x="5860455" y="3121377"/>
            <a:ext cx="5250180" cy="3203575"/>
          </a:xfrm>
          <a:prstGeom prst="rect">
            <a:avLst/>
          </a:prstGeom>
          <a:noFill/>
          <a:ln>
            <a:noFill/>
          </a:ln>
        </p:spPr>
      </p:pic>
      <p:sp>
        <p:nvSpPr>
          <p:cNvPr id="4" name="Rectangle 3"/>
          <p:cNvSpPr/>
          <p:nvPr/>
        </p:nvSpPr>
        <p:spPr>
          <a:xfrm>
            <a:off x="3183040" y="5259878"/>
            <a:ext cx="3101646" cy="523220"/>
          </a:xfrm>
          <a:prstGeom prst="rect">
            <a:avLst/>
          </a:prstGeom>
        </p:spPr>
        <p:txBody>
          <a:bodyPr wrap="square">
            <a:spAutoFit/>
          </a:bodyPr>
          <a:lstStyle/>
          <a:p>
            <a:r>
              <a:rPr lang="mk-MK" i="1" dirty="0">
                <a:latin typeface="Times New Roman" panose="02020603050405020304" pitchFamily="18" charset="0"/>
                <a:ea typeface="Calibri" panose="020F0502020204030204" pitchFamily="34" charset="0"/>
              </a:rPr>
              <a:t>Segmented gate with an overflow section and surface overflow section</a:t>
            </a:r>
            <a:endParaRPr lang="en-US" dirty="0"/>
          </a:p>
        </p:txBody>
      </p:sp>
    </p:spTree>
    <p:extLst>
      <p:ext uri="{BB962C8B-B14F-4D97-AF65-F5344CB8AC3E}">
        <p14:creationId xmlns:p14="http://schemas.microsoft.com/office/powerpoint/2010/main" val="35886620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1" name="Google Shape;64;p3"/>
          <p:cNvSpPr txBox="1">
            <a:spLocks noGrp="1"/>
          </p:cNvSpPr>
          <p:nvPr>
            <p:ph type="body" idx="1"/>
          </p:nvPr>
        </p:nvSpPr>
        <p:spPr>
          <a:xfrm>
            <a:off x="446620" y="1680986"/>
            <a:ext cx="11359239" cy="4237011"/>
          </a:xfrm>
          <a:prstGeom prst="rect">
            <a:avLst/>
          </a:prstGeom>
          <a:noFill/>
          <a:ln>
            <a:noFill/>
          </a:ln>
        </p:spPr>
        <p:txBody>
          <a:bodyPr spcFirstLastPara="1" wrap="square" lIns="91425" tIns="45700" rIns="91425" bIns="45700" numCol="2" anchor="t" anchorCtr="0">
            <a:normAutofit/>
          </a:bodyPr>
          <a:lstStyle/>
          <a:p>
            <a:pPr marL="0" lvl="0" indent="0">
              <a:lnSpc>
                <a:spcPct val="120000"/>
              </a:lnSpc>
              <a:spcBef>
                <a:spcPts val="0"/>
              </a:spcBef>
              <a:buSzPts val="2800"/>
              <a:buNone/>
            </a:pPr>
            <a:r>
              <a:rPr lang="en-US" sz="1600" b="1" i="1" dirty="0"/>
              <a:t>Spillway   </a:t>
            </a:r>
            <a:endParaRPr lang="en-US" sz="1000" dirty="0" smtClean="0"/>
          </a:p>
          <a:p>
            <a:pPr marL="0" lvl="0" indent="0">
              <a:lnSpc>
                <a:spcPct val="120000"/>
              </a:lnSpc>
              <a:spcBef>
                <a:spcPts val="0"/>
              </a:spcBef>
              <a:buSzPts val="2800"/>
              <a:buNone/>
            </a:pPr>
            <a:r>
              <a:rPr lang="en-US" sz="1600" dirty="0"/>
              <a:t>For embankment barriers, spillway is managed through a separate tunnel, and the equipment at the inlet can vary significantly, depending on hydraulic and construction requirements. A common choice is an </a:t>
            </a:r>
            <a:r>
              <a:rPr lang="en-US" sz="1600" i="1" dirty="0"/>
              <a:t>overflow gate with a classic design</a:t>
            </a:r>
            <a:r>
              <a:rPr lang="en-US" sz="1600" dirty="0"/>
              <a:t> or circular overflow construction. If the spillway is managed with surface concrete construction, the inlet section is equipped with segmented gates</a:t>
            </a:r>
            <a:r>
              <a:rPr lang="ru-RU" sz="1600" dirty="0" smtClean="0"/>
              <a:t>.</a:t>
            </a:r>
            <a:r>
              <a:rPr lang="en-US" sz="1600" dirty="0" smtClean="0"/>
              <a:t> </a:t>
            </a:r>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endParaRPr lang="en-US" sz="1600" dirty="0"/>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endParaRPr lang="en-US" sz="1600" dirty="0"/>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endParaRPr lang="en-US" sz="1600" dirty="0"/>
          </a:p>
          <a:p>
            <a:pPr marL="0" lvl="0" indent="0">
              <a:lnSpc>
                <a:spcPct val="120000"/>
              </a:lnSpc>
              <a:spcBef>
                <a:spcPts val="0"/>
              </a:spcBef>
              <a:buSzPts val="2800"/>
              <a:buNone/>
            </a:pPr>
            <a:endParaRPr lang="en-US" sz="1600" dirty="0" smtClean="0"/>
          </a:p>
          <a:p>
            <a:pPr marL="0" lvl="0" indent="0">
              <a:lnSpc>
                <a:spcPct val="120000"/>
              </a:lnSpc>
              <a:spcBef>
                <a:spcPts val="0"/>
              </a:spcBef>
              <a:buSzPts val="2800"/>
              <a:buNone/>
            </a:pPr>
            <a:r>
              <a:rPr lang="en-US" sz="1600" dirty="0"/>
              <a:t>The gates used at spillways can be divided into two categories</a:t>
            </a:r>
            <a:r>
              <a:rPr lang="ru-RU" sz="1600" dirty="0" smtClean="0"/>
              <a:t>:</a:t>
            </a:r>
            <a:endParaRPr lang="ru-RU" sz="1600" dirty="0"/>
          </a:p>
          <a:p>
            <a:pPr marL="285750" indent="-285750">
              <a:lnSpc>
                <a:spcPct val="120000"/>
              </a:lnSpc>
              <a:spcBef>
                <a:spcPts val="0"/>
              </a:spcBef>
              <a:buSzPts val="2800"/>
            </a:pPr>
            <a:r>
              <a:rPr lang="en-US" sz="1600" dirty="0" smtClean="0"/>
              <a:t>Gates </a:t>
            </a:r>
            <a:r>
              <a:rPr lang="en-US" sz="1600" dirty="0"/>
              <a:t>supported on the sides</a:t>
            </a:r>
            <a:r>
              <a:rPr lang="ru-RU" sz="1600" dirty="0" smtClean="0"/>
              <a:t>:</a:t>
            </a:r>
            <a:endParaRPr lang="ru-RU" sz="1600" dirty="0"/>
          </a:p>
          <a:p>
            <a:pPr marL="742950" lvl="1" indent="-285750">
              <a:lnSpc>
                <a:spcPct val="120000"/>
              </a:lnSpc>
              <a:spcBef>
                <a:spcPts val="0"/>
              </a:spcBef>
              <a:buSzPts val="2800"/>
            </a:pPr>
            <a:r>
              <a:rPr lang="en-US" sz="1400" dirty="0" smtClean="0"/>
              <a:t>Beam </a:t>
            </a:r>
            <a:r>
              <a:rPr lang="en-US" sz="1400" dirty="0"/>
              <a:t>gates</a:t>
            </a:r>
            <a:r>
              <a:rPr lang="ru-RU" sz="1000" dirty="0" smtClean="0"/>
              <a:t>,</a:t>
            </a:r>
            <a:r>
              <a:rPr lang="en-US" sz="1000" dirty="0" smtClean="0"/>
              <a:t> </a:t>
            </a:r>
          </a:p>
          <a:p>
            <a:pPr marL="742950" lvl="1" indent="-285750">
              <a:lnSpc>
                <a:spcPct val="120000"/>
              </a:lnSpc>
              <a:spcBef>
                <a:spcPts val="0"/>
              </a:spcBef>
              <a:buSzPts val="2800"/>
            </a:pPr>
            <a:r>
              <a:rPr lang="en-US" sz="1400" dirty="0" smtClean="0"/>
              <a:t>Plate </a:t>
            </a:r>
            <a:r>
              <a:rPr lang="en-US" sz="1400" dirty="0"/>
              <a:t>gates</a:t>
            </a:r>
            <a:r>
              <a:rPr lang="ru-RU" sz="1400" dirty="0" smtClean="0"/>
              <a:t>,</a:t>
            </a:r>
            <a:r>
              <a:rPr lang="en-US" sz="1400" dirty="0" smtClean="0"/>
              <a:t> </a:t>
            </a:r>
          </a:p>
          <a:p>
            <a:pPr marL="742950" lvl="1" indent="-285750">
              <a:lnSpc>
                <a:spcPct val="120000"/>
              </a:lnSpc>
              <a:spcBef>
                <a:spcPts val="0"/>
              </a:spcBef>
              <a:buSzPts val="2800"/>
            </a:pPr>
            <a:r>
              <a:rPr lang="en-US" sz="1400" dirty="0" smtClean="0"/>
              <a:t>Segmented </a:t>
            </a:r>
            <a:r>
              <a:rPr lang="en-US" sz="1400" dirty="0"/>
              <a:t>gates</a:t>
            </a:r>
            <a:r>
              <a:rPr lang="ru-RU" sz="1400" dirty="0" smtClean="0"/>
              <a:t>,</a:t>
            </a:r>
            <a:r>
              <a:rPr lang="en-US" sz="1400" dirty="0" smtClean="0"/>
              <a:t> </a:t>
            </a:r>
          </a:p>
          <a:p>
            <a:pPr marL="742950" lvl="1" indent="-285750">
              <a:lnSpc>
                <a:spcPct val="120000"/>
              </a:lnSpc>
              <a:spcBef>
                <a:spcPts val="0"/>
              </a:spcBef>
              <a:buSzPts val="2800"/>
            </a:pPr>
            <a:r>
              <a:rPr lang="en-US" sz="1400" dirty="0" smtClean="0"/>
              <a:t>Roller </a:t>
            </a:r>
            <a:r>
              <a:rPr lang="en-US" sz="1400" dirty="0"/>
              <a:t>gates</a:t>
            </a:r>
            <a:r>
              <a:rPr lang="ru-RU" sz="1400" dirty="0" smtClean="0"/>
              <a:t>, </a:t>
            </a:r>
            <a:endParaRPr lang="en-US" sz="1400" dirty="0" smtClean="0"/>
          </a:p>
          <a:p>
            <a:pPr marL="742950" lvl="1" indent="-285750">
              <a:lnSpc>
                <a:spcPct val="120000"/>
              </a:lnSpc>
              <a:spcBef>
                <a:spcPts val="0"/>
              </a:spcBef>
              <a:buSzPts val="2800"/>
            </a:pPr>
            <a:r>
              <a:rPr lang="en-US" sz="1400" dirty="0" smtClean="0"/>
              <a:t>Hook </a:t>
            </a:r>
            <a:r>
              <a:rPr lang="en-US" sz="1400" dirty="0"/>
              <a:t>gates</a:t>
            </a:r>
            <a:r>
              <a:rPr lang="ru-RU" sz="1400" dirty="0" smtClean="0"/>
              <a:t>.</a:t>
            </a:r>
            <a:r>
              <a:rPr lang="en-US" sz="1400" dirty="0" smtClean="0"/>
              <a:t> </a:t>
            </a:r>
          </a:p>
          <a:p>
            <a:pPr marL="285750" indent="-285750">
              <a:lnSpc>
                <a:spcPct val="120000"/>
              </a:lnSpc>
              <a:spcBef>
                <a:spcPts val="0"/>
              </a:spcBef>
              <a:buSzPts val="2800"/>
            </a:pPr>
            <a:r>
              <a:rPr lang="en-US" sz="1600" dirty="0" smtClean="0"/>
              <a:t>Gates </a:t>
            </a:r>
            <a:r>
              <a:rPr lang="en-US" sz="1600" dirty="0"/>
              <a:t>supported at the top</a:t>
            </a:r>
            <a:r>
              <a:rPr lang="ru-RU" sz="1600" dirty="0" smtClean="0"/>
              <a:t>: </a:t>
            </a:r>
            <a:endParaRPr lang="ru-RU" sz="1600" dirty="0"/>
          </a:p>
          <a:p>
            <a:pPr marL="742950" lvl="1" indent="-285750">
              <a:lnSpc>
                <a:spcPct val="120000"/>
              </a:lnSpc>
              <a:spcBef>
                <a:spcPts val="0"/>
              </a:spcBef>
              <a:buSzPts val="2800"/>
            </a:pPr>
            <a:r>
              <a:rPr lang="en-US" sz="1500" dirty="0" smtClean="0"/>
              <a:t>Sector </a:t>
            </a:r>
            <a:r>
              <a:rPr lang="en-US" sz="1500" dirty="0"/>
              <a:t>gates</a:t>
            </a:r>
            <a:r>
              <a:rPr lang="ru-RU" sz="1500" dirty="0" smtClean="0"/>
              <a:t>, </a:t>
            </a:r>
            <a:endParaRPr lang="en-US" sz="1500" dirty="0" smtClean="0"/>
          </a:p>
          <a:p>
            <a:pPr marL="742950" lvl="1" indent="-285750">
              <a:lnSpc>
                <a:spcPct val="120000"/>
              </a:lnSpc>
              <a:spcBef>
                <a:spcPts val="0"/>
              </a:spcBef>
              <a:buSzPts val="2800"/>
            </a:pPr>
            <a:r>
              <a:rPr lang="en-US" sz="1400" dirty="0" smtClean="0"/>
              <a:t>Flap </a:t>
            </a:r>
            <a:r>
              <a:rPr lang="en-US" sz="1400" dirty="0"/>
              <a:t>gate</a:t>
            </a:r>
            <a:r>
              <a:rPr lang="ru-RU" sz="1400" dirty="0" smtClean="0"/>
              <a:t>, </a:t>
            </a:r>
            <a:r>
              <a:rPr lang="en-US" sz="1400" dirty="0" smtClean="0"/>
              <a:t> </a:t>
            </a:r>
          </a:p>
          <a:p>
            <a:pPr marL="742950" lvl="1" indent="-285750">
              <a:lnSpc>
                <a:spcPct val="120000"/>
              </a:lnSpc>
              <a:spcBef>
                <a:spcPts val="0"/>
              </a:spcBef>
              <a:buSzPts val="2800"/>
            </a:pPr>
            <a:r>
              <a:rPr lang="en-US" sz="1400" dirty="0" smtClean="0"/>
              <a:t>Circular </a:t>
            </a:r>
            <a:r>
              <a:rPr lang="en-US" sz="1400" dirty="0"/>
              <a:t>gates</a:t>
            </a:r>
            <a:r>
              <a:rPr lang="ru-RU" sz="1400" dirty="0" smtClean="0"/>
              <a:t>,</a:t>
            </a:r>
            <a:r>
              <a:rPr lang="en-US" sz="1400" dirty="0" smtClean="0"/>
              <a:t> </a:t>
            </a:r>
          </a:p>
          <a:p>
            <a:pPr marL="742950" lvl="1" indent="-285750">
              <a:lnSpc>
                <a:spcPct val="120000"/>
              </a:lnSpc>
              <a:spcBef>
                <a:spcPts val="0"/>
              </a:spcBef>
              <a:buSzPts val="2800"/>
            </a:pPr>
            <a:r>
              <a:rPr lang="en-US" sz="1400" dirty="0" smtClean="0"/>
              <a:t>Cover </a:t>
            </a:r>
            <a:r>
              <a:rPr lang="en-US" sz="1400" dirty="0"/>
              <a:t>gates</a:t>
            </a:r>
            <a:r>
              <a:rPr lang="ru-RU" sz="1400" dirty="0" smtClean="0"/>
              <a:t>. </a:t>
            </a:r>
            <a:endParaRPr lang="ru-RU" sz="1400" dirty="0"/>
          </a:p>
        </p:txBody>
      </p:sp>
    </p:spTree>
    <p:extLst>
      <p:ext uri="{BB962C8B-B14F-4D97-AF65-F5344CB8AC3E}">
        <p14:creationId xmlns:p14="http://schemas.microsoft.com/office/powerpoint/2010/main" val="22991580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2429008" y="1712673"/>
            <a:ext cx="947695"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Beam gate</a:t>
            </a:r>
            <a:endParaRPr lang="en-US" dirty="0"/>
          </a:p>
        </p:txBody>
      </p:sp>
      <p:sp>
        <p:nvSpPr>
          <p:cNvPr id="4" name="Rectangle 3"/>
          <p:cNvSpPr/>
          <p:nvPr/>
        </p:nvSpPr>
        <p:spPr>
          <a:xfrm>
            <a:off x="9316008" y="2576400"/>
            <a:ext cx="917239"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Plate gate</a:t>
            </a:r>
            <a:endParaRPr lang="en-US" dirty="0"/>
          </a:p>
        </p:txBody>
      </p:sp>
      <p:pic>
        <p:nvPicPr>
          <p:cNvPr id="11" name="Picture 10"/>
          <p:cNvPicPr/>
          <p:nvPr/>
        </p:nvPicPr>
        <p:blipFill>
          <a:blip r:embed="rId5">
            <a:extLst>
              <a:ext uri="{28A0092B-C50C-407E-A947-70E740481C1C}">
                <a14:useLocalDpi xmlns:a14="http://schemas.microsoft.com/office/drawing/2010/main" val="0"/>
              </a:ext>
            </a:extLst>
          </a:blip>
          <a:srcRect/>
          <a:stretch>
            <a:fillRect/>
          </a:stretch>
        </p:blipFill>
        <p:spPr bwMode="auto">
          <a:xfrm>
            <a:off x="341266" y="2112205"/>
            <a:ext cx="7068312" cy="2130552"/>
          </a:xfrm>
          <a:prstGeom prst="rect">
            <a:avLst/>
          </a:prstGeom>
          <a:noFill/>
          <a:ln>
            <a:noFill/>
          </a:ln>
        </p:spPr>
      </p:pic>
      <p:pic>
        <p:nvPicPr>
          <p:cNvPr id="13" name="Picture 12"/>
          <p:cNvPicPr/>
          <p:nvPr/>
        </p:nvPicPr>
        <p:blipFill>
          <a:blip r:embed="rId6">
            <a:extLst>
              <a:ext uri="{28A0092B-C50C-407E-A947-70E740481C1C}">
                <a14:useLocalDpi xmlns:a14="http://schemas.microsoft.com/office/drawing/2010/main" val="0"/>
              </a:ext>
            </a:extLst>
          </a:blip>
          <a:srcRect/>
          <a:stretch>
            <a:fillRect/>
          </a:stretch>
        </p:blipFill>
        <p:spPr bwMode="auto">
          <a:xfrm>
            <a:off x="7566351" y="2884177"/>
            <a:ext cx="4416552" cy="3035808"/>
          </a:xfrm>
          <a:prstGeom prst="rect">
            <a:avLst/>
          </a:prstGeom>
          <a:noFill/>
          <a:ln>
            <a:noFill/>
          </a:ln>
        </p:spPr>
      </p:pic>
    </p:spTree>
    <p:extLst>
      <p:ext uri="{BB962C8B-B14F-4D97-AF65-F5344CB8AC3E}">
        <p14:creationId xmlns:p14="http://schemas.microsoft.com/office/powerpoint/2010/main" val="36083640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2838948" y="1779671"/>
            <a:ext cx="1317990" cy="307777"/>
          </a:xfrm>
          <a:prstGeom prst="rect">
            <a:avLst/>
          </a:prstGeom>
        </p:spPr>
        <p:txBody>
          <a:bodyPr wrap="none">
            <a:spAutoFit/>
          </a:bodyPr>
          <a:lstStyle/>
          <a:p>
            <a:r>
              <a:rPr lang="en-US" i="1" dirty="0">
                <a:latin typeface="Times New Roman" panose="02020603050405020304" pitchFamily="18" charset="0"/>
                <a:ea typeface="Calibri" panose="020F0502020204030204" pitchFamily="34" charset="0"/>
              </a:rPr>
              <a:t>Segmented gate</a:t>
            </a:r>
            <a:endParaRPr lang="en-US" dirty="0"/>
          </a:p>
        </p:txBody>
      </p:sp>
      <p:sp>
        <p:nvSpPr>
          <p:cNvPr id="8" name="Rectangle 7"/>
          <p:cNvSpPr/>
          <p:nvPr/>
        </p:nvSpPr>
        <p:spPr>
          <a:xfrm>
            <a:off x="9232861" y="3430367"/>
            <a:ext cx="987771" cy="307777"/>
          </a:xfrm>
          <a:prstGeom prst="rect">
            <a:avLst/>
          </a:prstGeom>
          <a:solidFill>
            <a:schemeClr val="bg1"/>
          </a:solidFill>
        </p:spPr>
        <p:txBody>
          <a:bodyPr wrap="none">
            <a:spAutoFit/>
          </a:bodyPr>
          <a:lstStyle/>
          <a:p>
            <a:r>
              <a:rPr lang="mk-MK" i="1" dirty="0">
                <a:latin typeface="Times New Roman" panose="02020603050405020304" pitchFamily="18" charset="0"/>
                <a:ea typeface="Calibri" panose="020F0502020204030204" pitchFamily="34" charset="0"/>
              </a:rPr>
              <a:t>Roller gate</a:t>
            </a:r>
            <a:endParaRPr lang="en-US" dirty="0"/>
          </a:p>
        </p:txBody>
      </p:sp>
      <p:pic>
        <p:nvPicPr>
          <p:cNvPr id="12" name="Picture 11"/>
          <p:cNvPicPr/>
          <p:nvPr/>
        </p:nvPicPr>
        <p:blipFill>
          <a:blip r:embed="rId5">
            <a:extLst>
              <a:ext uri="{28A0092B-C50C-407E-A947-70E740481C1C}">
                <a14:useLocalDpi xmlns:a14="http://schemas.microsoft.com/office/drawing/2010/main" val="0"/>
              </a:ext>
            </a:extLst>
          </a:blip>
          <a:srcRect/>
          <a:stretch>
            <a:fillRect/>
          </a:stretch>
        </p:blipFill>
        <p:spPr bwMode="auto">
          <a:xfrm>
            <a:off x="446620" y="2160674"/>
            <a:ext cx="6757416" cy="2194560"/>
          </a:xfrm>
          <a:prstGeom prst="rect">
            <a:avLst/>
          </a:prstGeom>
          <a:noFill/>
          <a:ln>
            <a:noFill/>
          </a:ln>
        </p:spPr>
      </p:pic>
      <p:pic>
        <p:nvPicPr>
          <p:cNvPr id="14" name="Picture 13"/>
          <p:cNvPicPr/>
          <p:nvPr/>
        </p:nvPicPr>
        <p:blipFill>
          <a:blip r:embed="rId6">
            <a:extLst>
              <a:ext uri="{28A0092B-C50C-407E-A947-70E740481C1C}">
                <a14:useLocalDpi xmlns:a14="http://schemas.microsoft.com/office/drawing/2010/main" val="0"/>
              </a:ext>
            </a:extLst>
          </a:blip>
          <a:srcRect/>
          <a:stretch>
            <a:fillRect/>
          </a:stretch>
        </p:blipFill>
        <p:spPr bwMode="auto">
          <a:xfrm>
            <a:off x="7145896" y="3754062"/>
            <a:ext cx="4690872" cy="2020824"/>
          </a:xfrm>
          <a:prstGeom prst="rect">
            <a:avLst/>
          </a:prstGeom>
          <a:noFill/>
          <a:ln>
            <a:noFill/>
          </a:ln>
        </p:spPr>
      </p:pic>
    </p:spTree>
    <p:extLst>
      <p:ext uri="{BB962C8B-B14F-4D97-AF65-F5344CB8AC3E}">
        <p14:creationId xmlns:p14="http://schemas.microsoft.com/office/powerpoint/2010/main" val="41332632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3" name="Rectangle 2"/>
          <p:cNvSpPr/>
          <p:nvPr/>
        </p:nvSpPr>
        <p:spPr>
          <a:xfrm>
            <a:off x="2293838" y="1739908"/>
            <a:ext cx="1043876"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Sector gate </a:t>
            </a:r>
            <a:endParaRPr lang="en-US" dirty="0"/>
          </a:p>
        </p:txBody>
      </p:sp>
      <p:sp>
        <p:nvSpPr>
          <p:cNvPr id="4" name="Rectangle 3"/>
          <p:cNvSpPr/>
          <p:nvPr/>
        </p:nvSpPr>
        <p:spPr>
          <a:xfrm>
            <a:off x="7484352" y="1252299"/>
            <a:ext cx="877163"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Flap gate</a:t>
            </a:r>
            <a:endParaRPr lang="en-US" dirty="0"/>
          </a:p>
        </p:txBody>
      </p:sp>
      <p:pic>
        <p:nvPicPr>
          <p:cNvPr id="15" name="Picture 14"/>
          <p:cNvPicPr/>
          <p:nvPr/>
        </p:nvPicPr>
        <p:blipFill>
          <a:blip r:embed="rId5"/>
          <a:stretch>
            <a:fillRect/>
          </a:stretch>
        </p:blipFill>
        <p:spPr>
          <a:xfrm>
            <a:off x="3497943" y="3826005"/>
            <a:ext cx="3755797" cy="2256926"/>
          </a:xfrm>
          <a:prstGeom prst="rect">
            <a:avLst/>
          </a:prstGeom>
        </p:spPr>
      </p:pic>
      <p:sp>
        <p:nvSpPr>
          <p:cNvPr id="9" name="Rectangle 8"/>
          <p:cNvSpPr/>
          <p:nvPr/>
        </p:nvSpPr>
        <p:spPr>
          <a:xfrm>
            <a:off x="2918297" y="5524826"/>
            <a:ext cx="1159292"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Circular gate</a:t>
            </a:r>
            <a:endParaRPr lang="en-US" dirty="0"/>
          </a:p>
        </p:txBody>
      </p:sp>
      <p:pic>
        <p:nvPicPr>
          <p:cNvPr id="13" name="Picture 12"/>
          <p:cNvPicPr/>
          <p:nvPr/>
        </p:nvPicPr>
        <p:blipFill>
          <a:blip r:embed="rId6">
            <a:extLst>
              <a:ext uri="{28A0092B-C50C-407E-A947-70E740481C1C}">
                <a14:useLocalDpi xmlns:a14="http://schemas.microsoft.com/office/drawing/2010/main" val="0"/>
              </a:ext>
            </a:extLst>
          </a:blip>
          <a:srcRect/>
          <a:stretch>
            <a:fillRect/>
          </a:stretch>
        </p:blipFill>
        <p:spPr bwMode="auto">
          <a:xfrm>
            <a:off x="832533" y="2047685"/>
            <a:ext cx="4379976" cy="1636776"/>
          </a:xfrm>
          <a:prstGeom prst="rect">
            <a:avLst/>
          </a:prstGeom>
          <a:noFill/>
          <a:ln>
            <a:noFill/>
          </a:ln>
        </p:spPr>
      </p:pic>
      <p:pic>
        <p:nvPicPr>
          <p:cNvPr id="16" name="Picture 15"/>
          <p:cNvPicPr/>
          <p:nvPr/>
        </p:nvPicPr>
        <p:blipFill>
          <a:blip r:embed="rId7">
            <a:extLst>
              <a:ext uri="{28A0092B-C50C-407E-A947-70E740481C1C}">
                <a14:useLocalDpi xmlns:a14="http://schemas.microsoft.com/office/drawing/2010/main" val="0"/>
              </a:ext>
            </a:extLst>
          </a:blip>
          <a:srcRect/>
          <a:stretch>
            <a:fillRect/>
          </a:stretch>
        </p:blipFill>
        <p:spPr bwMode="auto">
          <a:xfrm>
            <a:off x="6537652" y="1555995"/>
            <a:ext cx="3236976" cy="2368296"/>
          </a:xfrm>
          <a:prstGeom prst="rect">
            <a:avLst/>
          </a:prstGeom>
          <a:noFill/>
          <a:ln>
            <a:noFill/>
          </a:ln>
        </p:spPr>
      </p:pic>
    </p:spTree>
    <p:extLst>
      <p:ext uri="{BB962C8B-B14F-4D97-AF65-F5344CB8AC3E}">
        <p14:creationId xmlns:p14="http://schemas.microsoft.com/office/powerpoint/2010/main" val="14676672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25</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3" name="Google Shape;64;p3"/>
          <p:cNvSpPr txBox="1">
            <a:spLocks noGrp="1"/>
          </p:cNvSpPr>
          <p:nvPr>
            <p:ph type="body" idx="1"/>
          </p:nvPr>
        </p:nvSpPr>
        <p:spPr>
          <a:xfrm>
            <a:off x="446620" y="1680986"/>
            <a:ext cx="11359239" cy="4237011"/>
          </a:xfrm>
          <a:prstGeom prst="rect">
            <a:avLst/>
          </a:prstGeom>
          <a:noFill/>
          <a:ln>
            <a:noFill/>
          </a:ln>
        </p:spPr>
        <p:txBody>
          <a:bodyPr spcFirstLastPara="1" wrap="square" lIns="91425" tIns="45700" rIns="91425" bIns="45700" numCol="1" anchor="t" anchorCtr="0">
            <a:normAutofit/>
          </a:bodyPr>
          <a:lstStyle/>
          <a:p>
            <a:pPr marL="0" lvl="0" indent="0">
              <a:lnSpc>
                <a:spcPct val="120000"/>
              </a:lnSpc>
              <a:spcBef>
                <a:spcPts val="0"/>
              </a:spcBef>
              <a:buSzPts val="2800"/>
              <a:buNone/>
            </a:pPr>
            <a:r>
              <a:rPr lang="en-US" sz="1600" b="1" i="1" dirty="0" err="1"/>
              <a:t>Оutlet</a:t>
            </a:r>
            <a:r>
              <a:rPr lang="en-US" sz="1600" b="1" i="1" dirty="0"/>
              <a:t> in the dam </a:t>
            </a:r>
            <a:r>
              <a:rPr lang="en-US" sz="1600" b="1" i="1" dirty="0" smtClean="0"/>
              <a:t>foundation   </a:t>
            </a:r>
            <a:endParaRPr lang="en-US" sz="1000" dirty="0" smtClean="0"/>
          </a:p>
          <a:p>
            <a:pPr marL="0" lvl="0" indent="0">
              <a:lnSpc>
                <a:spcPct val="120000"/>
              </a:lnSpc>
              <a:spcBef>
                <a:spcPts val="0"/>
              </a:spcBef>
              <a:buSzPts val="2800"/>
              <a:buNone/>
            </a:pPr>
            <a:r>
              <a:rPr lang="en-US" sz="1600" dirty="0"/>
              <a:t>In the case of reservoir hydroelectric power plants with earthen (stone) dams, the outlet in dam foundation is constructed as a separate tunnel. At the tunnel entrance, a </a:t>
            </a:r>
            <a:r>
              <a:rPr lang="en-US" sz="1600" i="1" dirty="0"/>
              <a:t>segmental gate </a:t>
            </a:r>
            <a:r>
              <a:rPr lang="en-US" sz="1600" dirty="0"/>
              <a:t>is installed in combination with an overflow valve. For solutions with equipment at the tunnel outlet, a </a:t>
            </a:r>
            <a:r>
              <a:rPr lang="en-US" sz="1600" i="1" dirty="0"/>
              <a:t>sliding plate gate </a:t>
            </a:r>
            <a:r>
              <a:rPr lang="en-US" sz="1600" dirty="0"/>
              <a:t>is used. </a:t>
            </a:r>
            <a:r>
              <a:rPr lang="ru-RU" sz="1600" dirty="0" smtClean="0"/>
              <a:t> </a:t>
            </a:r>
            <a:endParaRPr lang="ru-RU" sz="1400" dirty="0"/>
          </a:p>
        </p:txBody>
      </p:sp>
      <p:pic>
        <p:nvPicPr>
          <p:cNvPr id="16" name="Picture 15"/>
          <p:cNvPicPr/>
          <p:nvPr/>
        </p:nvPicPr>
        <p:blipFill>
          <a:blip r:embed="rId5">
            <a:extLst>
              <a:ext uri="{28A0092B-C50C-407E-A947-70E740481C1C}">
                <a14:useLocalDpi xmlns:a14="http://schemas.microsoft.com/office/drawing/2010/main" val="0"/>
              </a:ext>
            </a:extLst>
          </a:blip>
          <a:srcRect/>
          <a:stretch>
            <a:fillRect/>
          </a:stretch>
        </p:blipFill>
        <p:spPr bwMode="auto">
          <a:xfrm>
            <a:off x="5839141" y="2928184"/>
            <a:ext cx="4739640" cy="3337560"/>
          </a:xfrm>
          <a:prstGeom prst="rect">
            <a:avLst/>
          </a:prstGeom>
          <a:noFill/>
          <a:ln>
            <a:noFill/>
          </a:ln>
        </p:spPr>
      </p:pic>
      <p:sp>
        <p:nvSpPr>
          <p:cNvPr id="2" name="Rectangle 1"/>
          <p:cNvSpPr/>
          <p:nvPr/>
        </p:nvSpPr>
        <p:spPr>
          <a:xfrm>
            <a:off x="4173662" y="5307041"/>
            <a:ext cx="2111024" cy="523220"/>
          </a:xfrm>
          <a:prstGeom prst="rect">
            <a:avLst/>
          </a:prstGeom>
        </p:spPr>
        <p:txBody>
          <a:bodyPr wrap="square">
            <a:spAutoFit/>
          </a:bodyPr>
          <a:lstStyle/>
          <a:p>
            <a:r>
              <a:rPr lang="mk-MK" i="1" dirty="0">
                <a:latin typeface="Times New Roman" panose="02020603050405020304" pitchFamily="18" charset="0"/>
                <a:ea typeface="Calibri" panose="020F0502020204030204" pitchFamily="34" charset="0"/>
              </a:rPr>
              <a:t>Sliding gate for a </a:t>
            </a:r>
            <a:r>
              <a:rPr lang="en-US" i="1" dirty="0">
                <a:latin typeface="Times New Roman" panose="02020603050405020304" pitchFamily="18" charset="0"/>
                <a:ea typeface="Calibri" panose="020F0502020204030204" pitchFamily="34" charset="0"/>
              </a:rPr>
              <a:t>dam </a:t>
            </a:r>
            <a:r>
              <a:rPr lang="mk-MK" i="1" dirty="0">
                <a:latin typeface="Times New Roman" panose="02020603050405020304" pitchFamily="18" charset="0"/>
                <a:ea typeface="Calibri" panose="020F0502020204030204" pitchFamily="34" charset="0"/>
              </a:rPr>
              <a:t>foundation outlet</a:t>
            </a:r>
            <a:endParaRPr lang="en-US" dirty="0"/>
          </a:p>
        </p:txBody>
      </p:sp>
    </p:spTree>
    <p:extLst>
      <p:ext uri="{BB962C8B-B14F-4D97-AF65-F5344CB8AC3E}">
        <p14:creationId xmlns:p14="http://schemas.microsoft.com/office/powerpoint/2010/main" val="13705032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26</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1" name="Google Shape;64;p3"/>
          <p:cNvSpPr txBox="1">
            <a:spLocks noGrp="1"/>
          </p:cNvSpPr>
          <p:nvPr>
            <p:ph type="body" idx="1"/>
          </p:nvPr>
        </p:nvSpPr>
        <p:spPr>
          <a:xfrm>
            <a:off x="446620" y="1648002"/>
            <a:ext cx="4836580" cy="4237011"/>
          </a:xfrm>
          <a:prstGeom prst="rect">
            <a:avLst/>
          </a:prstGeom>
          <a:noFill/>
          <a:ln>
            <a:noFill/>
          </a:ln>
        </p:spPr>
        <p:txBody>
          <a:bodyPr spcFirstLastPara="1" wrap="square" lIns="91425" tIns="45700" rIns="91425" bIns="45700" numCol="1" anchor="t" anchorCtr="0">
            <a:normAutofit/>
          </a:bodyPr>
          <a:lstStyle/>
          <a:p>
            <a:pPr marL="0" lvl="0" indent="0">
              <a:lnSpc>
                <a:spcPct val="120000"/>
              </a:lnSpc>
              <a:spcBef>
                <a:spcPts val="0"/>
              </a:spcBef>
              <a:buSzPts val="2800"/>
              <a:buNone/>
            </a:pPr>
            <a:r>
              <a:rPr lang="en-US" sz="1600" b="1" i="1" dirty="0" err="1"/>
              <a:t>Оutlet</a:t>
            </a:r>
            <a:r>
              <a:rPr lang="en-US" sz="1600" b="1" i="1" dirty="0"/>
              <a:t> in the dam </a:t>
            </a:r>
            <a:r>
              <a:rPr lang="en-US" sz="1600" b="1" i="1" dirty="0" smtClean="0"/>
              <a:t>foundation   </a:t>
            </a:r>
            <a:endParaRPr lang="en-US" sz="1000" dirty="0" smtClean="0"/>
          </a:p>
          <a:p>
            <a:pPr marL="0" lvl="0" indent="0">
              <a:lnSpc>
                <a:spcPct val="120000"/>
              </a:lnSpc>
              <a:spcBef>
                <a:spcPts val="0"/>
              </a:spcBef>
              <a:buSzPts val="2800"/>
              <a:buNone/>
            </a:pPr>
            <a:r>
              <a:rPr lang="en-US" sz="1600" dirty="0"/>
              <a:t>In the dam foundation outlet, two types of gates are installed for the continuous release of water from the reservoir for irrigation purposes or other needs. The first type is a </a:t>
            </a:r>
            <a:r>
              <a:rPr lang="en-US" sz="1600" i="1" dirty="0"/>
              <a:t>needle valve</a:t>
            </a:r>
            <a:r>
              <a:rPr lang="en-US" sz="1600" dirty="0"/>
              <a:t>, and the second is a </a:t>
            </a:r>
            <a:r>
              <a:rPr lang="en-US" sz="1600" i="1" dirty="0"/>
              <a:t>cylindrical valve</a:t>
            </a:r>
            <a:r>
              <a:rPr lang="en-US" sz="1600" dirty="0"/>
              <a:t>. </a:t>
            </a:r>
            <a:r>
              <a:rPr lang="ru-RU" sz="1600" dirty="0" smtClean="0"/>
              <a:t> </a:t>
            </a:r>
            <a:endParaRPr lang="ru-RU" sz="1400" dirty="0"/>
          </a:p>
        </p:txBody>
      </p:sp>
      <p:pic>
        <p:nvPicPr>
          <p:cNvPr id="12" name="Picture 11"/>
          <p:cNvPicPr/>
          <p:nvPr/>
        </p:nvPicPr>
        <p:blipFill>
          <a:blip r:embed="rId5">
            <a:extLst>
              <a:ext uri="{28A0092B-C50C-407E-A947-70E740481C1C}">
                <a14:useLocalDpi xmlns:a14="http://schemas.microsoft.com/office/drawing/2010/main" val="0"/>
              </a:ext>
            </a:extLst>
          </a:blip>
          <a:srcRect/>
          <a:stretch>
            <a:fillRect/>
          </a:stretch>
        </p:blipFill>
        <p:spPr bwMode="auto">
          <a:xfrm>
            <a:off x="5692363" y="998691"/>
            <a:ext cx="5697220" cy="5039995"/>
          </a:xfrm>
          <a:prstGeom prst="rect">
            <a:avLst/>
          </a:prstGeom>
          <a:noFill/>
          <a:ln>
            <a:noFill/>
          </a:ln>
        </p:spPr>
      </p:pic>
      <p:sp>
        <p:nvSpPr>
          <p:cNvPr id="4" name="Rectangle 3"/>
          <p:cNvSpPr/>
          <p:nvPr/>
        </p:nvSpPr>
        <p:spPr>
          <a:xfrm>
            <a:off x="3787356" y="5383915"/>
            <a:ext cx="2179896" cy="523220"/>
          </a:xfrm>
          <a:prstGeom prst="rect">
            <a:avLst/>
          </a:prstGeom>
        </p:spPr>
        <p:txBody>
          <a:bodyPr wrap="square">
            <a:spAutoFit/>
          </a:bodyPr>
          <a:lstStyle/>
          <a:p>
            <a:r>
              <a:rPr lang="mk-MK" i="1" dirty="0">
                <a:latin typeface="Times New Roman" panose="02020603050405020304" pitchFamily="18" charset="0"/>
                <a:ea typeface="Calibri" panose="020F0502020204030204" pitchFamily="34" charset="0"/>
              </a:rPr>
              <a:t>Sketch of a needle </a:t>
            </a:r>
            <a:r>
              <a:rPr lang="en-US" i="1" dirty="0">
                <a:latin typeface="Times New Roman" panose="02020603050405020304" pitchFamily="18" charset="0"/>
                <a:ea typeface="Calibri" panose="020F0502020204030204" pitchFamily="34" charset="0"/>
              </a:rPr>
              <a:t>valve</a:t>
            </a:r>
            <a:r>
              <a:rPr lang="mk-MK" i="1" dirty="0">
                <a:latin typeface="Times New Roman" panose="02020603050405020304" pitchFamily="18" charset="0"/>
                <a:ea typeface="Calibri" panose="020F0502020204030204" pitchFamily="34" charset="0"/>
              </a:rPr>
              <a:t> and a sliding </a:t>
            </a:r>
            <a:r>
              <a:rPr lang="en-US" i="1" dirty="0">
                <a:latin typeface="Times New Roman" panose="02020603050405020304" pitchFamily="18" charset="0"/>
                <a:ea typeface="Calibri" panose="020F0502020204030204" pitchFamily="34" charset="0"/>
              </a:rPr>
              <a:t>valve</a:t>
            </a:r>
            <a:endParaRPr lang="en-US" dirty="0"/>
          </a:p>
        </p:txBody>
      </p:sp>
    </p:spTree>
    <p:extLst>
      <p:ext uri="{BB962C8B-B14F-4D97-AF65-F5344CB8AC3E}">
        <p14:creationId xmlns:p14="http://schemas.microsoft.com/office/powerpoint/2010/main" val="22061171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27</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1" name="Google Shape;64;p3"/>
          <p:cNvSpPr txBox="1">
            <a:spLocks noGrp="1"/>
          </p:cNvSpPr>
          <p:nvPr>
            <p:ph type="body" idx="1"/>
          </p:nvPr>
        </p:nvSpPr>
        <p:spPr>
          <a:xfrm>
            <a:off x="446620" y="1648002"/>
            <a:ext cx="4836580" cy="4237011"/>
          </a:xfrm>
          <a:prstGeom prst="rect">
            <a:avLst/>
          </a:prstGeom>
          <a:noFill/>
          <a:ln>
            <a:noFill/>
          </a:ln>
        </p:spPr>
        <p:txBody>
          <a:bodyPr spcFirstLastPara="1" wrap="square" lIns="91425" tIns="45700" rIns="91425" bIns="45700" numCol="1" anchor="t" anchorCtr="0">
            <a:normAutofit/>
          </a:bodyPr>
          <a:lstStyle/>
          <a:p>
            <a:pPr marL="0" lvl="0" indent="0">
              <a:lnSpc>
                <a:spcPct val="120000"/>
              </a:lnSpc>
              <a:spcBef>
                <a:spcPts val="0"/>
              </a:spcBef>
              <a:buSzPts val="2800"/>
              <a:buNone/>
            </a:pPr>
            <a:r>
              <a:rPr lang="en-US" sz="1600" b="1" i="1" dirty="0" err="1"/>
              <a:t>Оutlet</a:t>
            </a:r>
            <a:r>
              <a:rPr lang="en-US" sz="1600" b="1" i="1" dirty="0"/>
              <a:t> in the dam </a:t>
            </a:r>
            <a:r>
              <a:rPr lang="en-US" sz="1600" b="1" i="1" dirty="0" smtClean="0"/>
              <a:t>foundation   </a:t>
            </a:r>
            <a:endParaRPr lang="en-US" sz="1000" dirty="0" smtClean="0"/>
          </a:p>
          <a:p>
            <a:pPr marL="0" lvl="0" indent="0">
              <a:lnSpc>
                <a:spcPct val="120000"/>
              </a:lnSpc>
              <a:spcBef>
                <a:spcPts val="0"/>
              </a:spcBef>
              <a:buSzPts val="2800"/>
              <a:buNone/>
            </a:pPr>
            <a:r>
              <a:rPr lang="en-US" sz="1600" dirty="0"/>
              <a:t>There are also </a:t>
            </a:r>
            <a:r>
              <a:rPr lang="en-US" sz="1600" i="1" dirty="0"/>
              <a:t>butterfly</a:t>
            </a:r>
            <a:r>
              <a:rPr lang="en-US" sz="1600" dirty="0"/>
              <a:t> and </a:t>
            </a:r>
            <a:r>
              <a:rPr lang="en-US" sz="1600" i="1" dirty="0"/>
              <a:t>ball valves </a:t>
            </a:r>
            <a:r>
              <a:rPr lang="en-US" sz="1600" dirty="0"/>
              <a:t>that are most commonly used as </a:t>
            </a:r>
            <a:r>
              <a:rPr lang="en-US" sz="1600" i="1" dirty="0"/>
              <a:t>pre-turbine valves </a:t>
            </a:r>
            <a:r>
              <a:rPr lang="en-US" sz="1600" dirty="0"/>
              <a:t>(inlet valves), which are devices for controlling the water supply to the hydropower </a:t>
            </a:r>
            <a:r>
              <a:rPr lang="en-US" sz="1600" dirty="0" smtClean="0"/>
              <a:t>plant. </a:t>
            </a:r>
            <a:r>
              <a:rPr lang="ru-RU" sz="1600" dirty="0" smtClean="0"/>
              <a:t> </a:t>
            </a:r>
            <a:endParaRPr lang="ru-RU" sz="1400" dirty="0"/>
          </a:p>
        </p:txBody>
      </p:sp>
      <p:pic>
        <p:nvPicPr>
          <p:cNvPr id="13" name="Picture 12"/>
          <p:cNvPicPr/>
          <p:nvPr/>
        </p:nvPicPr>
        <p:blipFill>
          <a:blip r:embed="rId5">
            <a:extLst>
              <a:ext uri="{28A0092B-C50C-407E-A947-70E740481C1C}">
                <a14:useLocalDpi xmlns:a14="http://schemas.microsoft.com/office/drawing/2010/main" val="0"/>
              </a:ext>
            </a:extLst>
          </a:blip>
          <a:srcRect/>
          <a:stretch>
            <a:fillRect/>
          </a:stretch>
        </p:blipFill>
        <p:spPr bwMode="auto">
          <a:xfrm>
            <a:off x="6149122" y="945545"/>
            <a:ext cx="4232910" cy="5590998"/>
          </a:xfrm>
          <a:prstGeom prst="rect">
            <a:avLst/>
          </a:prstGeom>
          <a:noFill/>
          <a:ln>
            <a:noFill/>
          </a:ln>
        </p:spPr>
      </p:pic>
      <p:sp>
        <p:nvSpPr>
          <p:cNvPr id="3" name="Rectangle 2"/>
          <p:cNvSpPr/>
          <p:nvPr/>
        </p:nvSpPr>
        <p:spPr>
          <a:xfrm>
            <a:off x="4203944" y="5216668"/>
            <a:ext cx="1945178" cy="523220"/>
          </a:xfrm>
          <a:prstGeom prst="rect">
            <a:avLst/>
          </a:prstGeom>
        </p:spPr>
        <p:txBody>
          <a:bodyPr wrap="square">
            <a:spAutoFit/>
          </a:bodyPr>
          <a:lstStyle/>
          <a:p>
            <a:r>
              <a:rPr lang="mk-MK" i="1" dirty="0">
                <a:latin typeface="Times New Roman" panose="02020603050405020304" pitchFamily="18" charset="0"/>
                <a:ea typeface="Calibri" panose="020F0502020204030204" pitchFamily="34" charset="0"/>
              </a:rPr>
              <a:t>Sketch</a:t>
            </a:r>
            <a:r>
              <a:rPr lang="en-US" i="1" dirty="0" err="1">
                <a:latin typeface="Times New Roman" panose="02020603050405020304" pitchFamily="18" charset="0"/>
                <a:ea typeface="Calibri" panose="020F0502020204030204" pitchFamily="34" charset="0"/>
              </a:rPr>
              <a:t>es</a:t>
            </a:r>
            <a:r>
              <a:rPr lang="mk-MK" i="1" dirty="0">
                <a:latin typeface="Times New Roman" panose="02020603050405020304" pitchFamily="18" charset="0"/>
                <a:ea typeface="Calibri" panose="020F0502020204030204" pitchFamily="34" charset="0"/>
              </a:rPr>
              <a:t> of a </a:t>
            </a:r>
            <a:r>
              <a:rPr lang="en-US" i="1" dirty="0">
                <a:latin typeface="Times New Roman" panose="02020603050405020304" pitchFamily="18" charset="0"/>
                <a:ea typeface="Calibri" panose="020F0502020204030204" pitchFamily="34" charset="0"/>
              </a:rPr>
              <a:t>B</a:t>
            </a:r>
            <a:r>
              <a:rPr lang="mk-MK" i="1" dirty="0">
                <a:latin typeface="Times New Roman" panose="02020603050405020304" pitchFamily="18" charset="0"/>
                <a:ea typeface="Calibri" panose="020F0502020204030204" pitchFamily="34" charset="0"/>
              </a:rPr>
              <a:t>utterfly</a:t>
            </a:r>
            <a:r>
              <a:rPr lang="en-US" i="1" dirty="0">
                <a:latin typeface="Times New Roman" panose="02020603050405020304" pitchFamily="18" charset="0"/>
                <a:ea typeface="Calibri" panose="020F0502020204030204" pitchFamily="34" charset="0"/>
              </a:rPr>
              <a:t> Valve</a:t>
            </a:r>
            <a:r>
              <a:rPr lang="mk-MK" i="1" dirty="0">
                <a:latin typeface="Times New Roman" panose="02020603050405020304" pitchFamily="18" charset="0"/>
                <a:ea typeface="Calibri" panose="020F0502020204030204" pitchFamily="34" charset="0"/>
              </a:rPr>
              <a:t> and </a:t>
            </a:r>
            <a:r>
              <a:rPr lang="en-US" i="1" dirty="0">
                <a:latin typeface="Times New Roman" panose="02020603050405020304" pitchFamily="18" charset="0"/>
                <a:ea typeface="Calibri" panose="020F0502020204030204" pitchFamily="34" charset="0"/>
              </a:rPr>
              <a:t>a B</a:t>
            </a:r>
            <a:r>
              <a:rPr lang="mk-MK" i="1" dirty="0">
                <a:latin typeface="Times New Roman" panose="02020603050405020304" pitchFamily="18" charset="0"/>
                <a:ea typeface="Calibri" panose="020F0502020204030204" pitchFamily="34" charset="0"/>
              </a:rPr>
              <a:t>all </a:t>
            </a:r>
            <a:r>
              <a:rPr lang="en-US" i="1" dirty="0">
                <a:latin typeface="Times New Roman" panose="02020603050405020304" pitchFamily="18" charset="0"/>
                <a:ea typeface="Calibri" panose="020F0502020204030204" pitchFamily="34" charset="0"/>
              </a:rPr>
              <a:t>V</a:t>
            </a:r>
            <a:r>
              <a:rPr lang="mk-MK" i="1" dirty="0">
                <a:latin typeface="Times New Roman" panose="02020603050405020304" pitchFamily="18" charset="0"/>
                <a:ea typeface="Calibri" panose="020F0502020204030204" pitchFamily="34" charset="0"/>
              </a:rPr>
              <a:t>alve</a:t>
            </a:r>
            <a:endParaRPr lang="en-US" dirty="0"/>
          </a:p>
        </p:txBody>
      </p:sp>
    </p:spTree>
    <p:extLst>
      <p:ext uri="{BB962C8B-B14F-4D97-AF65-F5344CB8AC3E}">
        <p14:creationId xmlns:p14="http://schemas.microsoft.com/office/powerpoint/2010/main" val="15856129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28</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2" name="Picture 11"/>
          <p:cNvPicPr/>
          <p:nvPr/>
        </p:nvPicPr>
        <p:blipFill>
          <a:blip r:embed="rId5"/>
          <a:stretch>
            <a:fillRect/>
          </a:stretch>
        </p:blipFill>
        <p:spPr>
          <a:xfrm>
            <a:off x="5907307" y="914401"/>
            <a:ext cx="4918495" cy="5257018"/>
          </a:xfrm>
          <a:prstGeom prst="rect">
            <a:avLst/>
          </a:prstGeom>
        </p:spPr>
      </p:pic>
      <p:sp>
        <p:nvSpPr>
          <p:cNvPr id="4" name="Rectangle 3"/>
          <p:cNvSpPr/>
          <p:nvPr/>
        </p:nvSpPr>
        <p:spPr>
          <a:xfrm>
            <a:off x="1525881" y="3980187"/>
            <a:ext cx="4397829" cy="523220"/>
          </a:xfrm>
          <a:prstGeom prst="rect">
            <a:avLst/>
          </a:prstGeom>
        </p:spPr>
        <p:txBody>
          <a:bodyPr wrap="square">
            <a:spAutoFit/>
          </a:bodyPr>
          <a:lstStyle/>
          <a:p>
            <a:r>
              <a:rPr lang="mk-MK" i="1" dirty="0">
                <a:latin typeface="Times New Roman" panose="02020603050405020304" pitchFamily="18" charset="0"/>
                <a:ea typeface="Calibri" panose="020F0502020204030204" pitchFamily="34" charset="0"/>
              </a:rPr>
              <a:t>Earthen embankment dam with main structures and depiction of the equipment installation location</a:t>
            </a:r>
            <a:endParaRPr lang="en-US" dirty="0"/>
          </a:p>
        </p:txBody>
      </p:sp>
      <p:sp>
        <p:nvSpPr>
          <p:cNvPr id="8" name="Rectangle 7"/>
          <p:cNvSpPr/>
          <p:nvPr/>
        </p:nvSpPr>
        <p:spPr>
          <a:xfrm>
            <a:off x="377368" y="4592019"/>
            <a:ext cx="6096000" cy="1331134"/>
          </a:xfrm>
          <a:prstGeom prst="rect">
            <a:avLst/>
          </a:prstGeom>
        </p:spPr>
        <p:txBody>
          <a:bodyPr>
            <a:spAutoFit/>
          </a:bodyPr>
          <a:lstStyle/>
          <a:p>
            <a:pPr algn="ctr">
              <a:lnSpc>
                <a:spcPct val="115000"/>
              </a:lnSpc>
              <a:spcAft>
                <a:spcPts val="1000"/>
              </a:spcAft>
            </a:pPr>
            <a:r>
              <a:rPr lang="en-US" dirty="0">
                <a:latin typeface="Times New Roman" panose="02020603050405020304" pitchFamily="18" charset="0"/>
                <a:ea typeface="Calibri" panose="020F0502020204030204" pitchFamily="34" charset="0"/>
                <a:cs typeface="Times New Roman" panose="02020603050405020304" pitchFamily="18" charset="0"/>
              </a:rPr>
              <a:t>1 - Inlet structure of the foundation outlet, 2 - Auxiliary gate of the foundation outlet, 3 - Regulating gate of the foundation outlet, 4 - Inlet structure of the intake tunnel for the powerhouse, 5 - Gatehouse with actuating mechanism, 6 - Control gallery, 7 - Inlet structure for the overflow, 8 - Overflow tunnel, 9 - Inlet structure for the overflow, 10 - Powerhouse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255415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29</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2" name="Rectangle 1"/>
          <p:cNvSpPr/>
          <p:nvPr/>
        </p:nvSpPr>
        <p:spPr>
          <a:xfrm>
            <a:off x="446619" y="1666297"/>
            <a:ext cx="11150295" cy="584775"/>
          </a:xfrm>
          <a:prstGeom prst="rect">
            <a:avLst/>
          </a:prstGeom>
        </p:spPr>
        <p:txBody>
          <a:bodyPr wrap="square">
            <a:spAutoFit/>
          </a:bodyPr>
          <a:lstStyle/>
          <a:p>
            <a:r>
              <a:rPr lang="en-US" sz="1600" b="1" dirty="0">
                <a:latin typeface="Times New Roman" panose="02020603050405020304" pitchFamily="18" charset="0"/>
                <a:ea typeface="Calibri" panose="020F0502020204030204" pitchFamily="34" charset="0"/>
              </a:rPr>
              <a:t>The gates at the foundation outlets and inlets</a:t>
            </a:r>
            <a:r>
              <a:rPr lang="en-US" sz="1600" dirty="0">
                <a:latin typeface="Times New Roman" panose="02020603050405020304" pitchFamily="18" charset="0"/>
                <a:ea typeface="Calibri" panose="020F0502020204030204" pitchFamily="34" charset="0"/>
              </a:rPr>
              <a:t> control (open/close) the pressurized flow. They are also used in inlet tunnels, pipelines, which can be under pressure and have a free water surface behind the gate.</a:t>
            </a:r>
            <a:endParaRPr lang="en-US" sz="1600" dirty="0"/>
          </a:p>
        </p:txBody>
      </p:sp>
      <p:pic>
        <p:nvPicPr>
          <p:cNvPr id="11" name="Picture 10"/>
          <p:cNvPicPr/>
          <p:nvPr/>
        </p:nvPicPr>
        <p:blipFill>
          <a:blip r:embed="rId5">
            <a:extLst>
              <a:ext uri="{28A0092B-C50C-407E-A947-70E740481C1C}">
                <a14:useLocalDpi xmlns:a14="http://schemas.microsoft.com/office/drawing/2010/main" val="0"/>
              </a:ext>
            </a:extLst>
          </a:blip>
          <a:srcRect/>
          <a:stretch>
            <a:fillRect/>
          </a:stretch>
        </p:blipFill>
        <p:spPr bwMode="auto">
          <a:xfrm>
            <a:off x="1030514" y="2714172"/>
            <a:ext cx="4630057" cy="3222172"/>
          </a:xfrm>
          <a:prstGeom prst="rect">
            <a:avLst/>
          </a:prstGeom>
          <a:noFill/>
          <a:ln>
            <a:noFill/>
          </a:ln>
        </p:spPr>
      </p:pic>
      <p:sp>
        <p:nvSpPr>
          <p:cNvPr id="3" name="Rectangle 2"/>
          <p:cNvSpPr/>
          <p:nvPr/>
        </p:nvSpPr>
        <p:spPr>
          <a:xfrm>
            <a:off x="1925109" y="2420909"/>
            <a:ext cx="2303836"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Gate at the foundation outlet </a:t>
            </a:r>
            <a:endParaRPr lang="en-US" dirty="0"/>
          </a:p>
        </p:txBody>
      </p:sp>
      <p:pic>
        <p:nvPicPr>
          <p:cNvPr id="13" name="Picture 12"/>
          <p:cNvPicPr/>
          <p:nvPr/>
        </p:nvPicPr>
        <p:blipFill>
          <a:blip r:embed="rId6">
            <a:extLst>
              <a:ext uri="{28A0092B-C50C-407E-A947-70E740481C1C}">
                <a14:useLocalDpi xmlns:a14="http://schemas.microsoft.com/office/drawing/2010/main" val="0"/>
              </a:ext>
            </a:extLst>
          </a:blip>
          <a:srcRect/>
          <a:stretch>
            <a:fillRect/>
          </a:stretch>
        </p:blipFill>
        <p:spPr bwMode="auto">
          <a:xfrm>
            <a:off x="5892803" y="2737495"/>
            <a:ext cx="5065486" cy="2966619"/>
          </a:xfrm>
          <a:prstGeom prst="rect">
            <a:avLst/>
          </a:prstGeom>
          <a:noFill/>
          <a:ln>
            <a:noFill/>
          </a:ln>
        </p:spPr>
      </p:pic>
      <p:sp>
        <p:nvSpPr>
          <p:cNvPr id="9" name="Rectangle 8"/>
          <p:cNvSpPr/>
          <p:nvPr/>
        </p:nvSpPr>
        <p:spPr>
          <a:xfrm>
            <a:off x="7944511" y="2422511"/>
            <a:ext cx="1237839" cy="307777"/>
          </a:xfrm>
          <a:prstGeom prst="rect">
            <a:avLst/>
          </a:prstGeom>
          <a:solidFill>
            <a:schemeClr val="bg1"/>
          </a:solidFill>
        </p:spPr>
        <p:txBody>
          <a:bodyPr wrap="none">
            <a:spAutoFit/>
          </a:bodyPr>
          <a:lstStyle/>
          <a:p>
            <a:r>
              <a:rPr lang="mk-MK" i="1" dirty="0">
                <a:latin typeface="Times New Roman" panose="02020603050405020304" pitchFamily="18" charset="0"/>
                <a:ea typeface="Calibri" panose="020F0502020204030204" pitchFamily="34" charset="0"/>
              </a:rPr>
              <a:t>Butterfly valve</a:t>
            </a:r>
            <a:endParaRPr lang="en-US" dirty="0"/>
          </a:p>
        </p:txBody>
      </p:sp>
    </p:spTree>
    <p:extLst>
      <p:ext uri="{BB962C8B-B14F-4D97-AF65-F5344CB8AC3E}">
        <p14:creationId xmlns:p14="http://schemas.microsoft.com/office/powerpoint/2010/main" val="10409097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3.2.	</a:t>
            </a:r>
            <a:r>
              <a:rPr lang="en-US" sz="2000" dirty="0" err="1"/>
              <a:t>Hydromechanical</a:t>
            </a:r>
            <a:r>
              <a:rPr lang="en-US" sz="2000" dirty="0"/>
              <a:t>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0" name="Google Shape;64;p3"/>
          <p:cNvSpPr txBox="1">
            <a:spLocks noGrp="1"/>
          </p:cNvSpPr>
          <p:nvPr>
            <p:ph type="body" idx="1"/>
          </p:nvPr>
        </p:nvSpPr>
        <p:spPr>
          <a:xfrm>
            <a:off x="703007" y="1551813"/>
            <a:ext cx="10991376" cy="44216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turbine and the generator with their auxiliary devices as well as the switchgear and other electrical equipment make up the </a:t>
            </a:r>
            <a:r>
              <a:rPr lang="en-US" sz="1600" i="1" dirty="0"/>
              <a:t>electromechanical equipment </a:t>
            </a:r>
            <a:r>
              <a:rPr lang="en-US" sz="1600" dirty="0"/>
              <a:t>of the hydroelectric plant. In addition, the </a:t>
            </a:r>
            <a:r>
              <a:rPr lang="en-US" sz="1600" i="1" dirty="0" err="1"/>
              <a:t>hydromechanical</a:t>
            </a:r>
            <a:r>
              <a:rPr lang="en-US" sz="1600" i="1" dirty="0"/>
              <a:t> equipment </a:t>
            </a:r>
            <a:r>
              <a:rPr lang="en-US" sz="1600" dirty="0"/>
              <a:t>of the power plant should be listed, including: the spillway equipment, the foundation outlet and inlet structure, the tunnel equipment, the water chamber, the gate chamber and the drainage channel. A pre-turbine gate is installed in front of the turbine, depending on the type of turbine and its characteristics</a:t>
            </a:r>
            <a:r>
              <a:rPr lang="ru-RU" sz="1600" dirty="0" smtClean="0"/>
              <a:t>.</a:t>
            </a:r>
            <a:endParaRPr lang="ru-RU" sz="1600" dirty="0"/>
          </a:p>
          <a:p>
            <a:pPr marL="0" lvl="0" indent="0">
              <a:lnSpc>
                <a:spcPct val="120000"/>
              </a:lnSpc>
              <a:spcBef>
                <a:spcPts val="0"/>
              </a:spcBef>
              <a:buSzPts val="2800"/>
              <a:buNone/>
            </a:pPr>
            <a:r>
              <a:rPr lang="en-US" sz="1600" dirty="0"/>
              <a:t>The </a:t>
            </a:r>
            <a:r>
              <a:rPr lang="en-US" sz="1600" dirty="0" err="1"/>
              <a:t>hydromechanical</a:t>
            </a:r>
            <a:r>
              <a:rPr lang="en-US" sz="1600" dirty="0"/>
              <a:t> equipment is a complex of machinery and devices integrated into the system of hydropower plants and </a:t>
            </a:r>
            <a:r>
              <a:rPr lang="en-US" sz="1600" dirty="0" err="1"/>
              <a:t>hydrotechnical</a:t>
            </a:r>
            <a:r>
              <a:rPr lang="en-US" sz="1600" dirty="0"/>
              <a:t> facilities, with the primary task of controlling and regulating the technical process and protecting the plant from failures and damages</a:t>
            </a:r>
            <a:r>
              <a:rPr lang="ru-RU" sz="1600" dirty="0" smtClean="0"/>
              <a:t>. </a:t>
            </a:r>
            <a:endParaRPr lang="en-US" sz="1600" dirty="0" smtClean="0"/>
          </a:p>
          <a:p>
            <a:pPr marL="0" lvl="0" indent="0">
              <a:lnSpc>
                <a:spcPct val="120000"/>
              </a:lnSpc>
              <a:spcBef>
                <a:spcPts val="0"/>
              </a:spcBef>
              <a:buSzPts val="2800"/>
              <a:buNone/>
            </a:pPr>
            <a:r>
              <a:rPr lang="en-US" sz="1600" dirty="0"/>
              <a:t>The main tasks of the </a:t>
            </a:r>
            <a:r>
              <a:rPr lang="en-US" sz="1600" dirty="0" err="1"/>
              <a:t>hydromechanical</a:t>
            </a:r>
            <a:r>
              <a:rPr lang="en-US" sz="1600" dirty="0"/>
              <a:t> equipment are as follows</a:t>
            </a:r>
            <a:r>
              <a:rPr lang="ru-RU" sz="1600" dirty="0" smtClean="0"/>
              <a:t>:</a:t>
            </a:r>
            <a:endParaRPr lang="ru-RU" sz="1600" dirty="0"/>
          </a:p>
          <a:p>
            <a:pPr marL="285750" indent="-285750">
              <a:lnSpc>
                <a:spcPct val="120000"/>
              </a:lnSpc>
              <a:spcBef>
                <a:spcPts val="0"/>
              </a:spcBef>
              <a:buSzPts val="2800"/>
            </a:pPr>
            <a:r>
              <a:rPr lang="en-US" sz="1600" dirty="0" smtClean="0"/>
              <a:t>To </a:t>
            </a:r>
            <a:r>
              <a:rPr lang="en-US" sz="1600" dirty="0"/>
              <a:t>ensure and regulate an adequate flow of water in accordance with the needs of the power plant during normal operation</a:t>
            </a:r>
            <a:r>
              <a:rPr lang="ru-RU" sz="1600" dirty="0" smtClean="0"/>
              <a:t>, </a:t>
            </a:r>
            <a:r>
              <a:rPr lang="en-US" sz="1600" dirty="0" smtClean="0"/>
              <a:t> </a:t>
            </a:r>
          </a:p>
          <a:p>
            <a:pPr marL="285750" indent="-285750">
              <a:lnSpc>
                <a:spcPct val="120000"/>
              </a:lnSpc>
              <a:spcBef>
                <a:spcPts val="0"/>
              </a:spcBef>
              <a:buSzPts val="2800"/>
            </a:pPr>
            <a:r>
              <a:rPr lang="en-US" sz="1600" dirty="0" smtClean="0"/>
              <a:t>To </a:t>
            </a:r>
            <a:r>
              <a:rPr lang="en-US" sz="1600" dirty="0"/>
              <a:t>quickly close and stop the flow of water in the event of a defect in any of the intake </a:t>
            </a:r>
            <a:r>
              <a:rPr lang="en-US" sz="1600" dirty="0" smtClean="0"/>
              <a:t>structures,</a:t>
            </a:r>
            <a:r>
              <a:rPr lang="ru-RU" sz="1600" dirty="0" smtClean="0"/>
              <a:t> </a:t>
            </a:r>
            <a:r>
              <a:rPr lang="en-US" sz="1600" dirty="0" smtClean="0"/>
              <a:t> </a:t>
            </a:r>
          </a:p>
          <a:p>
            <a:pPr marL="285750" indent="-285750">
              <a:lnSpc>
                <a:spcPct val="120000"/>
              </a:lnSpc>
              <a:spcBef>
                <a:spcPts val="0"/>
              </a:spcBef>
              <a:buSzPts val="2800"/>
            </a:pPr>
            <a:r>
              <a:rPr lang="en-US" sz="1600" dirty="0" smtClean="0"/>
              <a:t>To </a:t>
            </a:r>
            <a:r>
              <a:rPr lang="en-US" sz="1600" dirty="0"/>
              <a:t>prevent foreign objects from entering the intake structures of the power plant, thereby avoiding blockages or damage</a:t>
            </a:r>
            <a:r>
              <a:rPr lang="ru-RU" sz="1600" dirty="0" smtClean="0"/>
              <a:t>. </a:t>
            </a:r>
            <a:endParaRPr lang="ru-RU" sz="1600" dirty="0"/>
          </a:p>
          <a:p>
            <a:pPr marL="0" lvl="0" indent="0">
              <a:lnSpc>
                <a:spcPct val="120000"/>
              </a:lnSpc>
              <a:spcBef>
                <a:spcPts val="0"/>
              </a:spcBef>
              <a:buSzPts val="2800"/>
              <a:buNone/>
            </a:pPr>
            <a:endParaRPr lang="ru-RU" sz="16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3.2.4.	Dam and Barrier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30</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2" name="Picture 11"/>
          <p:cNvPicPr/>
          <p:nvPr/>
        </p:nvPicPr>
        <p:blipFill>
          <a:blip r:embed="rId5">
            <a:extLst>
              <a:ext uri="{28A0092B-C50C-407E-A947-70E740481C1C}">
                <a14:useLocalDpi xmlns:a14="http://schemas.microsoft.com/office/drawing/2010/main" val="0"/>
              </a:ext>
            </a:extLst>
          </a:blip>
          <a:srcRect/>
          <a:stretch>
            <a:fillRect/>
          </a:stretch>
        </p:blipFill>
        <p:spPr bwMode="auto">
          <a:xfrm>
            <a:off x="1059542" y="2069626"/>
            <a:ext cx="2627267" cy="1677518"/>
          </a:xfrm>
          <a:prstGeom prst="rect">
            <a:avLst/>
          </a:prstGeom>
          <a:noFill/>
          <a:ln>
            <a:noFill/>
          </a:ln>
        </p:spPr>
      </p:pic>
      <p:sp>
        <p:nvSpPr>
          <p:cNvPr id="4" name="Rectangle 3"/>
          <p:cNvSpPr/>
          <p:nvPr/>
        </p:nvSpPr>
        <p:spPr>
          <a:xfrm>
            <a:off x="1882989" y="1761849"/>
            <a:ext cx="907621"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Ball valve</a:t>
            </a:r>
            <a:endParaRPr lang="en-US" dirty="0"/>
          </a:p>
        </p:txBody>
      </p:sp>
      <p:pic>
        <p:nvPicPr>
          <p:cNvPr id="14" name="Picture 13"/>
          <p:cNvPicPr/>
          <p:nvPr/>
        </p:nvPicPr>
        <p:blipFill>
          <a:blip r:embed="rId6">
            <a:extLst>
              <a:ext uri="{28A0092B-C50C-407E-A947-70E740481C1C}">
                <a14:useLocalDpi xmlns:a14="http://schemas.microsoft.com/office/drawing/2010/main" val="0"/>
              </a:ext>
            </a:extLst>
          </a:blip>
          <a:srcRect/>
          <a:stretch>
            <a:fillRect/>
          </a:stretch>
        </p:blipFill>
        <p:spPr bwMode="auto">
          <a:xfrm>
            <a:off x="1329509" y="4112976"/>
            <a:ext cx="3837577" cy="2123739"/>
          </a:xfrm>
          <a:prstGeom prst="rect">
            <a:avLst/>
          </a:prstGeom>
          <a:noFill/>
          <a:ln>
            <a:noFill/>
          </a:ln>
        </p:spPr>
      </p:pic>
      <p:sp>
        <p:nvSpPr>
          <p:cNvPr id="8" name="Rectangle 7"/>
          <p:cNvSpPr/>
          <p:nvPr/>
        </p:nvSpPr>
        <p:spPr>
          <a:xfrm>
            <a:off x="1783911" y="3848742"/>
            <a:ext cx="1178528"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Conical valve</a:t>
            </a:r>
            <a:endParaRPr lang="en-US" dirty="0"/>
          </a:p>
        </p:txBody>
      </p:sp>
      <p:pic>
        <p:nvPicPr>
          <p:cNvPr id="16" name="Picture 15"/>
          <p:cNvPicPr/>
          <p:nvPr/>
        </p:nvPicPr>
        <p:blipFill>
          <a:blip r:embed="rId7">
            <a:extLst>
              <a:ext uri="{28A0092B-C50C-407E-A947-70E740481C1C}">
                <a14:useLocalDpi xmlns:a14="http://schemas.microsoft.com/office/drawing/2010/main" val="0"/>
              </a:ext>
            </a:extLst>
          </a:blip>
          <a:srcRect/>
          <a:stretch>
            <a:fillRect/>
          </a:stretch>
        </p:blipFill>
        <p:spPr bwMode="auto">
          <a:xfrm>
            <a:off x="6500862" y="1638642"/>
            <a:ext cx="3719770" cy="2002911"/>
          </a:xfrm>
          <a:prstGeom prst="rect">
            <a:avLst/>
          </a:prstGeom>
          <a:noFill/>
          <a:ln>
            <a:noFill/>
          </a:ln>
        </p:spPr>
      </p:pic>
      <p:sp>
        <p:nvSpPr>
          <p:cNvPr id="10" name="Rectangle 9"/>
          <p:cNvSpPr/>
          <p:nvPr/>
        </p:nvSpPr>
        <p:spPr>
          <a:xfrm>
            <a:off x="7753958" y="1374407"/>
            <a:ext cx="1154483"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Needle valve </a:t>
            </a:r>
            <a:endParaRPr lang="en-US" dirty="0"/>
          </a:p>
        </p:txBody>
      </p:sp>
      <p:pic>
        <p:nvPicPr>
          <p:cNvPr id="18" name="Picture 17"/>
          <p:cNvPicPr/>
          <p:nvPr/>
        </p:nvPicPr>
        <p:blipFill>
          <a:blip r:embed="rId8">
            <a:extLst>
              <a:ext uri="{28A0092B-C50C-407E-A947-70E740481C1C}">
                <a14:useLocalDpi xmlns:a14="http://schemas.microsoft.com/office/drawing/2010/main" val="0"/>
              </a:ext>
            </a:extLst>
          </a:blip>
          <a:srcRect/>
          <a:stretch>
            <a:fillRect/>
          </a:stretch>
        </p:blipFill>
        <p:spPr bwMode="auto">
          <a:xfrm>
            <a:off x="6947602" y="3920662"/>
            <a:ext cx="3474720" cy="2278380"/>
          </a:xfrm>
          <a:prstGeom prst="rect">
            <a:avLst/>
          </a:prstGeom>
          <a:noFill/>
          <a:ln>
            <a:noFill/>
          </a:ln>
        </p:spPr>
      </p:pic>
      <p:sp>
        <p:nvSpPr>
          <p:cNvPr id="15" name="Rectangle 14"/>
          <p:cNvSpPr/>
          <p:nvPr/>
        </p:nvSpPr>
        <p:spPr>
          <a:xfrm>
            <a:off x="7004121" y="3665574"/>
            <a:ext cx="2068195"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Circular-cylindrical valve</a:t>
            </a:r>
            <a:endParaRPr lang="en-US" dirty="0"/>
          </a:p>
        </p:txBody>
      </p:sp>
    </p:spTree>
    <p:extLst>
      <p:ext uri="{BB962C8B-B14F-4D97-AF65-F5344CB8AC3E}">
        <p14:creationId xmlns:p14="http://schemas.microsoft.com/office/powerpoint/2010/main" val="37997879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3.2.5.	Water Chamber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31</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7" name="Google Shape;64;p3"/>
          <p:cNvSpPr txBox="1">
            <a:spLocks noGrp="1"/>
          </p:cNvSpPr>
          <p:nvPr>
            <p:ph type="body" idx="1"/>
          </p:nvPr>
        </p:nvSpPr>
        <p:spPr>
          <a:xfrm>
            <a:off x="446620" y="1680986"/>
            <a:ext cx="11359239" cy="4237011"/>
          </a:xfrm>
          <a:prstGeom prst="rect">
            <a:avLst/>
          </a:prstGeom>
          <a:noFill/>
          <a:ln>
            <a:noFill/>
          </a:ln>
        </p:spPr>
        <p:txBody>
          <a:bodyPr spcFirstLastPara="1" wrap="square" lIns="91425" tIns="45700" rIns="91425" bIns="45700" numCol="1" anchor="t" anchorCtr="0">
            <a:normAutofit/>
          </a:bodyPr>
          <a:lstStyle/>
          <a:p>
            <a:pPr marL="0" lvl="0" indent="0">
              <a:lnSpc>
                <a:spcPct val="120000"/>
              </a:lnSpc>
              <a:spcBef>
                <a:spcPts val="0"/>
              </a:spcBef>
              <a:buSzPts val="2800"/>
              <a:buNone/>
            </a:pPr>
            <a:r>
              <a:rPr lang="en-US" sz="1600" dirty="0"/>
              <a:t>The equipment for the water chamber consists of an inlet tunnel, as well as some main and auxiliary circular profiles within the space of the water chamber. If the water chamber is used for two stages of construction, for example, for two inlet tunnels between the two tunnels, plate gates (valves) are installed at the junction to the common </a:t>
            </a:r>
            <a:r>
              <a:rPr lang="en-US" sz="1600" dirty="0" smtClean="0"/>
              <a:t>chambers</a:t>
            </a:r>
            <a:r>
              <a:rPr lang="ru-RU" sz="1600" dirty="0" smtClean="0"/>
              <a:t>.</a:t>
            </a:r>
            <a:r>
              <a:rPr lang="en-US" sz="1600" dirty="0" smtClean="0"/>
              <a:t>  </a:t>
            </a:r>
          </a:p>
          <a:p>
            <a:pPr marL="0" lvl="0" indent="0">
              <a:lnSpc>
                <a:spcPct val="120000"/>
              </a:lnSpc>
              <a:spcBef>
                <a:spcPts val="0"/>
              </a:spcBef>
              <a:buSzPts val="2800"/>
              <a:buNone/>
            </a:pPr>
            <a:r>
              <a:rPr lang="en-US" sz="1600" dirty="0"/>
              <a:t>If the chamber is connected to the outside surface of the field, the entrance should be equipped with grates to protect against the penetration of unwanted objects into the water chamber system, including the supply tunnel and the penstock</a:t>
            </a:r>
            <a:r>
              <a:rPr lang="ru-RU" sz="1600" dirty="0" smtClean="0"/>
              <a:t>.</a:t>
            </a:r>
            <a:endParaRPr lang="en-US" sz="1600" dirty="0" smtClean="0"/>
          </a:p>
          <a:p>
            <a:pPr marL="0" lvl="0" indent="0">
              <a:lnSpc>
                <a:spcPct val="120000"/>
              </a:lnSpc>
              <a:spcBef>
                <a:spcPts val="0"/>
              </a:spcBef>
              <a:buSzPts val="2800"/>
              <a:buNone/>
            </a:pPr>
            <a:r>
              <a:rPr lang="en-US" sz="1600" dirty="0"/>
              <a:t>Water chambers can be divided into three groups as follows</a:t>
            </a:r>
            <a:r>
              <a:rPr lang="ru-RU" sz="1600" dirty="0" smtClean="0"/>
              <a:t>:</a:t>
            </a:r>
            <a:endParaRPr lang="ru-RU" sz="1600" dirty="0"/>
          </a:p>
          <a:p>
            <a:pPr marL="285750" indent="-285750">
              <a:lnSpc>
                <a:spcPct val="120000"/>
              </a:lnSpc>
              <a:spcBef>
                <a:spcPts val="0"/>
              </a:spcBef>
              <a:buSzPts val="2800"/>
            </a:pPr>
            <a:r>
              <a:rPr lang="en-US" sz="1600" dirty="0" smtClean="0"/>
              <a:t>Water </a:t>
            </a:r>
            <a:r>
              <a:rPr lang="en-US" sz="1600" dirty="0"/>
              <a:t>chambers at the inlet of water with a free water surface</a:t>
            </a:r>
            <a:r>
              <a:rPr lang="ru-RU" sz="1600" dirty="0" smtClean="0"/>
              <a:t>,</a:t>
            </a:r>
            <a:r>
              <a:rPr lang="en-US" sz="1600" dirty="0" smtClean="0"/>
              <a:t> </a:t>
            </a:r>
          </a:p>
          <a:p>
            <a:pPr marL="285750" indent="-285750">
              <a:lnSpc>
                <a:spcPct val="120000"/>
              </a:lnSpc>
              <a:spcBef>
                <a:spcPts val="0"/>
              </a:spcBef>
              <a:buSzPts val="2800"/>
            </a:pPr>
            <a:r>
              <a:rPr lang="en-US" sz="1600" dirty="0" smtClean="0"/>
              <a:t>Water </a:t>
            </a:r>
            <a:r>
              <a:rPr lang="en-US" sz="1600" dirty="0"/>
              <a:t>chambers at the pressurized inlet of water</a:t>
            </a:r>
            <a:r>
              <a:rPr lang="ru-RU" sz="1600" dirty="0" smtClean="0"/>
              <a:t>,</a:t>
            </a:r>
            <a:r>
              <a:rPr lang="en-US" sz="1600" dirty="0" smtClean="0"/>
              <a:t> </a:t>
            </a:r>
          </a:p>
          <a:p>
            <a:pPr marL="285750" indent="-285750">
              <a:lnSpc>
                <a:spcPct val="120000"/>
              </a:lnSpc>
              <a:spcBef>
                <a:spcPts val="0"/>
              </a:spcBef>
              <a:buSzPts val="2800"/>
            </a:pPr>
            <a:r>
              <a:rPr lang="en-US" sz="1600" dirty="0" smtClean="0"/>
              <a:t>Water </a:t>
            </a:r>
            <a:r>
              <a:rPr lang="en-US" sz="1600" dirty="0"/>
              <a:t>chambers at the pressurized outlet of water</a:t>
            </a:r>
            <a:r>
              <a:rPr lang="ru-RU" sz="1600" dirty="0" smtClean="0"/>
              <a:t>.</a:t>
            </a:r>
            <a:r>
              <a:rPr lang="en-US" sz="1600" dirty="0" smtClean="0"/>
              <a:t> </a:t>
            </a:r>
          </a:p>
          <a:p>
            <a:pPr marL="0" indent="0">
              <a:lnSpc>
                <a:spcPct val="120000"/>
              </a:lnSpc>
              <a:spcBef>
                <a:spcPts val="0"/>
              </a:spcBef>
              <a:buSzPts val="2800"/>
              <a:buNone/>
            </a:pPr>
            <a:endParaRPr lang="en-US" sz="1600" dirty="0"/>
          </a:p>
          <a:p>
            <a:pPr marL="0" indent="0">
              <a:lnSpc>
                <a:spcPct val="120000"/>
              </a:lnSpc>
              <a:spcBef>
                <a:spcPts val="0"/>
              </a:spcBef>
              <a:buSzPts val="2800"/>
              <a:buNone/>
            </a:pPr>
            <a:r>
              <a:rPr lang="en-US" sz="1600" dirty="0"/>
              <a:t>The main task of the water chambers is to meet the variability of the load depending on the requirements of the power system, of which they are an integral part</a:t>
            </a:r>
            <a:r>
              <a:rPr lang="ru-RU" sz="1600" dirty="0" smtClean="0"/>
              <a:t>.</a:t>
            </a:r>
            <a:r>
              <a:rPr lang="en-US" sz="1600" dirty="0" smtClean="0"/>
              <a:t> </a:t>
            </a:r>
            <a:endParaRPr lang="ru-RU" sz="1600" dirty="0"/>
          </a:p>
        </p:txBody>
      </p:sp>
    </p:spTree>
    <p:extLst>
      <p:ext uri="{BB962C8B-B14F-4D97-AF65-F5344CB8AC3E}">
        <p14:creationId xmlns:p14="http://schemas.microsoft.com/office/powerpoint/2010/main" val="21371471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3.2.5.	Water Chamber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32</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9" name="Picture 8"/>
          <p:cNvPicPr/>
          <p:nvPr/>
        </p:nvPicPr>
        <p:blipFill>
          <a:blip r:embed="rId5"/>
          <a:stretch>
            <a:fillRect/>
          </a:stretch>
        </p:blipFill>
        <p:spPr>
          <a:xfrm>
            <a:off x="1233714" y="1555995"/>
            <a:ext cx="9461180" cy="3378866"/>
          </a:xfrm>
          <a:prstGeom prst="rect">
            <a:avLst/>
          </a:prstGeom>
        </p:spPr>
      </p:pic>
      <p:sp>
        <p:nvSpPr>
          <p:cNvPr id="3" name="Rectangle 2"/>
          <p:cNvSpPr/>
          <p:nvPr/>
        </p:nvSpPr>
        <p:spPr>
          <a:xfrm>
            <a:off x="2759873" y="4978403"/>
            <a:ext cx="6096000" cy="841769"/>
          </a:xfrm>
          <a:prstGeom prst="rect">
            <a:avLst/>
          </a:prstGeom>
        </p:spPr>
        <p:txBody>
          <a:bodyPr>
            <a:spAutoFit/>
          </a:bodyPr>
          <a:lstStyle/>
          <a:p>
            <a:pPr algn="ctr">
              <a:lnSpc>
                <a:spcPct val="115000"/>
              </a:lnSpc>
            </a:pPr>
            <a:r>
              <a:rPr lang="mk-MK" sz="1800" i="1" dirty="0">
                <a:latin typeface="Times New Roman" panose="02020603050405020304" pitchFamily="18" charset="0"/>
                <a:ea typeface="Calibri" panose="020F0502020204030204" pitchFamily="34" charset="0"/>
                <a:cs typeface="Times New Roman" panose="02020603050405020304" pitchFamily="18" charset="0"/>
              </a:rPr>
              <a:t>Water Chamber and Inlet Structure of the Pe</a:t>
            </a:r>
            <a:r>
              <a:rPr lang="en-US" sz="1800" i="1" dirty="0">
                <a:latin typeface="Times New Roman" panose="02020603050405020304" pitchFamily="18" charset="0"/>
                <a:ea typeface="Calibri" panose="020F0502020204030204" pitchFamily="34" charset="0"/>
                <a:cs typeface="Times New Roman" panose="02020603050405020304" pitchFamily="18" charset="0"/>
              </a:rPr>
              <a:t>n</a:t>
            </a:r>
            <a:r>
              <a:rPr lang="mk-MK" sz="1800" i="1" dirty="0">
                <a:latin typeface="Times New Roman" panose="02020603050405020304" pitchFamily="18" charset="0"/>
                <a:ea typeface="Calibri" panose="020F0502020204030204" pitchFamily="34" charset="0"/>
                <a:cs typeface="Times New Roman" panose="02020603050405020304" pitchFamily="18" charset="0"/>
              </a:rPr>
              <a:t>st</a:t>
            </a:r>
            <a:r>
              <a:rPr lang="en-US" sz="1800" i="1" dirty="0" err="1">
                <a:latin typeface="Times New Roman" panose="02020603050405020304" pitchFamily="18" charset="0"/>
                <a:ea typeface="Calibri" panose="020F0502020204030204" pitchFamily="34" charset="0"/>
                <a:cs typeface="Times New Roman" panose="02020603050405020304" pitchFamily="18" charset="0"/>
              </a:rPr>
              <a:t>ock</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r>
              <a:rPr lang="mk-MK" i="1" dirty="0">
                <a:latin typeface="Times New Roman" panose="02020603050405020304" pitchFamily="18" charset="0"/>
                <a:ea typeface="Calibri" panose="020F0502020204030204" pitchFamily="34" charset="0"/>
              </a:rPr>
              <a:t>1. Diversion channel, 2. Water chamber, 3. </a:t>
            </a:r>
            <a:r>
              <a:rPr lang="en-US" i="1" dirty="0">
                <a:latin typeface="Times New Roman" panose="02020603050405020304" pitchFamily="18" charset="0"/>
                <a:ea typeface="Calibri" panose="020F0502020204030204" pitchFamily="34" charset="0"/>
              </a:rPr>
              <a:t>Maintenance gate guides, </a:t>
            </a:r>
            <a:r>
              <a:rPr lang="mk-MK" i="1" dirty="0">
                <a:latin typeface="Times New Roman" panose="02020603050405020304" pitchFamily="18" charset="0"/>
                <a:ea typeface="Calibri" panose="020F0502020204030204" pitchFamily="34" charset="0"/>
              </a:rPr>
              <a:t>4. Inlet section, 5. Air vent pipe, 6. </a:t>
            </a:r>
            <a:r>
              <a:rPr lang="en-US" i="1" dirty="0">
                <a:latin typeface="Times New Roman" panose="02020603050405020304" pitchFamily="18" charset="0"/>
                <a:ea typeface="Calibri" panose="020F0502020204030204" pitchFamily="34" charset="0"/>
              </a:rPr>
              <a:t>Safety plate gate,</a:t>
            </a:r>
            <a:r>
              <a:rPr lang="mk-MK" i="1" dirty="0">
                <a:latin typeface="Times New Roman" panose="02020603050405020304" pitchFamily="18" charset="0"/>
                <a:ea typeface="Calibri" panose="020F0502020204030204" pitchFamily="34" charset="0"/>
              </a:rPr>
              <a:t> 7. </a:t>
            </a:r>
            <a:r>
              <a:rPr lang="en-US" i="1" dirty="0">
                <a:latin typeface="Times New Roman" panose="02020603050405020304" pitchFamily="18" charset="0"/>
                <a:ea typeface="Calibri" panose="020F0502020204030204" pitchFamily="34" charset="0"/>
              </a:rPr>
              <a:t>Penstock of the turbine,</a:t>
            </a:r>
            <a:r>
              <a:rPr lang="mk-MK" i="1" dirty="0">
                <a:latin typeface="Times New Roman" panose="02020603050405020304" pitchFamily="18" charset="0"/>
                <a:ea typeface="Calibri" panose="020F0502020204030204" pitchFamily="34" charset="0"/>
              </a:rPr>
              <a:t> 8. Grating</a:t>
            </a:r>
            <a:endParaRPr lang="en-US" dirty="0"/>
          </a:p>
        </p:txBody>
      </p:sp>
    </p:spTree>
    <p:extLst>
      <p:ext uri="{BB962C8B-B14F-4D97-AF65-F5344CB8AC3E}">
        <p14:creationId xmlns:p14="http://schemas.microsoft.com/office/powerpoint/2010/main" val="12719531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3.2.6.	Equipment for the Gate </a:t>
            </a:r>
            <a:r>
              <a:rPr lang="en-US" sz="2000" dirty="0" smtClean="0"/>
              <a:t>Chamber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33</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0" name="Google Shape;64;p3"/>
          <p:cNvSpPr txBox="1">
            <a:spLocks noGrp="1"/>
          </p:cNvSpPr>
          <p:nvPr>
            <p:ph type="body" idx="1"/>
          </p:nvPr>
        </p:nvSpPr>
        <p:spPr>
          <a:xfrm>
            <a:off x="446620" y="1680986"/>
            <a:ext cx="5008649" cy="4237011"/>
          </a:xfrm>
          <a:prstGeom prst="rect">
            <a:avLst/>
          </a:prstGeom>
          <a:noFill/>
          <a:ln>
            <a:noFill/>
          </a:ln>
        </p:spPr>
        <p:txBody>
          <a:bodyPr spcFirstLastPara="1" wrap="square" lIns="91425" tIns="45700" rIns="91425" bIns="45700" numCol="1" anchor="t" anchorCtr="0">
            <a:normAutofit/>
          </a:bodyPr>
          <a:lstStyle/>
          <a:p>
            <a:pPr marL="0" lvl="0" indent="0">
              <a:lnSpc>
                <a:spcPct val="120000"/>
              </a:lnSpc>
              <a:spcBef>
                <a:spcPts val="0"/>
              </a:spcBef>
              <a:buSzPts val="2800"/>
              <a:buNone/>
            </a:pPr>
            <a:r>
              <a:rPr lang="en-US" sz="1600" dirty="0"/>
              <a:t>The gate chamber or gate operator chamber must be equipped with butterfly safety valves for protection in case of an accident in the penstock. The arrangement of the equipment and the detailed characteristics of the gates depend on hydraulic and other requirements </a:t>
            </a:r>
            <a:r>
              <a:rPr lang="ru-RU" sz="1600" dirty="0" smtClean="0"/>
              <a:t>.</a:t>
            </a:r>
            <a:endParaRPr lang="en-US" sz="1600" dirty="0" smtClean="0"/>
          </a:p>
        </p:txBody>
      </p:sp>
      <p:pic>
        <p:nvPicPr>
          <p:cNvPr id="11" name="Picture 10"/>
          <p:cNvPicPr/>
          <p:nvPr/>
        </p:nvPicPr>
        <p:blipFill>
          <a:blip r:embed="rId5">
            <a:extLst>
              <a:ext uri="{28A0092B-C50C-407E-A947-70E740481C1C}">
                <a14:useLocalDpi xmlns:a14="http://schemas.microsoft.com/office/drawing/2010/main" val="0"/>
              </a:ext>
            </a:extLst>
          </a:blip>
          <a:srcRect/>
          <a:stretch>
            <a:fillRect/>
          </a:stretch>
        </p:blipFill>
        <p:spPr bwMode="auto">
          <a:xfrm>
            <a:off x="5600288" y="1644482"/>
            <a:ext cx="6205571" cy="4205479"/>
          </a:xfrm>
          <a:prstGeom prst="rect">
            <a:avLst/>
          </a:prstGeom>
          <a:noFill/>
          <a:ln>
            <a:noFill/>
          </a:ln>
        </p:spPr>
      </p:pic>
      <p:sp>
        <p:nvSpPr>
          <p:cNvPr id="2" name="Rectangle 1"/>
          <p:cNvSpPr/>
          <p:nvPr/>
        </p:nvSpPr>
        <p:spPr>
          <a:xfrm>
            <a:off x="2544733" y="5226564"/>
            <a:ext cx="3055555" cy="523220"/>
          </a:xfrm>
          <a:prstGeom prst="rect">
            <a:avLst/>
          </a:prstGeom>
        </p:spPr>
        <p:txBody>
          <a:bodyPr wrap="square">
            <a:spAutoFit/>
          </a:bodyPr>
          <a:lstStyle/>
          <a:p>
            <a:r>
              <a:rPr lang="mk-MK" i="1" dirty="0">
                <a:latin typeface="Times New Roman" panose="02020603050405020304" pitchFamily="18" charset="0"/>
                <a:ea typeface="Calibri" panose="020F0502020204030204" pitchFamily="34" charset="0"/>
              </a:rPr>
              <a:t>Cross-section through the gate chamber of a high-pressure hydro power plant</a:t>
            </a:r>
            <a:endParaRPr lang="en-US" dirty="0"/>
          </a:p>
        </p:txBody>
      </p:sp>
    </p:spTree>
    <p:extLst>
      <p:ext uri="{BB962C8B-B14F-4D97-AF65-F5344CB8AC3E}">
        <p14:creationId xmlns:p14="http://schemas.microsoft.com/office/powerpoint/2010/main" val="8002979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3.2.7.	Guidelines for Equipment Selection and Sizing and Weight Estimation</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34</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2" name="Google Shape;64;p3"/>
          <p:cNvSpPr txBox="1">
            <a:spLocks noGrp="1"/>
          </p:cNvSpPr>
          <p:nvPr>
            <p:ph type="body" idx="1"/>
          </p:nvPr>
        </p:nvSpPr>
        <p:spPr>
          <a:xfrm>
            <a:off x="519190" y="1768070"/>
            <a:ext cx="11286669" cy="3879559"/>
          </a:xfrm>
          <a:prstGeom prst="rect">
            <a:avLst/>
          </a:prstGeom>
          <a:noFill/>
          <a:ln>
            <a:noFill/>
          </a:ln>
        </p:spPr>
        <p:txBody>
          <a:bodyPr spcFirstLastPara="1" wrap="square" lIns="91425" tIns="45700" rIns="91425" bIns="45700" numCol="1" anchor="t" anchorCtr="0">
            <a:normAutofit/>
          </a:bodyPr>
          <a:lstStyle/>
          <a:p>
            <a:pPr marL="0" lvl="0" indent="0">
              <a:lnSpc>
                <a:spcPct val="120000"/>
              </a:lnSpc>
              <a:spcBef>
                <a:spcPts val="0"/>
              </a:spcBef>
              <a:buSzPts val="2800"/>
              <a:buNone/>
            </a:pPr>
            <a:r>
              <a:rPr lang="en-US" sz="1600" dirty="0"/>
              <a:t>When selecting equipment for </a:t>
            </a:r>
            <a:r>
              <a:rPr lang="en-US" sz="1600" dirty="0" err="1"/>
              <a:t>hydroenergy</a:t>
            </a:r>
            <a:r>
              <a:rPr lang="en-US" sz="1600" dirty="0"/>
              <a:t> facilities, the following should be considered as a priority</a:t>
            </a:r>
            <a:r>
              <a:rPr lang="ru-RU" sz="1600" dirty="0" smtClean="0"/>
              <a:t>:</a:t>
            </a:r>
            <a:endParaRPr lang="ru-RU" sz="1600" dirty="0"/>
          </a:p>
          <a:p>
            <a:pPr marL="285750" indent="-285750">
              <a:lnSpc>
                <a:spcPct val="120000"/>
              </a:lnSpc>
              <a:spcBef>
                <a:spcPts val="0"/>
              </a:spcBef>
              <a:buSzPts val="2800"/>
            </a:pPr>
            <a:r>
              <a:rPr lang="en-US" sz="1600" dirty="0"/>
              <a:t>Hydraulic </a:t>
            </a:r>
            <a:r>
              <a:rPr lang="en-US" sz="1600" dirty="0" smtClean="0"/>
              <a:t>requirements</a:t>
            </a:r>
            <a:r>
              <a:rPr lang="en-US" sz="1600" dirty="0"/>
              <a:t> </a:t>
            </a:r>
            <a:endParaRPr lang="en-US" sz="1600" dirty="0" smtClean="0"/>
          </a:p>
          <a:p>
            <a:pPr marL="285750" indent="-285750">
              <a:lnSpc>
                <a:spcPct val="120000"/>
              </a:lnSpc>
              <a:spcBef>
                <a:spcPts val="0"/>
              </a:spcBef>
              <a:buSzPts val="2800"/>
            </a:pPr>
            <a:r>
              <a:rPr lang="en-US" sz="1600" dirty="0"/>
              <a:t>Economic feasibility of the structure</a:t>
            </a:r>
            <a:r>
              <a:rPr lang="ru-RU" sz="1600" dirty="0" smtClean="0"/>
              <a:t>.</a:t>
            </a:r>
            <a:r>
              <a:rPr lang="en-US" sz="1600" dirty="0" smtClean="0"/>
              <a:t> </a:t>
            </a:r>
          </a:p>
          <a:p>
            <a:pPr marL="0" indent="0">
              <a:lnSpc>
                <a:spcPct val="120000"/>
              </a:lnSpc>
              <a:spcBef>
                <a:spcPts val="0"/>
              </a:spcBef>
              <a:buSzPts val="2800"/>
              <a:buNone/>
            </a:pPr>
            <a:endParaRPr lang="en-US" sz="1000" dirty="0">
              <a:solidFill>
                <a:schemeClr val="accent6">
                  <a:lumMod val="50000"/>
                </a:schemeClr>
              </a:solidFill>
            </a:endParaRPr>
          </a:p>
          <a:p>
            <a:pPr marL="0" indent="0">
              <a:lnSpc>
                <a:spcPct val="120000"/>
              </a:lnSpc>
              <a:spcBef>
                <a:spcPts val="0"/>
              </a:spcBef>
              <a:buSzPts val="2800"/>
              <a:buNone/>
            </a:pPr>
            <a:r>
              <a:rPr lang="en-US" sz="1400" dirty="0">
                <a:solidFill>
                  <a:schemeClr val="accent6">
                    <a:lumMod val="50000"/>
                  </a:schemeClr>
                </a:solidFill>
              </a:rPr>
              <a:t>The selection of one of the types of gates for specific conditions is a complex issue, and there is no fixed rule for this choice. Instead, a series of technical and economic analyses should be conducted on a case-by-case basis to make a decision</a:t>
            </a:r>
            <a:r>
              <a:rPr lang="ru-RU" sz="1400" dirty="0" smtClean="0">
                <a:solidFill>
                  <a:schemeClr val="accent6">
                    <a:lumMod val="50000"/>
                  </a:schemeClr>
                </a:solidFill>
              </a:rPr>
              <a:t>.</a:t>
            </a:r>
            <a:endParaRPr lang="en-US" sz="1400" dirty="0" smtClean="0">
              <a:solidFill>
                <a:schemeClr val="accent6">
                  <a:lumMod val="50000"/>
                </a:schemeClr>
              </a:solidFill>
            </a:endParaRPr>
          </a:p>
          <a:p>
            <a:pPr marL="0" indent="0">
              <a:lnSpc>
                <a:spcPct val="120000"/>
              </a:lnSpc>
              <a:spcBef>
                <a:spcPts val="0"/>
              </a:spcBef>
              <a:buSzPts val="2800"/>
              <a:buNone/>
            </a:pPr>
            <a:r>
              <a:rPr lang="en-US" sz="1400" dirty="0">
                <a:solidFill>
                  <a:schemeClr val="accent6">
                    <a:lumMod val="50000"/>
                  </a:schemeClr>
                </a:solidFill>
              </a:rPr>
              <a:t>The basis for sizing includes: hydraulic pressure and conditions for the steady state, as well as conditions for various operational situations, such as unidirectional pressure, opening under equal pressure, and opening under full pressure from one side of the gate</a:t>
            </a:r>
            <a:r>
              <a:rPr lang="ru-RU" sz="1400" dirty="0" smtClean="0">
                <a:solidFill>
                  <a:schemeClr val="accent6">
                    <a:lumMod val="50000"/>
                  </a:schemeClr>
                </a:solidFill>
              </a:rPr>
              <a:t>.</a:t>
            </a:r>
            <a:r>
              <a:rPr lang="en-US" sz="1400" dirty="0" smtClean="0">
                <a:solidFill>
                  <a:schemeClr val="accent6">
                    <a:lumMod val="50000"/>
                  </a:schemeClr>
                </a:solidFill>
              </a:rPr>
              <a:t> </a:t>
            </a:r>
            <a:endParaRPr lang="ru-RU" sz="1400" dirty="0">
              <a:solidFill>
                <a:schemeClr val="accent6">
                  <a:lumMod val="50000"/>
                </a:schemeClr>
              </a:solidFill>
            </a:endParaRPr>
          </a:p>
        </p:txBody>
      </p:sp>
    </p:spTree>
    <p:extLst>
      <p:ext uri="{BB962C8B-B14F-4D97-AF65-F5344CB8AC3E}">
        <p14:creationId xmlns:p14="http://schemas.microsoft.com/office/powerpoint/2010/main" val="9802316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3.2.7.	Guidelines for Equipment Selection and Sizing and Weight Estimation</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35</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9" name="Picture 8"/>
          <p:cNvPicPr/>
          <p:nvPr/>
        </p:nvPicPr>
        <p:blipFill>
          <a:blip r:embed="rId5"/>
          <a:stretch>
            <a:fillRect/>
          </a:stretch>
        </p:blipFill>
        <p:spPr>
          <a:xfrm>
            <a:off x="5936344" y="2380344"/>
            <a:ext cx="5869516" cy="3523776"/>
          </a:xfrm>
          <a:prstGeom prst="rect">
            <a:avLst/>
          </a:prstGeom>
        </p:spPr>
      </p:pic>
      <p:sp>
        <p:nvSpPr>
          <p:cNvPr id="3" name="Rectangle 2"/>
          <p:cNvSpPr/>
          <p:nvPr/>
        </p:nvSpPr>
        <p:spPr>
          <a:xfrm>
            <a:off x="7980561" y="1964618"/>
            <a:ext cx="1426994"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Sizing of the gate</a:t>
            </a:r>
            <a:endParaRPr lang="en-US" dirty="0"/>
          </a:p>
        </p:txBody>
      </p:sp>
      <mc:AlternateContent xmlns:mc="http://schemas.openxmlformats.org/markup-compatibility/2006" xmlns:a14="http://schemas.microsoft.com/office/drawing/2010/main">
        <mc:Choice Requires="a14">
          <p:sp>
            <p:nvSpPr>
              <p:cNvPr id="4" name="Rectangle 3"/>
              <p:cNvSpPr/>
              <p:nvPr/>
            </p:nvSpPr>
            <p:spPr>
              <a:xfrm>
                <a:off x="609600" y="1738516"/>
                <a:ext cx="4867564" cy="587853"/>
              </a:xfrm>
              <a:prstGeom prst="rect">
                <a:avLst/>
              </a:prstGeom>
            </p:spPr>
            <p:txBody>
              <a:bodyPr wrap="square">
                <a:spAutoFit/>
              </a:bodyPr>
              <a:lstStyle/>
              <a:p>
                <a:pPr indent="58738" algn="just">
                  <a:lnSpc>
                    <a:spcPct val="115000"/>
                  </a:lnSpc>
                  <a:spcAft>
                    <a:spcPts val="1000"/>
                  </a:spcAft>
                </a:pPr>
                <a:r>
                  <a:rPr lang="en-US" dirty="0">
                    <a:latin typeface="TimesNewRomanPSMT"/>
                    <a:ea typeface="Calibri" panose="020F0502020204030204" pitchFamily="34" charset="0"/>
                    <a:cs typeface="Times New Roman" panose="02020603050405020304" pitchFamily="18" charset="0"/>
                  </a:rPr>
                  <a:t>For plate </a:t>
                </a:r>
                <a:r>
                  <a:rPr lang="en-US" dirty="0" smtClean="0">
                    <a:latin typeface="TimesNewRomanPSMT"/>
                    <a:ea typeface="Calibri" panose="020F0502020204030204" pitchFamily="34" charset="0"/>
                    <a:cs typeface="Times New Roman" panose="02020603050405020304" pitchFamily="18" charset="0"/>
                  </a:rPr>
                  <a:t>gates, </a:t>
                </a:r>
                <a:r>
                  <a:rPr lang="en-US" dirty="0">
                    <a:latin typeface="TimesNewRomanPSMT"/>
                    <a:ea typeface="Calibri" panose="020F0502020204030204" pitchFamily="34" charset="0"/>
                    <a:cs typeface="Times New Roman" panose="02020603050405020304" pitchFamily="18" charset="0"/>
                  </a:rPr>
                  <a:t>the formula for calculating the force due to water pressure </a:t>
                </a:r>
                <a14:m>
                  <m:oMath xmlns:m="http://schemas.openxmlformats.org/officeDocument/2006/math">
                    <m:r>
                      <a:rPr lang="mk-MK" i="1">
                        <a:latin typeface="Cambria Math" panose="02040503050406030204" pitchFamily="18" charset="0"/>
                        <a:ea typeface="Times New Roman" panose="02020603050405020304" pitchFamily="18" charset="0"/>
                        <a:cs typeface="Times New Roman" panose="02020603050405020304" pitchFamily="18" charset="0"/>
                      </a:rPr>
                      <m:t>𝐹</m:t>
                    </m:r>
                  </m:oMath>
                </a14:m>
                <a:r>
                  <a:rPr lang="mk-MK" dirty="0">
                    <a:latin typeface="TimesNewRomanPSMT"/>
                    <a:ea typeface="Calibri" panose="020F0502020204030204" pitchFamily="34" charset="0"/>
                    <a:cs typeface="Times New Roman" panose="02020603050405020304" pitchFamily="18" charset="0"/>
                  </a:rPr>
                  <a:t> </a:t>
                </a:r>
                <a:r>
                  <a:rPr lang="en-US" dirty="0">
                    <a:latin typeface="TimesNewRomanPSMT"/>
                    <a:ea typeface="Calibri" panose="020F0502020204030204" pitchFamily="34" charset="0"/>
                    <a:cs typeface="Times New Roman" panose="02020603050405020304" pitchFamily="18" charset="0"/>
                  </a:rPr>
                  <a:t>(in </a:t>
                </a:r>
                <a:r>
                  <a:rPr lang="en-US" dirty="0" err="1">
                    <a:latin typeface="TimesNewRomanPSMT"/>
                    <a:ea typeface="Calibri" panose="020F0502020204030204" pitchFamily="34" charset="0"/>
                    <a:cs typeface="Times New Roman" panose="02020603050405020304" pitchFamily="18" charset="0"/>
                  </a:rPr>
                  <a:t>Newtons</a:t>
                </a:r>
                <a:r>
                  <a:rPr lang="en-US" dirty="0">
                    <a:latin typeface="TimesNewRomanPSMT"/>
                    <a:ea typeface="Calibri" panose="020F0502020204030204" pitchFamily="34" charset="0"/>
                    <a:cs typeface="Times New Roman" panose="02020603050405020304" pitchFamily="18" charset="0"/>
                  </a:rPr>
                  <a:t>, N) is as follows: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609600" y="1738516"/>
                <a:ext cx="4867564" cy="587853"/>
              </a:xfrm>
              <a:prstGeom prst="rect">
                <a:avLst/>
              </a:prstGeom>
              <a:blipFill>
                <a:blip r:embed="rId6"/>
                <a:stretch>
                  <a:fillRect l="-376" r="-376" b="-61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1622269" y="2398543"/>
                <a:ext cx="2228110"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a:latin typeface="Cambria Math" panose="02040503050406030204" pitchFamily="18" charset="0"/>
                            </a:rPr>
                          </m:ctrlPr>
                        </m:dPr>
                        <m:e>
                          <m:r>
                            <a:rPr lang="en-US" sz="1600" i="1">
                              <a:latin typeface="Cambria Math" panose="02040503050406030204" pitchFamily="18" charset="0"/>
                            </a:rPr>
                            <m:t>𝐹</m:t>
                          </m:r>
                          <m:r>
                            <a:rPr lang="en-US" sz="1600">
                              <a:latin typeface="Cambria Math" panose="02040503050406030204" pitchFamily="18" charset="0"/>
                            </a:rPr>
                            <m:t>=</m:t>
                          </m:r>
                          <m:r>
                            <a:rPr lang="en-US" sz="1600" i="1">
                              <a:latin typeface="Cambria Math" panose="02040503050406030204" pitchFamily="18" charset="0"/>
                            </a:rPr>
                            <m:t>𝜌</m:t>
                          </m:r>
                          <m:r>
                            <a:rPr lang="en-US" sz="1600">
                              <a:latin typeface="Cambria Math" panose="02040503050406030204" pitchFamily="18" charset="0"/>
                            </a:rPr>
                            <m:t>∙</m:t>
                          </m:r>
                          <m:r>
                            <a:rPr lang="en-US" sz="1600" i="1">
                              <a:latin typeface="Cambria Math" panose="02040503050406030204" pitchFamily="18" charset="0"/>
                            </a:rPr>
                            <m:t>𝑔</m:t>
                          </m:r>
                          <m:r>
                            <a:rPr lang="en-US" sz="1600">
                              <a:latin typeface="Cambria Math" panose="02040503050406030204" pitchFamily="18" charset="0"/>
                            </a:rPr>
                            <m:t>∙</m:t>
                          </m:r>
                          <m:r>
                            <a:rPr lang="en-US" sz="1600" i="1">
                              <a:latin typeface="Cambria Math" panose="02040503050406030204" pitchFamily="18" charset="0"/>
                            </a:rPr>
                            <m:t>h</m:t>
                          </m:r>
                          <m:r>
                            <a:rPr lang="en-US" sz="1600">
                              <a:latin typeface="Cambria Math" panose="02040503050406030204" pitchFamily="18" charset="0"/>
                            </a:rPr>
                            <m:t>∙</m:t>
                          </m:r>
                          <m:r>
                            <a:rPr lang="en-US" sz="1600" i="1">
                              <a:latin typeface="Cambria Math" panose="02040503050406030204" pitchFamily="18" charset="0"/>
                            </a:rPr>
                            <m:t>𝐴</m:t>
                          </m:r>
                          <m:r>
                            <a:rPr lang="en-US" sz="1600">
                              <a:latin typeface="Cambria Math" panose="02040503050406030204" pitchFamily="18" charset="0"/>
                            </a:rPr>
                            <m:t>        [</m:t>
                          </m:r>
                          <m:r>
                            <m:rPr>
                              <m:sty m:val="p"/>
                            </m:rPr>
                            <a:rPr lang="en-US" sz="1600">
                              <a:latin typeface="Cambria Math" panose="02040503050406030204" pitchFamily="18" charset="0"/>
                            </a:rPr>
                            <m:t>N</m:t>
                          </m:r>
                        </m:e>
                      </m:d>
                    </m:oMath>
                  </m:oMathPara>
                </a14:m>
                <a:endParaRPr lang="en-US" sz="1600" dirty="0"/>
              </a:p>
            </p:txBody>
          </p:sp>
        </mc:Choice>
        <mc:Fallback xmlns="">
          <p:sp>
            <p:nvSpPr>
              <p:cNvPr id="8" name="Rectangle 7"/>
              <p:cNvSpPr>
                <a:spLocks noRot="1" noChangeAspect="1" noMove="1" noResize="1" noEditPoints="1" noAdjustHandles="1" noChangeArrowheads="1" noChangeShapeType="1" noTextEdit="1"/>
              </p:cNvSpPr>
              <p:nvPr/>
            </p:nvSpPr>
            <p:spPr>
              <a:xfrm>
                <a:off x="1622269" y="2398543"/>
                <a:ext cx="2228110" cy="338554"/>
              </a:xfrm>
              <a:prstGeom prst="rect">
                <a:avLst/>
              </a:prstGeom>
              <a:blipFill>
                <a:blip r:embed="rId7"/>
                <a:stretch>
                  <a:fillRect t="-107143" r="-16120" b="-1696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802379" y="2786990"/>
                <a:ext cx="4945278" cy="1206997"/>
              </a:xfrm>
              <a:prstGeom prst="rect">
                <a:avLst/>
              </a:prstGeom>
            </p:spPr>
            <p:txBody>
              <a:bodyPr wrap="square">
                <a:spAutoFit/>
              </a:bodyPr>
              <a:lstStyle/>
              <a:p>
                <a:pPr algn="just">
                  <a:lnSpc>
                    <a:spcPct val="115000"/>
                  </a:lnSpc>
                </a:pP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𝜌</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density of water, </a:t>
                </a:r>
                <a:r>
                  <a:rPr lang="en-US" sz="1600" dirty="0">
                    <a:latin typeface="Times New Roman" panose="02020603050405020304" pitchFamily="18" charset="0"/>
                    <a:ea typeface="Calibri" panose="020F0502020204030204" pitchFamily="34" charset="0"/>
                    <a:cs typeface="Times New Roman" panose="02020603050405020304" pitchFamily="18" charset="0"/>
                  </a:rPr>
                  <a:t>[kg/m</a:t>
                </a:r>
                <a:r>
                  <a:rPr lang="en-US" sz="1600" baseline="30000" dirty="0">
                    <a:latin typeface="Times New Roman" panose="02020603050405020304" pitchFamily="18" charset="0"/>
                    <a:ea typeface="Calibri" panose="020F0502020204030204" pitchFamily="34" charset="0"/>
                    <a:cs typeface="Times New Roman" panose="02020603050405020304" pitchFamily="18" charset="0"/>
                  </a:rPr>
                  <a:t>3</a:t>
                </a:r>
                <a:r>
                  <a:rPr lang="en-US" sz="1600" dirty="0">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𝑔</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acceleration due to gravity, </a:t>
                </a:r>
                <a:r>
                  <a:rPr lang="en-US" sz="1600" dirty="0">
                    <a:latin typeface="Times New Roman" panose="02020603050405020304" pitchFamily="18" charset="0"/>
                    <a:ea typeface="Calibri" panose="020F0502020204030204" pitchFamily="34" charset="0"/>
                    <a:cs typeface="Times New Roman" panose="02020603050405020304" pitchFamily="18" charset="0"/>
                  </a:rPr>
                  <a:t>[approximately 9.81 m/s²]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h</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difference in water level height and the gate axis</a:t>
                </a:r>
                <a:r>
                  <a:rPr lang="mk-MK" sz="1600" dirty="0">
                    <a:latin typeface="Times New Roman" panose="02020603050405020304" pitchFamily="18" charset="0"/>
                    <a:ea typeface="Calibri" panose="020F0502020204030204" pitchFamily="34" charset="0"/>
                    <a:cs typeface="Times New Roman" panose="02020603050405020304" pitchFamily="18" charset="0"/>
                  </a:rPr>
                  <a:t>,</a:t>
                </a:r>
                <a:r>
                  <a:rPr lang="en-US" sz="1600" dirty="0">
                    <a:latin typeface="Times New Roman" panose="02020603050405020304" pitchFamily="18" charset="0"/>
                    <a:ea typeface="Calibri" panose="020F0502020204030204" pitchFamily="34" charset="0"/>
                    <a:cs typeface="Times New Roman" panose="02020603050405020304" pitchFamily="18" charset="0"/>
                  </a:rPr>
                  <a:t> [m]</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14:m>
                  <m:oMath xmlns:m="http://schemas.openxmlformats.org/officeDocument/2006/math">
                    <m:r>
                      <a:rPr lang="mk-MK" sz="1600" i="1">
                        <a:latin typeface="Cambria Math" panose="02040503050406030204" pitchFamily="18" charset="0"/>
                        <a:ea typeface="Times New Roman" panose="02020603050405020304" pitchFamily="18" charset="0"/>
                        <a:cs typeface="Times New Roman" panose="02020603050405020304" pitchFamily="18" charset="0"/>
                      </a:rPr>
                      <m:t>𝐴</m:t>
                    </m:r>
                  </m:oMath>
                </a14:m>
                <a:r>
                  <a:rPr lang="en-US" sz="1600" dirty="0">
                    <a:latin typeface="Times New Roman" panose="02020603050405020304" pitchFamily="18" charset="0"/>
                    <a:ea typeface="Calibri" panose="020F0502020204030204" pitchFamily="34" charset="0"/>
                    <a:cs typeface="Times New Roman" panose="02020603050405020304" pitchFamily="18" charset="0"/>
                  </a:rPr>
                  <a:t> – </a:t>
                </a:r>
                <a:r>
                  <a:rPr lang="mk-MK" sz="1600" dirty="0">
                    <a:latin typeface="Times New Roman" panose="02020603050405020304" pitchFamily="18" charset="0"/>
                    <a:ea typeface="Calibri" panose="020F0502020204030204" pitchFamily="34" charset="0"/>
                    <a:cs typeface="Times New Roman" panose="02020603050405020304" pitchFamily="18" charset="0"/>
                  </a:rPr>
                  <a:t>surface area of the gate, [m</a:t>
                </a:r>
                <a:r>
                  <a:rPr lang="mk-MK" sz="1600" baseline="30000" dirty="0">
                    <a:latin typeface="Times New Roman" panose="02020603050405020304" pitchFamily="18" charset="0"/>
                    <a:ea typeface="Calibri" panose="020F0502020204030204" pitchFamily="34" charset="0"/>
                    <a:cs typeface="Times New Roman" panose="02020603050405020304" pitchFamily="18" charset="0"/>
                  </a:rPr>
                  <a:t>2</a:t>
                </a:r>
                <a:r>
                  <a:rPr lang="mk-MK"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0" name="Rectangle 9"/>
              <p:cNvSpPr>
                <a:spLocks noRot="1" noChangeAspect="1" noMove="1" noResize="1" noEditPoints="1" noAdjustHandles="1" noChangeArrowheads="1" noChangeShapeType="1" noTextEdit="1"/>
              </p:cNvSpPr>
              <p:nvPr/>
            </p:nvSpPr>
            <p:spPr>
              <a:xfrm>
                <a:off x="802379" y="2786990"/>
                <a:ext cx="4945278" cy="1206997"/>
              </a:xfrm>
              <a:prstGeom prst="rect">
                <a:avLst/>
              </a:prstGeom>
              <a:blipFill>
                <a:blip r:embed="rId8"/>
                <a:stretch>
                  <a:fillRect b="-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693364" y="4164519"/>
                <a:ext cx="5155894" cy="523220"/>
              </a:xfrm>
              <a:prstGeom prst="rect">
                <a:avLst/>
              </a:prstGeom>
            </p:spPr>
            <p:txBody>
              <a:bodyPr wrap="square">
                <a:spAutoFit/>
              </a:bodyPr>
              <a:lstStyle/>
              <a:p>
                <a:r>
                  <a:rPr lang="en-US" dirty="0">
                    <a:latin typeface="TimesNewRomanPSMT"/>
                    <a:ea typeface="Calibri" panose="020F0502020204030204" pitchFamily="34" charset="0"/>
                    <a:cs typeface="Times New Roman" panose="02020603050405020304" pitchFamily="18" charset="0"/>
                  </a:rPr>
                  <a:t>For segmented gates (Fig. 79), the formula for calculating the force due to water pressure </a:t>
                </a:r>
                <a14:m>
                  <m:oMath xmlns:m="http://schemas.openxmlformats.org/officeDocument/2006/math">
                    <m:r>
                      <a:rPr lang="mk-MK" i="1">
                        <a:latin typeface="Cambria Math" panose="02040503050406030204" pitchFamily="18" charset="0"/>
                        <a:ea typeface="Times New Roman" panose="02020603050405020304" pitchFamily="18" charset="0"/>
                        <a:cs typeface="Times New Roman" panose="02020603050405020304" pitchFamily="18" charset="0"/>
                      </a:rPr>
                      <m:t>𝐹</m:t>
                    </m:r>
                  </m:oMath>
                </a14:m>
                <a:r>
                  <a:rPr lang="mk-MK" dirty="0">
                    <a:latin typeface="TimesNewRomanPSMT"/>
                    <a:ea typeface="Calibri" panose="020F0502020204030204" pitchFamily="34" charset="0"/>
                    <a:cs typeface="Times New Roman" panose="02020603050405020304" pitchFamily="18" charset="0"/>
                  </a:rPr>
                  <a:t> </a:t>
                </a:r>
                <a:r>
                  <a:rPr lang="en-US" dirty="0">
                    <a:latin typeface="TimesNewRomanPSMT"/>
                    <a:ea typeface="Calibri" panose="020F0502020204030204" pitchFamily="34" charset="0"/>
                    <a:cs typeface="Times New Roman" panose="02020603050405020304" pitchFamily="18" charset="0"/>
                  </a:rPr>
                  <a:t>(in </a:t>
                </a:r>
                <a:r>
                  <a:rPr lang="en-US" dirty="0" err="1">
                    <a:latin typeface="TimesNewRomanPSMT"/>
                    <a:ea typeface="Calibri" panose="020F0502020204030204" pitchFamily="34" charset="0"/>
                    <a:cs typeface="Times New Roman" panose="02020603050405020304" pitchFamily="18" charset="0"/>
                  </a:rPr>
                  <a:t>Newtons</a:t>
                </a:r>
                <a:r>
                  <a:rPr lang="en-US" dirty="0">
                    <a:latin typeface="TimesNewRomanPSMT"/>
                    <a:ea typeface="Calibri" panose="020F0502020204030204" pitchFamily="34" charset="0"/>
                    <a:cs typeface="Times New Roman" panose="02020603050405020304" pitchFamily="18" charset="0"/>
                  </a:rPr>
                  <a:t>, N) is as follows:</a:t>
                </a:r>
                <a:endParaRPr lang="en-US" dirty="0"/>
              </a:p>
            </p:txBody>
          </p:sp>
        </mc:Choice>
        <mc:Fallback xmlns="">
          <p:sp>
            <p:nvSpPr>
              <p:cNvPr id="11" name="Rectangle 10"/>
              <p:cNvSpPr>
                <a:spLocks noRot="1" noChangeAspect="1" noMove="1" noResize="1" noEditPoints="1" noAdjustHandles="1" noChangeArrowheads="1" noChangeShapeType="1" noTextEdit="1"/>
              </p:cNvSpPr>
              <p:nvPr/>
            </p:nvSpPr>
            <p:spPr>
              <a:xfrm>
                <a:off x="693364" y="4164519"/>
                <a:ext cx="5155894" cy="523220"/>
              </a:xfrm>
              <a:prstGeom prst="rect">
                <a:avLst/>
              </a:prstGeom>
              <a:blipFill>
                <a:blip r:embed="rId9"/>
                <a:stretch>
                  <a:fillRect l="-355" t="-2326" b="-1162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569239" y="4703617"/>
                <a:ext cx="555985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a:latin typeface="Cambria Math" panose="02040503050406030204" pitchFamily="18" charset="0"/>
                            </a:rPr>
                          </m:ctrlPr>
                        </m:dPr>
                        <m:e>
                          <m:r>
                            <a:rPr lang="en-US" sz="1600" i="1">
                              <a:latin typeface="Cambria Math" panose="02040503050406030204" pitchFamily="18" charset="0"/>
                            </a:rPr>
                            <m:t>𝐹</m:t>
                          </m:r>
                          <m:r>
                            <a:rPr lang="en-US" sz="1600">
                              <a:latin typeface="Cambria Math" panose="02040503050406030204" pitchFamily="18" charset="0"/>
                            </a:rPr>
                            <m:t>=</m:t>
                          </m:r>
                          <m:r>
                            <a:rPr lang="en-US" sz="1600" i="1">
                              <a:latin typeface="Cambria Math" panose="02040503050406030204" pitchFamily="18" charset="0"/>
                            </a:rPr>
                            <m:t>𝜌</m:t>
                          </m:r>
                          <m:r>
                            <a:rPr lang="en-US" sz="1600">
                              <a:latin typeface="Cambria Math" panose="02040503050406030204" pitchFamily="18" charset="0"/>
                            </a:rPr>
                            <m:t>∙</m:t>
                          </m:r>
                          <m:r>
                            <a:rPr lang="en-US" sz="1600" i="1">
                              <a:latin typeface="Cambria Math" panose="02040503050406030204" pitchFamily="18" charset="0"/>
                            </a:rPr>
                            <m:t>𝑞</m:t>
                          </m:r>
                          <m:r>
                            <a:rPr lang="en-US" sz="1600">
                              <a:latin typeface="Cambria Math" panose="02040503050406030204" pitchFamily="18" charset="0"/>
                            </a:rPr>
                            <m:t>∙</m:t>
                          </m:r>
                          <m:sSup>
                            <m:sSupPr>
                              <m:ctrlPr>
                                <a:rPr lang="en-US" sz="1600" i="1">
                                  <a:latin typeface="Cambria Math" panose="02040503050406030204" pitchFamily="18" charset="0"/>
                                </a:rPr>
                              </m:ctrlPr>
                            </m:sSupPr>
                            <m:e>
                              <m:r>
                                <a:rPr lang="en-US" sz="1600" i="1">
                                  <a:latin typeface="Cambria Math" panose="02040503050406030204" pitchFamily="18" charset="0"/>
                                </a:rPr>
                                <m:t>𝑅</m:t>
                              </m:r>
                            </m:e>
                            <m:sup>
                              <m:r>
                                <a:rPr lang="en-US" sz="1600">
                                  <a:latin typeface="Cambria Math" panose="02040503050406030204" pitchFamily="18" charset="0"/>
                                </a:rPr>
                                <m:t>2</m:t>
                              </m:r>
                            </m:sup>
                          </m:sSup>
                          <m:r>
                            <a:rPr lang="en-US" sz="1600">
                              <a:latin typeface="Cambria Math" panose="02040503050406030204" pitchFamily="18" charset="0"/>
                            </a:rPr>
                            <m:t>∙</m:t>
                          </m:r>
                          <m:r>
                            <a:rPr lang="en-US" sz="1600" i="1">
                              <a:latin typeface="Cambria Math" panose="02040503050406030204" pitchFamily="18" charset="0"/>
                            </a:rPr>
                            <m:t>𝐵</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𝑎</m:t>
                                  </m:r>
                                </m:e>
                                <m:sub>
                                  <m:r>
                                    <a:rPr lang="en-US" sz="1600">
                                      <a:latin typeface="Cambria Math" panose="02040503050406030204" pitchFamily="18" charset="0"/>
                                    </a:rPr>
                                    <m:t>1</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𝑎</m:t>
                                  </m:r>
                                </m:e>
                                <m:sub>
                                  <m:r>
                                    <a:rPr lang="en-US" sz="1600">
                                      <a:latin typeface="Cambria Math" panose="02040503050406030204" pitchFamily="18" charset="0"/>
                                    </a:rPr>
                                    <m:t>2</m:t>
                                  </m:r>
                                </m:sub>
                              </m:sSub>
                            </m:e>
                          </m:d>
                          <m:r>
                            <a:rPr lang="en-US" sz="1600">
                              <a:latin typeface="Cambria Math" panose="02040503050406030204" pitchFamily="18" charset="0"/>
                            </a:rPr>
                            <m:t>∙</m:t>
                          </m:r>
                          <m:func>
                            <m:funcPr>
                              <m:ctrlPr>
                                <a:rPr lang="en-US" sz="1600" i="1">
                                  <a:latin typeface="Cambria Math" panose="02040503050406030204" pitchFamily="18" charset="0"/>
                                </a:rPr>
                              </m:ctrlPr>
                            </m:funcPr>
                            <m:fName>
                              <m:r>
                                <m:rPr>
                                  <m:sty m:val="p"/>
                                </m:rPr>
                                <a:rPr lang="en-US" sz="1600">
                                  <a:latin typeface="Cambria Math" panose="02040503050406030204" pitchFamily="18" charset="0"/>
                                </a:rPr>
                                <m:t>sin</m:t>
                              </m:r>
                            </m:fName>
                            <m:e>
                              <m:sSub>
                                <m:sSubPr>
                                  <m:ctrlPr>
                                    <a:rPr lang="en-US" sz="1600" i="1">
                                      <a:latin typeface="Cambria Math" panose="02040503050406030204" pitchFamily="18" charset="0"/>
                                    </a:rPr>
                                  </m:ctrlPr>
                                </m:sSubPr>
                                <m:e>
                                  <m:r>
                                    <a:rPr lang="en-US" sz="1600" i="1">
                                      <a:latin typeface="Cambria Math" panose="02040503050406030204" pitchFamily="18" charset="0"/>
                                    </a:rPr>
                                    <m:t>𝛼</m:t>
                                  </m:r>
                                </m:e>
                                <m:sub>
                                  <m:r>
                                    <a:rPr lang="en-US" sz="1600">
                                      <a:latin typeface="Cambria Math" panose="02040503050406030204" pitchFamily="18" charset="0"/>
                                    </a:rPr>
                                    <m:t>1</m:t>
                                  </m:r>
                                </m:sub>
                              </m:sSub>
                            </m:e>
                          </m:func>
                          <m:r>
                            <a:rPr lang="en-US" sz="1600">
                              <a:latin typeface="Cambria Math" panose="02040503050406030204" pitchFamily="18" charset="0"/>
                            </a:rPr>
                            <m:t>− </m:t>
                          </m:r>
                          <m:d>
                            <m:dPr>
                              <m:ctrlPr>
                                <a:rPr lang="en-US" sz="1600" i="1">
                                  <a:latin typeface="Cambria Math" panose="02040503050406030204" pitchFamily="18" charset="0"/>
                                </a:rPr>
                              </m:ctrlPr>
                            </m:dPr>
                            <m:e>
                              <m:func>
                                <m:funcPr>
                                  <m:ctrlPr>
                                    <a:rPr lang="en-US" sz="1600" i="1">
                                      <a:latin typeface="Cambria Math" panose="02040503050406030204" pitchFamily="18" charset="0"/>
                                    </a:rPr>
                                  </m:ctrlPr>
                                </m:funcPr>
                                <m:fName>
                                  <m:r>
                                    <m:rPr>
                                      <m:sty m:val="p"/>
                                    </m:rPr>
                                    <a:rPr lang="en-US" sz="1600">
                                      <a:latin typeface="Cambria Math" panose="02040503050406030204" pitchFamily="18" charset="0"/>
                                    </a:rPr>
                                    <m:t>cos</m:t>
                                  </m:r>
                                </m:fName>
                                <m:e>
                                  <m:sSub>
                                    <m:sSubPr>
                                      <m:ctrlPr>
                                        <a:rPr lang="en-US" sz="1600" i="1">
                                          <a:latin typeface="Cambria Math" panose="02040503050406030204" pitchFamily="18" charset="0"/>
                                        </a:rPr>
                                      </m:ctrlPr>
                                    </m:sSubPr>
                                    <m:e>
                                      <m:r>
                                        <a:rPr lang="en-US" sz="1600" i="1">
                                          <a:latin typeface="Cambria Math" panose="02040503050406030204" pitchFamily="18" charset="0"/>
                                        </a:rPr>
                                        <m:t>𝛼</m:t>
                                      </m:r>
                                    </m:e>
                                    <m:sub>
                                      <m:r>
                                        <a:rPr lang="en-US" sz="1600">
                                          <a:latin typeface="Cambria Math" panose="02040503050406030204" pitchFamily="18" charset="0"/>
                                        </a:rPr>
                                        <m:t>2</m:t>
                                      </m:r>
                                    </m:sub>
                                  </m:sSub>
                                </m:e>
                              </m:func>
                              <m:r>
                                <a:rPr lang="en-US" sz="1600">
                                  <a:latin typeface="Cambria Math" panose="02040503050406030204" pitchFamily="18" charset="0"/>
                                </a:rPr>
                                <m:t>−</m:t>
                              </m:r>
                              <m:func>
                                <m:funcPr>
                                  <m:ctrlPr>
                                    <a:rPr lang="en-US" sz="1600" i="1">
                                      <a:latin typeface="Cambria Math" panose="02040503050406030204" pitchFamily="18" charset="0"/>
                                    </a:rPr>
                                  </m:ctrlPr>
                                </m:funcPr>
                                <m:fName>
                                  <m:r>
                                    <m:rPr>
                                      <m:sty m:val="p"/>
                                    </m:rPr>
                                    <a:rPr lang="en-US" sz="1600">
                                      <a:latin typeface="Cambria Math" panose="02040503050406030204" pitchFamily="18" charset="0"/>
                                    </a:rPr>
                                    <m:t>cos</m:t>
                                  </m:r>
                                </m:fName>
                                <m:e>
                                  <m:sSub>
                                    <m:sSubPr>
                                      <m:ctrlPr>
                                        <a:rPr lang="en-US" sz="1600" i="1">
                                          <a:latin typeface="Cambria Math" panose="02040503050406030204" pitchFamily="18" charset="0"/>
                                        </a:rPr>
                                      </m:ctrlPr>
                                    </m:sSubPr>
                                    <m:e>
                                      <m:r>
                                        <a:rPr lang="en-US" sz="1600" i="1">
                                          <a:latin typeface="Cambria Math" panose="02040503050406030204" pitchFamily="18" charset="0"/>
                                        </a:rPr>
                                        <m:t>𝛼</m:t>
                                      </m:r>
                                    </m:e>
                                    <m:sub>
                                      <m:r>
                                        <a:rPr lang="en-US" sz="1600">
                                          <a:latin typeface="Cambria Math" panose="02040503050406030204" pitchFamily="18" charset="0"/>
                                        </a:rPr>
                                        <m:t>1</m:t>
                                      </m:r>
                                    </m:sub>
                                  </m:sSub>
                                </m:e>
                              </m:func>
                            </m:e>
                          </m:d>
                          <m:r>
                            <a:rPr lang="en-US" sz="1600">
                              <a:latin typeface="Cambria Math" panose="02040503050406030204" pitchFamily="18" charset="0"/>
                            </a:rPr>
                            <m:t>       [</m:t>
                          </m:r>
                          <m:r>
                            <m:rPr>
                              <m:sty m:val="p"/>
                            </m:rPr>
                            <a:rPr lang="en-US" sz="1600">
                              <a:latin typeface="Cambria Math" panose="02040503050406030204" pitchFamily="18" charset="0"/>
                            </a:rPr>
                            <m:t>N</m:t>
                          </m:r>
                        </m:e>
                      </m:d>
                    </m:oMath>
                  </m:oMathPara>
                </a14:m>
                <a:endParaRPr lang="en-US" sz="1600" dirty="0"/>
              </a:p>
            </p:txBody>
          </p:sp>
        </mc:Choice>
        <mc:Fallback xmlns="">
          <p:sp>
            <p:nvSpPr>
              <p:cNvPr id="13" name="Rectangle 12"/>
              <p:cNvSpPr>
                <a:spLocks noRot="1" noChangeAspect="1" noMove="1" noResize="1" noEditPoints="1" noAdjustHandles="1" noChangeArrowheads="1" noChangeShapeType="1" noTextEdit="1"/>
              </p:cNvSpPr>
              <p:nvPr/>
            </p:nvSpPr>
            <p:spPr>
              <a:xfrm>
                <a:off x="569239" y="4703617"/>
                <a:ext cx="5559855" cy="338554"/>
              </a:xfrm>
              <a:prstGeom prst="rect">
                <a:avLst/>
              </a:prstGeom>
              <a:blipFill>
                <a:blip r:embed="rId10"/>
                <a:stretch>
                  <a:fillRect t="-109091" r="-6250" b="-17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693364" y="5230853"/>
                <a:ext cx="1730538" cy="307777"/>
              </a:xfrm>
              <a:prstGeom prst="rect">
                <a:avLst/>
              </a:prstGeom>
            </p:spPr>
            <p:txBody>
              <a:bodyPr wrap="none">
                <a:spAutoFit/>
              </a:bodyPr>
              <a:lstStyle/>
              <a:p>
                <a:r>
                  <a:rPr lang="en-US" dirty="0" smtClean="0">
                    <a:latin typeface="Times New Roman" panose="02020603050405020304" pitchFamily="18" charset="0"/>
                    <a:ea typeface="Calibri" panose="020F0502020204030204" pitchFamily="34" charset="0"/>
                  </a:rPr>
                  <a:t>The </a:t>
                </a:r>
                <a:r>
                  <a:rPr lang="en-US" dirty="0">
                    <a:latin typeface="Times New Roman" panose="02020603050405020304" pitchFamily="18" charset="0"/>
                    <a:ea typeface="Calibri" panose="020F0502020204030204" pitchFamily="34" charset="0"/>
                  </a:rPr>
                  <a:t>drag force (</a:t>
                </a:r>
                <a14:m>
                  <m:oMath xmlns:m="http://schemas.openxmlformats.org/officeDocument/2006/math">
                    <m:r>
                      <a:rPr lang="mk-MK" i="1">
                        <a:latin typeface="Cambria Math" panose="02040503050406030204" pitchFamily="18" charset="0"/>
                        <a:ea typeface="Times New Roman" panose="02020603050405020304" pitchFamily="18" charset="0"/>
                        <a:cs typeface="Times New Roman" panose="02020603050405020304" pitchFamily="18" charset="0"/>
                      </a:rPr>
                      <m:t>𝐹</m:t>
                    </m:r>
                  </m:oMath>
                </a14:m>
                <a:r>
                  <a:rPr lang="en-US" dirty="0">
                    <a:latin typeface="Times New Roman" panose="02020603050405020304" pitchFamily="18" charset="0"/>
                    <a:ea typeface="Calibri" panose="020F0502020204030204" pitchFamily="34" charset="0"/>
                  </a:rPr>
                  <a:t>) is </a:t>
                </a:r>
                <a:endParaRPr lang="en-US" dirty="0"/>
              </a:p>
            </p:txBody>
          </p:sp>
        </mc:Choice>
        <mc:Fallback xmlns="">
          <p:sp>
            <p:nvSpPr>
              <p:cNvPr id="16" name="Rectangle 15"/>
              <p:cNvSpPr>
                <a:spLocks noRot="1" noChangeAspect="1" noMove="1" noResize="1" noEditPoints="1" noAdjustHandles="1" noChangeArrowheads="1" noChangeShapeType="1" noTextEdit="1"/>
              </p:cNvSpPr>
              <p:nvPr/>
            </p:nvSpPr>
            <p:spPr>
              <a:xfrm>
                <a:off x="693364" y="5230853"/>
                <a:ext cx="1730538" cy="307777"/>
              </a:xfrm>
              <a:prstGeom prst="rect">
                <a:avLst/>
              </a:prstGeom>
              <a:blipFill>
                <a:blip r:embed="rId11"/>
                <a:stretch>
                  <a:fillRect l="-1056" t="-3922" b="-196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2423902" y="5224982"/>
                <a:ext cx="296408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a:latin typeface="Cambria Math" panose="02040503050406030204" pitchFamily="18" charset="0"/>
                            </a:rPr>
                          </m:ctrlPr>
                        </m:dPr>
                        <m:e>
                          <m:r>
                            <a:rPr lang="en-US" sz="1600" i="1">
                              <a:latin typeface="Cambria Math" panose="02040503050406030204" pitchFamily="18" charset="0"/>
                            </a:rPr>
                            <m:t>𝐹</m:t>
                          </m:r>
                          <m:r>
                            <a:rPr lang="en-US" sz="1600">
                              <a:latin typeface="Cambria Math" panose="02040503050406030204" pitchFamily="18" charset="0"/>
                            </a:rPr>
                            <m:t>=</m:t>
                          </m:r>
                          <m:d>
                            <m:dPr>
                              <m:ctrlPr>
                                <a:rPr lang="en-US" sz="1600" i="1">
                                  <a:latin typeface="Cambria Math" panose="02040503050406030204" pitchFamily="18" charset="0"/>
                                </a:rPr>
                              </m:ctrlPr>
                            </m:dPr>
                            <m:e>
                              <m:r>
                                <a:rPr lang="en-US" sz="1600">
                                  <a:latin typeface="Cambria Math" panose="02040503050406030204" pitchFamily="18" charset="0"/>
                                </a:rPr>
                                <m:t>0,75÷1,5</m:t>
                              </m:r>
                            </m:e>
                          </m:d>
                          <m:r>
                            <a:rPr lang="en-US" sz="1600">
                              <a:latin typeface="Cambria Math" panose="02040503050406030204" pitchFamily="18" charset="0"/>
                            </a:rPr>
                            <m:t>∙</m:t>
                          </m:r>
                          <m:r>
                            <a:rPr lang="en-US" sz="1600" i="1">
                              <a:latin typeface="Cambria Math" panose="02040503050406030204" pitchFamily="18" charset="0"/>
                            </a:rPr>
                            <m:t>𝐺</m:t>
                          </m:r>
                          <m:r>
                            <a:rPr lang="en-US" sz="1600">
                              <a:latin typeface="Cambria Math" panose="02040503050406030204" pitchFamily="18" charset="0"/>
                            </a:rPr>
                            <m:t>       [</m:t>
                          </m:r>
                          <m:sSup>
                            <m:sSupPr>
                              <m:ctrlPr>
                                <a:rPr lang="en-US" sz="1600" i="1">
                                  <a:latin typeface="Cambria Math" panose="02040503050406030204" pitchFamily="18" charset="0"/>
                                </a:rPr>
                              </m:ctrlPr>
                            </m:sSupPr>
                            <m:e>
                              <m:r>
                                <a:rPr lang="en-US" sz="1600">
                                  <a:latin typeface="Cambria Math" panose="02040503050406030204" pitchFamily="18" charset="0"/>
                                </a:rPr>
                                <m:t>10</m:t>
                              </m:r>
                            </m:e>
                            <m:sup>
                              <m:r>
                                <a:rPr lang="en-US" sz="1600">
                                  <a:latin typeface="Cambria Math" panose="02040503050406030204" pitchFamily="18" charset="0"/>
                                </a:rPr>
                                <m:t>4</m:t>
                              </m:r>
                            </m:sup>
                          </m:sSup>
                          <m:r>
                            <a:rPr lang="en-US" sz="1600">
                              <a:latin typeface="Cambria Math" panose="02040503050406030204" pitchFamily="18" charset="0"/>
                            </a:rPr>
                            <m:t> </m:t>
                          </m:r>
                          <m:r>
                            <m:rPr>
                              <m:sty m:val="p"/>
                            </m:rPr>
                            <a:rPr lang="en-US" sz="1600">
                              <a:latin typeface="Cambria Math" panose="02040503050406030204" pitchFamily="18" charset="0"/>
                            </a:rPr>
                            <m:t>N</m:t>
                          </m:r>
                        </m:e>
                      </m:d>
                    </m:oMath>
                  </m:oMathPara>
                </a14:m>
                <a:endParaRPr lang="en-US" sz="1600" dirty="0"/>
              </a:p>
            </p:txBody>
          </p:sp>
        </mc:Choice>
        <mc:Fallback xmlns="">
          <p:sp>
            <p:nvSpPr>
              <p:cNvPr id="17" name="Rectangle 16"/>
              <p:cNvSpPr>
                <a:spLocks noRot="1" noChangeAspect="1" noMove="1" noResize="1" noEditPoints="1" noAdjustHandles="1" noChangeArrowheads="1" noChangeShapeType="1" noTextEdit="1"/>
              </p:cNvSpPr>
              <p:nvPr/>
            </p:nvSpPr>
            <p:spPr>
              <a:xfrm>
                <a:off x="2423902" y="5224982"/>
                <a:ext cx="2964081" cy="338554"/>
              </a:xfrm>
              <a:prstGeom prst="rect">
                <a:avLst/>
              </a:prstGeom>
              <a:blipFill>
                <a:blip r:embed="rId12"/>
                <a:stretch>
                  <a:fillRect t="-107143" r="-11934" b="-169643"/>
                </a:stretch>
              </a:blipFill>
            </p:spPr>
            <p:txBody>
              <a:bodyPr/>
              <a:lstStyle/>
              <a:p>
                <a:r>
                  <a:rPr lang="en-US">
                    <a:noFill/>
                  </a:rPr>
                  <a:t> </a:t>
                </a:r>
              </a:p>
            </p:txBody>
          </p:sp>
        </mc:Fallback>
      </mc:AlternateContent>
    </p:spTree>
    <p:extLst>
      <p:ext uri="{BB962C8B-B14F-4D97-AF65-F5344CB8AC3E}">
        <p14:creationId xmlns:p14="http://schemas.microsoft.com/office/powerpoint/2010/main" val="30963442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3.2.7.	Guidelines for Equipment Selection and Sizing and Weight Estimation</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36</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pic>
        <p:nvPicPr>
          <p:cNvPr id="18" name="Picture 17"/>
          <p:cNvPicPr/>
          <p:nvPr/>
        </p:nvPicPr>
        <p:blipFill>
          <a:blip r:embed="rId5">
            <a:extLst>
              <a:ext uri="{28A0092B-C50C-407E-A947-70E740481C1C}">
                <a14:useLocalDpi xmlns:a14="http://schemas.microsoft.com/office/drawing/2010/main" val="0"/>
              </a:ext>
            </a:extLst>
          </a:blip>
          <a:srcRect/>
          <a:stretch>
            <a:fillRect/>
          </a:stretch>
        </p:blipFill>
        <p:spPr bwMode="auto">
          <a:xfrm>
            <a:off x="2116068" y="1636423"/>
            <a:ext cx="3851184" cy="4366079"/>
          </a:xfrm>
          <a:prstGeom prst="rect">
            <a:avLst/>
          </a:prstGeom>
          <a:noFill/>
          <a:ln>
            <a:noFill/>
          </a:ln>
        </p:spPr>
      </p:pic>
      <p:sp>
        <p:nvSpPr>
          <p:cNvPr id="2" name="Rectangle 1"/>
          <p:cNvSpPr/>
          <p:nvPr/>
        </p:nvSpPr>
        <p:spPr>
          <a:xfrm>
            <a:off x="684041" y="5553855"/>
            <a:ext cx="1737976" cy="307777"/>
          </a:xfrm>
          <a:prstGeom prst="rect">
            <a:avLst/>
          </a:prstGeom>
        </p:spPr>
        <p:txBody>
          <a:bodyPr wrap="none">
            <a:spAutoFit/>
          </a:bodyPr>
          <a:lstStyle/>
          <a:p>
            <a:r>
              <a:rPr lang="mk-MK" i="1" dirty="0">
                <a:latin typeface="Times New Roman" panose="02020603050405020304" pitchFamily="18" charset="0"/>
                <a:ea typeface="Calibri" panose="020F0502020204030204" pitchFamily="34" charset="0"/>
              </a:rPr>
              <a:t>Mass of Surface Gate</a:t>
            </a:r>
            <a:endParaRPr lang="en-US" dirty="0"/>
          </a:p>
        </p:txBody>
      </p:sp>
      <p:pic>
        <p:nvPicPr>
          <p:cNvPr id="19" name="Picture 18"/>
          <p:cNvPicPr/>
          <p:nvPr/>
        </p:nvPicPr>
        <p:blipFill>
          <a:blip r:embed="rId6">
            <a:extLst>
              <a:ext uri="{28A0092B-C50C-407E-A947-70E740481C1C}">
                <a14:useLocalDpi xmlns:a14="http://schemas.microsoft.com/office/drawing/2010/main" val="0"/>
              </a:ext>
            </a:extLst>
          </a:blip>
          <a:srcRect/>
          <a:stretch>
            <a:fillRect/>
          </a:stretch>
        </p:blipFill>
        <p:spPr bwMode="auto">
          <a:xfrm>
            <a:off x="8113482" y="1673511"/>
            <a:ext cx="3342639" cy="4394203"/>
          </a:xfrm>
          <a:prstGeom prst="rect">
            <a:avLst/>
          </a:prstGeom>
          <a:noFill/>
          <a:ln>
            <a:noFill/>
          </a:ln>
        </p:spPr>
      </p:pic>
      <p:sp>
        <p:nvSpPr>
          <p:cNvPr id="12" name="Rectangle 11"/>
          <p:cNvSpPr/>
          <p:nvPr/>
        </p:nvSpPr>
        <p:spPr>
          <a:xfrm>
            <a:off x="6287966" y="5553855"/>
            <a:ext cx="1938351" cy="307777"/>
          </a:xfrm>
          <a:prstGeom prst="rect">
            <a:avLst/>
          </a:prstGeom>
          <a:solidFill>
            <a:schemeClr val="bg1"/>
          </a:solidFill>
        </p:spPr>
        <p:txBody>
          <a:bodyPr wrap="none">
            <a:spAutoFit/>
          </a:bodyPr>
          <a:lstStyle/>
          <a:p>
            <a:r>
              <a:rPr lang="en-US" i="1" dirty="0">
                <a:latin typeface="Times New Roman" panose="02020603050405020304" pitchFamily="18" charset="0"/>
                <a:ea typeface="Calibri" panose="020F0502020204030204" pitchFamily="34" charset="0"/>
              </a:rPr>
              <a:t>Mass of Discharge Gate</a:t>
            </a:r>
            <a:endParaRPr lang="en-US" dirty="0"/>
          </a:p>
        </p:txBody>
      </p:sp>
    </p:spTree>
    <p:extLst>
      <p:ext uri="{BB962C8B-B14F-4D97-AF65-F5344CB8AC3E}">
        <p14:creationId xmlns:p14="http://schemas.microsoft.com/office/powerpoint/2010/main" val="21483735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a:bodyPr>
          <a:lstStyle/>
          <a:p>
            <a:pPr lvl="0">
              <a:buSzPts val="4400"/>
            </a:pPr>
            <a:r>
              <a:rPr lang="en-US" sz="2000" dirty="0"/>
              <a:t>3.2.	</a:t>
            </a:r>
            <a:r>
              <a:rPr lang="en-US" sz="2000" dirty="0" err="1"/>
              <a:t>Hydromechanical</a:t>
            </a:r>
            <a:r>
              <a:rPr lang="en-US" sz="2000" dirty="0"/>
              <a:t> Equipment</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703007" y="1551813"/>
            <a:ext cx="10991376" cy="4421611"/>
          </a:xfrm>
          <a:prstGeom prst="rect">
            <a:avLst/>
          </a:prstGeom>
          <a:noFill/>
          <a:ln>
            <a:noFill/>
          </a:ln>
        </p:spPr>
        <p:txBody>
          <a:bodyPr spcFirstLastPara="1" wrap="square" lIns="91425" tIns="45700" rIns="91425" bIns="45700" anchor="t" anchorCtr="0">
            <a:normAutofit lnSpcReduction="10000"/>
          </a:bodyPr>
          <a:lstStyle/>
          <a:p>
            <a:pPr marL="0" lvl="0" indent="0">
              <a:lnSpc>
                <a:spcPct val="120000"/>
              </a:lnSpc>
              <a:spcBef>
                <a:spcPts val="0"/>
              </a:spcBef>
              <a:buSzPts val="2800"/>
              <a:buNone/>
            </a:pPr>
            <a:r>
              <a:rPr lang="en-US" sz="1600" dirty="0"/>
              <a:t>Hydro-mechanical equipment, based on its primary tasks and purposes, can be divided into the following components</a:t>
            </a:r>
            <a:r>
              <a:rPr lang="ru-RU" sz="1600" dirty="0" smtClean="0"/>
              <a:t>:</a:t>
            </a:r>
            <a:endParaRPr lang="ru-RU" sz="1600" dirty="0"/>
          </a:p>
          <a:p>
            <a:pPr marL="285750" indent="-285750">
              <a:lnSpc>
                <a:spcPct val="120000"/>
              </a:lnSpc>
              <a:spcBef>
                <a:spcPts val="0"/>
              </a:spcBef>
              <a:buSzPts val="2800"/>
            </a:pPr>
            <a:r>
              <a:rPr lang="en-US" sz="1600" i="1" dirty="0" smtClean="0"/>
              <a:t>Gratings </a:t>
            </a:r>
            <a:r>
              <a:rPr lang="en-US" sz="1600" i="1" dirty="0"/>
              <a:t>(trash racks</a:t>
            </a:r>
            <a:r>
              <a:rPr lang="en-US" sz="1600" dirty="0"/>
              <a:t>) that should prevent the entry of large debris and various solid objects into the flow part of the turbine (waste material, leaves, ice during winter, etc</a:t>
            </a:r>
            <a:r>
              <a:rPr lang="en-US" sz="1600" dirty="0" smtClean="0"/>
              <a:t>.)</a:t>
            </a:r>
            <a:r>
              <a:rPr lang="ru-RU" sz="1600" dirty="0" smtClean="0"/>
              <a:t>. </a:t>
            </a:r>
            <a:endParaRPr lang="en-US" sz="1600" dirty="0" smtClean="0"/>
          </a:p>
          <a:p>
            <a:pPr marL="285750" indent="-285750">
              <a:lnSpc>
                <a:spcPct val="120000"/>
              </a:lnSpc>
              <a:spcBef>
                <a:spcPts val="0"/>
              </a:spcBef>
              <a:buSzPts val="2800"/>
            </a:pPr>
            <a:r>
              <a:rPr lang="en-US" sz="1600" i="1" dirty="0" smtClean="0"/>
              <a:t>Gate </a:t>
            </a:r>
            <a:r>
              <a:rPr lang="en-US" sz="1600" i="1" dirty="0"/>
              <a:t>Mechanisms (shut-off devices) – </a:t>
            </a:r>
            <a:r>
              <a:rPr lang="en-US" sz="1600" dirty="0" err="1"/>
              <a:t>hydromechanical</a:t>
            </a:r>
            <a:r>
              <a:rPr lang="en-US" sz="1600" dirty="0"/>
              <a:t> elements that are used to open and close the penstock (pipe or conduit), that is, to control water flow using gates or valves (quantitative regulation), in order to determine the power at which the turbine </a:t>
            </a:r>
            <a:r>
              <a:rPr lang="en-US" sz="1600" dirty="0" smtClean="0"/>
              <a:t>operates</a:t>
            </a:r>
            <a:r>
              <a:rPr lang="ru-RU" sz="1600" dirty="0" smtClean="0"/>
              <a:t>. </a:t>
            </a:r>
            <a:r>
              <a:rPr lang="en-US" sz="1600" dirty="0" smtClean="0"/>
              <a:t> </a:t>
            </a:r>
          </a:p>
          <a:p>
            <a:pPr marL="285750" indent="-285750">
              <a:lnSpc>
                <a:spcPct val="120000"/>
              </a:lnSpc>
              <a:spcBef>
                <a:spcPts val="0"/>
              </a:spcBef>
              <a:buSzPts val="2800"/>
            </a:pPr>
            <a:r>
              <a:rPr lang="en-US" sz="1600" i="1" dirty="0" smtClean="0"/>
              <a:t>Devices </a:t>
            </a:r>
            <a:r>
              <a:rPr lang="en-US" sz="1600" i="1" dirty="0"/>
              <a:t>for manipulation </a:t>
            </a:r>
            <a:r>
              <a:rPr lang="en-US" sz="1600" dirty="0"/>
              <a:t>of </a:t>
            </a:r>
            <a:r>
              <a:rPr lang="en-US" sz="1600" dirty="0" err="1"/>
              <a:t>hydromechanical</a:t>
            </a:r>
            <a:r>
              <a:rPr lang="en-US" sz="1600" dirty="0"/>
              <a:t> equipment and auxiliary devices, such as various cranes, hoists, etc., with which </a:t>
            </a:r>
            <a:r>
              <a:rPr lang="en-US" sz="1600" dirty="0" err="1"/>
              <a:t>hydromechanical</a:t>
            </a:r>
            <a:r>
              <a:rPr lang="en-US" sz="1600" dirty="0"/>
              <a:t> equipment is manipulated during operation, or individual components are manipulated during overhauls. Auxiliary devices include all equipment designed to ensure the efficient operation of the hydro-mechanical equipment. This category also includes equipment for cleaning grates (trash racks) from accumulated waste materials, various hooks, holders and clamps that allow various connections, </a:t>
            </a:r>
            <a:r>
              <a:rPr lang="en-US" sz="1600" dirty="0" smtClean="0"/>
              <a:t>etc. </a:t>
            </a:r>
            <a:endParaRPr lang="ru-RU" sz="1600" dirty="0"/>
          </a:p>
          <a:p>
            <a:pPr marL="0" lvl="0" indent="0">
              <a:lnSpc>
                <a:spcPct val="120000"/>
              </a:lnSpc>
              <a:spcBef>
                <a:spcPts val="0"/>
              </a:spcBef>
              <a:buSzPts val="2800"/>
              <a:buNone/>
            </a:pPr>
            <a:r>
              <a:rPr lang="en-US" sz="1600" dirty="0"/>
              <a:t>Since there is no universal scheme of a hydropower plant (there is only a principle scheme), the choice of </a:t>
            </a:r>
            <a:r>
              <a:rPr lang="en-US" sz="1600" dirty="0" err="1"/>
              <a:t>hydromechanical</a:t>
            </a:r>
            <a:r>
              <a:rPr lang="en-US" sz="1600" dirty="0"/>
              <a:t> equipment depends on the specific circumstances. Therefore, it varies from one facility to another, as each solution is unique and one-of-a-kind in itself</a:t>
            </a:r>
            <a:r>
              <a:rPr lang="en-US" sz="1600" dirty="0" smtClean="0"/>
              <a:t>. </a:t>
            </a:r>
            <a:r>
              <a:rPr lang="ru-RU" sz="1600" dirty="0" smtClean="0"/>
              <a:t> </a:t>
            </a:r>
          </a:p>
        </p:txBody>
      </p:sp>
    </p:spTree>
    <p:extLst>
      <p:ext uri="{BB962C8B-B14F-4D97-AF65-F5344CB8AC3E}">
        <p14:creationId xmlns:p14="http://schemas.microsoft.com/office/powerpoint/2010/main" val="739182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3.2.1.	Trash racks (Gratings</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0" name="Google Shape;64;p3"/>
          <p:cNvSpPr txBox="1">
            <a:spLocks noGrp="1"/>
          </p:cNvSpPr>
          <p:nvPr>
            <p:ph type="body" idx="1"/>
          </p:nvPr>
        </p:nvSpPr>
        <p:spPr>
          <a:xfrm>
            <a:off x="505552" y="1708680"/>
            <a:ext cx="11300307"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proper and successful operation of aggregates and plants, as a whole, depends on the purity of the water passing through the turbine. Trash racks (gratings) are used to remove solid floating objects, ice and other debris that can clog flow passages and cause turbine failure or major breakdowns and other damage</a:t>
            </a:r>
            <a:r>
              <a:rPr lang="ru-RU" sz="1600" dirty="0" smtClean="0"/>
              <a:t>.</a:t>
            </a:r>
            <a:r>
              <a:rPr lang="en-US" sz="1600" dirty="0" smtClean="0"/>
              <a:t> </a:t>
            </a:r>
          </a:p>
          <a:p>
            <a:pPr marL="0" lvl="0" indent="0">
              <a:lnSpc>
                <a:spcPct val="120000"/>
              </a:lnSpc>
              <a:spcBef>
                <a:spcPts val="0"/>
              </a:spcBef>
              <a:buSzPts val="2800"/>
              <a:buNone/>
            </a:pPr>
            <a:r>
              <a:rPr lang="en-US" sz="1600" dirty="0"/>
              <a:t>Racks are installed at the beginning of the </a:t>
            </a:r>
            <a:r>
              <a:rPr lang="en-US" sz="1600" dirty="0" err="1"/>
              <a:t>hydroenergy</a:t>
            </a:r>
            <a:r>
              <a:rPr lang="en-US" sz="1600" dirty="0"/>
              <a:t> system, specifically in the water intake and in front of the turbine itself if the derivation channel is open, as it can also accumulate impurities (leaves, branches, etc</a:t>
            </a:r>
            <a:r>
              <a:rPr lang="en-US" sz="1600" dirty="0" smtClean="0"/>
              <a:t>.). </a:t>
            </a:r>
            <a:r>
              <a:rPr lang="ru-RU" sz="1600" dirty="0" smtClean="0"/>
              <a:t> </a:t>
            </a:r>
            <a:r>
              <a:rPr lang="en-US" sz="1600" dirty="0" smtClean="0"/>
              <a:t> </a:t>
            </a:r>
          </a:p>
          <a:p>
            <a:pPr marL="0" lvl="0" indent="0">
              <a:lnSpc>
                <a:spcPct val="120000"/>
              </a:lnSpc>
              <a:spcBef>
                <a:spcPts val="0"/>
              </a:spcBef>
              <a:buSzPts val="2800"/>
              <a:buNone/>
            </a:pPr>
            <a:r>
              <a:rPr lang="en-US" sz="1600" dirty="0">
                <a:solidFill>
                  <a:schemeClr val="accent6">
                    <a:lumMod val="50000"/>
                  </a:schemeClr>
                </a:solidFill>
              </a:rPr>
              <a:t>Depending on where the grating is installed and according to the method of capturing water in the water intake, the grating can be either surface or submerged (deep). </a:t>
            </a:r>
            <a:r>
              <a:rPr lang="en-US" sz="1600" dirty="0" smtClean="0">
                <a:solidFill>
                  <a:schemeClr val="accent6">
                    <a:lumMod val="50000"/>
                  </a:schemeClr>
                </a:solidFill>
              </a:rPr>
              <a:t> </a:t>
            </a:r>
            <a:r>
              <a:rPr lang="ru-RU" sz="1600" dirty="0" smtClean="0">
                <a:solidFill>
                  <a:schemeClr val="accent6">
                    <a:lumMod val="50000"/>
                  </a:schemeClr>
                </a:solidFill>
              </a:rPr>
              <a:t> </a:t>
            </a:r>
          </a:p>
        </p:txBody>
      </p:sp>
      <p:pic>
        <p:nvPicPr>
          <p:cNvPr id="11" name="Picture 10"/>
          <p:cNvPicPr/>
          <p:nvPr/>
        </p:nvPicPr>
        <p:blipFill>
          <a:blip r:embed="rId5"/>
          <a:stretch>
            <a:fillRect/>
          </a:stretch>
        </p:blipFill>
        <p:spPr>
          <a:xfrm>
            <a:off x="6023428" y="3497943"/>
            <a:ext cx="5457371" cy="2680717"/>
          </a:xfrm>
          <a:prstGeom prst="rect">
            <a:avLst/>
          </a:prstGeom>
        </p:spPr>
      </p:pic>
      <p:sp>
        <p:nvSpPr>
          <p:cNvPr id="3" name="Rectangle 2"/>
          <p:cNvSpPr/>
          <p:nvPr/>
        </p:nvSpPr>
        <p:spPr>
          <a:xfrm>
            <a:off x="3990148" y="5390209"/>
            <a:ext cx="2439681" cy="523220"/>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Vertical Grating at the Water Intake of a Reservoir</a:t>
            </a:r>
            <a:endParaRPr lang="en-US" dirty="0"/>
          </a:p>
        </p:txBody>
      </p:sp>
    </p:spTree>
    <p:extLst>
      <p:ext uri="{BB962C8B-B14F-4D97-AF65-F5344CB8AC3E}">
        <p14:creationId xmlns:p14="http://schemas.microsoft.com/office/powerpoint/2010/main" val="415358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3.2.1.	Trash racks (Gratings</a:t>
            </a:r>
            <a:r>
              <a:rPr lang="en-US" sz="2000" dirty="0" smtClean="0"/>
              <a:t>)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2" name="Google Shape;64;p3"/>
          <p:cNvSpPr txBox="1">
            <a:spLocks noGrp="1"/>
          </p:cNvSpPr>
          <p:nvPr>
            <p:ph type="body" idx="1"/>
          </p:nvPr>
        </p:nvSpPr>
        <p:spPr>
          <a:xfrm>
            <a:off x="505552" y="1708680"/>
            <a:ext cx="11300307"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The rack (grating) typically consists of vertical bars that are placed at a certain distance from each other. Depending on its quality and purpose, the grating (rack) can be</a:t>
            </a:r>
            <a:r>
              <a:rPr lang="ru-RU" sz="1600" dirty="0" smtClean="0"/>
              <a:t>:</a:t>
            </a:r>
            <a:endParaRPr lang="ru-RU" sz="1600" dirty="0"/>
          </a:p>
          <a:p>
            <a:pPr marL="285750" indent="-285750">
              <a:lnSpc>
                <a:spcPct val="120000"/>
              </a:lnSpc>
              <a:spcBef>
                <a:spcPts val="0"/>
              </a:spcBef>
              <a:buSzPts val="2800"/>
            </a:pPr>
            <a:r>
              <a:rPr lang="en-US" sz="1600" dirty="0" smtClean="0"/>
              <a:t>Fine</a:t>
            </a:r>
            <a:r>
              <a:rPr lang="en-US" sz="1600" dirty="0"/>
              <a:t>: This type of grating is installed as the first element in the intake structures, typically to filter out smaller debris and </a:t>
            </a:r>
            <a:r>
              <a:rPr lang="en-US" sz="1600" dirty="0" smtClean="0"/>
              <a:t>impurities.  </a:t>
            </a:r>
          </a:p>
          <a:p>
            <a:pPr marL="285750" indent="-285750">
              <a:lnSpc>
                <a:spcPct val="120000"/>
              </a:lnSpc>
              <a:spcBef>
                <a:spcPts val="0"/>
              </a:spcBef>
              <a:buSzPts val="2800"/>
            </a:pPr>
            <a:r>
              <a:rPr lang="en-US" sz="1600" dirty="0" smtClean="0"/>
              <a:t>Coarse</a:t>
            </a:r>
            <a:r>
              <a:rPr lang="en-US" sz="1600" dirty="0"/>
              <a:t>: Coarse gratings are installed at outlets and flow passages with a larger profile, mainly to filter out larger debris and impurities.</a:t>
            </a:r>
            <a:r>
              <a:rPr lang="ru-RU" sz="1600" dirty="0" smtClean="0"/>
              <a:t> </a:t>
            </a:r>
            <a:endParaRPr lang="ru-RU" sz="1600" dirty="0"/>
          </a:p>
          <a:p>
            <a:pPr marL="0" lvl="0" indent="0">
              <a:lnSpc>
                <a:spcPct val="120000"/>
              </a:lnSpc>
              <a:spcBef>
                <a:spcPts val="0"/>
              </a:spcBef>
              <a:buSzPts val="2800"/>
              <a:buNone/>
            </a:pPr>
            <a:r>
              <a:rPr lang="en-US" sz="1600" dirty="0" smtClean="0"/>
              <a:t> </a:t>
            </a:r>
          </a:p>
          <a:p>
            <a:pPr marL="0" lvl="0" indent="0">
              <a:lnSpc>
                <a:spcPct val="120000"/>
              </a:lnSpc>
              <a:spcBef>
                <a:spcPts val="0"/>
              </a:spcBef>
              <a:buSzPts val="2800"/>
              <a:buNone/>
            </a:pPr>
            <a:r>
              <a:rPr lang="en-US" sz="1600" dirty="0">
                <a:solidFill>
                  <a:schemeClr val="accent6">
                    <a:lumMod val="50000"/>
                  </a:schemeClr>
                </a:solidFill>
              </a:rPr>
              <a:t>The rack is always in operation (in contact with water), except when the annual overhaul is done, when the turbine units are not in operation. Then, instead of the rack, a maintenance gate is lowered into the same opening. This gate is used to shut off the water flow to the turbine, allowing necessary maintenance work to be carried out without interruption</a:t>
            </a:r>
            <a:r>
              <a:rPr lang="en-US" sz="1600" dirty="0" smtClean="0">
                <a:solidFill>
                  <a:schemeClr val="accent6">
                    <a:lumMod val="50000"/>
                  </a:schemeClr>
                </a:solidFill>
              </a:rPr>
              <a:t>.  </a:t>
            </a:r>
            <a:r>
              <a:rPr lang="ru-RU" sz="1600" dirty="0" smtClean="0">
                <a:solidFill>
                  <a:schemeClr val="accent6">
                    <a:lumMod val="50000"/>
                  </a:schemeClr>
                </a:solidFill>
              </a:rPr>
              <a:t> </a:t>
            </a:r>
          </a:p>
        </p:txBody>
      </p:sp>
    </p:spTree>
    <p:extLst>
      <p:ext uri="{BB962C8B-B14F-4D97-AF65-F5344CB8AC3E}">
        <p14:creationId xmlns:p14="http://schemas.microsoft.com/office/powerpoint/2010/main" val="18559557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3.2.2.	Gate </a:t>
            </a:r>
            <a:r>
              <a:rPr lang="en-US" sz="2000" dirty="0" smtClean="0"/>
              <a:t>Mechanisms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9" name="Google Shape;64;p3"/>
          <p:cNvSpPr txBox="1">
            <a:spLocks noGrp="1"/>
          </p:cNvSpPr>
          <p:nvPr>
            <p:ph type="body" idx="1"/>
          </p:nvPr>
        </p:nvSpPr>
        <p:spPr>
          <a:xfrm>
            <a:off x="617535" y="1736490"/>
            <a:ext cx="10772048"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dirty="0"/>
              <a:t>Gate mechanisms are devices used to open or close hydraulic structures and regulate water flow. They are generally divided into two main groups</a:t>
            </a:r>
            <a:r>
              <a:rPr lang="ru-RU" sz="1600" dirty="0" smtClean="0"/>
              <a:t>:</a:t>
            </a:r>
            <a:endParaRPr lang="ru-RU" sz="1600" dirty="0"/>
          </a:p>
          <a:p>
            <a:pPr marL="285750" indent="-285750">
              <a:lnSpc>
                <a:spcPct val="120000"/>
              </a:lnSpc>
              <a:spcBef>
                <a:spcPts val="0"/>
              </a:spcBef>
              <a:buSzPts val="2800"/>
            </a:pPr>
            <a:r>
              <a:rPr lang="en-US" sz="1600" dirty="0" smtClean="0"/>
              <a:t>Sluice </a:t>
            </a:r>
            <a:r>
              <a:rPr lang="en-US" sz="1600" dirty="0"/>
              <a:t>Gates (Sluices): These are used for opening, closing, and regulating flow in open channels and </a:t>
            </a:r>
            <a:r>
              <a:rPr lang="en-US" sz="1600" dirty="0" smtClean="0"/>
              <a:t>reservoirs. </a:t>
            </a:r>
            <a:r>
              <a:rPr lang="ru-RU" sz="1600" dirty="0" smtClean="0"/>
              <a:t> </a:t>
            </a:r>
            <a:endParaRPr lang="en-US" sz="1600" dirty="0" smtClean="0"/>
          </a:p>
          <a:p>
            <a:pPr marL="285750" indent="-285750">
              <a:lnSpc>
                <a:spcPct val="120000"/>
              </a:lnSpc>
              <a:spcBef>
                <a:spcPts val="0"/>
              </a:spcBef>
              <a:buSzPts val="2800"/>
            </a:pPr>
            <a:r>
              <a:rPr lang="en-US" sz="1600" dirty="0" smtClean="0"/>
              <a:t>Gate </a:t>
            </a:r>
            <a:r>
              <a:rPr lang="en-US" sz="1600" dirty="0"/>
              <a:t>Valves (Valves): These are used for opening, closing, and regulating flow in pipelines</a:t>
            </a:r>
            <a:r>
              <a:rPr lang="ru-RU" sz="1600" dirty="0" smtClean="0"/>
              <a:t>. </a:t>
            </a:r>
            <a:endParaRPr lang="ru-RU" sz="1600" dirty="0"/>
          </a:p>
          <a:p>
            <a:pPr marL="0" lvl="0" indent="0">
              <a:lnSpc>
                <a:spcPct val="120000"/>
              </a:lnSpc>
              <a:spcBef>
                <a:spcPts val="0"/>
              </a:spcBef>
              <a:buSzPts val="2800"/>
              <a:buNone/>
            </a:pPr>
            <a:r>
              <a:rPr lang="en-US" sz="1600" dirty="0" smtClean="0"/>
              <a:t> </a:t>
            </a:r>
          </a:p>
          <a:p>
            <a:pPr marL="0" lvl="0" indent="0">
              <a:lnSpc>
                <a:spcPct val="120000"/>
              </a:lnSpc>
              <a:spcBef>
                <a:spcPts val="0"/>
              </a:spcBef>
              <a:buSzPts val="2800"/>
              <a:buNone/>
            </a:pPr>
            <a:r>
              <a:rPr lang="en-US" sz="1600" dirty="0"/>
              <a:t>Gate valves for pressurized pipelines in </a:t>
            </a:r>
            <a:r>
              <a:rPr lang="en-US" sz="1600" dirty="0" err="1"/>
              <a:t>hydroenergy</a:t>
            </a:r>
            <a:r>
              <a:rPr lang="en-US" sz="1600" dirty="0"/>
              <a:t> facilities, such as hydroelectric power plants, are divided into</a:t>
            </a:r>
            <a:r>
              <a:rPr lang="ru-RU" sz="1600" dirty="0" smtClean="0"/>
              <a:t>:</a:t>
            </a:r>
            <a:endParaRPr lang="ru-RU" sz="1600" dirty="0"/>
          </a:p>
          <a:p>
            <a:pPr marL="285750" indent="-285750">
              <a:lnSpc>
                <a:spcPct val="120000"/>
              </a:lnSpc>
              <a:spcBef>
                <a:spcPts val="0"/>
              </a:spcBef>
              <a:buSzPts val="2800"/>
            </a:pPr>
            <a:r>
              <a:rPr lang="en-US" sz="1600" dirty="0" smtClean="0"/>
              <a:t>Flat </a:t>
            </a:r>
            <a:r>
              <a:rPr lang="en-US" sz="1600" dirty="0"/>
              <a:t>Gates (Flat Sluices): These are flat gates used to control water flow.</a:t>
            </a:r>
            <a:r>
              <a:rPr lang="ru-RU" sz="1600" dirty="0" smtClean="0"/>
              <a:t> </a:t>
            </a:r>
            <a:endParaRPr lang="en-US" sz="1600" dirty="0" smtClean="0"/>
          </a:p>
          <a:p>
            <a:pPr marL="285750" indent="-285750">
              <a:lnSpc>
                <a:spcPct val="120000"/>
              </a:lnSpc>
              <a:spcBef>
                <a:spcPts val="0"/>
              </a:spcBef>
              <a:buSzPts val="2800"/>
            </a:pPr>
            <a:r>
              <a:rPr lang="en-US" sz="1600" dirty="0" smtClean="0"/>
              <a:t>Butterfly </a:t>
            </a:r>
            <a:r>
              <a:rPr lang="en-US" sz="1600" dirty="0"/>
              <a:t>Valves: These are gate valves shaped like butterfly wings. </a:t>
            </a:r>
            <a:endParaRPr lang="en-US" sz="1600" dirty="0" smtClean="0"/>
          </a:p>
          <a:p>
            <a:pPr marL="285750" indent="-285750">
              <a:lnSpc>
                <a:spcPct val="120000"/>
              </a:lnSpc>
              <a:spcBef>
                <a:spcPts val="0"/>
              </a:spcBef>
              <a:buSzPts val="2800"/>
            </a:pPr>
            <a:r>
              <a:rPr lang="en-US" sz="1600" dirty="0" smtClean="0"/>
              <a:t>Spherical </a:t>
            </a:r>
            <a:r>
              <a:rPr lang="en-US" sz="1600" dirty="0"/>
              <a:t>(Ball) Valves: These are gate valves in the shape of spheres or balls. </a:t>
            </a:r>
            <a:endParaRPr lang="en-US" sz="1600" dirty="0" smtClean="0"/>
          </a:p>
          <a:p>
            <a:pPr marL="285750" indent="-285750">
              <a:lnSpc>
                <a:spcPct val="120000"/>
              </a:lnSpc>
              <a:spcBef>
                <a:spcPts val="0"/>
              </a:spcBef>
              <a:buSzPts val="2800"/>
            </a:pPr>
            <a:r>
              <a:rPr lang="en-US" sz="1600" dirty="0" smtClean="0"/>
              <a:t>Needle </a:t>
            </a:r>
            <a:r>
              <a:rPr lang="en-US" sz="1600" dirty="0"/>
              <a:t>Valves (Johnson Valves): These are gate valves with needle-like mechanisms</a:t>
            </a:r>
            <a:r>
              <a:rPr lang="en-US" sz="1600" dirty="0" smtClean="0"/>
              <a:t>. </a:t>
            </a:r>
            <a:endParaRPr lang="ru-RU" sz="1600" dirty="0"/>
          </a:p>
        </p:txBody>
      </p:sp>
    </p:spTree>
    <p:extLst>
      <p:ext uri="{BB962C8B-B14F-4D97-AF65-F5344CB8AC3E}">
        <p14:creationId xmlns:p14="http://schemas.microsoft.com/office/powerpoint/2010/main" val="769614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3.2.2.	Gate </a:t>
            </a:r>
            <a:r>
              <a:rPr lang="en-US" sz="2000" dirty="0" smtClean="0"/>
              <a:t>Mechanisms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0" name="Google Shape;64;p3"/>
          <p:cNvSpPr txBox="1">
            <a:spLocks noGrp="1"/>
          </p:cNvSpPr>
          <p:nvPr>
            <p:ph type="body" idx="1"/>
          </p:nvPr>
        </p:nvSpPr>
        <p:spPr>
          <a:xfrm>
            <a:off x="617535" y="1736490"/>
            <a:ext cx="10772048"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b="1" i="1" dirty="0"/>
              <a:t>Flat Gates (Flat Sluices) </a:t>
            </a:r>
            <a:r>
              <a:rPr lang="en-US" sz="1600" b="1" i="1" dirty="0" smtClean="0"/>
              <a:t> </a:t>
            </a:r>
            <a:endParaRPr lang="en-US" sz="1000" dirty="0" smtClean="0"/>
          </a:p>
          <a:p>
            <a:pPr marL="0" lvl="0" indent="0">
              <a:lnSpc>
                <a:spcPct val="120000"/>
              </a:lnSpc>
              <a:spcBef>
                <a:spcPts val="0"/>
              </a:spcBef>
              <a:buSzPts val="2800"/>
              <a:buNone/>
            </a:pPr>
            <a:r>
              <a:rPr lang="en-US" sz="1600" dirty="0"/>
              <a:t>Sluice Gates have a wide range of applications in all fields of the energy sector, i.e., wherever fluids are transported, regardless of whether it's liquid, steam, or </a:t>
            </a:r>
            <a:r>
              <a:rPr lang="en-US" sz="1600" dirty="0" smtClean="0"/>
              <a:t>gas. </a:t>
            </a:r>
            <a:r>
              <a:rPr lang="en-US" sz="1600" dirty="0"/>
              <a:t>In hydroelectric installations, they are used in low-capacity hydroelectric power plants, which have low flow rates and operate individually. A characteristic feature of gate valves is that the gate within the valve housing moves only in a translational manner, maintaining high pressures through significant friction in the guides. They are simple in design, relatively inexpensive, and effectively shut off the flow of </a:t>
            </a:r>
            <a:r>
              <a:rPr lang="en-US" sz="1600" dirty="0" smtClean="0"/>
              <a:t>water</a:t>
            </a:r>
            <a:r>
              <a:rPr lang="ru-RU" sz="1600" dirty="0" smtClean="0"/>
              <a:t>.</a:t>
            </a:r>
            <a:r>
              <a:rPr lang="en-US" sz="1600" dirty="0" smtClean="0"/>
              <a:t> </a:t>
            </a:r>
          </a:p>
        </p:txBody>
      </p:sp>
      <p:pic>
        <p:nvPicPr>
          <p:cNvPr id="11" name="Picture 10"/>
          <p:cNvPicPr/>
          <p:nvPr/>
        </p:nvPicPr>
        <p:blipFill>
          <a:blip r:embed="rId5">
            <a:extLst>
              <a:ext uri="{28A0092B-C50C-407E-A947-70E740481C1C}">
                <a14:useLocalDpi xmlns:a14="http://schemas.microsoft.com/office/drawing/2010/main" val="0"/>
              </a:ext>
            </a:extLst>
          </a:blip>
          <a:srcRect/>
          <a:stretch>
            <a:fillRect/>
          </a:stretch>
        </p:blipFill>
        <p:spPr bwMode="auto">
          <a:xfrm>
            <a:off x="3048002" y="3879906"/>
            <a:ext cx="8664067" cy="2112701"/>
          </a:xfrm>
          <a:prstGeom prst="rect">
            <a:avLst/>
          </a:prstGeom>
          <a:noFill/>
          <a:ln>
            <a:noFill/>
          </a:ln>
        </p:spPr>
      </p:pic>
      <p:sp>
        <p:nvSpPr>
          <p:cNvPr id="3" name="Rectangle 2"/>
          <p:cNvSpPr/>
          <p:nvPr/>
        </p:nvSpPr>
        <p:spPr>
          <a:xfrm>
            <a:off x="1326633" y="5297183"/>
            <a:ext cx="2022997" cy="523220"/>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Basic sketches and pictures of Flat Sluices</a:t>
            </a:r>
            <a:endParaRPr lang="en-US" dirty="0"/>
          </a:p>
        </p:txBody>
      </p:sp>
    </p:spTree>
    <p:extLst>
      <p:ext uri="{BB962C8B-B14F-4D97-AF65-F5344CB8AC3E}">
        <p14:creationId xmlns:p14="http://schemas.microsoft.com/office/powerpoint/2010/main" val="31475176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a:spLocks noGrp="1"/>
          </p:cNvSpPr>
          <p:nvPr>
            <p:ph type="title"/>
          </p:nvPr>
        </p:nvSpPr>
        <p:spPr>
          <a:xfrm>
            <a:off x="446620" y="1119933"/>
            <a:ext cx="10017299" cy="436062"/>
          </a:xfrm>
          <a:prstGeom prst="rect">
            <a:avLst/>
          </a:prstGeom>
          <a:noFill/>
          <a:ln>
            <a:noFill/>
          </a:ln>
        </p:spPr>
        <p:txBody>
          <a:bodyPr spcFirstLastPara="1" wrap="square" lIns="91425" tIns="45700" rIns="91425" bIns="45700" anchor="ctr" anchorCtr="0">
            <a:normAutofit fontScale="90000"/>
          </a:bodyPr>
          <a:lstStyle/>
          <a:p>
            <a:pPr lvl="0">
              <a:buSzPts val="4400"/>
            </a:pPr>
            <a:r>
              <a:rPr lang="en-US" sz="2000" dirty="0"/>
              <a:t>3.2.	</a:t>
            </a:r>
            <a:r>
              <a:rPr lang="en-US" sz="2000" dirty="0" err="1"/>
              <a:t>Hydromechanical</a:t>
            </a:r>
            <a:r>
              <a:rPr lang="en-US" sz="2000" dirty="0"/>
              <a:t> Equipment</a:t>
            </a:r>
            <a:br>
              <a:rPr lang="en-US" sz="2000" dirty="0"/>
            </a:br>
            <a:r>
              <a:rPr lang="en-US" sz="2000" dirty="0"/>
              <a:t>3.2.2.	Gate </a:t>
            </a:r>
            <a:r>
              <a:rPr lang="en-US" sz="2000" dirty="0" smtClean="0"/>
              <a:t>Mechanisms </a:t>
            </a:r>
            <a:endParaRPr sz="2000" dirty="0"/>
          </a:p>
        </p:txBody>
      </p:sp>
      <p:sp>
        <p:nvSpPr>
          <p:cNvPr id="65" name="Google Shape;65;p3"/>
          <p:cNvSpPr txBox="1">
            <a:spLocks noGrp="1"/>
          </p:cNvSpPr>
          <p:nvPr>
            <p:ph type="sldNum" idx="12"/>
          </p:nvPr>
        </p:nvSpPr>
        <p:spPr>
          <a:xfrm>
            <a:off x="10382032" y="6171418"/>
            <a:ext cx="14238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5" name="Google Shape;56;p2"/>
          <p:cNvSpPr txBox="1">
            <a:spLocks/>
          </p:cNvSpPr>
          <p:nvPr/>
        </p:nvSpPr>
        <p:spPr>
          <a:xfrm>
            <a:off x="2159876" y="99528"/>
            <a:ext cx="7614752" cy="10407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t>Components of a hydroelectric power plant and Methods of hydraulic and structural calculation of elements in modern </a:t>
            </a:r>
            <a:r>
              <a:rPr lang="en-US" sz="2000" dirty="0" err="1"/>
              <a:t>hydroenergy</a:t>
            </a:r>
            <a:r>
              <a:rPr lang="en-US" sz="2000" dirty="0"/>
              <a:t> facilities</a:t>
            </a:r>
          </a:p>
        </p:txBody>
      </p:sp>
      <p:pic>
        <p:nvPicPr>
          <p:cNvPr id="6" name="Picture 5" descr="D:\ANA\Desktop\desktop sep 15\FAX\2014-15 ITO Integracija i odrzuvanje na kompjuterski sistemi IOKS\thumb.large.LOGO.jpg"/>
          <p:cNvPicPr/>
          <p:nvPr/>
        </p:nvPicPr>
        <p:blipFill>
          <a:blip r:embed="rId3">
            <a:extLst>
              <a:ext uri="{28A0092B-C50C-407E-A947-70E740481C1C}">
                <a14:useLocalDpi xmlns:a14="http://schemas.microsoft.com/office/drawing/2010/main" val="0"/>
              </a:ext>
            </a:extLst>
          </a:blip>
          <a:srcRect/>
          <a:stretch>
            <a:fillRect/>
          </a:stretch>
        </p:blipFill>
        <p:spPr bwMode="auto">
          <a:xfrm>
            <a:off x="10220632" y="6082930"/>
            <a:ext cx="474262" cy="686582"/>
          </a:xfrm>
          <a:prstGeom prst="rect">
            <a:avLst/>
          </a:prstGeom>
          <a:noFill/>
          <a:ln>
            <a:noFill/>
          </a:ln>
        </p:spPr>
      </p:pic>
      <p:pic>
        <p:nvPicPr>
          <p:cNvPr id="7" name="Picture 6" descr="D:\ANA\Desktop\desktop sep 15\FAX\2014-15 ITO Integracija i odrzuvanje na kompjuterski sistemi IOKS\tfb_logo.png"/>
          <p:cNvPicPr/>
          <p:nvPr/>
        </p:nvPicPr>
        <p:blipFill>
          <a:blip r:embed="rId4">
            <a:extLst>
              <a:ext uri="{28A0092B-C50C-407E-A947-70E740481C1C}">
                <a14:useLocalDpi xmlns:a14="http://schemas.microsoft.com/office/drawing/2010/main" val="0"/>
              </a:ext>
            </a:extLst>
          </a:blip>
          <a:srcRect/>
          <a:stretch>
            <a:fillRect/>
          </a:stretch>
        </p:blipFill>
        <p:spPr bwMode="auto">
          <a:xfrm>
            <a:off x="10831688" y="6178660"/>
            <a:ext cx="557895" cy="536694"/>
          </a:xfrm>
          <a:prstGeom prst="rect">
            <a:avLst/>
          </a:prstGeom>
          <a:noFill/>
          <a:ln>
            <a:noFill/>
          </a:ln>
        </p:spPr>
      </p:pic>
      <p:sp>
        <p:nvSpPr>
          <p:cNvPr id="12" name="Google Shape;64;p3"/>
          <p:cNvSpPr txBox="1">
            <a:spLocks noGrp="1"/>
          </p:cNvSpPr>
          <p:nvPr>
            <p:ph type="body" idx="1"/>
          </p:nvPr>
        </p:nvSpPr>
        <p:spPr>
          <a:xfrm>
            <a:off x="617535" y="1736490"/>
            <a:ext cx="10906808" cy="4237011"/>
          </a:xfrm>
          <a:prstGeom prst="rect">
            <a:avLst/>
          </a:prstGeom>
          <a:noFill/>
          <a:ln>
            <a:noFill/>
          </a:ln>
        </p:spPr>
        <p:txBody>
          <a:bodyPr spcFirstLastPara="1" wrap="square" lIns="91425" tIns="45700" rIns="91425" bIns="45700" anchor="t" anchorCtr="0">
            <a:normAutofit/>
          </a:bodyPr>
          <a:lstStyle/>
          <a:p>
            <a:pPr marL="0" lvl="0" indent="0">
              <a:lnSpc>
                <a:spcPct val="120000"/>
              </a:lnSpc>
              <a:spcBef>
                <a:spcPts val="0"/>
              </a:spcBef>
              <a:buSzPts val="2800"/>
              <a:buNone/>
            </a:pPr>
            <a:r>
              <a:rPr lang="en-US" sz="1600" b="1" i="1" dirty="0"/>
              <a:t>Butterfly </a:t>
            </a:r>
            <a:r>
              <a:rPr lang="en-US" sz="1600" b="1" i="1" dirty="0" smtClean="0"/>
              <a:t>Valves </a:t>
            </a:r>
            <a:endParaRPr lang="en-US" sz="1000" dirty="0" smtClean="0"/>
          </a:p>
          <a:p>
            <a:pPr marL="0" lvl="0" indent="0">
              <a:lnSpc>
                <a:spcPct val="120000"/>
              </a:lnSpc>
              <a:spcBef>
                <a:spcPts val="0"/>
              </a:spcBef>
              <a:buSzPts val="2800"/>
              <a:buNone/>
            </a:pPr>
            <a:r>
              <a:rPr lang="en-US" sz="1600" dirty="0"/>
              <a:t>The primary purpose of butterfly valves is to open and close the pressure pipeline, but they have also found applications as flow regulators. In special cases, they are used as protective and safety devices for pressure pipelines in the event of emergencies (check valves in pump installations). These are shut-off devices designed for closing or opening the cross-section of the pipeline</a:t>
            </a:r>
            <a:r>
              <a:rPr lang="en-US" sz="1600" dirty="0" smtClean="0"/>
              <a:t>.  </a:t>
            </a:r>
          </a:p>
          <a:p>
            <a:pPr marL="0" lvl="0" indent="0">
              <a:lnSpc>
                <a:spcPct val="120000"/>
              </a:lnSpc>
              <a:spcBef>
                <a:spcPts val="0"/>
              </a:spcBef>
              <a:buSzPts val="2800"/>
              <a:buNone/>
            </a:pPr>
            <a:r>
              <a:rPr lang="en-US" sz="1600" dirty="0"/>
              <a:t>Their drawback is that they cannot seal well, meaning due to the need for manipulation, there must be a certain distance between the butterfly (the closing plate) and the pipe through which water flows at high </a:t>
            </a:r>
            <a:r>
              <a:rPr lang="en-US" sz="1600" dirty="0" smtClean="0"/>
              <a:t>pressures</a:t>
            </a:r>
            <a:r>
              <a:rPr lang="ru-RU" sz="1600" dirty="0" smtClean="0"/>
              <a:t>.</a:t>
            </a:r>
            <a:endParaRPr lang="en-US" sz="1600" dirty="0" smtClean="0"/>
          </a:p>
        </p:txBody>
      </p:sp>
      <p:pic>
        <p:nvPicPr>
          <p:cNvPr id="13" name="Picture 12"/>
          <p:cNvPicPr/>
          <p:nvPr/>
        </p:nvPicPr>
        <p:blipFill>
          <a:blip r:embed="rId5">
            <a:extLst>
              <a:ext uri="{28A0092B-C50C-407E-A947-70E740481C1C}">
                <a14:useLocalDpi xmlns:a14="http://schemas.microsoft.com/office/drawing/2010/main" val="0"/>
              </a:ext>
            </a:extLst>
          </a:blip>
          <a:srcRect/>
          <a:stretch>
            <a:fillRect/>
          </a:stretch>
        </p:blipFill>
        <p:spPr bwMode="auto">
          <a:xfrm>
            <a:off x="3588656" y="3947885"/>
            <a:ext cx="7800927" cy="1990563"/>
          </a:xfrm>
          <a:prstGeom prst="rect">
            <a:avLst/>
          </a:prstGeom>
          <a:noFill/>
          <a:ln>
            <a:noFill/>
          </a:ln>
        </p:spPr>
      </p:pic>
      <p:sp>
        <p:nvSpPr>
          <p:cNvPr id="4" name="Rectangle 3"/>
          <p:cNvSpPr/>
          <p:nvPr/>
        </p:nvSpPr>
        <p:spPr>
          <a:xfrm>
            <a:off x="1949979" y="5252577"/>
            <a:ext cx="2012421" cy="523220"/>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Appearance and Sketch of a Butterfly Valve</a:t>
            </a:r>
            <a:endParaRPr lang="en-US" dirty="0"/>
          </a:p>
        </p:txBody>
      </p:sp>
    </p:spTree>
    <p:extLst>
      <p:ext uri="{BB962C8B-B14F-4D97-AF65-F5344CB8AC3E}">
        <p14:creationId xmlns:p14="http://schemas.microsoft.com/office/powerpoint/2010/main" val="27823644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728</TotalTime>
  <Words>4116</Words>
  <Application>Microsoft Office PowerPoint</Application>
  <PresentationFormat>Widescreen</PresentationFormat>
  <Paragraphs>295</Paragraphs>
  <Slides>36</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Calibri</vt:lpstr>
      <vt:lpstr>TimesNewRomanPSMT</vt:lpstr>
      <vt:lpstr>Exo 2</vt:lpstr>
      <vt:lpstr>Cambria Math</vt:lpstr>
      <vt:lpstr>Arial</vt:lpstr>
      <vt:lpstr>Times New Roman</vt:lpstr>
      <vt:lpstr>Office Theme</vt:lpstr>
      <vt:lpstr>Modern Hydro Power Plants</vt:lpstr>
      <vt:lpstr>Components of a hydroelectric power plant and Methods of hydraulic and structural calculation of elements in modern hydroenergy facilities</vt:lpstr>
      <vt:lpstr>3.2. Hydromechanical Equipment</vt:lpstr>
      <vt:lpstr>3.2. Hydromechanical Equipment</vt:lpstr>
      <vt:lpstr>3.2. Hydromechanical Equipment 3.2.1. Trash racks (Gratings) </vt:lpstr>
      <vt:lpstr>3.2. Hydromechanical Equipment 3.2.1. Trash racks (Gratings) </vt:lpstr>
      <vt:lpstr>3.2. Hydromechanical Equipment 3.2.2. Gate Mechanisms </vt:lpstr>
      <vt:lpstr>3.2. Hydromechanical Equipment 3.2.2. Gate Mechanisms </vt:lpstr>
      <vt:lpstr>3.2. Hydromechanical Equipment 3.2.2. Gate Mechanisms </vt:lpstr>
      <vt:lpstr>3.2. Hydromechanical Equipment 3.2.2. Gate Mechanisms </vt:lpstr>
      <vt:lpstr>3.2. Hydromechanical Equipment 3.2.2. Gate Mechanisms </vt:lpstr>
      <vt:lpstr>3.2. Hydromechanical Equipment 3.2.3. Equipment for Inlet Structure (Water Intake) </vt:lpstr>
      <vt:lpstr>3.2. Hydromechanical Equipment 3.2.3. Equipment for Inlet Structure (Water Intake) </vt:lpstr>
      <vt:lpstr>3.2. Hydromechanical Equipment 3.2.3. Equipment for Inlet Structure (Water Intake) </vt:lpstr>
      <vt:lpstr>3.2. Hydromechanical Equipment 3.2.3. Equipment for Inlet Structure (Water Intake) </vt:lpstr>
      <vt:lpstr>3.2. Hydromechanical Equipment 3.2.3. Equipment for Inlet Structure (Water Intake) </vt:lpstr>
      <vt:lpstr>3.2. Hydromechanical Equipment 3.2.3. Equipment for Inlet Structure (Water Intake) </vt:lpstr>
      <vt:lpstr>3.2. Hydromechanical Equipment 3.2.3. Equipment for Inlet Structure (Water Intake) </vt:lpstr>
      <vt:lpstr>3.2. Hydromechanical Equipment 3.2.3. Equipment for Inlet Structure (Water Intake) </vt:lpstr>
      <vt:lpstr>3.2. Hydromechanical Equipment 3.2.4. Dam and Barrier Equipment</vt:lpstr>
      <vt:lpstr>3.2. Hydromechanical Equipment 3.2.4. Dam and Barrier Equipment</vt:lpstr>
      <vt:lpstr>3.2. Hydromechanical Equipment 3.2.4. Dam and Barrier Equipment</vt:lpstr>
      <vt:lpstr>3.2. Hydromechanical Equipment 3.2.4. Dam and Barrier Equipment</vt:lpstr>
      <vt:lpstr>3.2. Hydromechanical Equipment 3.2.4. Dam and Barrier Equipment</vt:lpstr>
      <vt:lpstr>3.2. Hydromechanical Equipment 3.2.4. Dam and Barrier Equipment</vt:lpstr>
      <vt:lpstr>3.2. Hydromechanical Equipment 3.2.4. Dam and Barrier Equipment</vt:lpstr>
      <vt:lpstr>3.2. Hydromechanical Equipment 3.2.4. Dam and Barrier Equipment</vt:lpstr>
      <vt:lpstr>3.2. Hydromechanical Equipment 3.2.4. Dam and Barrier Equipment</vt:lpstr>
      <vt:lpstr>3.2. Hydromechanical Equipment 3.2.4. Dam and Barrier Equipment</vt:lpstr>
      <vt:lpstr>3.2. Hydromechanical Equipment 3.2.4. Dam and Barrier Equipment</vt:lpstr>
      <vt:lpstr>3.2. Hydromechanical Equipment 3.2.5. Water Chamber Equipment</vt:lpstr>
      <vt:lpstr>3.2. Hydromechanical Equipment 3.2.5. Water Chamber Equipment</vt:lpstr>
      <vt:lpstr>3.2. Hydromechanical Equipment 3.2.6. Equipment for the Gate Chamber </vt:lpstr>
      <vt:lpstr>3.2. Hydromechanical Equipment 3.2.7. Guidelines for Equipment Selection and Sizing and Weight Estimation</vt:lpstr>
      <vt:lpstr>3.2. Hydromechanical Equipment 3.2.7. Guidelines for Equipment Selection and Sizing and Weight Estimation</vt:lpstr>
      <vt:lpstr>3.2. Hydromechanical Equipment 3.2.7. Guidelines for Equipment Selection and Sizing and Weight Estimation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СОВРЕМЕНИ ХИДРОЕНЕРГЕТСКИ ПОСТРОЈКИ</dc:title>
  <dc:creator>IKT User 5</dc:creator>
  <cp:lastModifiedBy>Gordana Janevska</cp:lastModifiedBy>
  <cp:revision>86</cp:revision>
  <dcterms:created xsi:type="dcterms:W3CDTF">2022-10-28T13:12:53Z</dcterms:created>
  <dcterms:modified xsi:type="dcterms:W3CDTF">2024-02-10T18:23:59Z</dcterms:modified>
</cp:coreProperties>
</file>