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5"/>
  </p:notesMasterIdLst>
  <p:sldIdLst>
    <p:sldId id="256" r:id="rId2"/>
    <p:sldId id="257" r:id="rId3"/>
    <p:sldId id="258"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Exo 2"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3" d="100"/>
          <a:sy n="53" d="100"/>
        </p:scale>
        <p:origin x="509"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customschemas.google.com/relationships/presentationmetadata" Target="metadata"/><Relationship Id="rId21" Type="http://schemas.openxmlformats.org/officeDocument/2006/relationships/slide" Target="slides/slide20.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8707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17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2278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5627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20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7903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6437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4843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1385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4465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2745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1487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8465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1765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325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164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3384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5240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128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1735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678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594556" y="1610466"/>
            <a:ext cx="7188729" cy="2297507"/>
          </a:xfrm>
          <a:prstGeom prst="rect">
            <a:avLst/>
          </a:prstGeom>
          <a:noFill/>
          <a:ln>
            <a:noFill/>
          </a:ln>
        </p:spPr>
        <p:txBody>
          <a:bodyPr spcFirstLastPara="1" wrap="square" lIns="91425" tIns="45700" rIns="91425" bIns="45700" anchor="t" anchorCtr="0">
            <a:normAutofit/>
          </a:bodyPr>
          <a:lstStyle/>
          <a:p>
            <a:pPr lvl="0"/>
            <a:r>
              <a:rPr lang="en-US" i="1" dirty="0"/>
              <a:t> Modern Hydro Power Plants</a:t>
            </a:r>
            <a:endParaRPr dirty="0"/>
          </a:p>
        </p:txBody>
      </p:sp>
      <p:sp>
        <p:nvSpPr>
          <p:cNvPr id="51" name="Google Shape;51;p1"/>
          <p:cNvSpPr txBox="1">
            <a:spLocks noGrp="1"/>
          </p:cNvSpPr>
          <p:nvPr>
            <p:ph type="subTitle" idx="1"/>
          </p:nvPr>
        </p:nvSpPr>
        <p:spPr>
          <a:xfrm>
            <a:off x="828278" y="3646808"/>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smtClean="0">
                <a:solidFill>
                  <a:srgbClr val="C4D32D"/>
                </a:solidFill>
              </a:rPr>
              <a:t>Gordana</a:t>
            </a:r>
            <a:r>
              <a:rPr lang="en-US" b="1" dirty="0" smtClean="0">
                <a:solidFill>
                  <a:srgbClr val="C4D32D"/>
                </a:solidFill>
              </a:rPr>
              <a:t> </a:t>
            </a:r>
            <a:r>
              <a:rPr lang="en-US" b="1" dirty="0" err="1" smtClean="0">
                <a:solidFill>
                  <a:srgbClr val="C4D32D"/>
                </a:solidFill>
              </a:rPr>
              <a:t>Janevska</a:t>
            </a:r>
            <a:endParaRPr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Plants </a:t>
            </a:r>
            <a:r>
              <a:rPr lang="en-US" sz="2000" dirty="0" smtClean="0"/>
              <a:t/>
            </a:r>
            <a:br>
              <a:rPr lang="en-US" sz="2000" dirty="0" smtClean="0"/>
            </a:br>
            <a:r>
              <a:rPr lang="ru-RU" sz="2000" dirty="0"/>
              <a:t>1.4.2.	</a:t>
            </a:r>
            <a:r>
              <a:rPr lang="en-US" sz="2000" dirty="0" smtClean="0"/>
              <a:t>Types </a:t>
            </a:r>
            <a:r>
              <a:rPr lang="en-US" sz="2000" dirty="0"/>
              <a:t>of hydroelectric power plants based on the available head</a:t>
            </a:r>
            <a:r>
              <a:rPr lang="ru-RU" sz="2000" dirty="0" smtClean="0"/>
              <a:t> </a:t>
            </a:r>
            <a:endParaRPr sz="2000" dirty="0"/>
          </a:p>
        </p:txBody>
      </p:sp>
      <p:sp>
        <p:nvSpPr>
          <p:cNvPr id="64" name="Google Shape;64;p3"/>
          <p:cNvSpPr txBox="1">
            <a:spLocks noGrp="1"/>
          </p:cNvSpPr>
          <p:nvPr>
            <p:ph type="body" idx="1"/>
          </p:nvPr>
        </p:nvSpPr>
        <p:spPr>
          <a:xfrm>
            <a:off x="591127" y="1944914"/>
            <a:ext cx="10798456" cy="3933372"/>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dirty="0"/>
              <a:t>According to the available head, hydroelectric power plants can be classified as:</a:t>
            </a:r>
            <a:endParaRPr lang="en-US" sz="1600" dirty="0">
              <a:solidFill>
                <a:schemeClr val="accent6">
                  <a:lumMod val="50000"/>
                </a:schemeClr>
              </a:solidFill>
            </a:endParaRPr>
          </a:p>
          <a:p>
            <a:pPr lvl="0"/>
            <a:r>
              <a:rPr lang="en-US" sz="1600" dirty="0" smtClean="0"/>
              <a:t>Low-head</a:t>
            </a:r>
            <a:r>
              <a:rPr lang="en-US" sz="1600" dirty="0"/>
              <a:t>, with a head 𝐻 &lt; 40 m</a:t>
            </a:r>
            <a:r>
              <a:rPr lang="mk-MK" sz="1600" dirty="0" smtClean="0"/>
              <a:t>;</a:t>
            </a:r>
            <a:endParaRPr lang="en-US" sz="1600" dirty="0"/>
          </a:p>
          <a:p>
            <a:pPr lvl="0"/>
            <a:r>
              <a:rPr lang="en-US" sz="1600" dirty="0" smtClean="0"/>
              <a:t>Medium-head</a:t>
            </a:r>
            <a:r>
              <a:rPr lang="en-US" sz="1600" dirty="0"/>
              <a:t>, with a moderate head 𝐻 = 40 - 100 m</a:t>
            </a:r>
            <a:r>
              <a:rPr lang="mk-MK" sz="1600" dirty="0" smtClean="0"/>
              <a:t>;</a:t>
            </a:r>
            <a:endParaRPr lang="en-US" sz="1600" dirty="0">
              <a:solidFill>
                <a:schemeClr val="accent6">
                  <a:lumMod val="50000"/>
                </a:schemeClr>
              </a:solidFill>
            </a:endParaRPr>
          </a:p>
          <a:p>
            <a:pPr lvl="0"/>
            <a:r>
              <a:rPr lang="en-US" sz="1600" dirty="0" smtClean="0"/>
              <a:t>High-head</a:t>
            </a:r>
            <a:r>
              <a:rPr lang="en-US" sz="1600" dirty="0"/>
              <a:t>, with large heads 𝐻 &gt; 100 m</a:t>
            </a:r>
            <a:r>
              <a:rPr lang="mk-MK" sz="1600" dirty="0" smtClean="0"/>
              <a:t>. </a:t>
            </a:r>
          </a:p>
          <a:p>
            <a:pPr marL="114300" lvl="0" indent="0">
              <a:buNone/>
            </a:pP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8002777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Plants </a:t>
            </a:r>
            <a:r>
              <a:rPr lang="en-US" sz="2000" dirty="0" smtClean="0"/>
              <a:t/>
            </a:r>
            <a:br>
              <a:rPr lang="en-US" sz="2000" dirty="0" smtClean="0"/>
            </a:br>
            <a:r>
              <a:rPr lang="ru-RU" sz="2000" dirty="0"/>
              <a:t>1.4.2.	</a:t>
            </a:r>
            <a:r>
              <a:rPr lang="en-US" sz="2000" dirty="0"/>
              <a:t> Types of hydroelectric power plants based on the available head</a:t>
            </a:r>
            <a:r>
              <a:rPr lang="ru-RU" sz="2000" dirty="0"/>
              <a:t> </a:t>
            </a:r>
            <a:endParaRPr sz="2000" dirty="0"/>
          </a:p>
        </p:txBody>
      </p:sp>
      <p:sp>
        <p:nvSpPr>
          <p:cNvPr id="64" name="Google Shape;64;p3"/>
          <p:cNvSpPr txBox="1">
            <a:spLocks noGrp="1"/>
          </p:cNvSpPr>
          <p:nvPr>
            <p:ph type="body" idx="1"/>
          </p:nvPr>
        </p:nvSpPr>
        <p:spPr>
          <a:xfrm>
            <a:off x="591127" y="1944914"/>
            <a:ext cx="6520873" cy="3933372"/>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b="1" i="1" dirty="0"/>
              <a:t>Low-head hydroelectric power </a:t>
            </a:r>
            <a:r>
              <a:rPr lang="en-US" sz="1600" b="1" i="1" dirty="0" smtClean="0"/>
              <a:t>plants </a:t>
            </a:r>
            <a:endParaRPr lang="ru-RU" sz="1600" dirty="0" smtClean="0"/>
          </a:p>
          <a:p>
            <a:pPr marL="0" lvl="0" indent="0">
              <a:lnSpc>
                <a:spcPct val="120000"/>
              </a:lnSpc>
              <a:spcBef>
                <a:spcPts val="0"/>
              </a:spcBef>
              <a:buSzPts val="2800"/>
              <a:buNone/>
            </a:pPr>
            <a:r>
              <a:rPr lang="en-US" sz="1600" dirty="0" smtClean="0"/>
              <a:t>There </a:t>
            </a:r>
            <a:r>
              <a:rPr lang="en-US" sz="1600" dirty="0"/>
              <a:t>are two types of low-head hydroelectric power plants: </a:t>
            </a:r>
            <a:r>
              <a:rPr lang="en-US" sz="1600" i="1" dirty="0"/>
              <a:t>river-based</a:t>
            </a:r>
            <a:r>
              <a:rPr lang="en-US" sz="1600" dirty="0"/>
              <a:t> and </a:t>
            </a:r>
            <a:r>
              <a:rPr lang="en-US" sz="1600" i="1" dirty="0"/>
              <a:t>canal-based</a:t>
            </a:r>
            <a:r>
              <a:rPr lang="en-US" sz="1600" dirty="0"/>
              <a:t>.</a:t>
            </a:r>
            <a:endParaRPr lang="mk-MK" sz="1600" dirty="0" smtClean="0"/>
          </a:p>
          <a:p>
            <a:pPr marL="0" lvl="0" indent="0">
              <a:lnSpc>
                <a:spcPct val="120000"/>
              </a:lnSpc>
              <a:spcBef>
                <a:spcPts val="0"/>
              </a:spcBef>
              <a:buSzPts val="2800"/>
              <a:buNone/>
            </a:pPr>
            <a:r>
              <a:rPr lang="en-US" sz="1600" dirty="0" smtClean="0"/>
              <a:t>The </a:t>
            </a:r>
            <a:r>
              <a:rPr lang="en-US" sz="1600" dirty="0"/>
              <a:t>external characteristic of a </a:t>
            </a:r>
            <a:r>
              <a:rPr lang="en-US" sz="1600" i="1" dirty="0"/>
              <a:t>river-based low-head hydroelectric power plant </a:t>
            </a:r>
            <a:r>
              <a:rPr lang="en-US" sz="1600" dirty="0"/>
              <a:t>consists of the dam, the water intake structure leading to the turbine, and the turbine unit with the generator, forming a complete </a:t>
            </a:r>
            <a:r>
              <a:rPr lang="en-US" sz="1600" dirty="0" smtClean="0"/>
              <a:t>system. </a:t>
            </a:r>
            <a:endParaRPr lang="mk-MK" sz="1600" dirty="0" smtClean="0"/>
          </a:p>
          <a:p>
            <a:pPr marL="0" lvl="0" indent="0">
              <a:lnSpc>
                <a:spcPct val="120000"/>
              </a:lnSpc>
              <a:spcBef>
                <a:spcPts val="0"/>
              </a:spcBef>
              <a:buSzPts val="2800"/>
              <a:buNone/>
            </a:pPr>
            <a:r>
              <a:rPr lang="mk-MK" sz="1600" dirty="0" smtClean="0"/>
              <a:t>For </a:t>
            </a:r>
            <a:r>
              <a:rPr lang="mk-MK" sz="1600" dirty="0"/>
              <a:t>low-head river hydroelectric power plants, primarily Kaplan and Francis turbines are installed due to the small heads and large water flows. For heads up to 20 m, pipe turbines in a so-called bulb configuration are also used. An example of a low-head river power plant is the </a:t>
            </a:r>
            <a:r>
              <a:rPr lang="en-US" sz="1600" dirty="0" err="1"/>
              <a:t>Gj</a:t>
            </a:r>
            <a:r>
              <a:rPr lang="mk-MK" sz="1600" dirty="0"/>
              <a:t>erdap hydroelectric power plant.</a:t>
            </a:r>
            <a:endParaRPr lang="en-US" sz="1600" dirty="0">
              <a:solidFill>
                <a:schemeClr val="accent6">
                  <a:lumMod val="50000"/>
                </a:schemeClr>
              </a:solidFill>
            </a:endParaRP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8114942" y="1659304"/>
            <a:ext cx="3496470" cy="307777"/>
          </a:xfrm>
          <a:prstGeom prst="rect">
            <a:avLst/>
          </a:prstGeom>
        </p:spPr>
        <p:txBody>
          <a:bodyPr wrap="none">
            <a:spAutoFit/>
          </a:bodyPr>
          <a:lstStyle/>
          <a:p>
            <a:r>
              <a:rPr lang="en-US" i="1" dirty="0"/>
              <a:t>Low-head river hydroelectric power plants</a:t>
            </a:r>
            <a:endParaRPr lang="en-US" dirty="0"/>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8118760" y="1948608"/>
            <a:ext cx="3500582" cy="4152793"/>
          </a:xfrm>
          <a:prstGeom prst="rect">
            <a:avLst/>
          </a:prstGeom>
          <a:noFill/>
          <a:ln>
            <a:noFill/>
          </a:ln>
        </p:spPr>
      </p:pic>
    </p:spTree>
    <p:extLst>
      <p:ext uri="{BB962C8B-B14F-4D97-AF65-F5344CB8AC3E}">
        <p14:creationId xmlns:p14="http://schemas.microsoft.com/office/powerpoint/2010/main" val="18568461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1.4.2.	</a:t>
            </a:r>
            <a:r>
              <a:rPr lang="en-US" sz="2000" dirty="0"/>
              <a:t> Types of hydroelectric power plants based on the available head</a:t>
            </a:r>
            <a:r>
              <a:rPr lang="ru-RU" sz="2000" dirty="0" smtClean="0"/>
              <a:t> </a:t>
            </a:r>
            <a:endParaRPr sz="2000" dirty="0"/>
          </a:p>
        </p:txBody>
      </p:sp>
      <p:sp>
        <p:nvSpPr>
          <p:cNvPr id="64" name="Google Shape;64;p3"/>
          <p:cNvSpPr txBox="1">
            <a:spLocks noGrp="1"/>
          </p:cNvSpPr>
          <p:nvPr>
            <p:ph type="body" idx="1"/>
          </p:nvPr>
        </p:nvSpPr>
        <p:spPr>
          <a:xfrm>
            <a:off x="591127" y="1944914"/>
            <a:ext cx="6520873" cy="3933372"/>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b="1" i="1" dirty="0"/>
              <a:t>Low-head hydroelectric power </a:t>
            </a:r>
            <a:r>
              <a:rPr lang="en-US" sz="1600" b="1" i="1" dirty="0" smtClean="0"/>
              <a:t>plants </a:t>
            </a:r>
            <a:endParaRPr lang="ru-RU" sz="1600" dirty="0" smtClean="0"/>
          </a:p>
          <a:p>
            <a:pPr marL="0" lvl="0" indent="0">
              <a:lnSpc>
                <a:spcPct val="120000"/>
              </a:lnSpc>
              <a:spcBef>
                <a:spcPts val="0"/>
              </a:spcBef>
              <a:buSzPts val="2800"/>
              <a:buNone/>
            </a:pPr>
            <a:r>
              <a:rPr lang="mk-MK" sz="1600" dirty="0" smtClean="0"/>
              <a:t>Low-head </a:t>
            </a:r>
            <a:r>
              <a:rPr lang="mk-MK" sz="1600" dirty="0"/>
              <a:t>canal hydroelectric power plants differ from river-based ones in that, in addition to the head obtained by constructing a dam, they also utilize the natural slope of the river channel over a certain distance. For this purpose, an additional canal with a slight slope needs to be constructed, and at its end, the powerhouse is located.</a:t>
            </a:r>
            <a:endParaRPr lang="en-US" sz="1600" dirty="0">
              <a:solidFill>
                <a:schemeClr val="accent6">
                  <a:lumMod val="50000"/>
                </a:schemeClr>
              </a:solidFill>
            </a:endParaRP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7420610" y="1701789"/>
            <a:ext cx="4560864" cy="307777"/>
          </a:xfrm>
          <a:prstGeom prst="rect">
            <a:avLst/>
          </a:prstGeom>
        </p:spPr>
        <p:txBody>
          <a:bodyPr wrap="none">
            <a:spAutoFit/>
          </a:bodyPr>
          <a:lstStyle/>
          <a:p>
            <a:r>
              <a:rPr lang="en-US" i="1" dirty="0"/>
              <a:t>Low-head channel hydroelectric power plant (</a:t>
            </a:r>
            <a:r>
              <a:rPr lang="en-US" i="1" dirty="0" err="1"/>
              <a:t>Varazdin</a:t>
            </a:r>
            <a:r>
              <a:rPr lang="en-US" i="1" dirty="0"/>
              <a:t>)</a:t>
            </a:r>
            <a:endParaRPr lang="en-US" dirty="0"/>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7001160" y="1996457"/>
            <a:ext cx="5061528" cy="3554599"/>
          </a:xfrm>
          <a:prstGeom prst="rect">
            <a:avLst/>
          </a:prstGeom>
          <a:noFill/>
          <a:ln>
            <a:noFill/>
          </a:ln>
        </p:spPr>
      </p:pic>
      <p:sp>
        <p:nvSpPr>
          <p:cNvPr id="8" name="Rectangle 7"/>
          <p:cNvSpPr/>
          <p:nvPr/>
        </p:nvSpPr>
        <p:spPr>
          <a:xfrm>
            <a:off x="7112000" y="5511406"/>
            <a:ext cx="4950688" cy="658642"/>
          </a:xfrm>
          <a:prstGeom prst="rect">
            <a:avLst/>
          </a:prstGeom>
          <a:solidFill>
            <a:schemeClr val="bg1"/>
          </a:solidFill>
        </p:spPr>
        <p:txBody>
          <a:bodyPr wrap="square">
            <a:spAutoFit/>
          </a:bodyPr>
          <a:lstStyle/>
          <a:p>
            <a:pPr algn="ctr">
              <a:lnSpc>
                <a:spcPct val="115000"/>
              </a:lnSpc>
            </a:pPr>
            <a:r>
              <a:rPr lang="mk-MK" dirty="0">
                <a:latin typeface="Times New Roman" panose="02020603050405020304" pitchFamily="18" charset="0"/>
                <a:ea typeface="Calibri" panose="020F0502020204030204" pitchFamily="34" charset="0"/>
                <a:cs typeface="Times New Roman" panose="02020603050405020304" pitchFamily="18" charset="0"/>
              </a:rPr>
              <a:t>A - Turbine field</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B - Flow control field</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C – 110 kV switchyard</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D - Access road</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sz="1800" dirty="0" smtClean="0">
                <a:latin typeface="Calibri" panose="020F0502020204030204" pitchFamily="34" charset="0"/>
                <a:ea typeface="Calibri" panose="020F0502020204030204" pitchFamily="34" charset="0"/>
                <a:cs typeface="Times New Roman" panose="02020603050405020304" pitchFamily="18" charset="0"/>
              </a:rPr>
              <a:t> </a:t>
            </a:r>
            <a:r>
              <a:rPr lang="mk-MK" dirty="0" smtClean="0">
                <a:latin typeface="Times New Roman" panose="02020603050405020304" pitchFamily="18" charset="0"/>
                <a:ea typeface="Calibri" panose="020F0502020204030204" pitchFamily="34" charset="0"/>
                <a:cs typeface="Times New Roman" panose="02020603050405020304" pitchFamily="18" charset="0"/>
              </a:rPr>
              <a:t>E </a:t>
            </a:r>
            <a:r>
              <a:rPr lang="mk-MK" dirty="0">
                <a:latin typeface="Times New Roman" panose="02020603050405020304" pitchFamily="18" charset="0"/>
                <a:ea typeface="Calibri" panose="020F0502020204030204" pitchFamily="34" charset="0"/>
                <a:cs typeface="Times New Roman" panose="02020603050405020304" pitchFamily="18" charset="0"/>
              </a:rPr>
              <a:t>- Concrete membrane</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F - Parking lot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2492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1.4.2.	</a:t>
            </a:r>
            <a:r>
              <a:rPr lang="en-US" sz="2000" dirty="0"/>
              <a:t> Types of hydroelectric power plants based on the available head</a:t>
            </a:r>
            <a:r>
              <a:rPr lang="ru-RU" sz="2000" dirty="0"/>
              <a:t> </a:t>
            </a:r>
            <a:endParaRPr sz="2000" dirty="0"/>
          </a:p>
        </p:txBody>
      </p:sp>
      <p:sp>
        <p:nvSpPr>
          <p:cNvPr id="64" name="Google Shape;64;p3"/>
          <p:cNvSpPr txBox="1">
            <a:spLocks noGrp="1"/>
          </p:cNvSpPr>
          <p:nvPr>
            <p:ph type="body" idx="1"/>
          </p:nvPr>
        </p:nvSpPr>
        <p:spPr>
          <a:xfrm>
            <a:off x="325910" y="1756229"/>
            <a:ext cx="6324271" cy="4228935"/>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400" b="1" i="1" dirty="0"/>
              <a:t>Medium-head hydroelectric power </a:t>
            </a:r>
            <a:r>
              <a:rPr lang="en-US" sz="1400" b="1" i="1" dirty="0" smtClean="0"/>
              <a:t>plants </a:t>
            </a:r>
            <a:r>
              <a:rPr lang="mk-MK" sz="1400" b="1" i="1" dirty="0" smtClean="0"/>
              <a:t> </a:t>
            </a:r>
          </a:p>
          <a:p>
            <a:pPr marL="0" lvl="0" indent="0">
              <a:lnSpc>
                <a:spcPct val="120000"/>
              </a:lnSpc>
              <a:spcBef>
                <a:spcPts val="0"/>
              </a:spcBef>
              <a:buSzPts val="2800"/>
              <a:buNone/>
            </a:pPr>
            <a:r>
              <a:rPr lang="en-US" sz="1400" dirty="0"/>
              <a:t>In medium-head hydroelectric power plants, the necessary head is obtained by constructing embankments or concrete (gravity or arch) dams, behind which the powerhouse and electrical distribution equipment are incorporated. Depending on the terrain characteristics, all the structures can be designed as a single construction unit or individual components can be located </a:t>
            </a:r>
            <a:r>
              <a:rPr lang="en-US" sz="1400" dirty="0" smtClean="0"/>
              <a:t>separately.</a:t>
            </a:r>
            <a:endParaRPr lang="mk-MK" sz="1400" dirty="0" smtClean="0"/>
          </a:p>
          <a:p>
            <a:pPr marL="0" lvl="0" indent="0">
              <a:lnSpc>
                <a:spcPct val="120000"/>
              </a:lnSpc>
              <a:spcBef>
                <a:spcPts val="0"/>
              </a:spcBef>
              <a:buSzPts val="2800"/>
              <a:buNone/>
            </a:pPr>
            <a:r>
              <a:rPr lang="mk-MK" sz="1400" dirty="0"/>
              <a:t>Medium-head power plants can be implemented as run-of-river or diversion power plants. They are constructed at locations where the river bends, and then canals or pipelines are built. Francis turbines are used for medium heads, where the guiding apparatus with blades surrounds the runner. In these turbines, the potential energy of the water is only partially converted into kinetic energy in the guiding apparatus, so that with a certain excess pressure, it reaches the runner and transfers its energy to it.</a:t>
            </a:r>
            <a:endParaRPr lang="en-US" sz="1400" dirty="0">
              <a:solidFill>
                <a:schemeClr val="accent6">
                  <a:lumMod val="50000"/>
                </a:schemeClr>
              </a:solidFill>
            </a:endParaRP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6882257" y="1834126"/>
            <a:ext cx="4988257" cy="523220"/>
          </a:xfrm>
          <a:prstGeom prst="rect">
            <a:avLst/>
          </a:prstGeom>
        </p:spPr>
        <p:txBody>
          <a:bodyPr wrap="square">
            <a:spAutoFit/>
          </a:bodyPr>
          <a:lstStyle/>
          <a:p>
            <a:r>
              <a:rPr lang="en-US" i="1" dirty="0"/>
              <a:t>Medium-head hydroelectric power plant with concrete gravity dam (</a:t>
            </a:r>
            <a:r>
              <a:rPr lang="en-US" i="1" dirty="0" err="1"/>
              <a:t>Potpech</a:t>
            </a:r>
            <a:r>
              <a:rPr lang="en-US" i="1" dirty="0"/>
              <a:t>)</a:t>
            </a:r>
            <a:endParaRPr lang="en-US" dirty="0"/>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6679209" y="2373284"/>
            <a:ext cx="5138928" cy="3611880"/>
          </a:xfrm>
          <a:prstGeom prst="rect">
            <a:avLst/>
          </a:prstGeom>
          <a:noFill/>
          <a:ln>
            <a:noFill/>
          </a:ln>
        </p:spPr>
      </p:pic>
    </p:spTree>
    <p:extLst>
      <p:ext uri="{BB962C8B-B14F-4D97-AF65-F5344CB8AC3E}">
        <p14:creationId xmlns:p14="http://schemas.microsoft.com/office/powerpoint/2010/main" val="26525094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smtClean="0"/>
              <a:t>1.4.2.	</a:t>
            </a:r>
            <a:r>
              <a:rPr lang="en-US" sz="2000" dirty="0"/>
              <a:t> Types of hydroelectric power plants based on the available head</a:t>
            </a:r>
            <a:r>
              <a:rPr lang="ru-RU" sz="2000" dirty="0"/>
              <a:t> </a:t>
            </a:r>
            <a:endParaRPr sz="2000" dirty="0"/>
          </a:p>
        </p:txBody>
      </p:sp>
      <p:sp>
        <p:nvSpPr>
          <p:cNvPr id="64" name="Google Shape;64;p3"/>
          <p:cNvSpPr txBox="1">
            <a:spLocks noGrp="1"/>
          </p:cNvSpPr>
          <p:nvPr>
            <p:ph type="body" idx="1"/>
          </p:nvPr>
        </p:nvSpPr>
        <p:spPr>
          <a:xfrm>
            <a:off x="333829" y="1727199"/>
            <a:ext cx="6502399" cy="4209143"/>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b="1" i="1" dirty="0"/>
              <a:t>High-head hydroelectric power </a:t>
            </a:r>
            <a:r>
              <a:rPr lang="en-US" sz="1600" b="1" i="1" dirty="0" smtClean="0"/>
              <a:t>plants </a:t>
            </a:r>
            <a:r>
              <a:rPr lang="mk-MK" sz="1600" b="1" i="1" dirty="0" smtClean="0"/>
              <a:t> </a:t>
            </a:r>
          </a:p>
          <a:p>
            <a:pPr marL="0" lvl="0" indent="0">
              <a:lnSpc>
                <a:spcPct val="120000"/>
              </a:lnSpc>
              <a:spcBef>
                <a:spcPts val="0"/>
              </a:spcBef>
              <a:buSzPts val="2800"/>
              <a:buNone/>
            </a:pPr>
            <a:r>
              <a:rPr lang="en-US" sz="1600" dirty="0"/>
              <a:t>Depending on whether they have or do not have an accumulation basin (reservoir), high-head hydroelectric power plants can be categorized as: </a:t>
            </a:r>
            <a:r>
              <a:rPr lang="en-US" sz="1600" i="1" dirty="0"/>
              <a:t>high-head power plants without accumulation </a:t>
            </a:r>
            <a:r>
              <a:rPr lang="en-US" sz="1600" dirty="0"/>
              <a:t>and </a:t>
            </a:r>
            <a:r>
              <a:rPr lang="en-US" sz="1600" i="1" dirty="0"/>
              <a:t>high-head power plants with accumulation</a:t>
            </a:r>
            <a:r>
              <a:rPr lang="mk-MK" sz="1600" dirty="0" smtClean="0"/>
              <a:t>.</a:t>
            </a:r>
            <a:r>
              <a:rPr lang="en-US" sz="1600" dirty="0" smtClean="0"/>
              <a:t> </a:t>
            </a:r>
            <a:endParaRPr lang="mk-MK"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7321938" y="1839940"/>
            <a:ext cx="3998210"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High-head derivation hydropower plant (Dubrovnik)</a:t>
            </a:r>
            <a:endParaRPr lang="en-US" dirty="0"/>
          </a:p>
        </p:txBody>
      </p:sp>
      <p:sp>
        <p:nvSpPr>
          <p:cNvPr id="4" name="Rectangle 3"/>
          <p:cNvSpPr/>
          <p:nvPr/>
        </p:nvSpPr>
        <p:spPr>
          <a:xfrm>
            <a:off x="671049" y="3215177"/>
            <a:ext cx="5900974"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Underground powerhouse of high-head hydroelectric power plant (HPP Split)</a:t>
            </a:r>
            <a:endParaRPr lang="en-US" dirty="0"/>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6564766" y="2201380"/>
            <a:ext cx="5512556" cy="2742152"/>
          </a:xfrm>
          <a:prstGeom prst="rect">
            <a:avLst/>
          </a:prstGeom>
          <a:noFill/>
          <a:ln>
            <a:noFill/>
          </a:ln>
        </p:spPr>
      </p:pic>
      <p:sp>
        <p:nvSpPr>
          <p:cNvPr id="2" name="Rectangle 1"/>
          <p:cNvSpPr/>
          <p:nvPr/>
        </p:nvSpPr>
        <p:spPr>
          <a:xfrm>
            <a:off x="6959950" y="4921620"/>
            <a:ext cx="4962021" cy="835613"/>
          </a:xfrm>
          <a:prstGeom prst="rect">
            <a:avLst/>
          </a:prstGeom>
          <a:solidFill>
            <a:schemeClr val="bg1"/>
          </a:solidFill>
        </p:spPr>
        <p:txBody>
          <a:bodyPr wrap="square">
            <a:spAutoFit/>
          </a:bodyPr>
          <a:lstStyle/>
          <a:p>
            <a:pPr algn="ctr">
              <a:lnSpc>
                <a:spcPct val="115000"/>
              </a:lnSpc>
            </a:pPr>
            <a:r>
              <a:rPr lang="mk-MK" dirty="0">
                <a:latin typeface="Times New Roman" panose="02020603050405020304" pitchFamily="18" charset="0"/>
                <a:ea typeface="Calibri" panose="020F0502020204030204" pitchFamily="34" charset="0"/>
                <a:cs typeface="Times New Roman" panose="02020603050405020304" pitchFamily="18" charset="0"/>
              </a:rPr>
              <a:t>1 - Intake structure</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2 - Inlet tunnel</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3 - Pressure conduit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4 - Water chamber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5 - Gate chamber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smtClean="0">
                <a:latin typeface="Times New Roman" panose="02020603050405020304" pitchFamily="18" charset="0"/>
                <a:ea typeface="Calibri" panose="020F0502020204030204" pitchFamily="34" charset="0"/>
              </a:rPr>
              <a:t>6 </a:t>
            </a:r>
            <a:r>
              <a:rPr lang="mk-MK" dirty="0">
                <a:latin typeface="Times New Roman" panose="02020603050405020304" pitchFamily="18" charset="0"/>
                <a:ea typeface="Calibri" panose="020F0502020204030204" pitchFamily="34" charset="0"/>
              </a:rPr>
              <a:t>- Pressure pipeline</a:t>
            </a:r>
            <a:r>
              <a:rPr lang="en-US" dirty="0">
                <a:latin typeface="Times New Roman" panose="02020603050405020304" pitchFamily="18" charset="0"/>
                <a:ea typeface="Calibri" panose="020F0502020204030204" pitchFamily="34" charset="0"/>
              </a:rPr>
              <a:t>. </a:t>
            </a:r>
            <a:r>
              <a:rPr lang="mk-MK" dirty="0">
                <a:latin typeface="Times New Roman" panose="02020603050405020304" pitchFamily="18" charset="0"/>
                <a:ea typeface="Calibri" panose="020F0502020204030204" pitchFamily="34" charset="0"/>
              </a:rPr>
              <a:t>7 – Powerhouse</a:t>
            </a:r>
            <a:r>
              <a:rPr lang="en-US" dirty="0">
                <a:latin typeface="Times New Roman" panose="02020603050405020304" pitchFamily="18" charset="0"/>
                <a:ea typeface="Calibri" panose="020F0502020204030204" pitchFamily="34" charset="0"/>
              </a:rPr>
              <a:t>, </a:t>
            </a:r>
            <a:r>
              <a:rPr lang="mk-MK" dirty="0">
                <a:latin typeface="Times New Roman" panose="02020603050405020304" pitchFamily="18" charset="0"/>
                <a:ea typeface="Calibri" panose="020F0502020204030204" pitchFamily="34" charset="0"/>
              </a:rPr>
              <a:t>8 - Tailrace channel</a:t>
            </a:r>
            <a:endParaRPr lang="en-US" dirty="0"/>
          </a:p>
        </p:txBody>
      </p:sp>
      <p:pic>
        <p:nvPicPr>
          <p:cNvPr id="14" name="Picture 13"/>
          <p:cNvPicPr/>
          <p:nvPr/>
        </p:nvPicPr>
        <p:blipFill>
          <a:blip r:embed="rId6">
            <a:extLst>
              <a:ext uri="{28A0092B-C50C-407E-A947-70E740481C1C}">
                <a14:useLocalDpi xmlns:a14="http://schemas.microsoft.com/office/drawing/2010/main" val="0"/>
              </a:ext>
            </a:extLst>
          </a:blip>
          <a:srcRect/>
          <a:stretch>
            <a:fillRect/>
          </a:stretch>
        </p:blipFill>
        <p:spPr bwMode="auto">
          <a:xfrm>
            <a:off x="1164015" y="3530598"/>
            <a:ext cx="4915042" cy="2347687"/>
          </a:xfrm>
          <a:prstGeom prst="rect">
            <a:avLst/>
          </a:prstGeom>
          <a:noFill/>
          <a:ln>
            <a:noFill/>
          </a:ln>
        </p:spPr>
      </p:pic>
      <p:sp>
        <p:nvSpPr>
          <p:cNvPr id="8" name="Rectangle 7"/>
          <p:cNvSpPr/>
          <p:nvPr/>
        </p:nvSpPr>
        <p:spPr>
          <a:xfrm>
            <a:off x="961966" y="5786260"/>
            <a:ext cx="5610057" cy="738664"/>
          </a:xfrm>
          <a:prstGeom prst="rect">
            <a:avLst/>
          </a:prstGeom>
          <a:solidFill>
            <a:schemeClr val="bg1"/>
          </a:solidFill>
        </p:spPr>
        <p:txBody>
          <a:bodyPr wrap="square">
            <a:spAutoFit/>
          </a:bodyPr>
          <a:lstStyle/>
          <a:p>
            <a:r>
              <a:rPr lang="en-US" dirty="0">
                <a:latin typeface="Times New Roman" panose="02020603050405020304" pitchFamily="18" charset="0"/>
                <a:ea typeface="Calibri" panose="020F0502020204030204" pitchFamily="34" charset="0"/>
                <a:cs typeface="Times New Roman" panose="02020603050405020304" pitchFamily="18" charset="0"/>
              </a:rPr>
              <a:t>1 - Inlet tunnel, 2 - Water chamber I, 3 - Water chamber II, 4 - Gate chamber, 5 - Pressure conduit, 6 – Powerhouse, 7 – Substation, 8 - Pressure tunnel</a:t>
            </a:r>
            <a:r>
              <a:rPr lang="mk-MK"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9 - Inlet tunnel</a:t>
            </a:r>
            <a:r>
              <a:rPr lang="mk-MK"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10 - Cable tunnel</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3923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1.4.3.	</a:t>
            </a:r>
            <a:r>
              <a:rPr lang="en-US" sz="2000" dirty="0" smtClean="0"/>
              <a:t>Types </a:t>
            </a:r>
            <a:r>
              <a:rPr lang="en-US" sz="2000" dirty="0"/>
              <a:t>of hydroelectric power plants according to installed capacity</a:t>
            </a:r>
            <a:r>
              <a:rPr lang="ru-RU" sz="2000" dirty="0" smtClean="0"/>
              <a:t> </a:t>
            </a:r>
            <a:endParaRPr sz="2000" dirty="0"/>
          </a:p>
        </p:txBody>
      </p:sp>
      <p:sp>
        <p:nvSpPr>
          <p:cNvPr id="64" name="Google Shape;64;p3"/>
          <p:cNvSpPr txBox="1">
            <a:spLocks noGrp="1"/>
          </p:cNvSpPr>
          <p:nvPr>
            <p:ph type="body" idx="1"/>
          </p:nvPr>
        </p:nvSpPr>
        <p:spPr>
          <a:xfrm>
            <a:off x="633127" y="1904423"/>
            <a:ext cx="10729380" cy="3759200"/>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dirty="0"/>
              <a:t>According to the </a:t>
            </a:r>
            <a:r>
              <a:rPr lang="en-US" sz="1600" i="1" dirty="0"/>
              <a:t>installed capacity</a:t>
            </a:r>
            <a:r>
              <a:rPr lang="en-US" sz="1600" dirty="0"/>
              <a:t>, hydroelectric power plants are categorized as:</a:t>
            </a:r>
            <a:endParaRPr lang="en-US" sz="1600" dirty="0">
              <a:solidFill>
                <a:schemeClr val="accent6">
                  <a:lumMod val="50000"/>
                </a:schemeClr>
              </a:solidFill>
            </a:endParaRPr>
          </a:p>
          <a:p>
            <a:pPr lvl="0"/>
            <a:r>
              <a:rPr lang="en-US" sz="1600" dirty="0" smtClean="0"/>
              <a:t>Large </a:t>
            </a:r>
            <a:r>
              <a:rPr lang="en-US" sz="1600" dirty="0"/>
              <a:t>hydroelectric power plants (usually 10 MW or more)</a:t>
            </a:r>
            <a:r>
              <a:rPr lang="mk-MK" sz="1600" dirty="0" smtClean="0"/>
              <a:t>,</a:t>
            </a:r>
          </a:p>
          <a:p>
            <a:pPr lvl="0"/>
            <a:r>
              <a:rPr lang="en-US" sz="1600" dirty="0" smtClean="0"/>
              <a:t>Small </a:t>
            </a:r>
            <a:r>
              <a:rPr lang="en-US" sz="1600" dirty="0"/>
              <a:t>hydroelectric power plants (according to the criteria of most European countries, up to 10 MW)</a:t>
            </a:r>
            <a:r>
              <a:rPr lang="mk-MK" sz="1600" dirty="0" smtClean="0"/>
              <a:t>,</a:t>
            </a:r>
            <a:endParaRPr lang="en-US" sz="1600" dirty="0"/>
          </a:p>
          <a:p>
            <a:pPr lvl="0"/>
            <a:r>
              <a:rPr lang="en-US" sz="1600" dirty="0" smtClean="0"/>
              <a:t>Micro </a:t>
            </a:r>
            <a:r>
              <a:rPr lang="en-US" sz="1600" dirty="0"/>
              <a:t>hydroelectric power plants (primarily up to 100 kW), and</a:t>
            </a:r>
            <a:endParaRPr lang="en-US" sz="1600" dirty="0" smtClean="0"/>
          </a:p>
          <a:p>
            <a:pPr lvl="0"/>
            <a:r>
              <a:rPr lang="en-US" sz="1600" dirty="0" smtClean="0"/>
              <a:t>Pico </a:t>
            </a:r>
            <a:r>
              <a:rPr lang="en-US" sz="1600" dirty="0"/>
              <a:t>hydroelectric power plants (primarily below 5 kW)</a:t>
            </a:r>
            <a:r>
              <a:rPr lang="mk-MK" sz="1600" dirty="0" smtClean="0"/>
              <a:t>. </a:t>
            </a: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2430488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1.4.3.	</a:t>
            </a:r>
            <a:r>
              <a:rPr lang="en-US" sz="2000" dirty="0"/>
              <a:t> Types of hydroelectric power plants according to installed </a:t>
            </a:r>
            <a:r>
              <a:rPr lang="en-US" sz="2000" dirty="0" smtClean="0"/>
              <a:t>capacity </a:t>
            </a:r>
            <a:r>
              <a:rPr lang="ru-RU" sz="2000" dirty="0" smtClean="0"/>
              <a:t> </a:t>
            </a:r>
            <a:endParaRPr sz="2000" dirty="0"/>
          </a:p>
        </p:txBody>
      </p:sp>
      <p:sp>
        <p:nvSpPr>
          <p:cNvPr id="64" name="Google Shape;64;p3"/>
          <p:cNvSpPr txBox="1">
            <a:spLocks noGrp="1"/>
          </p:cNvSpPr>
          <p:nvPr>
            <p:ph type="body" idx="1"/>
          </p:nvPr>
        </p:nvSpPr>
        <p:spPr>
          <a:xfrm>
            <a:off x="682171" y="1904423"/>
            <a:ext cx="10958286" cy="3945538"/>
          </a:xfrm>
          <a:prstGeom prst="rect">
            <a:avLst/>
          </a:prstGeom>
          <a:noFill/>
          <a:ln>
            <a:noFill/>
          </a:ln>
        </p:spPr>
        <p:txBody>
          <a:bodyPr spcFirstLastPara="1" wrap="square" lIns="91425" tIns="45700" rIns="91425" bIns="45700" numCol="1" anchor="t" anchorCtr="0">
            <a:noAutofit/>
          </a:bodyPr>
          <a:lstStyle/>
          <a:p>
            <a:pPr marL="0" indent="0">
              <a:lnSpc>
                <a:spcPct val="120000"/>
              </a:lnSpc>
              <a:spcBef>
                <a:spcPts val="0"/>
              </a:spcBef>
              <a:buSzPts val="2800"/>
              <a:buNone/>
            </a:pPr>
            <a:r>
              <a:rPr lang="en-US" sz="1600" b="1" i="1" dirty="0"/>
              <a:t>Small hydropower </a:t>
            </a:r>
            <a:r>
              <a:rPr lang="en-US" sz="1600" b="1" i="1" dirty="0" smtClean="0"/>
              <a:t>plants </a:t>
            </a:r>
            <a:r>
              <a:rPr lang="mk-MK" sz="1600" i="1" dirty="0" smtClean="0"/>
              <a:t> </a:t>
            </a:r>
            <a:endParaRPr lang="en-US" sz="1600" dirty="0"/>
          </a:p>
          <a:p>
            <a:pPr marL="0" lvl="0" indent="0">
              <a:lnSpc>
                <a:spcPct val="120000"/>
              </a:lnSpc>
              <a:spcBef>
                <a:spcPts val="0"/>
              </a:spcBef>
              <a:buSzPts val="2800"/>
              <a:buNone/>
            </a:pPr>
            <a:r>
              <a:rPr lang="en-US" sz="1600" dirty="0"/>
              <a:t>It is believed that small hydropower plants have no negative impact on the environment, and this is where their advantage lies. The term "small hydroelectric power plant" is not precisely defined and varies from country to country. Such power plants are often classified as mini and micro hydroelectric power plants. They are suitable for low-energy decentralized areas (island-based). In addition to being owned by large energy companies, they can also be owned by smaller private </a:t>
            </a:r>
            <a:r>
              <a:rPr lang="en-US" sz="1600" dirty="0" smtClean="0"/>
              <a:t>companies</a:t>
            </a:r>
            <a:r>
              <a:rPr lang="mk-MK" sz="1600" dirty="0" smtClean="0"/>
              <a:t>.</a:t>
            </a:r>
          </a:p>
          <a:p>
            <a:pPr marL="0" lvl="0" indent="0">
              <a:lnSpc>
                <a:spcPct val="120000"/>
              </a:lnSpc>
              <a:spcBef>
                <a:spcPts val="0"/>
              </a:spcBef>
              <a:buSzPts val="2800"/>
              <a:buNone/>
            </a:pPr>
            <a:r>
              <a:rPr lang="en-US" sz="1600" dirty="0"/>
              <a:t>Compared to large hydropower plants, some of the benefits of small hydropower plants are as follows:</a:t>
            </a:r>
            <a:endParaRPr lang="en-US" sz="1600" dirty="0">
              <a:solidFill>
                <a:schemeClr val="accent6">
                  <a:lumMod val="50000"/>
                </a:schemeClr>
              </a:solidFill>
            </a:endParaRPr>
          </a:p>
          <a:p>
            <a:pPr lvl="0"/>
            <a:r>
              <a:rPr lang="en-US" sz="1600" dirty="0" smtClean="0"/>
              <a:t>Short </a:t>
            </a:r>
            <a:r>
              <a:rPr lang="en-US" sz="1600" dirty="0"/>
              <a:t>construction period, significantly impacting the quality of life in the environment</a:t>
            </a:r>
            <a:r>
              <a:rPr lang="mk-MK" sz="1600" dirty="0" smtClean="0"/>
              <a:t>;</a:t>
            </a:r>
          </a:p>
          <a:p>
            <a:pPr lvl="0"/>
            <a:r>
              <a:rPr lang="en-US" sz="1600" dirty="0" smtClean="0"/>
              <a:t>Long </a:t>
            </a:r>
            <a:r>
              <a:rPr lang="en-US" sz="1600" dirty="0"/>
              <a:t>operational lifespan and investment security;</a:t>
            </a:r>
          </a:p>
          <a:p>
            <a:pPr lvl="0"/>
            <a:r>
              <a:rPr lang="en-US" sz="1600" dirty="0" smtClean="0"/>
              <a:t>No </a:t>
            </a:r>
            <a:r>
              <a:rPr lang="en-US" sz="1600" dirty="0"/>
              <a:t>negative impact on the ecosystem as seen with large hydroelectric power plants</a:t>
            </a:r>
            <a:r>
              <a:rPr lang="mk-MK" sz="1600" dirty="0" smtClean="0"/>
              <a:t>;</a:t>
            </a:r>
          </a:p>
          <a:p>
            <a:pPr lvl="0"/>
            <a:r>
              <a:rPr lang="en-US" sz="1600" dirty="0" smtClean="0"/>
              <a:t>Cost-effective </a:t>
            </a:r>
            <a:r>
              <a:rPr lang="en-US" sz="1600" dirty="0"/>
              <a:t>maintenance</a:t>
            </a:r>
            <a:r>
              <a:rPr lang="mk-MK" sz="1600" dirty="0" smtClean="0"/>
              <a:t>.</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3111034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1.4.3.	</a:t>
            </a:r>
            <a:r>
              <a:rPr lang="en-US" sz="2000" dirty="0"/>
              <a:t> Types of hydroelectric power plants according to installed </a:t>
            </a:r>
            <a:r>
              <a:rPr lang="en-US" sz="2000" dirty="0" smtClean="0"/>
              <a:t>capacity </a:t>
            </a:r>
            <a:r>
              <a:rPr lang="ru-RU" sz="2000" dirty="0" smtClean="0"/>
              <a:t> </a:t>
            </a:r>
            <a:endParaRPr sz="2000" dirty="0"/>
          </a:p>
        </p:txBody>
      </p:sp>
      <p:sp>
        <p:nvSpPr>
          <p:cNvPr id="64" name="Google Shape;64;p3"/>
          <p:cNvSpPr txBox="1">
            <a:spLocks noGrp="1"/>
          </p:cNvSpPr>
          <p:nvPr>
            <p:ph type="body" idx="1"/>
          </p:nvPr>
        </p:nvSpPr>
        <p:spPr>
          <a:xfrm>
            <a:off x="682171" y="1904423"/>
            <a:ext cx="10958286" cy="3945538"/>
          </a:xfrm>
          <a:prstGeom prst="rect">
            <a:avLst/>
          </a:prstGeom>
          <a:noFill/>
          <a:ln>
            <a:noFill/>
          </a:ln>
        </p:spPr>
        <p:txBody>
          <a:bodyPr spcFirstLastPara="1" wrap="square" lIns="91425" tIns="45700" rIns="91425" bIns="45700" numCol="1" anchor="t" anchorCtr="0">
            <a:noAutofit/>
          </a:bodyPr>
          <a:lstStyle/>
          <a:p>
            <a:pPr marL="0" indent="0">
              <a:lnSpc>
                <a:spcPct val="120000"/>
              </a:lnSpc>
              <a:spcBef>
                <a:spcPts val="0"/>
              </a:spcBef>
              <a:buSzPts val="2800"/>
              <a:buNone/>
            </a:pPr>
            <a:r>
              <a:rPr lang="en-US" sz="1600" b="1" i="1" dirty="0"/>
              <a:t>Large hydropower </a:t>
            </a:r>
            <a:r>
              <a:rPr lang="en-US" sz="1600" b="1" i="1" dirty="0" smtClean="0"/>
              <a:t>plants </a:t>
            </a:r>
            <a:r>
              <a:rPr lang="mk-MK" sz="1600" i="1" dirty="0" smtClean="0"/>
              <a:t> </a:t>
            </a:r>
            <a:endParaRPr lang="en-US" sz="1600" dirty="0"/>
          </a:p>
          <a:p>
            <a:pPr marL="0" lvl="0" indent="0">
              <a:lnSpc>
                <a:spcPct val="120000"/>
              </a:lnSpc>
              <a:spcBef>
                <a:spcPts val="0"/>
              </a:spcBef>
              <a:buSzPts val="2800"/>
              <a:buNone/>
            </a:pPr>
            <a:r>
              <a:rPr lang="en-US" sz="1600" dirty="0"/>
              <a:t>Large hydropower plants are massive constructions, and their typical capacity ranges from several hundred MW to over 20 GW</a:t>
            </a:r>
            <a:r>
              <a:rPr lang="mk-MK" sz="1600" dirty="0" smtClean="0"/>
              <a:t>.</a:t>
            </a:r>
          </a:p>
          <a:p>
            <a:pPr marL="0" lvl="0" indent="0">
              <a:lnSpc>
                <a:spcPct val="120000"/>
              </a:lnSpc>
              <a:spcBef>
                <a:spcPts val="0"/>
              </a:spcBef>
              <a:buSzPts val="2800"/>
              <a:buNone/>
            </a:pPr>
            <a:r>
              <a:rPr lang="en-US" sz="1600" dirty="0"/>
              <a:t>The impact of large hydropower plants on the ecosystem depends on four factors:</a:t>
            </a:r>
            <a:endParaRPr lang="en-US" sz="1600" dirty="0">
              <a:solidFill>
                <a:schemeClr val="accent6">
                  <a:lumMod val="50000"/>
                </a:schemeClr>
              </a:solidFill>
            </a:endParaRPr>
          </a:p>
          <a:p>
            <a:pPr lvl="0"/>
            <a:r>
              <a:rPr lang="en-US" sz="1600" dirty="0" smtClean="0"/>
              <a:t>The </a:t>
            </a:r>
            <a:r>
              <a:rPr lang="en-US" sz="1600" dirty="0"/>
              <a:t>velocity and volume of water within the river where the power plant is located</a:t>
            </a:r>
            <a:r>
              <a:rPr lang="mk-MK" sz="1600" dirty="0" smtClean="0"/>
              <a:t>;</a:t>
            </a:r>
          </a:p>
          <a:p>
            <a:pPr lvl="0"/>
            <a:r>
              <a:rPr lang="en-US" sz="1600" dirty="0" smtClean="0"/>
              <a:t>The </a:t>
            </a:r>
            <a:r>
              <a:rPr lang="en-US" sz="1600" dirty="0"/>
              <a:t>shape of the environment, surrounding conditions, and climatic factors prior to the plant's construction</a:t>
            </a:r>
            <a:r>
              <a:rPr lang="mk-MK" sz="1600" dirty="0" smtClean="0"/>
              <a:t>;</a:t>
            </a:r>
            <a:endParaRPr lang="en-US" sz="1600" dirty="0" smtClean="0"/>
          </a:p>
          <a:p>
            <a:pPr lvl="0"/>
            <a:r>
              <a:rPr lang="en-US" sz="1600" dirty="0" smtClean="0"/>
              <a:t>The </a:t>
            </a:r>
            <a:r>
              <a:rPr lang="en-US" sz="1600" dirty="0"/>
              <a:t>construction of the power plant, its size, and operational methods</a:t>
            </a:r>
            <a:r>
              <a:rPr lang="mk-MK" sz="1600" dirty="0" smtClean="0"/>
              <a:t>;</a:t>
            </a:r>
          </a:p>
          <a:p>
            <a:pPr lvl="0"/>
            <a:r>
              <a:rPr lang="en-US" sz="1600" dirty="0" smtClean="0"/>
              <a:t>If </a:t>
            </a:r>
            <a:r>
              <a:rPr lang="en-US" sz="1600" dirty="0"/>
              <a:t>multiple power plants are built on the same river, the impact of one plant on the ecosystem may depend on the other plants</a:t>
            </a:r>
            <a:r>
              <a:rPr lang="mk-MK" sz="1600" dirty="0" smtClean="0"/>
              <a:t>.</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29545999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3"/>
            <a:ext cx="11359239" cy="674824"/>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endParaRPr sz="2000" dirty="0"/>
          </a:p>
        </p:txBody>
      </p:sp>
      <p:sp>
        <p:nvSpPr>
          <p:cNvPr id="64" name="Google Shape;64;p3"/>
          <p:cNvSpPr txBox="1">
            <a:spLocks noGrp="1"/>
          </p:cNvSpPr>
          <p:nvPr>
            <p:ph type="body" idx="1"/>
          </p:nvPr>
        </p:nvSpPr>
        <p:spPr>
          <a:xfrm>
            <a:off x="682171" y="1904423"/>
            <a:ext cx="10958286" cy="3945538"/>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dirty="0"/>
              <a:t>According to the </a:t>
            </a:r>
            <a:r>
              <a:rPr lang="en-US" sz="1600" b="1" i="1" dirty="0"/>
              <a:t>type of installed turbines</a:t>
            </a:r>
            <a:r>
              <a:rPr lang="en-US" sz="1600" dirty="0"/>
              <a:t>, hydroelectric power plants are divided into:</a:t>
            </a:r>
            <a:endParaRPr lang="en-US" sz="1600" dirty="0">
              <a:solidFill>
                <a:schemeClr val="accent6">
                  <a:lumMod val="50000"/>
                </a:schemeClr>
              </a:solidFill>
            </a:endParaRPr>
          </a:p>
          <a:p>
            <a:pPr lvl="0"/>
            <a:r>
              <a:rPr lang="en-US" sz="1600" dirty="0" smtClean="0"/>
              <a:t>Impulse </a:t>
            </a:r>
            <a:r>
              <a:rPr lang="en-US" sz="1600" dirty="0"/>
              <a:t>turbines, which include impulse water turbines (such as Pelton turbines) that utilize only the kinetic energy of the water flow, where the entire available head is converted into inlet velocity</a:t>
            </a:r>
            <a:r>
              <a:rPr lang="mk-MK" sz="1600" dirty="0" smtClean="0"/>
              <a:t>;</a:t>
            </a:r>
          </a:p>
          <a:p>
            <a:pPr lvl="0"/>
            <a:r>
              <a:rPr lang="en-US" sz="1600" dirty="0" smtClean="0"/>
              <a:t>Reaction </a:t>
            </a:r>
            <a:r>
              <a:rPr lang="en-US" sz="1600" dirty="0"/>
              <a:t>turbines, which include reaction water turbines (such as Francis, Kaplan, propeller, tube turbines, etc.) that utilize both the available pressure and kinetic energy of the river flow, where the entire available head is not used to create the inlet velocity of the water into the turbine</a:t>
            </a:r>
            <a:r>
              <a:rPr lang="mk-MK" sz="1600" dirty="0" smtClean="0"/>
              <a:t>.</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5934625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837525"/>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1.4.4.	</a:t>
            </a:r>
            <a:r>
              <a:rPr lang="en-US" sz="2000" dirty="0" smtClean="0"/>
              <a:t>Hybrid </a:t>
            </a:r>
            <a:r>
              <a:rPr lang="en-US" sz="2000" dirty="0"/>
              <a:t>hydropower</a:t>
            </a:r>
            <a:r>
              <a:rPr lang="ru-RU" sz="2000" dirty="0" smtClean="0"/>
              <a:t> </a:t>
            </a:r>
            <a:endParaRPr sz="2000" dirty="0"/>
          </a:p>
        </p:txBody>
      </p:sp>
      <p:sp>
        <p:nvSpPr>
          <p:cNvPr id="64" name="Google Shape;64;p3"/>
          <p:cNvSpPr txBox="1">
            <a:spLocks noGrp="1"/>
          </p:cNvSpPr>
          <p:nvPr>
            <p:ph type="body" idx="1"/>
          </p:nvPr>
        </p:nvSpPr>
        <p:spPr>
          <a:xfrm>
            <a:off x="332511" y="1801090"/>
            <a:ext cx="5458690" cy="4147127"/>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400" dirty="0"/>
              <a:t>In addition to the previously mentioned types of hydropower plants, it is worth highlighting the concept of hybrid power plants. Hybrid power plants function as an integrated unit with one or more distinct forms of power generation and can either be situated on a single site or constitute a </a:t>
            </a:r>
            <a:r>
              <a:rPr lang="en-US" sz="1400" dirty="0" err="1"/>
              <a:t>microgrid</a:t>
            </a:r>
            <a:r>
              <a:rPr lang="en-US" sz="1400" dirty="0"/>
              <a:t>. Hybrid power plants may be connected to the grid or be located far from the grid in remote regions, where they serve as the primary energy source. Within hybrid power plants, hydroelectric power can be paired with either solar or wind energy to enhance the stability and reliability of electricity generation. This hybridization enables photovoltaic (PV) panels or wind turbines to generate electricity when sunlight or wind is available, while saving water for hydroelectric power generation during periods when sunlight or wind conditions are intermittent</a:t>
            </a:r>
            <a:r>
              <a:rPr lang="en-US" sz="1400" dirty="0" smtClean="0"/>
              <a:t>.</a:t>
            </a:r>
            <a:endParaRPr lang="en-US" sz="14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8" name="Picture 7"/>
          <p:cNvPicPr/>
          <p:nvPr/>
        </p:nvPicPr>
        <p:blipFill>
          <a:blip r:embed="rId5"/>
          <a:stretch>
            <a:fillRect/>
          </a:stretch>
        </p:blipFill>
        <p:spPr>
          <a:xfrm>
            <a:off x="5791200" y="1985825"/>
            <a:ext cx="6308432" cy="3916219"/>
          </a:xfrm>
          <a:prstGeom prst="rect">
            <a:avLst/>
          </a:prstGeom>
        </p:spPr>
      </p:pic>
      <p:sp>
        <p:nvSpPr>
          <p:cNvPr id="2" name="Rectangle 1"/>
          <p:cNvSpPr/>
          <p:nvPr/>
        </p:nvSpPr>
        <p:spPr>
          <a:xfrm>
            <a:off x="6299200" y="1376335"/>
            <a:ext cx="5506659"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Hybrid power plant combining seawater pumped storage, wind and/or solar power generation with a desalination plant (Source: </a:t>
            </a:r>
            <a:r>
              <a:rPr lang="en-US" i="1" dirty="0" err="1">
                <a:latin typeface="Times New Roman" panose="02020603050405020304" pitchFamily="18" charset="0"/>
                <a:ea typeface="Calibri" panose="020F0502020204030204" pitchFamily="34" charset="0"/>
              </a:rPr>
              <a:t>Voith</a:t>
            </a:r>
            <a:r>
              <a:rPr lang="en-US" i="1" dirty="0">
                <a:latin typeface="Times New Roman" panose="02020603050405020304" pitchFamily="18" charset="0"/>
                <a:ea typeface="Calibri" panose="020F0502020204030204" pitchFamily="34" charset="0"/>
              </a:rPr>
              <a:t>)</a:t>
            </a:r>
            <a:endParaRPr lang="en-US" dirty="0"/>
          </a:p>
        </p:txBody>
      </p:sp>
    </p:spTree>
    <p:extLst>
      <p:ext uri="{BB962C8B-B14F-4D97-AF65-F5344CB8AC3E}">
        <p14:creationId xmlns:p14="http://schemas.microsoft.com/office/powerpoint/2010/main" val="25989702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Hydro Power Plants: Basics, types and classification, principle of operation</a:t>
            </a:r>
          </a:p>
        </p:txBody>
      </p:sp>
      <p:sp>
        <p:nvSpPr>
          <p:cNvPr id="57" name="Google Shape;57;p2"/>
          <p:cNvSpPr txBox="1">
            <a:spLocks noGrp="1"/>
          </p:cNvSpPr>
          <p:nvPr>
            <p:ph type="body" idx="1"/>
          </p:nvPr>
        </p:nvSpPr>
        <p:spPr>
          <a:xfrm>
            <a:off x="314878" y="1693870"/>
            <a:ext cx="11680722" cy="4057999"/>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Energy utilization</a:t>
            </a:r>
            <a:endParaRPr lang="mk-MK" dirty="0" smtClean="0">
              <a:solidFill>
                <a:schemeClr val="tx1"/>
              </a:solidFill>
            </a:endParaRPr>
          </a:p>
          <a:p>
            <a:pPr marL="228600" lvl="0" indent="-228600">
              <a:buSzPts val="2800"/>
            </a:pPr>
            <a:r>
              <a:rPr lang="en-US" sz="1800" dirty="0">
                <a:solidFill>
                  <a:schemeClr val="tx1"/>
                </a:solidFill>
              </a:rPr>
              <a:t>Electricity generation and consumption </a:t>
            </a:r>
            <a:r>
              <a:rPr lang="ru-RU" sz="1800" dirty="0" smtClean="0">
                <a:solidFill>
                  <a:schemeClr val="tx1"/>
                </a:solidFill>
              </a:rPr>
              <a:t> </a:t>
            </a:r>
          </a:p>
          <a:p>
            <a:pPr marL="228600" lvl="0" indent="-228600">
              <a:buSzPts val="2800"/>
            </a:pPr>
            <a:r>
              <a:rPr lang="en-US" sz="1800" dirty="0">
                <a:solidFill>
                  <a:schemeClr val="tx1"/>
                </a:solidFill>
              </a:rPr>
              <a:t>Types of power plants</a:t>
            </a:r>
            <a:endParaRPr lang="mk-MK" sz="1800" dirty="0" smtClean="0">
              <a:solidFill>
                <a:schemeClr val="tx1"/>
              </a:solidFill>
            </a:endParaRPr>
          </a:p>
          <a:p>
            <a:pPr marL="228600" lvl="0" indent="-228600">
              <a:buSzPts val="2800"/>
            </a:pPr>
            <a:r>
              <a:rPr lang="en-US" sz="1800" b="1" dirty="0">
                <a:solidFill>
                  <a:schemeClr val="accent6">
                    <a:lumMod val="50000"/>
                  </a:schemeClr>
                </a:solidFill>
              </a:rPr>
              <a:t>Types of Hydropower Plants</a:t>
            </a:r>
            <a:r>
              <a:rPr lang="mk-MK" sz="18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Types of hydroelectric power plants according to the method of water utilization</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Types of hydroelectric power plants based on the available head</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Types of hydroelectric power plants according to installed </a:t>
            </a:r>
            <a:r>
              <a:rPr lang="en-US" sz="1600" b="1" dirty="0" smtClean="0">
                <a:solidFill>
                  <a:schemeClr val="accent6">
                    <a:lumMod val="50000"/>
                  </a:schemeClr>
                </a:solidFill>
              </a:rPr>
              <a:t>capacity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Hybrid hydropower</a:t>
            </a:r>
            <a:r>
              <a:rPr lang="ru-RU" sz="1600" dirty="0" smtClean="0"/>
              <a:t> </a:t>
            </a:r>
          </a:p>
          <a:p>
            <a:pPr marL="457200" lvl="1" indent="0">
              <a:buSzPts val="2800"/>
              <a:buNone/>
            </a:pPr>
            <a:endParaRPr lang="ru-RU" sz="1600" dirty="0"/>
          </a:p>
          <a:p>
            <a:pPr marL="457200" lvl="1" indent="0">
              <a:buSzPts val="2800"/>
              <a:buNone/>
            </a:pPr>
            <a:endParaRPr lang="mk-MK" sz="1400" dirty="0" smtClean="0"/>
          </a:p>
          <a:p>
            <a:pPr marL="228600" lvl="0" indent="-228600">
              <a:buSzPts val="2800"/>
            </a:pPr>
            <a:r>
              <a:rPr lang="en-US" sz="1800" dirty="0" smtClean="0"/>
              <a:t> </a:t>
            </a:r>
            <a:r>
              <a:rPr lang="en-US" sz="1800" dirty="0"/>
              <a:t>Environmental and Social Aspects of Hydro Power Plants</a:t>
            </a:r>
            <a:r>
              <a:rPr lang="ru-RU" sz="1800" dirty="0" smtClean="0"/>
              <a:t> </a:t>
            </a:r>
          </a:p>
          <a:p>
            <a:pPr marL="685800" lvl="1" indent="-228600">
              <a:buSzPts val="2800"/>
            </a:pPr>
            <a:r>
              <a:rPr lang="en-US" sz="1600" dirty="0"/>
              <a:t>Fish migration</a:t>
            </a:r>
            <a:r>
              <a:rPr lang="ru-RU" sz="1600" dirty="0" smtClean="0"/>
              <a:t> </a:t>
            </a:r>
          </a:p>
          <a:p>
            <a:pPr marL="685800" lvl="1" indent="-228600">
              <a:buSzPts val="2800"/>
            </a:pPr>
            <a:r>
              <a:rPr lang="en-US" sz="1600" dirty="0"/>
              <a:t>Sedimentation</a:t>
            </a:r>
            <a:r>
              <a:rPr lang="ru-RU" sz="1600" dirty="0" smtClean="0"/>
              <a:t> </a:t>
            </a:r>
          </a:p>
          <a:p>
            <a:pPr marL="685800" lvl="1" indent="-228600">
              <a:buSzPts val="2800"/>
            </a:pPr>
            <a:r>
              <a:rPr lang="en-US" sz="1600" dirty="0"/>
              <a:t>Water quality</a:t>
            </a:r>
            <a:r>
              <a:rPr lang="ru-RU" sz="1600" dirty="0" smtClean="0"/>
              <a:t> </a:t>
            </a:r>
          </a:p>
          <a:p>
            <a:pPr marL="685800" lvl="1" indent="-228600">
              <a:buSzPts val="2800"/>
            </a:pPr>
            <a:r>
              <a:rPr lang="en-US" sz="1600" dirty="0"/>
              <a:t>Environmental flows</a:t>
            </a:r>
            <a:r>
              <a:rPr lang="ru-RU" sz="1600" dirty="0" smtClean="0"/>
              <a:t> </a:t>
            </a:r>
          </a:p>
          <a:p>
            <a:pPr marL="685800" lvl="1" indent="-228600">
              <a:buSzPts val="2800"/>
            </a:pPr>
            <a:r>
              <a:rPr lang="en-US" sz="1600" dirty="0" err="1"/>
              <a:t>Hydropeaking</a:t>
            </a:r>
            <a:r>
              <a:rPr lang="ru-RU" sz="1600" dirty="0" smtClean="0"/>
              <a:t> </a:t>
            </a:r>
          </a:p>
          <a:p>
            <a:pPr marL="685800" lvl="1" indent="-228600">
              <a:buSzPts val="2800"/>
            </a:pPr>
            <a:r>
              <a:rPr lang="en-US" sz="1600" dirty="0"/>
              <a:t>Mitigation hierarchy</a:t>
            </a:r>
            <a:r>
              <a:rPr lang="ru-RU" sz="1600" dirty="0" smtClean="0"/>
              <a:t> </a:t>
            </a:r>
            <a:endParaRPr lang="ru-RU" sz="1400" dirty="0" smtClean="0"/>
          </a:p>
          <a:p>
            <a:pPr marL="228600" lvl="0" indent="-228600">
              <a:buSzPts val="2800"/>
            </a:pPr>
            <a:r>
              <a:rPr lang="en-US" sz="1800" dirty="0"/>
              <a:t>Principle of Operation of Hydroelectric Power Plants</a:t>
            </a:r>
            <a:r>
              <a:rPr lang="ru-RU" sz="1800" dirty="0" smtClean="0"/>
              <a:t> </a:t>
            </a:r>
          </a:p>
          <a:p>
            <a:pPr marL="685800" lvl="1" indent="-228600">
              <a:buSzPts val="2800"/>
            </a:pPr>
            <a:r>
              <a:rPr lang="en-US" sz="1600" dirty="0"/>
              <a:t>Available and useful energy head of the turbine</a:t>
            </a:r>
            <a:r>
              <a:rPr lang="ru-RU" sz="1600" dirty="0" smtClean="0"/>
              <a:t> </a:t>
            </a:r>
          </a:p>
          <a:p>
            <a:pPr marL="685800" lvl="1" indent="-228600">
              <a:buSzPts val="2800"/>
            </a:pPr>
            <a:r>
              <a:rPr lang="en-US" sz="1600" dirty="0"/>
              <a:t>Turbine Power and Efficiency</a:t>
            </a:r>
            <a:r>
              <a:rPr lang="ru-RU" dirty="0" smtClean="0"/>
              <a:t> </a:t>
            </a:r>
            <a:endParaRPr lang="ru-RU" sz="1600" dirty="0" smtClean="0"/>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837525"/>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1.4.4.	</a:t>
            </a:r>
            <a:r>
              <a:rPr lang="en-US" sz="2000" dirty="0"/>
              <a:t> Hybrid hydropower</a:t>
            </a:r>
            <a:r>
              <a:rPr lang="ru-RU" sz="2000" dirty="0" smtClean="0"/>
              <a:t> </a:t>
            </a:r>
            <a:endParaRPr sz="2000" dirty="0"/>
          </a:p>
        </p:txBody>
      </p:sp>
      <p:sp>
        <p:nvSpPr>
          <p:cNvPr id="64" name="Google Shape;64;p3"/>
          <p:cNvSpPr txBox="1">
            <a:spLocks noGrp="1"/>
          </p:cNvSpPr>
          <p:nvPr>
            <p:ph type="body" idx="1"/>
          </p:nvPr>
        </p:nvSpPr>
        <p:spPr>
          <a:xfrm>
            <a:off x="332511" y="1801090"/>
            <a:ext cx="5665306" cy="4147127"/>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b="1" i="1" dirty="0"/>
              <a:t>Hybrid solar – hydro power </a:t>
            </a:r>
            <a:r>
              <a:rPr lang="en-US" sz="1600" b="1" i="1" dirty="0" smtClean="0"/>
              <a:t>system </a:t>
            </a:r>
          </a:p>
          <a:p>
            <a:pPr marL="0" lvl="0" indent="0">
              <a:lnSpc>
                <a:spcPct val="120000"/>
              </a:lnSpc>
              <a:spcBef>
                <a:spcPts val="0"/>
              </a:spcBef>
              <a:buSzPts val="2800"/>
              <a:buNone/>
            </a:pPr>
            <a:r>
              <a:rPr lang="en-US" sz="1600" dirty="0" smtClean="0"/>
              <a:t>A </a:t>
            </a:r>
            <a:r>
              <a:rPr lang="en-US" sz="1600" dirty="0"/>
              <a:t>hybrid plant utilizing hydro and solar energy for the generation of electrical energy, applied to overcome the impact of climate change on the hydropower plant. When the river flow is less than the desired rate, solar energy is then used to manage the load.</a:t>
            </a: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7811550" y="1887844"/>
            <a:ext cx="3060453" cy="307777"/>
          </a:xfrm>
          <a:prstGeom prst="rect">
            <a:avLst/>
          </a:prstGeom>
        </p:spPr>
        <p:txBody>
          <a:bodyPr wrap="none">
            <a:spAutoFit/>
          </a:bodyPr>
          <a:lstStyle/>
          <a:p>
            <a:r>
              <a:rPr lang="en-US" i="1" dirty="0" smtClean="0">
                <a:latin typeface="Times New Roman" panose="02020603050405020304" pitchFamily="18" charset="0"/>
                <a:ea typeface="Calibri" panose="020F0502020204030204" pitchFamily="34" charset="0"/>
              </a:rPr>
              <a:t>Hybrid </a:t>
            </a:r>
            <a:r>
              <a:rPr lang="en-US" i="1" dirty="0">
                <a:latin typeface="Times New Roman" panose="02020603050405020304" pitchFamily="18" charset="0"/>
                <a:ea typeface="Calibri" panose="020F0502020204030204" pitchFamily="34" charset="0"/>
              </a:rPr>
              <a:t>floating PV-hydropower system </a:t>
            </a:r>
            <a:endParaRPr lang="en-US" dirty="0"/>
          </a:p>
        </p:txBody>
      </p:sp>
      <p:pic>
        <p:nvPicPr>
          <p:cNvPr id="11" name="Picture 10" descr="D:\Gordana\Hidroenergetski postrojki\20200929-untapped-potential-hydropower-floating-pv-diagram.jpg"/>
          <p:cNvPicPr/>
          <p:nvPr/>
        </p:nvPicPr>
        <p:blipFill>
          <a:blip r:embed="rId5">
            <a:extLst>
              <a:ext uri="{28A0092B-C50C-407E-A947-70E740481C1C}">
                <a14:useLocalDpi xmlns:a14="http://schemas.microsoft.com/office/drawing/2010/main" val="0"/>
              </a:ext>
            </a:extLst>
          </a:blip>
          <a:srcRect/>
          <a:stretch>
            <a:fillRect/>
          </a:stretch>
        </p:blipFill>
        <p:spPr bwMode="auto">
          <a:xfrm>
            <a:off x="5805714" y="2195620"/>
            <a:ext cx="6110515" cy="3796987"/>
          </a:xfrm>
          <a:prstGeom prst="rect">
            <a:avLst/>
          </a:prstGeom>
          <a:noFill/>
          <a:ln>
            <a:noFill/>
          </a:ln>
        </p:spPr>
      </p:pic>
    </p:spTree>
    <p:extLst>
      <p:ext uri="{BB962C8B-B14F-4D97-AF65-F5344CB8AC3E}">
        <p14:creationId xmlns:p14="http://schemas.microsoft.com/office/powerpoint/2010/main" val="37567411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837525"/>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1.4.4.	</a:t>
            </a:r>
            <a:r>
              <a:rPr lang="en-US" sz="2000" dirty="0"/>
              <a:t> Hybrid hydropower</a:t>
            </a:r>
            <a:r>
              <a:rPr lang="ru-RU" sz="2000" dirty="0" smtClean="0"/>
              <a:t> </a:t>
            </a:r>
            <a:endParaRPr sz="2000" dirty="0"/>
          </a:p>
        </p:txBody>
      </p:sp>
      <p:sp>
        <p:nvSpPr>
          <p:cNvPr id="64" name="Google Shape;64;p3"/>
          <p:cNvSpPr txBox="1">
            <a:spLocks noGrp="1"/>
          </p:cNvSpPr>
          <p:nvPr>
            <p:ph type="body" idx="1"/>
          </p:nvPr>
        </p:nvSpPr>
        <p:spPr>
          <a:xfrm>
            <a:off x="332511" y="1801090"/>
            <a:ext cx="5665306" cy="4147127"/>
          </a:xfrm>
          <a:prstGeom prst="rect">
            <a:avLst/>
          </a:prstGeom>
          <a:noFill/>
          <a:ln>
            <a:noFill/>
          </a:ln>
        </p:spPr>
        <p:txBody>
          <a:bodyPr spcFirstLastPara="1" wrap="square" lIns="91425" tIns="45700" rIns="91425" bIns="45700" numCol="1" anchor="t" anchorCtr="0">
            <a:noAutofit/>
          </a:bodyPr>
          <a:lstStyle/>
          <a:p>
            <a:pPr marL="114300" indent="0">
              <a:buNone/>
            </a:pPr>
            <a:r>
              <a:rPr lang="en-US" sz="1600" b="1" i="1" dirty="0"/>
              <a:t>Hybrid wind - hydro power </a:t>
            </a:r>
            <a:r>
              <a:rPr lang="en-US" sz="1600" b="1" i="1" dirty="0" smtClean="0"/>
              <a:t>plant </a:t>
            </a:r>
            <a:endParaRPr lang="en-US" sz="1600" dirty="0"/>
          </a:p>
          <a:p>
            <a:pPr marL="0" lvl="0" indent="0">
              <a:lnSpc>
                <a:spcPct val="120000"/>
              </a:lnSpc>
              <a:spcBef>
                <a:spcPts val="0"/>
              </a:spcBef>
              <a:buSzPts val="2800"/>
              <a:buNone/>
            </a:pPr>
            <a:r>
              <a:rPr lang="en-US" sz="1600" dirty="0" smtClean="0"/>
              <a:t>In </a:t>
            </a:r>
            <a:r>
              <a:rPr lang="en-US" sz="1600" dirty="0"/>
              <a:t>these facilities, energy is stored as potential energy in the water reservoir, compensating for reduced hydroelectric production during periods when there is sufficient energy production from the wind power plant. </a:t>
            </a: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1" name="Picture 10"/>
          <p:cNvPicPr/>
          <p:nvPr/>
        </p:nvPicPr>
        <p:blipFill>
          <a:blip r:embed="rId5"/>
          <a:stretch>
            <a:fillRect/>
          </a:stretch>
        </p:blipFill>
        <p:spPr>
          <a:xfrm>
            <a:off x="5921825" y="1912315"/>
            <a:ext cx="6043688" cy="3948262"/>
          </a:xfrm>
          <a:prstGeom prst="rect">
            <a:avLst/>
          </a:prstGeom>
        </p:spPr>
      </p:pic>
      <p:sp>
        <p:nvSpPr>
          <p:cNvPr id="2" name="Rectangle 1"/>
          <p:cNvSpPr/>
          <p:nvPr/>
        </p:nvSpPr>
        <p:spPr>
          <a:xfrm>
            <a:off x="7373690" y="1641106"/>
            <a:ext cx="2741456" cy="307777"/>
          </a:xfrm>
          <a:prstGeom prst="rect">
            <a:avLst/>
          </a:prstGeom>
        </p:spPr>
        <p:txBody>
          <a:bodyPr wrap="none">
            <a:spAutoFit/>
          </a:bodyPr>
          <a:lstStyle/>
          <a:p>
            <a:r>
              <a:rPr lang="en-US" i="1" dirty="0">
                <a:latin typeface="TimesNewRomanPSMT"/>
                <a:ea typeface="Calibri" panose="020F0502020204030204" pitchFamily="34" charset="0"/>
                <a:cs typeface="Times New Roman" panose="02020603050405020304" pitchFamily="18" charset="0"/>
              </a:rPr>
              <a:t>Hybrid wind – hydro power plant</a:t>
            </a:r>
            <a:endParaRPr lang="en-US" dirty="0"/>
          </a:p>
        </p:txBody>
      </p:sp>
    </p:spTree>
    <p:extLst>
      <p:ext uri="{BB962C8B-B14F-4D97-AF65-F5344CB8AC3E}">
        <p14:creationId xmlns:p14="http://schemas.microsoft.com/office/powerpoint/2010/main" val="37074657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837525"/>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1.4.4.	</a:t>
            </a:r>
            <a:r>
              <a:rPr lang="en-US" sz="2000" dirty="0"/>
              <a:t> Hybrid </a:t>
            </a:r>
            <a:r>
              <a:rPr lang="en-US" sz="2000" dirty="0" smtClean="0"/>
              <a:t>hydropower </a:t>
            </a:r>
            <a:r>
              <a:rPr lang="ru-RU" sz="2000" dirty="0" smtClean="0"/>
              <a:t> </a:t>
            </a:r>
            <a:endParaRPr sz="2000" dirty="0"/>
          </a:p>
        </p:txBody>
      </p:sp>
      <p:sp>
        <p:nvSpPr>
          <p:cNvPr id="64" name="Google Shape;64;p3"/>
          <p:cNvSpPr txBox="1">
            <a:spLocks noGrp="1"/>
          </p:cNvSpPr>
          <p:nvPr>
            <p:ph type="body" idx="1"/>
          </p:nvPr>
        </p:nvSpPr>
        <p:spPr>
          <a:xfrm>
            <a:off x="332511" y="1801090"/>
            <a:ext cx="5665306" cy="4147127"/>
          </a:xfrm>
          <a:prstGeom prst="rect">
            <a:avLst/>
          </a:prstGeom>
          <a:noFill/>
          <a:ln>
            <a:noFill/>
          </a:ln>
        </p:spPr>
        <p:txBody>
          <a:bodyPr spcFirstLastPara="1" wrap="square" lIns="91425" tIns="45700" rIns="91425" bIns="45700" numCol="1" anchor="t" anchorCtr="0">
            <a:noAutofit/>
          </a:bodyPr>
          <a:lstStyle/>
          <a:p>
            <a:pPr marL="114300" indent="0">
              <a:buNone/>
            </a:pPr>
            <a:r>
              <a:rPr lang="en-US" sz="1600" b="1" i="1" dirty="0"/>
              <a:t>Hybrid solar – wind – hydro power </a:t>
            </a:r>
            <a:r>
              <a:rPr lang="en-US" sz="1600" b="1" i="1" dirty="0" smtClean="0"/>
              <a:t>plant </a:t>
            </a:r>
            <a:endParaRPr lang="mk-MK" sz="1600" b="1" i="1" dirty="0" smtClean="0"/>
          </a:p>
          <a:p>
            <a:pPr marL="114300" indent="0">
              <a:buNone/>
            </a:pPr>
            <a:r>
              <a:rPr lang="en-US" sz="1600" dirty="0"/>
              <a:t>The hybrid solar – wind – hydro power system could produce and store electrical energy at lower costs and achieve a reduction in CO</a:t>
            </a:r>
            <a:r>
              <a:rPr lang="en-US" sz="1600" baseline="-25000" dirty="0"/>
              <a:t>2</a:t>
            </a:r>
            <a:r>
              <a:rPr lang="en-US" sz="1600" dirty="0"/>
              <a:t> emissions. When designing such a system, it is essential to pay attention to the proper combination of all factors for the solution to be optimal. By integrating and combining various renewable energy sources into one system, it contributes to reducing electricity costs, increasing energy supply security from renewable sources, and working towards the goal of reliability in hybrid energy solutions.</a:t>
            </a: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6656202" y="2300483"/>
            <a:ext cx="4735688" cy="307777"/>
          </a:xfrm>
          <a:prstGeom prst="rect">
            <a:avLst/>
          </a:prstGeom>
        </p:spPr>
        <p:txBody>
          <a:bodyPr wrap="square">
            <a:spAutoFit/>
          </a:bodyPr>
          <a:lstStyle/>
          <a:p>
            <a:r>
              <a:rPr lang="en-US" i="1" dirty="0" smtClean="0">
                <a:latin typeface="TimesNewRomanPSMT"/>
                <a:ea typeface="Calibri" panose="020F0502020204030204" pitchFamily="34" charset="0"/>
                <a:cs typeface="Times New Roman" panose="02020603050405020304" pitchFamily="18" charset="0"/>
              </a:rPr>
              <a:t>Hybrid </a:t>
            </a:r>
            <a:r>
              <a:rPr lang="en-US" i="1" dirty="0">
                <a:latin typeface="TimesNewRomanPSMT"/>
                <a:ea typeface="Calibri" panose="020F0502020204030204" pitchFamily="34" charset="0"/>
                <a:cs typeface="Times New Roman" panose="02020603050405020304" pitchFamily="18" charset="0"/>
              </a:rPr>
              <a:t>RES system, wind – solar – hydro power plant</a:t>
            </a:r>
            <a:endParaRPr lang="en-US" dirty="0"/>
          </a:p>
        </p:txBody>
      </p:sp>
      <p:pic>
        <p:nvPicPr>
          <p:cNvPr id="11" name="Picture 10" descr="D:\Gordana\Hidroenergetski postrojki\A-hybrid-hydro-wind-solar-system-with-pumped-storage-system_W640.jpg"/>
          <p:cNvPicPr/>
          <p:nvPr/>
        </p:nvPicPr>
        <p:blipFill>
          <a:blip r:embed="rId5">
            <a:extLst>
              <a:ext uri="{28A0092B-C50C-407E-A947-70E740481C1C}">
                <a14:useLocalDpi xmlns:a14="http://schemas.microsoft.com/office/drawing/2010/main" val="0"/>
              </a:ext>
            </a:extLst>
          </a:blip>
          <a:srcRect/>
          <a:stretch>
            <a:fillRect/>
          </a:stretch>
        </p:blipFill>
        <p:spPr bwMode="auto">
          <a:xfrm>
            <a:off x="5954275" y="2687341"/>
            <a:ext cx="6096000" cy="3078480"/>
          </a:xfrm>
          <a:prstGeom prst="rect">
            <a:avLst/>
          </a:prstGeom>
          <a:noFill/>
          <a:ln>
            <a:noFill/>
          </a:ln>
        </p:spPr>
      </p:pic>
    </p:spTree>
    <p:extLst>
      <p:ext uri="{BB962C8B-B14F-4D97-AF65-F5344CB8AC3E}">
        <p14:creationId xmlns:p14="http://schemas.microsoft.com/office/powerpoint/2010/main" val="34435503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837525"/>
          </a:xfrm>
          <a:prstGeom prst="rect">
            <a:avLst/>
          </a:prstGeom>
          <a:noFill/>
          <a:ln>
            <a:noFill/>
          </a:ln>
        </p:spPr>
        <p:txBody>
          <a:bodyPr spcFirstLastPara="1" wrap="square" lIns="91425" tIns="45700" rIns="91425" bIns="45700" anchor="ctr" anchorCtr="0">
            <a:normAutofit/>
          </a:bodyPr>
          <a:lstStyle/>
          <a:p>
            <a:pPr lvl="0">
              <a:buSzPts val="4400"/>
            </a:pPr>
            <a:r>
              <a:rPr lang="ru-RU" sz="2000" dirty="0" smtClean="0"/>
              <a:t>1.4.	</a:t>
            </a:r>
            <a:r>
              <a:rPr lang="en-US" sz="2000" dirty="0"/>
              <a:t>Types of Hydropower </a:t>
            </a:r>
            <a:r>
              <a:rPr lang="en-US" sz="2000" dirty="0" smtClean="0"/>
              <a:t>Plants  </a:t>
            </a:r>
            <a:br>
              <a:rPr lang="en-US" sz="2000" dirty="0" smtClean="0"/>
            </a:br>
            <a:r>
              <a:rPr lang="ru-RU" sz="2000" dirty="0"/>
              <a:t>1.4.4.	</a:t>
            </a:r>
            <a:r>
              <a:rPr lang="en-US" sz="2000" dirty="0"/>
              <a:t> Hybrid </a:t>
            </a:r>
            <a:r>
              <a:rPr lang="en-US" sz="2000" dirty="0" smtClean="0"/>
              <a:t>hydropower </a:t>
            </a:r>
            <a:r>
              <a:rPr lang="ru-RU" sz="2000" dirty="0" smtClean="0"/>
              <a:t> </a:t>
            </a:r>
            <a:endParaRPr sz="2000" dirty="0"/>
          </a:p>
        </p:txBody>
      </p:sp>
      <p:sp>
        <p:nvSpPr>
          <p:cNvPr id="64" name="Google Shape;64;p3"/>
          <p:cNvSpPr txBox="1">
            <a:spLocks noGrp="1"/>
          </p:cNvSpPr>
          <p:nvPr>
            <p:ph type="body" idx="1"/>
          </p:nvPr>
        </p:nvSpPr>
        <p:spPr>
          <a:xfrm>
            <a:off x="840503" y="1801090"/>
            <a:ext cx="10499177" cy="4147127"/>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dirty="0"/>
              <a:t>Modern hybrid hydro power plants represent innovative and integrated systems that combine various energy sources to enhance the efficiency and sustainability of electricity </a:t>
            </a:r>
            <a:r>
              <a:rPr lang="en-US" sz="1600" dirty="0" smtClean="0"/>
              <a:t>generation.</a:t>
            </a:r>
            <a:endParaRPr lang="mk-MK" sz="1600" dirty="0" smtClean="0"/>
          </a:p>
          <a:p>
            <a:pPr marL="0" lvl="0" indent="0">
              <a:lnSpc>
                <a:spcPct val="120000"/>
              </a:lnSpc>
              <a:spcBef>
                <a:spcPts val="0"/>
              </a:spcBef>
              <a:buSzPts val="2800"/>
              <a:buNone/>
            </a:pPr>
            <a:r>
              <a:rPr lang="en-US" sz="1600" dirty="0"/>
              <a:t>The advantages and various possibilities for combining different energy sources make modern hybrid hydro power plants significant in the pursuit of a sustainable and innovative energy </a:t>
            </a:r>
            <a:r>
              <a:rPr lang="en-US" sz="1600" dirty="0" smtClean="0"/>
              <a:t>sector.</a:t>
            </a:r>
            <a:r>
              <a:rPr lang="mk-MK" sz="1600" dirty="0" smtClean="0"/>
              <a:t> </a:t>
            </a:r>
            <a:r>
              <a:rPr lang="en-US" sz="1600" dirty="0" smtClean="0"/>
              <a:t>They </a:t>
            </a:r>
            <a:r>
              <a:rPr lang="en-US" sz="1600" dirty="0"/>
              <a:t>serve a crucial role in the energy transition as innovative and sustainable solutions for electricity generation. </a:t>
            </a: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3968620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smtClean="0"/>
              <a:t>   </a:t>
            </a:r>
            <a:r>
              <a:rPr lang="ru-RU" sz="2000" dirty="0" smtClean="0"/>
              <a:t>1.4.</a:t>
            </a:r>
            <a:r>
              <a:rPr lang="en-US" sz="2000" dirty="0"/>
              <a:t> </a:t>
            </a:r>
            <a:r>
              <a:rPr lang="en-US" sz="2000" dirty="0" smtClean="0"/>
              <a:t> Types </a:t>
            </a:r>
            <a:r>
              <a:rPr lang="en-US" sz="2000" dirty="0"/>
              <a:t>of Hydropower Plants</a:t>
            </a:r>
            <a:endParaRPr sz="2000" dirty="0"/>
          </a:p>
        </p:txBody>
      </p:sp>
      <p:sp>
        <p:nvSpPr>
          <p:cNvPr id="64" name="Google Shape;64;p3"/>
          <p:cNvSpPr txBox="1">
            <a:spLocks noGrp="1"/>
          </p:cNvSpPr>
          <p:nvPr>
            <p:ph type="body" idx="1"/>
          </p:nvPr>
        </p:nvSpPr>
        <p:spPr>
          <a:xfrm>
            <a:off x="767861" y="1551813"/>
            <a:ext cx="10876150" cy="4421611"/>
          </a:xfrm>
          <a:prstGeom prst="rect">
            <a:avLst/>
          </a:prstGeom>
          <a:noFill/>
          <a:ln>
            <a:noFill/>
          </a:ln>
        </p:spPr>
        <p:txBody>
          <a:bodyPr spcFirstLastPara="1" wrap="square" lIns="91425" tIns="45700" rIns="91425" bIns="45700" anchor="t" anchorCtr="0">
            <a:noAutofit/>
          </a:bodyPr>
          <a:lstStyle/>
          <a:p>
            <a:pPr marL="0" lvl="0" indent="0">
              <a:lnSpc>
                <a:spcPct val="120000"/>
              </a:lnSpc>
              <a:spcBef>
                <a:spcPts val="0"/>
              </a:spcBef>
              <a:buSzPts val="2800"/>
              <a:buNone/>
            </a:pPr>
            <a:r>
              <a:rPr lang="en-US" sz="1600" dirty="0" smtClean="0"/>
              <a:t>Different </a:t>
            </a:r>
            <a:r>
              <a:rPr lang="en-US" sz="1600" dirty="0"/>
              <a:t>classifications of hydropower plants are used, depending on the parameters that are considered dominant in the specific analyses, such as:</a:t>
            </a:r>
            <a:endParaRPr lang="en-US" sz="1600" dirty="0">
              <a:solidFill>
                <a:schemeClr val="accent6">
                  <a:lumMod val="50000"/>
                </a:schemeClr>
              </a:solidFill>
            </a:endParaRPr>
          </a:p>
          <a:p>
            <a:pPr lvl="0"/>
            <a:r>
              <a:rPr lang="en-US" sz="1600" dirty="0" smtClean="0"/>
              <a:t>The </a:t>
            </a:r>
            <a:r>
              <a:rPr lang="en-US" sz="1600" dirty="0"/>
              <a:t>way of water utilization</a:t>
            </a:r>
            <a:r>
              <a:rPr lang="mk-MK" sz="1600" dirty="0" smtClean="0"/>
              <a:t>,</a:t>
            </a:r>
            <a:endParaRPr lang="en-US" sz="1600" dirty="0"/>
          </a:p>
          <a:p>
            <a:pPr lvl="0"/>
            <a:r>
              <a:rPr lang="en-US" sz="1600" dirty="0" smtClean="0"/>
              <a:t>The </a:t>
            </a:r>
            <a:r>
              <a:rPr lang="en-US" sz="1600" dirty="0"/>
              <a:t>location of the plants themselves</a:t>
            </a:r>
            <a:r>
              <a:rPr lang="mk-MK" sz="1600" dirty="0" smtClean="0"/>
              <a:t>,</a:t>
            </a:r>
            <a:endParaRPr lang="en-US" sz="1600" dirty="0"/>
          </a:p>
          <a:p>
            <a:pPr lvl="0"/>
            <a:r>
              <a:rPr lang="en-US" sz="1600" dirty="0" smtClean="0"/>
              <a:t>The </a:t>
            </a:r>
            <a:r>
              <a:rPr lang="en-US" sz="1600" dirty="0"/>
              <a:t>height of the available head</a:t>
            </a:r>
            <a:r>
              <a:rPr lang="mk-MK" sz="1600" dirty="0" smtClean="0"/>
              <a:t>,</a:t>
            </a:r>
            <a:endParaRPr lang="en-US" sz="1600" dirty="0"/>
          </a:p>
          <a:p>
            <a:pPr lvl="0"/>
            <a:r>
              <a:rPr lang="en-US" sz="1600" dirty="0" smtClean="0"/>
              <a:t>The </a:t>
            </a:r>
            <a:r>
              <a:rPr lang="en-US" sz="1600" dirty="0"/>
              <a:t>size of the reservoir</a:t>
            </a:r>
            <a:r>
              <a:rPr lang="mk-MK" sz="1600" dirty="0" smtClean="0"/>
              <a:t>,</a:t>
            </a:r>
            <a:endParaRPr lang="en-US" sz="1600" dirty="0"/>
          </a:p>
          <a:p>
            <a:pPr lvl="0"/>
            <a:r>
              <a:rPr lang="en-US" sz="1600" dirty="0" smtClean="0"/>
              <a:t>Capacity </a:t>
            </a:r>
            <a:r>
              <a:rPr lang="en-US" sz="1600" dirty="0"/>
              <a:t>- installed power</a:t>
            </a:r>
            <a:r>
              <a:rPr lang="mk-MK" sz="1600" dirty="0" smtClean="0"/>
              <a:t>,</a:t>
            </a:r>
            <a:endParaRPr lang="en-US" sz="1600" dirty="0"/>
          </a:p>
          <a:p>
            <a:pPr lvl="0"/>
            <a:r>
              <a:rPr lang="en-US" sz="1600" dirty="0" smtClean="0"/>
              <a:t>Type </a:t>
            </a:r>
            <a:r>
              <a:rPr lang="en-US" sz="1600" dirty="0"/>
              <a:t>of turbines</a:t>
            </a:r>
            <a:r>
              <a:rPr lang="mk-MK" sz="1600" dirty="0" smtClean="0"/>
              <a:t>,</a:t>
            </a:r>
            <a:endParaRPr lang="en-US" sz="1600" dirty="0"/>
          </a:p>
          <a:p>
            <a:pPr lvl="0"/>
            <a:r>
              <a:rPr lang="en-US" sz="1600" dirty="0" smtClean="0"/>
              <a:t>Distance </a:t>
            </a:r>
            <a:r>
              <a:rPr lang="en-US" sz="1600" dirty="0"/>
              <a:t>of the machine building (powerhouse) from the dam</a:t>
            </a:r>
            <a:r>
              <a:rPr lang="mk-MK" sz="1600" dirty="0" smtClean="0"/>
              <a:t>,</a:t>
            </a:r>
            <a:endParaRPr lang="en-US" sz="1600" dirty="0"/>
          </a:p>
          <a:p>
            <a:pPr lvl="0"/>
            <a:r>
              <a:rPr lang="en-US" sz="1600" dirty="0" smtClean="0"/>
              <a:t>Location </a:t>
            </a:r>
            <a:r>
              <a:rPr lang="en-US" sz="1600" dirty="0"/>
              <a:t>of the powerhouse</a:t>
            </a:r>
            <a:r>
              <a:rPr lang="mk-MK" sz="1600" dirty="0" smtClean="0"/>
              <a:t>,</a:t>
            </a:r>
            <a:endParaRPr lang="en-US" sz="1600" dirty="0"/>
          </a:p>
          <a:p>
            <a:r>
              <a:rPr lang="en-US" sz="1600" dirty="0" smtClean="0"/>
              <a:t>Role </a:t>
            </a:r>
            <a:r>
              <a:rPr lang="en-US" sz="1600" dirty="0"/>
              <a:t>in the power system, </a:t>
            </a:r>
            <a:r>
              <a:rPr lang="en-US" sz="1600" dirty="0" err="1"/>
              <a:t>etc</a:t>
            </a:r>
            <a:r>
              <a:rPr lang="mk-MK" sz="1600" dirty="0" smtClean="0"/>
              <a:t>.</a:t>
            </a:r>
            <a:endParaRPr lang="ru-RU" sz="1600" dirty="0" smtClean="0">
              <a:solidFill>
                <a:schemeClr val="accent6">
                  <a:lumMod val="50000"/>
                </a:schemeClr>
              </a:solidFill>
            </a:endParaRPr>
          </a:p>
          <a:p>
            <a:pPr marL="0" lvl="0" indent="0">
              <a:lnSpc>
                <a:spcPct val="120000"/>
              </a:lnSpc>
              <a:spcBef>
                <a:spcPts val="0"/>
              </a:spcBef>
              <a:buSzPts val="2800"/>
              <a:buNone/>
            </a:pP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ru-RU" sz="2000" dirty="0"/>
              <a:t>1.4.	</a:t>
            </a:r>
            <a:r>
              <a:rPr lang="en-US" sz="2000" dirty="0"/>
              <a:t>Types of Hydropower Plants</a:t>
            </a:r>
            <a:endParaRPr sz="2000" dirty="0"/>
          </a:p>
        </p:txBody>
      </p:sp>
      <p:sp>
        <p:nvSpPr>
          <p:cNvPr id="64" name="Google Shape;64;p3"/>
          <p:cNvSpPr txBox="1">
            <a:spLocks noGrp="1"/>
          </p:cNvSpPr>
          <p:nvPr>
            <p:ph type="body" idx="1"/>
          </p:nvPr>
        </p:nvSpPr>
        <p:spPr>
          <a:xfrm>
            <a:off x="446620" y="1551813"/>
            <a:ext cx="11535173" cy="4421611"/>
          </a:xfrm>
          <a:prstGeom prst="rect">
            <a:avLst/>
          </a:prstGeom>
          <a:noFill/>
          <a:ln>
            <a:noFill/>
          </a:ln>
        </p:spPr>
        <p:txBody>
          <a:bodyPr spcFirstLastPara="1" wrap="square" lIns="91425" tIns="45700" rIns="91425" bIns="45700" numCol="2" anchor="t" anchorCtr="0">
            <a:noAutofit/>
          </a:bodyPr>
          <a:lstStyle/>
          <a:p>
            <a:pPr marL="0" lvl="0" indent="0">
              <a:lnSpc>
                <a:spcPct val="120000"/>
              </a:lnSpc>
              <a:spcBef>
                <a:spcPts val="0"/>
              </a:spcBef>
              <a:buSzPts val="2800"/>
              <a:buNone/>
            </a:pPr>
            <a:r>
              <a:rPr lang="en-US" sz="1600" dirty="0"/>
              <a:t>According to </a:t>
            </a:r>
            <a:r>
              <a:rPr lang="en-US" sz="1600" i="1" dirty="0"/>
              <a:t>the location of the plants </a:t>
            </a:r>
            <a:r>
              <a:rPr lang="en-US" sz="1600" dirty="0"/>
              <a:t>themselves, hydropower plants can be:</a:t>
            </a:r>
            <a:endParaRPr lang="en-US" sz="1600" dirty="0">
              <a:solidFill>
                <a:schemeClr val="accent6">
                  <a:lumMod val="50000"/>
                </a:schemeClr>
              </a:solidFill>
            </a:endParaRPr>
          </a:p>
          <a:p>
            <a:pPr lvl="0"/>
            <a:r>
              <a:rPr lang="en-US" sz="1600" dirty="0" smtClean="0"/>
              <a:t>Conventional </a:t>
            </a:r>
            <a:r>
              <a:rPr lang="en-US" sz="1600" dirty="0"/>
              <a:t>hydropower plants (on watercourses: rivers, streams, canals, etc</a:t>
            </a:r>
            <a:r>
              <a:rPr lang="en-US" sz="1600" dirty="0" smtClean="0"/>
              <a:t>.)</a:t>
            </a:r>
            <a:endParaRPr lang="en-US" sz="1600" dirty="0"/>
          </a:p>
          <a:p>
            <a:pPr lvl="0"/>
            <a:r>
              <a:rPr lang="en-US" sz="1600" dirty="0" smtClean="0"/>
              <a:t>Tidal </a:t>
            </a:r>
            <a:r>
              <a:rPr lang="en-US" sz="1600" dirty="0"/>
              <a:t>hydropower plants - utilizing the potential difference in the levels of tides (high and low tides)</a:t>
            </a:r>
          </a:p>
          <a:p>
            <a:pPr lvl="0"/>
            <a:r>
              <a:rPr lang="en-US" sz="1600" dirty="0" smtClean="0"/>
              <a:t>Sea </a:t>
            </a:r>
            <a:r>
              <a:rPr lang="en-US" sz="1600" dirty="0"/>
              <a:t>wave hydropower plants - harnessing the kinetic energy of waves</a:t>
            </a:r>
            <a:r>
              <a:rPr lang="mk-MK" sz="1600" dirty="0" smtClean="0"/>
              <a:t>.</a:t>
            </a:r>
            <a:endParaRPr lang="en-US" sz="1600" dirty="0" smtClean="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According to </a:t>
            </a:r>
            <a:r>
              <a:rPr lang="en-US" sz="1600" i="1" dirty="0"/>
              <a:t>the size of the reservoir</a:t>
            </a:r>
            <a:r>
              <a:rPr lang="en-US" sz="1600" dirty="0"/>
              <a:t>, hydropower plants can be:</a:t>
            </a:r>
            <a:endParaRPr lang="en-US" sz="1600" dirty="0">
              <a:solidFill>
                <a:schemeClr val="accent6">
                  <a:lumMod val="50000"/>
                </a:schemeClr>
              </a:solidFill>
            </a:endParaRPr>
          </a:p>
          <a:p>
            <a:pPr lvl="0"/>
            <a:r>
              <a:rPr lang="en-US" sz="1600" dirty="0" smtClean="0"/>
              <a:t>Daily </a:t>
            </a:r>
            <a:r>
              <a:rPr lang="en-US" sz="1600" dirty="0"/>
              <a:t>storage hydropower plants (the reservoir is filled during the night and emptied during the day)</a:t>
            </a:r>
          </a:p>
          <a:p>
            <a:pPr lvl="0"/>
            <a:r>
              <a:rPr lang="en-US" sz="1600" dirty="0" smtClean="0"/>
              <a:t>Seasonal </a:t>
            </a:r>
            <a:r>
              <a:rPr lang="en-US" sz="1600" dirty="0"/>
              <a:t>storage hydropower plants (the reservoir is filled during the rainy season and emptied during the dry season)</a:t>
            </a:r>
            <a:r>
              <a:rPr lang="mk-MK" sz="1600" dirty="0" smtClean="0"/>
              <a:t>,</a:t>
            </a:r>
            <a:endParaRPr lang="en-US" sz="1600" dirty="0"/>
          </a:p>
          <a:p>
            <a:pPr lvl="0"/>
            <a:r>
              <a:rPr lang="en-US" sz="1600" dirty="0" smtClean="0"/>
              <a:t>Year-round </a:t>
            </a:r>
            <a:r>
              <a:rPr lang="en-US" sz="1600" dirty="0"/>
              <a:t>storage hydropower plants (the reservoir is filled during rainy years and emptied during dry years)</a:t>
            </a:r>
            <a:r>
              <a:rPr lang="mk-MK" sz="1600" dirty="0" smtClean="0"/>
              <a:t>.</a:t>
            </a:r>
            <a:endParaRPr lang="en-US" sz="1600" dirty="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According to the </a:t>
            </a:r>
            <a:r>
              <a:rPr lang="en-US" sz="1600" i="1" dirty="0"/>
              <a:t>distance between the powerhouse and the dam</a:t>
            </a:r>
            <a:r>
              <a:rPr lang="en-US" sz="1600" dirty="0"/>
              <a:t>, hydropower plants can be:</a:t>
            </a:r>
            <a:endParaRPr lang="en-US" sz="1600" dirty="0">
              <a:solidFill>
                <a:schemeClr val="accent6">
                  <a:lumMod val="50000"/>
                </a:schemeClr>
              </a:solidFill>
            </a:endParaRPr>
          </a:p>
          <a:p>
            <a:pPr lvl="0"/>
            <a:r>
              <a:rPr lang="en-US" sz="1600" dirty="0" smtClean="0"/>
              <a:t>Run-of-river </a:t>
            </a:r>
            <a:r>
              <a:rPr lang="en-US" sz="1600" dirty="0"/>
              <a:t>plants (the powerhouse is located near the dam, inside the dam, or is a part of the dam)</a:t>
            </a:r>
            <a:r>
              <a:rPr lang="mk-MK" sz="1600" dirty="0" smtClean="0"/>
              <a:t>,</a:t>
            </a:r>
            <a:endParaRPr lang="en-US" sz="1600" dirty="0"/>
          </a:p>
          <a:p>
            <a:pPr lvl="0"/>
            <a:r>
              <a:rPr lang="en-US" sz="1600" dirty="0" smtClean="0"/>
              <a:t>Derivational </a:t>
            </a:r>
            <a:r>
              <a:rPr lang="en-US" sz="1600" dirty="0"/>
              <a:t>plants (the powerhouse is located far away from the dam)</a:t>
            </a:r>
            <a:r>
              <a:rPr lang="mk-MK" sz="1600" dirty="0" smtClean="0"/>
              <a:t>.</a:t>
            </a:r>
            <a:endParaRPr lang="en-US" sz="1600" dirty="0">
              <a:solidFill>
                <a:schemeClr val="accent6">
                  <a:lumMod val="50000"/>
                </a:schemeClr>
              </a:solidFill>
            </a:endParaRPr>
          </a:p>
          <a:p>
            <a:pPr marL="114300" lvl="0" indent="0">
              <a:buNone/>
            </a:pPr>
            <a:endParaRPr lang="ru-RU" sz="1600" dirty="0" smtClean="0">
              <a:solidFill>
                <a:schemeClr val="accent6">
                  <a:lumMod val="50000"/>
                </a:schemeClr>
              </a:solidFill>
            </a:endParaRPr>
          </a:p>
          <a:p>
            <a:pPr marL="0" lvl="0" indent="0">
              <a:lnSpc>
                <a:spcPct val="120000"/>
              </a:lnSpc>
              <a:spcBef>
                <a:spcPts val="0"/>
              </a:spcBef>
              <a:buSzPts val="2800"/>
              <a:buNone/>
            </a:pP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8877348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ru-RU" sz="2000" dirty="0"/>
              <a:t>1.4.	</a:t>
            </a:r>
            <a:r>
              <a:rPr lang="en-US" sz="2000" dirty="0"/>
              <a:t>Types of Hydropower Plants</a:t>
            </a:r>
            <a:endParaRPr sz="2000" dirty="0"/>
          </a:p>
        </p:txBody>
      </p:sp>
      <p:sp>
        <p:nvSpPr>
          <p:cNvPr id="64" name="Google Shape;64;p3"/>
          <p:cNvSpPr txBox="1">
            <a:spLocks noGrp="1"/>
          </p:cNvSpPr>
          <p:nvPr>
            <p:ph type="body" idx="1"/>
          </p:nvPr>
        </p:nvSpPr>
        <p:spPr>
          <a:xfrm>
            <a:off x="446620" y="1551813"/>
            <a:ext cx="11535173" cy="4421611"/>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dirty="0"/>
              <a:t>According to the </a:t>
            </a:r>
            <a:r>
              <a:rPr lang="en-US" sz="1600" i="1" dirty="0"/>
              <a:t>location of the powerhouse</a:t>
            </a:r>
            <a:r>
              <a:rPr lang="en-US" sz="1600" dirty="0"/>
              <a:t>, hydropower facilities can be:</a:t>
            </a:r>
            <a:endParaRPr lang="en-US" sz="1600" dirty="0">
              <a:solidFill>
                <a:schemeClr val="accent6">
                  <a:lumMod val="50000"/>
                </a:schemeClr>
              </a:solidFill>
            </a:endParaRPr>
          </a:p>
          <a:p>
            <a:pPr lvl="0"/>
            <a:r>
              <a:rPr lang="en-US" sz="1600" dirty="0" smtClean="0"/>
              <a:t>Surface </a:t>
            </a:r>
            <a:r>
              <a:rPr lang="en-US" sz="1600" dirty="0"/>
              <a:t>hydropower plants with powerhouse located in open space</a:t>
            </a:r>
            <a:r>
              <a:rPr lang="mk-MK" sz="1600" dirty="0" smtClean="0"/>
              <a:t>,</a:t>
            </a:r>
            <a:endParaRPr lang="en-US" sz="1600" dirty="0"/>
          </a:p>
          <a:p>
            <a:pPr lvl="0"/>
            <a:r>
              <a:rPr lang="en-US" sz="1600" dirty="0" smtClean="0"/>
              <a:t>Underground </a:t>
            </a:r>
            <a:r>
              <a:rPr lang="en-US" sz="1600" dirty="0"/>
              <a:t>hydropower plants with a buried powerhouse</a:t>
            </a:r>
            <a:r>
              <a:rPr lang="mk-MK" sz="1600" dirty="0" smtClean="0"/>
              <a:t>.</a:t>
            </a:r>
            <a:endParaRPr lang="en-US" sz="1600" dirty="0" smtClean="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According to the </a:t>
            </a:r>
            <a:r>
              <a:rPr lang="en-US" sz="1600" i="1" dirty="0"/>
              <a:t>role in the power system</a:t>
            </a:r>
            <a:r>
              <a:rPr lang="en-US" sz="1600" dirty="0"/>
              <a:t>, hydroelectric facilities can be:</a:t>
            </a:r>
            <a:endParaRPr lang="en-US" sz="1600" dirty="0">
              <a:solidFill>
                <a:schemeClr val="accent6">
                  <a:lumMod val="50000"/>
                </a:schemeClr>
              </a:solidFill>
            </a:endParaRPr>
          </a:p>
          <a:p>
            <a:pPr lvl="0"/>
            <a:r>
              <a:rPr lang="en-US" sz="1600" dirty="0" smtClean="0"/>
              <a:t>Base </a:t>
            </a:r>
            <a:r>
              <a:rPr lang="en-US" sz="1600" dirty="0"/>
              <a:t>hydropower plants, whose operational characteristics allow them to fulfill the base (permanent) part of the load diagram</a:t>
            </a:r>
            <a:r>
              <a:rPr lang="mk-MK" sz="1600" dirty="0" smtClean="0"/>
              <a:t>,</a:t>
            </a:r>
            <a:endParaRPr lang="en-US" sz="1600" dirty="0"/>
          </a:p>
          <a:p>
            <a:pPr lvl="0"/>
            <a:r>
              <a:rPr lang="en-US" sz="1600" dirty="0" smtClean="0"/>
              <a:t>Peak </a:t>
            </a:r>
            <a:r>
              <a:rPr lang="en-US" sz="1600" dirty="0"/>
              <a:t>hydropower plants, whose operational characteristics are adapted to fulfill the peak (variable) part of the load diagram</a:t>
            </a:r>
            <a:r>
              <a:rPr lang="mk-MK" sz="1600" dirty="0" smtClean="0"/>
              <a:t>.</a:t>
            </a:r>
            <a:endParaRPr lang="en-US" sz="1600" dirty="0"/>
          </a:p>
          <a:p>
            <a:pPr marL="0" lvl="0" indent="0">
              <a:lnSpc>
                <a:spcPct val="120000"/>
              </a:lnSpc>
              <a:spcBef>
                <a:spcPts val="0"/>
              </a:spcBef>
              <a:buSzPts val="2800"/>
              <a:buNone/>
            </a:pP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26444318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a:t>1.4.	</a:t>
            </a:r>
            <a:r>
              <a:rPr lang="en-US" sz="2000" dirty="0"/>
              <a:t>Types of Hydropower Plants </a:t>
            </a:r>
            <a:r>
              <a:rPr lang="en-US" sz="2000" dirty="0" smtClean="0"/>
              <a:t/>
            </a:r>
            <a:br>
              <a:rPr lang="en-US" sz="2000" dirty="0" smtClean="0"/>
            </a:br>
            <a:r>
              <a:rPr lang="ru-RU" sz="2000" dirty="0" smtClean="0"/>
              <a:t>1.4.1</a:t>
            </a:r>
            <a:r>
              <a:rPr lang="ru-RU" sz="2000" dirty="0"/>
              <a:t>.	</a:t>
            </a:r>
            <a:r>
              <a:rPr lang="en-US" sz="2000" dirty="0" smtClean="0"/>
              <a:t>Types </a:t>
            </a:r>
            <a:r>
              <a:rPr lang="en-US" sz="2000" dirty="0"/>
              <a:t>of hydroelectric power plants according to the method of water utilization</a:t>
            </a:r>
            <a:endParaRPr sz="2000" dirty="0"/>
          </a:p>
        </p:txBody>
      </p:sp>
      <p:sp>
        <p:nvSpPr>
          <p:cNvPr id="64" name="Google Shape;64;p3"/>
          <p:cNvSpPr txBox="1">
            <a:spLocks noGrp="1"/>
          </p:cNvSpPr>
          <p:nvPr>
            <p:ph type="body" idx="1"/>
          </p:nvPr>
        </p:nvSpPr>
        <p:spPr>
          <a:xfrm>
            <a:off x="591127" y="1944914"/>
            <a:ext cx="10798456" cy="3933372"/>
          </a:xfrm>
          <a:prstGeom prst="rect">
            <a:avLst/>
          </a:prstGeom>
          <a:noFill/>
          <a:ln>
            <a:noFill/>
          </a:ln>
        </p:spPr>
        <p:txBody>
          <a:bodyPr spcFirstLastPara="1" wrap="square" lIns="91425" tIns="45700" rIns="91425" bIns="45700" numCol="1" anchor="t" anchorCtr="0">
            <a:noAutofit/>
          </a:bodyPr>
          <a:lstStyle/>
          <a:p>
            <a:pPr marL="0" lvl="0" indent="0">
              <a:lnSpc>
                <a:spcPct val="120000"/>
              </a:lnSpc>
              <a:spcBef>
                <a:spcPts val="0"/>
              </a:spcBef>
              <a:buSzPts val="2800"/>
              <a:buNone/>
            </a:pPr>
            <a:r>
              <a:rPr lang="en-US" sz="1600" dirty="0"/>
              <a:t>According to the method of water utilization, hydroelectric power plants can be classified as:</a:t>
            </a:r>
            <a:endParaRPr lang="en-US" sz="1600" dirty="0">
              <a:solidFill>
                <a:schemeClr val="accent6">
                  <a:lumMod val="50000"/>
                </a:schemeClr>
              </a:solidFill>
            </a:endParaRPr>
          </a:p>
          <a:p>
            <a:pPr lvl="0"/>
            <a:r>
              <a:rPr lang="en-US" sz="1600" i="1" dirty="0" smtClean="0"/>
              <a:t>Storage </a:t>
            </a:r>
            <a:r>
              <a:rPr lang="en-US" sz="1600" i="1" dirty="0"/>
              <a:t>hydroelectric power plants, </a:t>
            </a:r>
            <a:r>
              <a:rPr lang="en-US" sz="1600" dirty="0"/>
              <a:t>which have a reservoir where water is accumulated during rainy periods (or periods of low demand) and used according to the needs</a:t>
            </a:r>
            <a:r>
              <a:rPr lang="mk-MK" sz="1600" dirty="0" smtClean="0"/>
              <a:t>;</a:t>
            </a:r>
            <a:endParaRPr lang="en-US" sz="1600" dirty="0"/>
          </a:p>
          <a:p>
            <a:pPr lvl="0"/>
            <a:r>
              <a:rPr lang="en-US" sz="1600" i="1" dirty="0" smtClean="0"/>
              <a:t>Run-of-river </a:t>
            </a:r>
            <a:r>
              <a:rPr lang="en-US" sz="1600" i="1" dirty="0"/>
              <a:t>hydroelectric power plants, </a:t>
            </a:r>
            <a:r>
              <a:rPr lang="en-US" sz="1600" dirty="0"/>
              <a:t>which utilize water based on its natural flow</a:t>
            </a:r>
            <a:r>
              <a:rPr lang="mk-MK" sz="1600" dirty="0" smtClean="0"/>
              <a:t>;</a:t>
            </a:r>
            <a:endParaRPr lang="en-US" sz="1600" dirty="0">
              <a:solidFill>
                <a:schemeClr val="accent6">
                  <a:lumMod val="50000"/>
                </a:schemeClr>
              </a:solidFill>
            </a:endParaRPr>
          </a:p>
          <a:p>
            <a:pPr lvl="0"/>
            <a:r>
              <a:rPr lang="en-US" sz="1600" i="1" dirty="0" smtClean="0"/>
              <a:t>Reversible </a:t>
            </a:r>
            <a:r>
              <a:rPr lang="en-US" sz="1600" i="1" dirty="0"/>
              <a:t>hydroelectric power plants, also known as pumped-storage hydroelectric power plants, </a:t>
            </a:r>
            <a:r>
              <a:rPr lang="en-US" sz="1600" dirty="0"/>
              <a:t>which have two reservoirs (upper and lower). During times of excess electrical energy (or periods of low demand), water is pumped from the lower to the upper reservoir to be used for generating electricity during peak consumption (high demand) periods</a:t>
            </a:r>
            <a:r>
              <a:rPr lang="mk-MK" sz="1600" dirty="0" smtClean="0"/>
              <a:t>.</a:t>
            </a: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5792488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53255"/>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a:t>1.4.	</a:t>
            </a:r>
            <a:r>
              <a:rPr lang="en-US" sz="2000" dirty="0"/>
              <a:t>Types of Hydropower Plants </a:t>
            </a:r>
            <a:r>
              <a:rPr lang="en-US" sz="2000" dirty="0" smtClean="0"/>
              <a:t/>
            </a:r>
            <a:br>
              <a:rPr lang="en-US" sz="2000" dirty="0" smtClean="0"/>
            </a:br>
            <a:r>
              <a:rPr lang="ru-RU" sz="2000" dirty="0" smtClean="0"/>
              <a:t>1.4.1</a:t>
            </a:r>
            <a:r>
              <a:rPr lang="ru-RU" sz="2000" dirty="0"/>
              <a:t>.	</a:t>
            </a:r>
            <a:r>
              <a:rPr lang="en-US" sz="2000" dirty="0"/>
              <a:t> Types of hydroelectric power plants according to the method of water utilization</a:t>
            </a:r>
            <a:endParaRPr sz="2000" dirty="0"/>
          </a:p>
        </p:txBody>
      </p:sp>
      <p:sp>
        <p:nvSpPr>
          <p:cNvPr id="64" name="Google Shape;64;p3"/>
          <p:cNvSpPr txBox="1">
            <a:spLocks noGrp="1"/>
          </p:cNvSpPr>
          <p:nvPr>
            <p:ph type="body" idx="1"/>
          </p:nvPr>
        </p:nvSpPr>
        <p:spPr>
          <a:xfrm>
            <a:off x="562099" y="1849417"/>
            <a:ext cx="6172530" cy="3933372"/>
          </a:xfrm>
          <a:prstGeom prst="rect">
            <a:avLst/>
          </a:prstGeom>
          <a:noFill/>
          <a:ln>
            <a:noFill/>
          </a:ln>
        </p:spPr>
        <p:txBody>
          <a:bodyPr spcFirstLastPara="1" wrap="square" lIns="91425" tIns="45700" rIns="91425" bIns="45700" numCol="1" anchor="t" anchorCtr="0">
            <a:noAutofit/>
          </a:bodyPr>
          <a:lstStyle/>
          <a:p>
            <a:r>
              <a:rPr lang="en-US" sz="1600" b="1" i="1" dirty="0"/>
              <a:t>S</a:t>
            </a:r>
            <a:r>
              <a:rPr lang="mk-MK" sz="1600" b="1" i="1" dirty="0"/>
              <a:t>torage</a:t>
            </a:r>
            <a:r>
              <a:rPr lang="mk-MK" sz="1600" i="1" dirty="0"/>
              <a:t> </a:t>
            </a:r>
            <a:r>
              <a:rPr lang="en-US" sz="1600" dirty="0"/>
              <a:t>(</a:t>
            </a:r>
            <a:r>
              <a:rPr lang="mk-MK" sz="1600" b="1" i="1" dirty="0"/>
              <a:t>Accumulation</a:t>
            </a:r>
            <a:r>
              <a:rPr lang="en-US" sz="1600" dirty="0"/>
              <a:t>) </a:t>
            </a:r>
            <a:r>
              <a:rPr lang="mk-MK" sz="1600" b="1" i="1" dirty="0"/>
              <a:t>hydroelectric power </a:t>
            </a:r>
            <a:r>
              <a:rPr lang="mk-MK" sz="1600" b="1" i="1" dirty="0" smtClean="0"/>
              <a:t>plants</a:t>
            </a:r>
            <a:r>
              <a:rPr lang="mk-MK" sz="1600" dirty="0" smtClean="0"/>
              <a:t> </a:t>
            </a:r>
            <a:r>
              <a:rPr lang="mk-MK" sz="1600" dirty="0"/>
              <a:t>are built on watercourses, where with economically feasible costs, by blocking the river and creating a dam, an accumulation lake can be formed downstream of the dam. The water in the reservoir represents an energy reservoir and possesses potential energy resulting from the difference in elevation between the upper level of the lake and the point of installation of the generator. This energy is converted into kinetic energy of the water, which, under the influence of turbine blades, is transformed into pressure energy. Acting on the turbine blades, it produces the mechanical energy that drives the turbines. These types of power plants usually experience significant annual variations in the amount of water flow and the water level in the accumulation lake.</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1994205" y="75505"/>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7759378" y="1846232"/>
            <a:ext cx="3257623" cy="307777"/>
          </a:xfrm>
          <a:prstGeom prst="rect">
            <a:avLst/>
          </a:prstGeom>
        </p:spPr>
        <p:txBody>
          <a:bodyPr wrap="none">
            <a:spAutoFit/>
          </a:bodyPr>
          <a:lstStyle/>
          <a:p>
            <a:r>
              <a:rPr lang="en-US" i="1" dirty="0"/>
              <a:t>Scheme of a storage hydropower plant</a:t>
            </a:r>
            <a:endParaRPr lang="en-US" dirty="0"/>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6640946" y="2233261"/>
            <a:ext cx="5403272" cy="3428630"/>
          </a:xfrm>
          <a:prstGeom prst="rect">
            <a:avLst/>
          </a:prstGeom>
          <a:noFill/>
          <a:ln>
            <a:noFill/>
          </a:ln>
        </p:spPr>
      </p:pic>
    </p:spTree>
    <p:extLst>
      <p:ext uri="{BB962C8B-B14F-4D97-AF65-F5344CB8AC3E}">
        <p14:creationId xmlns:p14="http://schemas.microsoft.com/office/powerpoint/2010/main" val="28633909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996281"/>
          </a:xfrm>
          <a:prstGeom prst="rect">
            <a:avLst/>
          </a:prstGeom>
          <a:noFill/>
          <a:ln>
            <a:noFill/>
          </a:ln>
        </p:spPr>
        <p:txBody>
          <a:bodyPr spcFirstLastPara="1" wrap="square" lIns="91425" tIns="45700" rIns="91425" bIns="45700" anchor="ctr" anchorCtr="0">
            <a:normAutofit/>
          </a:bodyPr>
          <a:lstStyle/>
          <a:p>
            <a:pPr lvl="0">
              <a:buSzPts val="4400"/>
            </a:pPr>
            <a:r>
              <a:rPr lang="ru-RU" sz="2000" dirty="0"/>
              <a:t>1.4.	</a:t>
            </a:r>
            <a:r>
              <a:rPr lang="en-US" sz="2000" dirty="0"/>
              <a:t>Types of Hydropower Plants </a:t>
            </a:r>
            <a:r>
              <a:rPr lang="en-US" sz="2000" dirty="0" smtClean="0"/>
              <a:t/>
            </a:r>
            <a:br>
              <a:rPr lang="en-US" sz="2000" dirty="0" smtClean="0"/>
            </a:br>
            <a:r>
              <a:rPr lang="ru-RU" sz="2000" dirty="0" smtClean="0"/>
              <a:t>1.4.1</a:t>
            </a:r>
            <a:r>
              <a:rPr lang="ru-RU" sz="2000" dirty="0"/>
              <a:t>.	</a:t>
            </a:r>
            <a:r>
              <a:rPr lang="en-US" sz="2000" dirty="0"/>
              <a:t> Types of hydroelectric power plants according to the method of water utilization</a:t>
            </a:r>
            <a:endParaRPr sz="2000" dirty="0"/>
          </a:p>
        </p:txBody>
      </p:sp>
      <p:sp>
        <p:nvSpPr>
          <p:cNvPr id="64" name="Google Shape;64;p3"/>
          <p:cNvSpPr txBox="1">
            <a:spLocks noGrp="1"/>
          </p:cNvSpPr>
          <p:nvPr>
            <p:ph type="body" idx="1"/>
          </p:nvPr>
        </p:nvSpPr>
        <p:spPr>
          <a:xfrm>
            <a:off x="109520" y="1849417"/>
            <a:ext cx="6172530" cy="3933372"/>
          </a:xfrm>
          <a:prstGeom prst="rect">
            <a:avLst/>
          </a:prstGeom>
          <a:noFill/>
          <a:ln>
            <a:noFill/>
          </a:ln>
        </p:spPr>
        <p:txBody>
          <a:bodyPr spcFirstLastPara="1" wrap="square" lIns="91425" tIns="45700" rIns="91425" bIns="45700" numCol="1" anchor="t" anchorCtr="0">
            <a:noAutofit/>
          </a:bodyPr>
          <a:lstStyle/>
          <a:p>
            <a:r>
              <a:rPr lang="en-US" sz="1600" b="1" i="1" dirty="0"/>
              <a:t>Run-of-river hydroelectric power plants</a:t>
            </a:r>
            <a:r>
              <a:rPr lang="en-US" sz="1600" dirty="0"/>
              <a:t> are power plants where, due to any reason, it is not possible to create an accumulation basin, and all the water that normally flows into the watercourse is used at the moment of inflow, flowing through the turbine, or it overflows unused through the </a:t>
            </a:r>
            <a:r>
              <a:rPr lang="en-US" sz="1600" dirty="0" smtClean="0"/>
              <a:t>dam. </a:t>
            </a:r>
            <a:r>
              <a:rPr lang="en-US" sz="1600" dirty="0"/>
              <a:t>They have a small difference in elevation between the water intake and the outflow, meaning they do not utilize the potential energy from the level difference, but only the kinetic energy possessed by the water flow. The capacity of these power plants depends on the instantaneous water flow, as they can generate electricity only in accordance with the natural water inflow regime, that is, in accordance with the natural conditions and </a:t>
            </a:r>
            <a:r>
              <a:rPr lang="en-US" sz="1600" dirty="0" smtClean="0"/>
              <a:t>flows.</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1994205" y="119048"/>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0" name="Picture 9"/>
          <p:cNvPicPr/>
          <p:nvPr/>
        </p:nvPicPr>
        <p:blipFill>
          <a:blip r:embed="rId5"/>
          <a:srcRect/>
          <a:stretch>
            <a:fillRect/>
          </a:stretch>
        </p:blipFill>
        <p:spPr bwMode="auto">
          <a:xfrm>
            <a:off x="6493164" y="2236964"/>
            <a:ext cx="5253455" cy="2815327"/>
          </a:xfrm>
          <a:prstGeom prst="rect">
            <a:avLst/>
          </a:prstGeom>
          <a:noFill/>
          <a:ln w="9525">
            <a:noFill/>
            <a:miter lim="800000"/>
            <a:headEnd/>
            <a:tailEnd/>
          </a:ln>
        </p:spPr>
      </p:pic>
      <p:sp>
        <p:nvSpPr>
          <p:cNvPr id="3" name="Rectangle 2"/>
          <p:cNvSpPr/>
          <p:nvPr/>
        </p:nvSpPr>
        <p:spPr>
          <a:xfrm>
            <a:off x="7077237" y="1902856"/>
            <a:ext cx="4541628" cy="307777"/>
          </a:xfrm>
          <a:prstGeom prst="rect">
            <a:avLst/>
          </a:prstGeom>
        </p:spPr>
        <p:txBody>
          <a:bodyPr wrap="none">
            <a:spAutoFit/>
          </a:bodyPr>
          <a:lstStyle/>
          <a:p>
            <a:r>
              <a:rPr lang="en-US" i="1" dirty="0"/>
              <a:t>Run-of-river hydropower plant (Chief Joseph Dam, US)</a:t>
            </a:r>
            <a:endParaRPr lang="en-US" dirty="0"/>
          </a:p>
        </p:txBody>
      </p:sp>
    </p:spTree>
    <p:extLst>
      <p:ext uri="{BB962C8B-B14F-4D97-AF65-F5344CB8AC3E}">
        <p14:creationId xmlns:p14="http://schemas.microsoft.com/office/powerpoint/2010/main" val="29437825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08142"/>
            <a:ext cx="11359239" cy="634331"/>
          </a:xfrm>
          <a:prstGeom prst="rect">
            <a:avLst/>
          </a:prstGeom>
          <a:noFill/>
          <a:ln>
            <a:noFill/>
          </a:ln>
        </p:spPr>
        <p:txBody>
          <a:bodyPr spcFirstLastPara="1" wrap="square" lIns="91425" tIns="45700" rIns="91425" bIns="45700" anchor="ctr" anchorCtr="0">
            <a:noAutofit/>
          </a:bodyPr>
          <a:lstStyle/>
          <a:p>
            <a:pPr lvl="0">
              <a:buSzPts val="4400"/>
            </a:pPr>
            <a:r>
              <a:rPr lang="ru-RU" sz="2000" dirty="0"/>
              <a:t>1.4.	</a:t>
            </a:r>
            <a:r>
              <a:rPr lang="en-US" sz="2000" dirty="0"/>
              <a:t>Types of Hydropower Plants </a:t>
            </a:r>
            <a:r>
              <a:rPr lang="en-US" sz="2000" dirty="0" smtClean="0"/>
              <a:t/>
            </a:r>
            <a:br>
              <a:rPr lang="en-US" sz="2000" dirty="0" smtClean="0"/>
            </a:br>
            <a:r>
              <a:rPr lang="ru-RU" sz="2000" dirty="0" smtClean="0"/>
              <a:t>1.4.1</a:t>
            </a:r>
            <a:r>
              <a:rPr lang="ru-RU" sz="2000" dirty="0"/>
              <a:t>.	</a:t>
            </a:r>
            <a:r>
              <a:rPr lang="en-US" sz="2000" dirty="0"/>
              <a:t> Types of hydroelectric power plants according to the method of water utilization</a:t>
            </a:r>
            <a:endParaRPr sz="2000" dirty="0"/>
          </a:p>
        </p:txBody>
      </p:sp>
      <p:sp>
        <p:nvSpPr>
          <p:cNvPr id="64" name="Google Shape;64;p3"/>
          <p:cNvSpPr txBox="1">
            <a:spLocks noGrp="1"/>
          </p:cNvSpPr>
          <p:nvPr>
            <p:ph type="body" idx="1"/>
          </p:nvPr>
        </p:nvSpPr>
        <p:spPr>
          <a:xfrm>
            <a:off x="109520" y="1505529"/>
            <a:ext cx="6568371" cy="4470400"/>
          </a:xfrm>
          <a:prstGeom prst="rect">
            <a:avLst/>
          </a:prstGeom>
          <a:noFill/>
          <a:ln>
            <a:noFill/>
          </a:ln>
        </p:spPr>
        <p:txBody>
          <a:bodyPr spcFirstLastPara="1" wrap="square" lIns="91425" tIns="45700" rIns="91425" bIns="45700" numCol="1" anchor="t" anchorCtr="0">
            <a:noAutofit/>
          </a:bodyPr>
          <a:lstStyle/>
          <a:p>
            <a:r>
              <a:rPr lang="mk-MK" sz="1400" b="1" i="1" dirty="0"/>
              <a:t>Reversible hydroelectric power plants</a:t>
            </a:r>
            <a:r>
              <a:rPr lang="mk-MK" sz="1400" dirty="0"/>
              <a:t> (</a:t>
            </a:r>
            <a:r>
              <a:rPr lang="mk-MK" sz="1400" b="1" i="1" dirty="0"/>
              <a:t>pumped-storage hydro</a:t>
            </a:r>
            <a:r>
              <a:rPr lang="en-US" sz="1400" b="1" i="1" dirty="0"/>
              <a:t>power</a:t>
            </a:r>
            <a:r>
              <a:rPr lang="mk-MK" sz="1400" b="1" i="1" dirty="0"/>
              <a:t> plants</a:t>
            </a:r>
            <a:r>
              <a:rPr lang="mk-MK" sz="1400" dirty="0"/>
              <a:t>) are structurally similar to </a:t>
            </a:r>
            <a:r>
              <a:rPr lang="en-US" sz="1400" dirty="0"/>
              <a:t>storage</a:t>
            </a:r>
            <a:r>
              <a:rPr lang="mk-MK" sz="1400" dirty="0"/>
              <a:t> hydropower </a:t>
            </a:r>
            <a:r>
              <a:rPr lang="mk-MK" sz="1400" dirty="0" smtClean="0"/>
              <a:t>plants. </a:t>
            </a:r>
            <a:r>
              <a:rPr lang="mk-MK" sz="1400" dirty="0"/>
              <a:t>These power plants have two accumulation basins - upper and lower. In turbine mode, water from the upper reservoir is directed into the </a:t>
            </a:r>
            <a:r>
              <a:rPr lang="en-US" sz="1400" dirty="0"/>
              <a:t>turbine impeller</a:t>
            </a:r>
            <a:r>
              <a:rPr lang="mk-MK" sz="1400" dirty="0"/>
              <a:t> (turbine mode of operation), and the facility operates as a </a:t>
            </a:r>
            <a:r>
              <a:rPr lang="en-US" sz="1400" dirty="0"/>
              <a:t>storage</a:t>
            </a:r>
            <a:r>
              <a:rPr lang="mk-MK" sz="1400" dirty="0"/>
              <a:t> hydroelectric plant, generating electrical energy. In the pumping mode of operation, using reversible turbines, water from the lower basin is pumped back into the upper basin, and the facility operates as a consumer. They are </a:t>
            </a:r>
            <a:r>
              <a:rPr lang="en-US" sz="1400" dirty="0"/>
              <a:t>energy/balance</a:t>
            </a:r>
            <a:r>
              <a:rPr lang="mk-MK" sz="1400" dirty="0"/>
              <a:t> inefficient since the energy consumption of the pump in pumping mode is greater than the production in turbine mode. However, their advantage is that water can be pumped back into the upper basin during periods of low demand (cheaper tariffs) and then used to generate electrical energy during peak periods (higher tariffs). Their primary use is to cover peak loads and improve the utilization of available power plants. Pumped-storage </a:t>
            </a:r>
            <a:r>
              <a:rPr lang="en-US" sz="1400" dirty="0"/>
              <a:t>hydropower</a:t>
            </a:r>
            <a:r>
              <a:rPr lang="mk-MK" sz="1400" dirty="0"/>
              <a:t> plants fill the depression in the daily load diagram and take over the coverage of peak loads. This means that for the remaining power plants in an energy system, the load diagram becomes significantly more uniform and favorable.</a:t>
            </a:r>
            <a:endParaRPr lang="en-US" sz="14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1994205" y="72866"/>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7902770" y="1757029"/>
            <a:ext cx="2919389" cy="307777"/>
          </a:xfrm>
          <a:prstGeom prst="rect">
            <a:avLst/>
          </a:prstGeom>
        </p:spPr>
        <p:txBody>
          <a:bodyPr wrap="none">
            <a:spAutoFit/>
          </a:bodyPr>
          <a:lstStyle/>
          <a:p>
            <a:r>
              <a:rPr lang="en-US" i="1" dirty="0"/>
              <a:t>Pumped storage hydropower plant</a:t>
            </a:r>
            <a:endParaRPr lang="en-US" dirty="0"/>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6650182" y="2074764"/>
            <a:ext cx="5406092" cy="3428790"/>
          </a:xfrm>
          <a:prstGeom prst="rect">
            <a:avLst/>
          </a:prstGeom>
          <a:noFill/>
          <a:ln>
            <a:noFill/>
          </a:ln>
        </p:spPr>
      </p:pic>
    </p:spTree>
    <p:extLst>
      <p:ext uri="{BB962C8B-B14F-4D97-AF65-F5344CB8AC3E}">
        <p14:creationId xmlns:p14="http://schemas.microsoft.com/office/powerpoint/2010/main" val="11832167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699</TotalTime>
  <Words>2909</Words>
  <Application>Microsoft Office PowerPoint</Application>
  <PresentationFormat>Widescreen</PresentationFormat>
  <Paragraphs>206</Paragraphs>
  <Slides>23</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Calibri</vt:lpstr>
      <vt:lpstr>TimesNewRomanPSMT</vt:lpstr>
      <vt:lpstr>Exo 2</vt:lpstr>
      <vt:lpstr>Times New Roman</vt:lpstr>
      <vt:lpstr>Arial</vt:lpstr>
      <vt:lpstr>Office Theme</vt:lpstr>
      <vt:lpstr> Modern Hydro Power Plants</vt:lpstr>
      <vt:lpstr>Hydro Power Plants: Basics, types and classification, principle of operation</vt:lpstr>
      <vt:lpstr>   1.4.  Types of Hydropower Plants</vt:lpstr>
      <vt:lpstr>1.4. Types of Hydropower Plants</vt:lpstr>
      <vt:lpstr>1.4. Types of Hydropower Plants</vt:lpstr>
      <vt:lpstr>1.4. Types of Hydropower Plants  1.4.1. Types of hydroelectric power plants according to the method of water utilization</vt:lpstr>
      <vt:lpstr>1.4. Types of Hydropower Plants  1.4.1.  Types of hydroelectric power plants according to the method of water utilization</vt:lpstr>
      <vt:lpstr>1.4. Types of Hydropower Plants  1.4.1.  Types of hydroelectric power plants according to the method of water utilization</vt:lpstr>
      <vt:lpstr>1.4. Types of Hydropower Plants  1.4.1.  Types of hydroelectric power plants according to the method of water utilization</vt:lpstr>
      <vt:lpstr>1.4. Types of Hydropower Plants  1.4.2. Types of hydroelectric power plants based on the available head </vt:lpstr>
      <vt:lpstr>1.4. Types of Hydropower Plants  1.4.2.  Types of hydroelectric power plants based on the available head </vt:lpstr>
      <vt:lpstr>1.4. Types of Hydropower Plants   1.4.2.  Types of hydroelectric power plants based on the available head </vt:lpstr>
      <vt:lpstr>1.4. Types of Hydropower Plants   1.4.2.  Types of hydroelectric power plants based on the available head </vt:lpstr>
      <vt:lpstr>1.4. Types of Hydropower Plants   1.4.2.  Types of hydroelectric power plants based on the available head </vt:lpstr>
      <vt:lpstr>1.4. Types of Hydropower Plants   1.4.3. Types of hydroelectric power plants according to installed capacity </vt:lpstr>
      <vt:lpstr>1.4. Types of Hydropower Plants   1.4.3.  Types of hydroelectric power plants according to installed capacity  </vt:lpstr>
      <vt:lpstr>1.4. Types of Hydropower Plants   1.4.3.  Types of hydroelectric power plants according to installed capacity  </vt:lpstr>
      <vt:lpstr>1.4. Types of Hydropower Plants  </vt:lpstr>
      <vt:lpstr>1.4. Types of Hydropower Plants   1.4.4. Hybrid hydropower </vt:lpstr>
      <vt:lpstr>1.4. Types of Hydropower Plants   1.4.4.  Hybrid hydropower </vt:lpstr>
      <vt:lpstr>1.4. Types of Hydropower Plants   1.4.4.  Hybrid hydropower </vt:lpstr>
      <vt:lpstr>1.4. Types of Hydropower Plants   1.4.4.  Hybrid hydropower  </vt:lpstr>
      <vt:lpstr>1.4. Types of Hydropower Plants   1.4.4.  Hybrid hydropower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60</cp:revision>
  <dcterms:created xsi:type="dcterms:W3CDTF">2022-10-28T13:12:53Z</dcterms:created>
  <dcterms:modified xsi:type="dcterms:W3CDTF">2024-02-10T18:06:16Z</dcterms:modified>
</cp:coreProperties>
</file>