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0"/>
  </p:notesMasterIdLst>
  <p:sldIdLst>
    <p:sldId id="256" r:id="rId2"/>
    <p:sldId id="257" r:id="rId3"/>
    <p:sldId id="258" r:id="rId4"/>
    <p:sldId id="322" r:id="rId5"/>
    <p:sldId id="323" r:id="rId6"/>
    <p:sldId id="324" r:id="rId7"/>
    <p:sldId id="325" r:id="rId8"/>
    <p:sldId id="326" r:id="rId9"/>
  </p:sldIdLst>
  <p:sldSz cx="12192000" cy="6858000"/>
  <p:notesSz cx="6858000" cy="9144000"/>
  <p:embeddedFontLst>
    <p:embeddedFont>
      <p:font typeface="Calibri" panose="020F0502020204030204" pitchFamily="34" charset="0"/>
      <p:regular r:id="rId11"/>
      <p:bold r:id="rId12"/>
      <p:italic r:id="rId13"/>
      <p:boldItalic r:id="rId14"/>
    </p:embeddedFont>
    <p:embeddedFont>
      <p:font typeface="Exo 2" panose="020B0604020202020204" charset="0"/>
      <p:regular r:id="rId15"/>
      <p:bold r:id="rId16"/>
      <p:italic r:id="rId17"/>
      <p:boldItalic r:id="rId18"/>
    </p:embeddedFont>
    <p:embeddedFont>
      <p:font typeface="Cambria Math" panose="02040503050406030204" pitchFamily="18" charset="0"/>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9" Type="http://customschemas.google.com/relationships/presentationmetadata" Target="metadata"/><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5504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1015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630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117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5572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jpe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474460"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Operating Parameters of Hydropower </a:t>
            </a:r>
            <a:r>
              <a:rPr lang="en-US" sz="2000" dirty="0" smtClean="0"/>
              <a:t>Plants </a:t>
            </a:r>
            <a:endParaRPr lang="en-US" sz="2000" dirty="0"/>
          </a:p>
        </p:txBody>
      </p:sp>
      <p:sp>
        <p:nvSpPr>
          <p:cNvPr id="57" name="Google Shape;57;p2"/>
          <p:cNvSpPr txBox="1">
            <a:spLocks noGrp="1"/>
          </p:cNvSpPr>
          <p:nvPr>
            <p:ph type="body" idx="1"/>
          </p:nvPr>
        </p:nvSpPr>
        <p:spPr>
          <a:xfrm>
            <a:off x="519366" y="1741166"/>
            <a:ext cx="11271745" cy="3904891"/>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Characteristic Curves and </a:t>
            </a:r>
            <a:r>
              <a:rPr lang="en-US" sz="1800" dirty="0" smtClean="0">
                <a:solidFill>
                  <a:schemeClr val="tx1"/>
                </a:solidFill>
              </a:rPr>
              <a:t>Parameters   </a:t>
            </a:r>
            <a:r>
              <a:rPr lang="ru-RU" sz="1800" dirty="0" smtClean="0">
                <a:solidFill>
                  <a:schemeClr val="tx1"/>
                </a:solidFill>
              </a:rPr>
              <a:t> </a:t>
            </a:r>
          </a:p>
          <a:p>
            <a:pPr marL="457200" lvl="1" indent="0">
              <a:buSzPts val="2800"/>
              <a:buNone/>
            </a:pPr>
            <a:endParaRPr lang="mk-MK" sz="1400" dirty="0" smtClean="0">
              <a:solidFill>
                <a:schemeClr val="tx1"/>
              </a:solidFill>
            </a:endParaRPr>
          </a:p>
          <a:p>
            <a:pPr marL="228600" lvl="0" indent="-228600">
              <a:buSzPts val="2800"/>
            </a:pPr>
            <a:r>
              <a:rPr lang="en-US" sz="1800" dirty="0" smtClean="0">
                <a:solidFill>
                  <a:schemeClr val="tx1"/>
                </a:solidFill>
              </a:rPr>
              <a:t> </a:t>
            </a:r>
            <a:r>
              <a:rPr lang="en-US" sz="1800" dirty="0">
                <a:solidFill>
                  <a:schemeClr val="tx1"/>
                </a:solidFill>
              </a:rPr>
              <a:t>Size of </a:t>
            </a:r>
            <a:r>
              <a:rPr lang="en-US" sz="1800" dirty="0" smtClean="0">
                <a:solidFill>
                  <a:schemeClr val="tx1"/>
                </a:solidFill>
              </a:rPr>
              <a:t>Hydro </a:t>
            </a:r>
            <a:r>
              <a:rPr lang="en-US" sz="1800" dirty="0">
                <a:solidFill>
                  <a:schemeClr val="tx1"/>
                </a:solidFill>
              </a:rPr>
              <a:t>Power Plant </a:t>
            </a:r>
            <a:r>
              <a:rPr lang="en-US" sz="1800" dirty="0" smtClean="0">
                <a:solidFill>
                  <a:schemeClr val="tx1"/>
                </a:solidFill>
              </a:rPr>
              <a:t>Construction  </a:t>
            </a:r>
            <a:r>
              <a:rPr lang="ru-RU" sz="1800" dirty="0" smtClean="0">
                <a:solidFill>
                  <a:schemeClr val="tx1"/>
                </a:solidFill>
              </a:rPr>
              <a:t> </a:t>
            </a:r>
          </a:p>
          <a:p>
            <a:pPr marL="685800" lvl="1" indent="-228600">
              <a:buSzPts val="2800"/>
            </a:pPr>
            <a:r>
              <a:rPr lang="en-US" sz="1600" dirty="0">
                <a:solidFill>
                  <a:schemeClr val="tx1"/>
                </a:solidFill>
              </a:rPr>
              <a:t>Selection and Presentation of Criteria </a:t>
            </a:r>
            <a:r>
              <a:rPr lang="ru-RU" sz="1600" dirty="0" smtClean="0">
                <a:solidFill>
                  <a:schemeClr val="tx1"/>
                </a:solidFill>
              </a:rPr>
              <a:t> </a:t>
            </a:r>
          </a:p>
          <a:p>
            <a:pPr marL="457200" lvl="1" indent="0">
              <a:buSzPts val="2800"/>
              <a:buNone/>
            </a:pPr>
            <a:endParaRPr lang="ru-RU" sz="1400" dirty="0" smtClean="0">
              <a:solidFill>
                <a:schemeClr val="tx1"/>
              </a:solidFill>
            </a:endParaRPr>
          </a:p>
          <a:p>
            <a:pPr marL="228600" lvl="0" indent="-228600">
              <a:buSzPts val="2800"/>
            </a:pPr>
            <a:r>
              <a:rPr lang="en-US" sz="1800" b="1" dirty="0">
                <a:solidFill>
                  <a:schemeClr val="accent6">
                    <a:lumMod val="50000"/>
                  </a:schemeClr>
                </a:solidFill>
              </a:rPr>
              <a:t>Number and Size of </a:t>
            </a:r>
            <a:r>
              <a:rPr lang="en-US" sz="1800" b="1" dirty="0" smtClean="0">
                <a:solidFill>
                  <a:schemeClr val="accent6">
                    <a:lumMod val="50000"/>
                  </a:schemeClr>
                </a:solidFill>
              </a:rPr>
              <a:t>Units </a:t>
            </a:r>
          </a:p>
          <a:p>
            <a:pPr marL="0" lvl="0" indent="0">
              <a:buSzPts val="2800"/>
              <a:buNone/>
            </a:pPr>
            <a:endParaRPr lang="en-US" sz="1800" dirty="0" smtClean="0"/>
          </a:p>
          <a:p>
            <a:pPr marL="228600" lvl="0" indent="-228600">
              <a:buSzPts val="2800"/>
            </a:pPr>
            <a:r>
              <a:rPr lang="en-US" sz="1800" dirty="0" smtClean="0"/>
              <a:t> </a:t>
            </a:r>
            <a:r>
              <a:rPr lang="ru-RU" sz="1800" dirty="0" smtClean="0"/>
              <a:t> </a:t>
            </a:r>
            <a:r>
              <a:rPr lang="en-US" sz="1800" dirty="0"/>
              <a:t>Electricity consumption and production</a:t>
            </a:r>
            <a:endParaRPr lang="ru-RU" sz="1800" dirty="0" smtClean="0"/>
          </a:p>
          <a:p>
            <a:pPr marL="685800" lvl="1" indent="-228600">
              <a:buSzPts val="2800"/>
            </a:pPr>
            <a:r>
              <a:rPr lang="en-US" sz="1600" dirty="0"/>
              <a:t>Consumption </a:t>
            </a:r>
            <a:r>
              <a:rPr lang="en-US" sz="1600" dirty="0" smtClean="0"/>
              <a:t>Factors  </a:t>
            </a:r>
          </a:p>
          <a:p>
            <a:pPr marL="685800" lvl="1" indent="-228600">
              <a:buSzPts val="2800"/>
            </a:pPr>
            <a:r>
              <a:rPr lang="ru-RU" sz="1600" dirty="0" smtClean="0"/>
              <a:t> </a:t>
            </a:r>
            <a:r>
              <a:rPr lang="en-US" sz="1600" dirty="0"/>
              <a:t>Production </a:t>
            </a:r>
            <a:r>
              <a:rPr lang="en-US" sz="1600" dirty="0" smtClean="0"/>
              <a:t>Factors </a:t>
            </a:r>
          </a:p>
          <a:p>
            <a:pPr marL="457200" lvl="1" indent="0">
              <a:buSzPts val="2800"/>
              <a:buNone/>
            </a:pPr>
            <a:endParaRPr lang="en-US" sz="1600" dirty="0" smtClean="0"/>
          </a:p>
          <a:p>
            <a:pPr marL="228600" lvl="0" indent="-228600">
              <a:buSzPts val="2800"/>
            </a:pPr>
            <a:r>
              <a:rPr lang="ru-RU" sz="1800" dirty="0"/>
              <a:t> </a:t>
            </a:r>
            <a:r>
              <a:rPr lang="en-US" sz="1800" dirty="0"/>
              <a:t>Efficient </a:t>
            </a:r>
            <a:r>
              <a:rPr lang="en-US" sz="1800" dirty="0" smtClean="0"/>
              <a:t>design </a:t>
            </a:r>
            <a:endParaRPr lang="ru-RU" sz="1800" dirty="0"/>
          </a:p>
          <a:p>
            <a:pPr marL="685800" lvl="1" indent="-228600">
              <a:buSzPts val="2800"/>
            </a:pPr>
            <a:r>
              <a:rPr lang="en-US" sz="1600" dirty="0"/>
              <a:t>Modelling </a:t>
            </a:r>
            <a:r>
              <a:rPr lang="en-US" sz="1600" dirty="0" smtClean="0"/>
              <a:t>techniques   </a:t>
            </a:r>
            <a:endParaRPr lang="en-US" sz="1600" dirty="0"/>
          </a:p>
          <a:p>
            <a:pPr marL="685800" lvl="1" indent="-228600">
              <a:buSzPts val="2800"/>
            </a:pPr>
            <a:r>
              <a:rPr lang="ru-RU" sz="1600" dirty="0"/>
              <a:t> </a:t>
            </a:r>
            <a:r>
              <a:rPr lang="en-US" sz="1600" dirty="0"/>
              <a:t>Advanced </a:t>
            </a:r>
            <a:r>
              <a:rPr lang="en-US" sz="1600" dirty="0" smtClean="0"/>
              <a:t>materials </a:t>
            </a:r>
          </a:p>
          <a:p>
            <a:pPr marL="457200" lvl="1" indent="0">
              <a:buSzPts val="2800"/>
              <a:buNone/>
            </a:pPr>
            <a:r>
              <a:rPr lang="en-US" sz="1600" dirty="0" smtClean="0"/>
              <a:t> </a:t>
            </a:r>
            <a:endParaRPr lang="en-US" sz="1600" dirty="0"/>
          </a:p>
          <a:p>
            <a:pPr marL="228600" lvl="0" indent="-228600">
              <a:buSzPts val="2800"/>
            </a:pPr>
            <a:r>
              <a:rPr lang="en-US" sz="1600" dirty="0"/>
              <a:t> </a:t>
            </a:r>
            <a:r>
              <a:rPr lang="en-US" sz="1600" dirty="0" smtClean="0"/>
              <a:t> </a:t>
            </a:r>
            <a:r>
              <a:rPr lang="ru-RU" sz="1800" dirty="0"/>
              <a:t> </a:t>
            </a:r>
            <a:r>
              <a:rPr lang="en-US" sz="1800" dirty="0"/>
              <a:t>Digitalization in </a:t>
            </a:r>
            <a:r>
              <a:rPr lang="en-US" sz="1800" dirty="0" smtClean="0"/>
              <a:t>hydropower  </a:t>
            </a:r>
            <a:endParaRPr lang="ru-RU" sz="1800" dirty="0"/>
          </a:p>
          <a:p>
            <a:pPr marL="685800" lvl="1" indent="-228600">
              <a:buSzPts val="2800"/>
            </a:pPr>
            <a:r>
              <a:rPr lang="en-US" sz="1600" dirty="0"/>
              <a:t>Asset performance </a:t>
            </a:r>
            <a:r>
              <a:rPr lang="en-US" sz="1600" dirty="0" smtClean="0"/>
              <a:t>management </a:t>
            </a:r>
          </a:p>
          <a:p>
            <a:pPr marL="685800" lvl="1" indent="-228600">
              <a:buSzPts val="2800"/>
            </a:pPr>
            <a:r>
              <a:rPr lang="en-US" sz="1600" dirty="0"/>
              <a:t>Condition monitoring </a:t>
            </a:r>
            <a:r>
              <a:rPr lang="en-US" sz="1600" dirty="0" smtClean="0"/>
              <a:t>equipment </a:t>
            </a:r>
          </a:p>
          <a:p>
            <a:pPr marL="685800" lvl="1" indent="-228600">
              <a:buSzPts val="2800"/>
            </a:pPr>
            <a:r>
              <a:rPr lang="en-US" sz="1600" dirty="0"/>
              <a:t>Outage </a:t>
            </a:r>
            <a:r>
              <a:rPr lang="en-US" sz="1600" dirty="0" smtClean="0"/>
              <a:t>management </a:t>
            </a:r>
          </a:p>
          <a:p>
            <a:pPr marL="685800" lvl="1" indent="-228600">
              <a:buSzPts val="2800"/>
            </a:pPr>
            <a:r>
              <a:rPr lang="en-US" sz="1600" dirty="0"/>
              <a:t>SCADA </a:t>
            </a:r>
            <a:r>
              <a:rPr lang="en-US" sz="1600" dirty="0" smtClean="0"/>
              <a:t>hydropower</a:t>
            </a:r>
          </a:p>
          <a:p>
            <a:pPr marL="685800" lvl="1" indent="-228600">
              <a:buSzPts val="2800"/>
            </a:pPr>
            <a:r>
              <a:rPr lang="en-US" sz="1600" dirty="0"/>
              <a:t>Internet of Things (</a:t>
            </a:r>
            <a:r>
              <a:rPr lang="en-US" sz="1600" dirty="0" err="1"/>
              <a:t>IoT</a:t>
            </a:r>
            <a:r>
              <a:rPr lang="en-US" sz="1600" dirty="0"/>
              <a:t>) in </a:t>
            </a:r>
            <a:r>
              <a:rPr lang="en-US" sz="1600" dirty="0" smtClean="0"/>
              <a:t>hydropower    </a:t>
            </a:r>
            <a:endParaRPr lang="en-US" sz="1600" dirty="0"/>
          </a:p>
          <a:p>
            <a:pPr marL="685800" lvl="1" indent="-228600">
              <a:buSzPts val="2800"/>
            </a:pPr>
            <a:r>
              <a:rPr lang="ru-RU" sz="1600" dirty="0"/>
              <a:t> </a:t>
            </a:r>
            <a:r>
              <a:rPr lang="en-US" sz="1600" dirty="0"/>
              <a:t>Artificial intelligence and machine </a:t>
            </a:r>
            <a:r>
              <a:rPr lang="en-US" sz="1600" dirty="0" smtClean="0"/>
              <a:t>learning  </a:t>
            </a:r>
            <a:endParaRPr lang="en-US" sz="1600" dirty="0"/>
          </a:p>
          <a:p>
            <a:pPr marL="457200" lvl="1" indent="0">
              <a:buSzPts val="2800"/>
              <a:buNone/>
            </a:pPr>
            <a:r>
              <a:rPr lang="en-US" sz="1600" dirty="0"/>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4.3.	Number and Size of </a:t>
            </a:r>
            <a:r>
              <a:rPr lang="en-US" sz="2000" dirty="0" smtClean="0"/>
              <a:t>Units</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Several factors influence the choice of the number and size of units (production groups), which in a certain sense determine the choice of the number and size of the aggregates. These factors include:</a:t>
            </a:r>
          </a:p>
          <a:p>
            <a:pPr marL="508000" lvl="0" indent="0">
              <a:lnSpc>
                <a:spcPct val="120000"/>
              </a:lnSpc>
              <a:spcBef>
                <a:spcPts val="0"/>
              </a:spcBef>
              <a:buSzPts val="2800"/>
              <a:buNone/>
            </a:pPr>
            <a:r>
              <a:rPr lang="en-US" sz="1600" dirty="0"/>
              <a:t>a) The maximum capacity from the perspective of technological capabilities for manufacturing;</a:t>
            </a:r>
          </a:p>
          <a:p>
            <a:pPr marL="508000" lvl="0" indent="0">
              <a:lnSpc>
                <a:spcPct val="120000"/>
              </a:lnSpc>
              <a:spcBef>
                <a:spcPts val="0"/>
              </a:spcBef>
              <a:buSzPts val="2800"/>
              <a:buNone/>
            </a:pPr>
            <a:r>
              <a:rPr lang="en-US" sz="1600" dirty="0"/>
              <a:t>b) Hydraulic utilization ratios and the role of power plants in the system;</a:t>
            </a:r>
          </a:p>
          <a:p>
            <a:pPr marL="508000" lvl="0" indent="0">
              <a:lnSpc>
                <a:spcPct val="120000"/>
              </a:lnSpc>
              <a:spcBef>
                <a:spcPts val="0"/>
              </a:spcBef>
              <a:buSzPts val="2800"/>
              <a:buNone/>
            </a:pPr>
            <a:r>
              <a:rPr lang="en-US" sz="1600" dirty="0"/>
              <a:t>c) Conditions of the electricity network with included production groups;</a:t>
            </a:r>
          </a:p>
          <a:p>
            <a:pPr marL="508000" lvl="0" indent="0">
              <a:lnSpc>
                <a:spcPct val="120000"/>
              </a:lnSpc>
              <a:spcBef>
                <a:spcPts val="0"/>
              </a:spcBef>
              <a:buSzPts val="2800"/>
              <a:buNone/>
            </a:pPr>
            <a:r>
              <a:rPr lang="en-US" sz="1600" dirty="0"/>
              <a:t>d) The required reserve capacity in the system;</a:t>
            </a:r>
          </a:p>
          <a:p>
            <a:pPr marL="508000" lvl="0" indent="0">
              <a:lnSpc>
                <a:spcPct val="120000"/>
              </a:lnSpc>
              <a:spcBef>
                <a:spcPts val="0"/>
              </a:spcBef>
              <a:buSzPts val="2800"/>
              <a:buNone/>
            </a:pPr>
            <a:r>
              <a:rPr lang="en-US" sz="1600" dirty="0"/>
              <a:t>e) Transportation conditions; </a:t>
            </a:r>
          </a:p>
          <a:p>
            <a:pPr marL="508000" lvl="0" indent="0">
              <a:lnSpc>
                <a:spcPct val="120000"/>
              </a:lnSpc>
              <a:spcBef>
                <a:spcPts val="0"/>
              </a:spcBef>
              <a:buSzPts val="2800"/>
              <a:buNone/>
            </a:pPr>
            <a:r>
              <a:rPr lang="en-US" sz="1600" dirty="0"/>
              <a:t>f) The standardization of production groups.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4.3.	Number and Size of </a:t>
            </a:r>
            <a:r>
              <a:rPr lang="en-US" sz="2000" dirty="0" smtClean="0"/>
              <a:t>Units</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40" y="1743133"/>
            <a:ext cx="4978674" cy="4091610"/>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t>The </a:t>
            </a:r>
            <a:r>
              <a:rPr lang="en-US" sz="1600" i="1" dirty="0"/>
              <a:t>maximum capacity </a:t>
            </a:r>
            <a:r>
              <a:rPr lang="en-US" sz="1600" dirty="0"/>
              <a:t>is one of the crucial factors. So, for example, in the eighties of the last century, great progress was made in the construction of large aggregates, and what previously seemed like "maximum capacity", today is far exceeded. The fact is that </a:t>
            </a:r>
            <a:r>
              <a:rPr lang="en-US" sz="1600" i="1" dirty="0"/>
              <a:t>conventional</a:t>
            </a:r>
            <a:r>
              <a:rPr lang="en-US" sz="1600" dirty="0"/>
              <a:t> </a:t>
            </a:r>
            <a:r>
              <a:rPr lang="en-US" sz="1600" i="1" dirty="0"/>
              <a:t>Francis </a:t>
            </a:r>
            <a:r>
              <a:rPr lang="en-US" sz="1600" i="1" dirty="0" smtClean="0"/>
              <a:t>turbines</a:t>
            </a:r>
            <a:r>
              <a:rPr lang="mk-MK" sz="1600" i="1" dirty="0" smtClean="0"/>
              <a:t> </a:t>
            </a:r>
            <a:r>
              <a:rPr lang="en-US" sz="1600" i="1" dirty="0"/>
              <a:t>with </a:t>
            </a:r>
            <a:r>
              <a:rPr lang="en-US" sz="1600" i="1" dirty="0" smtClean="0"/>
              <a:t>capacities </a:t>
            </a:r>
            <a:r>
              <a:rPr lang="en-US" sz="1600" dirty="0"/>
              <a:t>of 700 </a:t>
            </a:r>
            <a:r>
              <a:rPr lang="en-US" sz="1600" dirty="0" smtClean="0"/>
              <a:t>MW</a:t>
            </a:r>
            <a:r>
              <a:rPr lang="mk-MK" sz="1600" dirty="0" smtClean="0"/>
              <a:t> </a:t>
            </a:r>
            <a:r>
              <a:rPr lang="en-US" sz="1600" dirty="0"/>
              <a:t>have been built</a:t>
            </a:r>
            <a:r>
              <a:rPr lang="mk-MK" sz="1600" dirty="0" smtClean="0"/>
              <a:t>, </a:t>
            </a:r>
            <a:r>
              <a:rPr lang="en-US" sz="1600" dirty="0"/>
              <a:t>as well as </a:t>
            </a:r>
            <a:r>
              <a:rPr lang="en-US" sz="1600" dirty="0" smtClean="0"/>
              <a:t> </a:t>
            </a:r>
            <a:r>
              <a:rPr lang="en-US" sz="1600" i="1" dirty="0"/>
              <a:t>reversible pump-turbines with </a:t>
            </a:r>
            <a:r>
              <a:rPr lang="en-US" sz="1600" i="1" dirty="0" smtClean="0"/>
              <a:t>capacities </a:t>
            </a:r>
            <a:r>
              <a:rPr lang="en-US" sz="1600" dirty="0"/>
              <a:t>of 400 </a:t>
            </a:r>
            <a:r>
              <a:rPr lang="en-US" sz="1600" dirty="0" smtClean="0"/>
              <a:t>MW. In </a:t>
            </a:r>
            <a:r>
              <a:rPr lang="en-US" sz="1600" dirty="0"/>
              <a:t>projects and studies, units of 1000 MW or more are also considered. Therefore, it can be concluded that the boundary of capacity is constantly changing, and it's difficult to determine where that boundary lies. This also applies to hydro-generators</a:t>
            </a:r>
          </a:p>
        </p:txBody>
      </p:sp>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5862259" y="2002092"/>
            <a:ext cx="5943600" cy="3634740"/>
          </a:xfrm>
          <a:prstGeom prst="rect">
            <a:avLst/>
          </a:prstGeom>
          <a:noFill/>
          <a:ln>
            <a:noFill/>
          </a:ln>
        </p:spPr>
      </p:pic>
      <p:sp>
        <p:nvSpPr>
          <p:cNvPr id="2" name="Rectangle 1"/>
          <p:cNvSpPr/>
          <p:nvPr/>
        </p:nvSpPr>
        <p:spPr>
          <a:xfrm>
            <a:off x="6288685" y="1650071"/>
            <a:ext cx="5113900"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Progress in the construction of a pump turbine and motor-generator</a:t>
            </a:r>
            <a:endParaRPr lang="en-US" dirty="0"/>
          </a:p>
        </p:txBody>
      </p:sp>
    </p:spTree>
    <p:extLst>
      <p:ext uri="{BB962C8B-B14F-4D97-AF65-F5344CB8AC3E}">
        <p14:creationId xmlns:p14="http://schemas.microsoft.com/office/powerpoint/2010/main" val="1995436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4.3.	Number and Size of </a:t>
            </a:r>
            <a:r>
              <a:rPr lang="en-US" sz="2000" dirty="0" smtClean="0"/>
              <a:t>Units</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40" y="1743133"/>
            <a:ext cx="4978674" cy="4091610"/>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In terms of </a:t>
            </a:r>
            <a:r>
              <a:rPr lang="en-US" sz="1600" i="1" dirty="0"/>
              <a:t>hydraulic relationships</a:t>
            </a:r>
            <a:r>
              <a:rPr lang="en-US" sz="1600" dirty="0"/>
              <a:t> </a:t>
            </a:r>
            <a:r>
              <a:rPr lang="en-US" sz="1600" i="1" dirty="0"/>
              <a:t>and the role of power plants</a:t>
            </a:r>
            <a:r>
              <a:rPr lang="en-US" sz="1600" dirty="0"/>
              <a:t>, when choosing the number of units, the impact of the number of units on surplus or deficit production should be taken into account in terms of a larger or smaller number of units, as well as the efficiency of the power plant. Larger units have a higher level of efficiency, resulting in higher production. However, if the duration curve of the working water is such that the plant needs to operate at low flows, small units, or with a larger number of units for a given installed flow, are better suited to this mode.</a:t>
            </a:r>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6189919" y="1628985"/>
            <a:ext cx="5615940" cy="4319905"/>
          </a:xfrm>
          <a:prstGeom prst="rect">
            <a:avLst/>
          </a:prstGeom>
          <a:noFill/>
          <a:ln>
            <a:noFill/>
          </a:ln>
        </p:spPr>
      </p:pic>
      <p:sp>
        <p:nvSpPr>
          <p:cNvPr id="3" name="Rectangle 2"/>
          <p:cNvSpPr/>
          <p:nvPr/>
        </p:nvSpPr>
        <p:spPr>
          <a:xfrm>
            <a:off x="7016417" y="1382258"/>
            <a:ext cx="3962944"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Efficiency levels of a power plant with 2 and 3 units </a:t>
            </a:r>
            <a:endParaRPr lang="en-US" dirty="0"/>
          </a:p>
        </p:txBody>
      </p:sp>
      <p:sp>
        <p:nvSpPr>
          <p:cNvPr id="4" name="Rectangle 3"/>
          <p:cNvSpPr/>
          <p:nvPr/>
        </p:nvSpPr>
        <p:spPr>
          <a:xfrm>
            <a:off x="3611427" y="5444660"/>
            <a:ext cx="3118161" cy="307777"/>
          </a:xfrm>
          <a:prstGeom prst="rect">
            <a:avLst/>
          </a:prstGeom>
        </p:spPr>
        <p:txBody>
          <a:bodyPr wrap="none">
            <a:spAutoFit/>
          </a:bodyPr>
          <a:lstStyle/>
          <a:p>
            <a:r>
              <a:rPr lang="en-US" dirty="0">
                <a:latin typeface="Times New Roman" panose="02020603050405020304" pitchFamily="18" charset="0"/>
                <a:ea typeface="Calibri" panose="020F0502020204030204" pitchFamily="34" charset="0"/>
              </a:rPr>
              <a:t>relationships in the choice of 2 or 3 units</a:t>
            </a:r>
            <a:endParaRPr lang="en-US" dirty="0"/>
          </a:p>
        </p:txBody>
      </p:sp>
    </p:spTree>
    <p:extLst>
      <p:ext uri="{BB962C8B-B14F-4D97-AF65-F5344CB8AC3E}">
        <p14:creationId xmlns:p14="http://schemas.microsoft.com/office/powerpoint/2010/main" val="24532834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4.3.	Number and Size of </a:t>
            </a:r>
            <a:r>
              <a:rPr lang="en-US" sz="2000" dirty="0" smtClean="0"/>
              <a:t>Units</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1016617" cy="1682238"/>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i="1" dirty="0"/>
              <a:t>Investment costs increase with the increasing number of units</a:t>
            </a:r>
            <a:r>
              <a:rPr lang="en-US" sz="1600" i="1" dirty="0" smtClean="0"/>
              <a:t>.</a:t>
            </a:r>
            <a:r>
              <a:rPr lang="mk-MK" sz="1600" dirty="0" smtClean="0"/>
              <a:t>   </a:t>
            </a:r>
            <a:endParaRPr lang="mk-MK" sz="1600" i="1" dirty="0" smtClean="0"/>
          </a:p>
          <a:p>
            <a:pPr marL="0" lvl="0" indent="0">
              <a:lnSpc>
                <a:spcPct val="120000"/>
              </a:lnSpc>
              <a:spcBef>
                <a:spcPts val="0"/>
              </a:spcBef>
              <a:buSzPts val="2800"/>
              <a:buNone/>
            </a:pPr>
            <a:r>
              <a:rPr lang="en-US" sz="1600" dirty="0"/>
              <a:t>If an increase in production is achieved with a larger number of units, and if the value of that production is equal to or greater than the increased annual operating costs corresponding to larger investments, it is justified to choose a larger number of units. It is assumed that a larger number of units provides higher production, which does not always </a:t>
            </a:r>
            <a:r>
              <a:rPr lang="en-US" sz="1600" dirty="0" smtClean="0"/>
              <a:t>happen.</a:t>
            </a:r>
            <a:endParaRPr lang="en-US" sz="1600" dirty="0"/>
          </a:p>
        </p:txBody>
      </p:sp>
      <p:sp>
        <p:nvSpPr>
          <p:cNvPr id="2" name="Rectangle 1"/>
          <p:cNvSpPr/>
          <p:nvPr/>
        </p:nvSpPr>
        <p:spPr>
          <a:xfrm>
            <a:off x="1204270" y="3304732"/>
            <a:ext cx="1457450"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A</a:t>
            </a:r>
            <a:r>
              <a:rPr lang="en-US" sz="1600" dirty="0" smtClean="0">
                <a:latin typeface="Times New Roman" panose="02020603050405020304" pitchFamily="18" charset="0"/>
                <a:ea typeface="Calibri" panose="020F0502020204030204" pitchFamily="34" charset="0"/>
              </a:rPr>
              <a:t>nnual </a:t>
            </a:r>
            <a:r>
              <a:rPr lang="en-US" sz="1600" dirty="0">
                <a:latin typeface="Times New Roman" panose="02020603050405020304" pitchFamily="18" charset="0"/>
                <a:ea typeface="Calibri" panose="020F0502020204030204" pitchFamily="34" charset="0"/>
              </a:rPr>
              <a:t>savings</a:t>
            </a:r>
            <a:endParaRPr lang="en-US" sz="1600" dirty="0"/>
          </a:p>
        </p:txBody>
      </p:sp>
      <mc:AlternateContent xmlns:mc="http://schemas.openxmlformats.org/markup-compatibility/2006" xmlns:a14="http://schemas.microsoft.com/office/drawing/2010/main">
        <mc:Choice Requires="a14">
          <p:sp>
            <p:nvSpPr>
              <p:cNvPr id="12" name="Rectangle 11"/>
              <p:cNvSpPr/>
              <p:nvPr/>
            </p:nvSpPr>
            <p:spPr>
              <a:xfrm>
                <a:off x="2661720" y="3304732"/>
                <a:ext cx="1276440"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a:latin typeface="Cambria Math" panose="02040503050406030204" pitchFamily="18" charset="0"/>
                        </a:rPr>
                        <m:t>∆</m:t>
                      </m:r>
                      <m:r>
                        <a:rPr lang="en-US" sz="1600" i="1">
                          <a:latin typeface="Cambria Math" panose="02040503050406030204" pitchFamily="18" charset="0"/>
                        </a:rPr>
                        <m:t>𝑇</m:t>
                      </m:r>
                      <m:r>
                        <a:rPr lang="en-US" sz="1600">
                          <a:latin typeface="Cambria Math" panose="02040503050406030204" pitchFamily="18" charset="0"/>
                        </a:rPr>
                        <m:t>=∆</m:t>
                      </m:r>
                      <m:r>
                        <a:rPr lang="en-US" sz="1600" i="1">
                          <a:latin typeface="Cambria Math" panose="02040503050406030204" pitchFamily="18" charset="0"/>
                        </a:rPr>
                        <m:t>𝐽</m:t>
                      </m:r>
                      <m:r>
                        <a:rPr lang="en-US" sz="1600">
                          <a:latin typeface="Cambria Math" panose="02040503050406030204" pitchFamily="18" charset="0"/>
                        </a:rPr>
                        <m:t>∙</m:t>
                      </m:r>
                      <m:r>
                        <a:rPr lang="en-US" sz="1600" i="1">
                          <a:latin typeface="Cambria Math" panose="02040503050406030204" pitchFamily="18" charset="0"/>
                        </a:rPr>
                        <m:t>𝑘</m:t>
                      </m:r>
                      <m:r>
                        <a:rPr lang="en-US" sz="1600">
                          <a:latin typeface="Cambria Math" panose="02040503050406030204" pitchFamily="18" charset="0"/>
                        </a:rPr>
                        <m:t> </m:t>
                      </m:r>
                    </m:oMath>
                  </m:oMathPara>
                </a14:m>
                <a:endParaRPr lang="en-US" sz="1600" dirty="0"/>
              </a:p>
            </p:txBody>
          </p:sp>
        </mc:Choice>
        <mc:Fallback xmlns="">
          <p:sp>
            <p:nvSpPr>
              <p:cNvPr id="12" name="Rectangle 11"/>
              <p:cNvSpPr>
                <a:spLocks noRot="1" noChangeAspect="1" noMove="1" noResize="1" noEditPoints="1" noAdjustHandles="1" noChangeArrowheads="1" noChangeShapeType="1" noTextEdit="1"/>
              </p:cNvSpPr>
              <p:nvPr/>
            </p:nvSpPr>
            <p:spPr>
              <a:xfrm>
                <a:off x="2661720" y="3304732"/>
                <a:ext cx="1276440" cy="338554"/>
              </a:xfrm>
              <a:prstGeom prst="rect">
                <a:avLst/>
              </a:prstGeom>
              <a:blipFill>
                <a:blip r:embed="rId5"/>
                <a:stretch>
                  <a:fillRect b="-10714"/>
                </a:stretch>
              </a:blipFill>
            </p:spPr>
            <p:txBody>
              <a:bodyPr/>
              <a:lstStyle/>
              <a:p>
                <a:r>
                  <a:rPr lang="en-US">
                    <a:noFill/>
                  </a:rPr>
                  <a:t> </a:t>
                </a:r>
              </a:p>
            </p:txBody>
          </p:sp>
        </mc:Fallback>
      </mc:AlternateContent>
      <p:sp>
        <p:nvSpPr>
          <p:cNvPr id="13" name="Rectangle 12"/>
          <p:cNvSpPr/>
          <p:nvPr/>
        </p:nvSpPr>
        <p:spPr>
          <a:xfrm>
            <a:off x="1587750" y="3673169"/>
            <a:ext cx="3278697" cy="553998"/>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Δ</a:t>
            </a:r>
            <a:r>
              <a:rPr lang="en-US" sz="1600" i="1" dirty="0">
                <a:latin typeface="Times New Roman" panose="02020603050405020304" pitchFamily="18" charset="0"/>
                <a:ea typeface="Calibri" panose="020F0502020204030204" pitchFamily="34" charset="0"/>
              </a:rPr>
              <a:t>J</a:t>
            </a:r>
            <a:r>
              <a:rPr lang="en-US" dirty="0">
                <a:latin typeface="Times New Roman" panose="02020603050405020304" pitchFamily="18" charset="0"/>
                <a:ea typeface="Calibri" panose="020F0502020204030204" pitchFamily="34" charset="0"/>
              </a:rPr>
              <a:t> </a:t>
            </a:r>
            <a:r>
              <a:rPr lang="mk-MK" dirty="0">
                <a:latin typeface="Times New Roman" panose="02020603050405020304" pitchFamily="18" charset="0"/>
                <a:ea typeface="Calibri" panose="020F0502020204030204" pitchFamily="34" charset="0"/>
              </a:rPr>
              <a:t>-</a:t>
            </a:r>
            <a:r>
              <a:rPr lang="en-US" dirty="0">
                <a:latin typeface="Times New Roman" panose="02020603050405020304" pitchFamily="18" charset="0"/>
                <a:ea typeface="Calibri" panose="020F0502020204030204" pitchFamily="34" charset="0"/>
              </a:rPr>
              <a:t> savings on construction and equipment costs</a:t>
            </a:r>
            <a:endParaRPr lang="en-US" dirty="0"/>
          </a:p>
        </p:txBody>
      </p:sp>
      <p:sp>
        <p:nvSpPr>
          <p:cNvPr id="14" name="Rectangle 13"/>
          <p:cNvSpPr/>
          <p:nvPr/>
        </p:nvSpPr>
        <p:spPr>
          <a:xfrm>
            <a:off x="1754612" y="4210730"/>
            <a:ext cx="1854995"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k</a:t>
            </a:r>
            <a:r>
              <a:rPr lang="mk-MK" dirty="0">
                <a:latin typeface="Times New Roman" panose="02020603050405020304" pitchFamily="18" charset="0"/>
                <a:ea typeface="Calibri" panose="020F0502020204030204" pitchFamily="34" charset="0"/>
              </a:rPr>
              <a:t> </a:t>
            </a:r>
            <a:r>
              <a:rPr lang="mk-MK"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annual cost rate (%)</a:t>
            </a:r>
            <a:endParaRPr lang="en-US" dirty="0"/>
          </a:p>
        </p:txBody>
      </p:sp>
      <p:sp>
        <p:nvSpPr>
          <p:cNvPr id="15" name="Rectangle 14"/>
          <p:cNvSpPr/>
          <p:nvPr/>
        </p:nvSpPr>
        <p:spPr>
          <a:xfrm>
            <a:off x="6089004" y="3425371"/>
            <a:ext cx="3685624"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V</a:t>
            </a:r>
            <a:r>
              <a:rPr lang="en-US" sz="1600" dirty="0" smtClean="0">
                <a:latin typeface="Times New Roman" panose="02020603050405020304" pitchFamily="18" charset="0"/>
                <a:ea typeface="Calibri" panose="020F0502020204030204" pitchFamily="34" charset="0"/>
              </a:rPr>
              <a:t>alue of </a:t>
            </a:r>
            <a:r>
              <a:rPr lang="en-US" sz="1600" dirty="0">
                <a:latin typeface="Times New Roman" panose="02020603050405020304" pitchFamily="18" charset="0"/>
                <a:ea typeface="Calibri" panose="020F0502020204030204" pitchFamily="34" charset="0"/>
              </a:rPr>
              <a:t>increased </a:t>
            </a:r>
            <a:r>
              <a:rPr lang="en-US" sz="1600" dirty="0" smtClean="0">
                <a:latin typeface="Times New Roman" panose="02020603050405020304" pitchFamily="18" charset="0"/>
                <a:ea typeface="Calibri" panose="020F0502020204030204" pitchFamily="34" charset="0"/>
              </a:rPr>
              <a:t>(decreased) </a:t>
            </a:r>
            <a:r>
              <a:rPr lang="en-US" sz="1600" dirty="0">
                <a:latin typeface="Times New Roman" panose="02020603050405020304" pitchFamily="18" charset="0"/>
                <a:ea typeface="Calibri" panose="020F0502020204030204" pitchFamily="34" charset="0"/>
              </a:rPr>
              <a:t>production </a:t>
            </a:r>
            <a:endParaRPr lang="en-US" sz="1600" dirty="0"/>
          </a:p>
        </p:txBody>
      </p:sp>
      <mc:AlternateContent xmlns:mc="http://schemas.openxmlformats.org/markup-compatibility/2006" xmlns:a14="http://schemas.microsoft.com/office/drawing/2010/main">
        <mc:Choice Requires="a14">
          <p:sp>
            <p:nvSpPr>
              <p:cNvPr id="16" name="Rectangle 15"/>
              <p:cNvSpPr/>
              <p:nvPr/>
            </p:nvSpPr>
            <p:spPr>
              <a:xfrm>
                <a:off x="7009836" y="3720669"/>
                <a:ext cx="138326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a:latin typeface="Cambria Math" panose="02040503050406030204" pitchFamily="18" charset="0"/>
                        </a:rPr>
                        <m:t>∆</m:t>
                      </m:r>
                      <m:r>
                        <a:rPr lang="en-US" sz="1600" i="1">
                          <a:latin typeface="Cambria Math" panose="02040503050406030204" pitchFamily="18" charset="0"/>
                        </a:rPr>
                        <m:t>𝐶</m:t>
                      </m:r>
                      <m:r>
                        <a:rPr lang="en-US" sz="1600">
                          <a:latin typeface="Cambria Math" panose="02040503050406030204" pitchFamily="18" charset="0"/>
                        </a:rPr>
                        <m:t>=∆</m:t>
                      </m:r>
                      <m:r>
                        <a:rPr lang="en-US" sz="1600" i="1">
                          <a:latin typeface="Cambria Math" panose="02040503050406030204" pitchFamily="18" charset="0"/>
                        </a:rPr>
                        <m:t>𝑊</m:t>
                      </m:r>
                      <m:r>
                        <a:rPr lang="en-US" sz="1600">
                          <a:latin typeface="Cambria Math" panose="02040503050406030204" pitchFamily="18" charset="0"/>
                        </a:rPr>
                        <m:t>∙</m:t>
                      </m:r>
                      <m:r>
                        <a:rPr lang="en-US" sz="1600" i="1">
                          <a:latin typeface="Cambria Math" panose="02040503050406030204" pitchFamily="18" charset="0"/>
                        </a:rPr>
                        <m:t>𝑐</m:t>
                      </m:r>
                      <m:r>
                        <a:rPr lang="en-US" sz="1600">
                          <a:latin typeface="Cambria Math" panose="02040503050406030204" pitchFamily="18" charset="0"/>
                        </a:rPr>
                        <m:t> </m:t>
                      </m:r>
                    </m:oMath>
                  </m:oMathPara>
                </a14:m>
                <a:endParaRPr lang="en-US" sz="1600" dirty="0"/>
              </a:p>
            </p:txBody>
          </p:sp>
        </mc:Choice>
        <mc:Fallback xmlns="">
          <p:sp>
            <p:nvSpPr>
              <p:cNvPr id="16" name="Rectangle 15"/>
              <p:cNvSpPr>
                <a:spLocks noRot="1" noChangeAspect="1" noMove="1" noResize="1" noEditPoints="1" noAdjustHandles="1" noChangeArrowheads="1" noChangeShapeType="1" noTextEdit="1"/>
              </p:cNvSpPr>
              <p:nvPr/>
            </p:nvSpPr>
            <p:spPr>
              <a:xfrm>
                <a:off x="7009836" y="3720669"/>
                <a:ext cx="1383264" cy="338554"/>
              </a:xfrm>
              <a:prstGeom prst="rect">
                <a:avLst/>
              </a:prstGeom>
              <a:blipFill>
                <a:blip r:embed="rId6"/>
                <a:stretch>
                  <a:fillRect/>
                </a:stretch>
              </a:blipFill>
            </p:spPr>
            <p:txBody>
              <a:bodyPr/>
              <a:lstStyle/>
              <a:p>
                <a:r>
                  <a:rPr lang="en-US">
                    <a:noFill/>
                  </a:rPr>
                  <a:t> </a:t>
                </a:r>
              </a:p>
            </p:txBody>
          </p:sp>
        </mc:Fallback>
      </mc:AlternateContent>
      <p:sp>
        <p:nvSpPr>
          <p:cNvPr id="17" name="Rectangle 16"/>
          <p:cNvSpPr/>
          <p:nvPr/>
        </p:nvSpPr>
        <p:spPr>
          <a:xfrm>
            <a:off x="6324040" y="4012615"/>
            <a:ext cx="2849932" cy="553998"/>
          </a:xfrm>
          <a:prstGeom prst="rect">
            <a:avLst/>
          </a:prstGeom>
        </p:spPr>
        <p:txBody>
          <a:bodyPr wrap="square">
            <a:spAutoFit/>
          </a:bodyPr>
          <a:lstStyle/>
          <a:p>
            <a:r>
              <a:rPr lang="mk-MK" sz="1600" dirty="0">
                <a:latin typeface="Times New Roman" panose="02020603050405020304" pitchFamily="18" charset="0"/>
                <a:ea typeface="Calibri" panose="020F0502020204030204" pitchFamily="34" charset="0"/>
              </a:rPr>
              <a:t>Δ</a:t>
            </a:r>
            <a:r>
              <a:rPr lang="mk-MK" sz="1600" i="1" dirty="0">
                <a:latin typeface="Times New Roman" panose="02020603050405020304" pitchFamily="18" charset="0"/>
                <a:ea typeface="Calibri" panose="020F0502020204030204" pitchFamily="34" charset="0"/>
              </a:rPr>
              <a:t>W</a:t>
            </a:r>
            <a:r>
              <a:rPr lang="mk-MK" dirty="0">
                <a:latin typeface="Times New Roman" panose="02020603050405020304" pitchFamily="18" charset="0"/>
                <a:ea typeface="Calibri" panose="020F0502020204030204" pitchFamily="34" charset="0"/>
              </a:rPr>
              <a:t> </a:t>
            </a:r>
            <a:r>
              <a:rPr lang="mk-MK"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increase or decrease in annual production (kWh/year) </a:t>
            </a:r>
            <a:endParaRPr lang="en-US" dirty="0"/>
          </a:p>
        </p:txBody>
      </p:sp>
      <mc:AlternateContent xmlns:mc="http://schemas.openxmlformats.org/markup-compatibility/2006" xmlns:a14="http://schemas.microsoft.com/office/drawing/2010/main">
        <mc:Choice Requires="a14">
          <p:sp>
            <p:nvSpPr>
              <p:cNvPr id="18" name="Rectangle 17"/>
              <p:cNvSpPr/>
              <p:nvPr/>
            </p:nvSpPr>
            <p:spPr>
              <a:xfrm>
                <a:off x="6370220" y="4536979"/>
                <a:ext cx="1462388" cy="332912"/>
              </a:xfrm>
              <a:prstGeom prst="rect">
                <a:avLst/>
              </a:prstGeom>
            </p:spPr>
            <p:txBody>
              <a:bodyPr wrap="none">
                <a:spAutoFit/>
              </a:bodyPr>
              <a:lstStyle/>
              <a:p>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𝑐</m:t>
                    </m:r>
                  </m:oMath>
                </a14:m>
                <a:r>
                  <a:rPr lang="en-US" dirty="0">
                    <a:latin typeface="Times New Roman" panose="02020603050405020304" pitchFamily="18" charset="0"/>
                    <a:ea typeface="Calibri" panose="020F0502020204030204" pitchFamily="34" charset="0"/>
                  </a:rPr>
                  <a:t> </a:t>
                </a:r>
                <a:r>
                  <a:rPr lang="mk-MK" dirty="0" smtClean="0">
                    <a:latin typeface="Times New Roman" panose="02020603050405020304" pitchFamily="18" charset="0"/>
                    <a:ea typeface="Calibri" panose="020F0502020204030204" pitchFamily="34" charset="0"/>
                  </a:rPr>
                  <a:t>-</a:t>
                </a:r>
                <a:r>
                  <a:rPr lang="en-US" dirty="0">
                    <a:latin typeface="Times New Roman" panose="02020603050405020304" pitchFamily="18" charset="0"/>
                    <a:ea typeface="Calibri" panose="020F0502020204030204" pitchFamily="34" charset="0"/>
                  </a:rPr>
                  <a:t> price per kWh</a:t>
                </a:r>
                <a:endParaRPr lang="en-US" dirty="0"/>
              </a:p>
            </p:txBody>
          </p:sp>
        </mc:Choice>
        <mc:Fallback xmlns="">
          <p:sp>
            <p:nvSpPr>
              <p:cNvPr id="18" name="Rectangle 17"/>
              <p:cNvSpPr>
                <a:spLocks noRot="1" noChangeAspect="1" noMove="1" noResize="1" noEditPoints="1" noAdjustHandles="1" noChangeArrowheads="1" noChangeShapeType="1" noTextEdit="1"/>
              </p:cNvSpPr>
              <p:nvPr/>
            </p:nvSpPr>
            <p:spPr>
              <a:xfrm>
                <a:off x="6370220" y="4536979"/>
                <a:ext cx="1462388" cy="332912"/>
              </a:xfrm>
              <a:prstGeom prst="rect">
                <a:avLst/>
              </a:prstGeom>
              <a:blipFill>
                <a:blip r:embed="rId7"/>
                <a:stretch>
                  <a:fillRect b="-18182"/>
                </a:stretch>
              </a:blipFill>
            </p:spPr>
            <p:txBody>
              <a:bodyPr/>
              <a:lstStyle/>
              <a:p>
                <a:r>
                  <a:rPr lang="en-US">
                    <a:noFill/>
                  </a:rPr>
                  <a:t> </a:t>
                </a:r>
              </a:p>
            </p:txBody>
          </p:sp>
        </mc:Fallback>
      </mc:AlternateContent>
      <p:grpSp>
        <p:nvGrpSpPr>
          <p:cNvPr id="19" name="Group 18"/>
          <p:cNvGrpSpPr/>
          <p:nvPr/>
        </p:nvGrpSpPr>
        <p:grpSpPr>
          <a:xfrm>
            <a:off x="1443026" y="5042871"/>
            <a:ext cx="9291955" cy="363112"/>
            <a:chOff x="1444270" y="4895608"/>
            <a:chExt cx="9291955" cy="363112"/>
          </a:xfrm>
        </p:grpSpPr>
        <p:sp>
          <p:nvSpPr>
            <p:cNvPr id="20" name="Rectangle 19"/>
            <p:cNvSpPr/>
            <p:nvPr/>
          </p:nvSpPr>
          <p:spPr>
            <a:xfrm>
              <a:off x="1444270" y="4899706"/>
              <a:ext cx="620683" cy="338554"/>
            </a:xfrm>
            <a:prstGeom prst="rect">
              <a:avLst/>
            </a:prstGeom>
          </p:spPr>
          <p:txBody>
            <a:bodyPr wrap="none">
              <a:spAutoFit/>
            </a:bodyPr>
            <a:lstStyle/>
            <a:p>
              <a:r>
                <a:rPr lang="en-US" sz="1600" dirty="0" smtClean="0">
                  <a:latin typeface="Times New Roman" panose="02020603050405020304" pitchFamily="18" charset="0"/>
                  <a:ea typeface="Calibri" panose="020F0502020204030204" pitchFamily="34" charset="0"/>
                </a:rPr>
                <a:t>If it s</a:t>
              </a:r>
              <a:endParaRPr lang="en-US" sz="1600" dirty="0"/>
            </a:p>
          </p:txBody>
        </p:sp>
        <mc:AlternateContent xmlns:mc="http://schemas.openxmlformats.org/markup-compatibility/2006" xmlns:a14="http://schemas.microsoft.com/office/drawing/2010/main">
          <mc:Choice Requires="a14">
            <p:sp>
              <p:nvSpPr>
                <p:cNvPr id="21" name="Rectangle 20"/>
                <p:cNvSpPr/>
                <p:nvPr/>
              </p:nvSpPr>
              <p:spPr>
                <a:xfrm>
                  <a:off x="2130346" y="4920166"/>
                  <a:ext cx="105599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a:latin typeface="Cambria Math" panose="02040503050406030204" pitchFamily="18" charset="0"/>
                          </a:rPr>
                          <m:t>∆</m:t>
                        </m:r>
                        <m:r>
                          <a:rPr lang="en-US" sz="1600" i="1">
                            <a:latin typeface="Cambria Math" panose="02040503050406030204" pitchFamily="18" charset="0"/>
                          </a:rPr>
                          <m:t>𝐶</m:t>
                        </m:r>
                        <m:r>
                          <a:rPr lang="en-US" sz="1600">
                            <a:latin typeface="Cambria Math" panose="02040503050406030204" pitchFamily="18" charset="0"/>
                          </a:rPr>
                          <m:t>≥∆</m:t>
                        </m:r>
                        <m:r>
                          <a:rPr lang="en-US" sz="1600" i="1">
                            <a:latin typeface="Cambria Math" panose="02040503050406030204" pitchFamily="18" charset="0"/>
                          </a:rPr>
                          <m:t>𝑇</m:t>
                        </m:r>
                        <m:r>
                          <a:rPr lang="en-US" sz="1600">
                            <a:latin typeface="Cambria Math" panose="02040503050406030204" pitchFamily="18" charset="0"/>
                          </a:rPr>
                          <m:t> </m:t>
                        </m:r>
                      </m:oMath>
                    </m:oMathPara>
                  </a14:m>
                  <a:endParaRPr lang="en-US" sz="1600" dirty="0"/>
                </a:p>
              </p:txBody>
            </p:sp>
          </mc:Choice>
          <mc:Fallback xmlns="">
            <p:sp>
              <p:nvSpPr>
                <p:cNvPr id="21" name="Rectangle 20"/>
                <p:cNvSpPr>
                  <a:spLocks noRot="1" noChangeAspect="1" noMove="1" noResize="1" noEditPoints="1" noAdjustHandles="1" noChangeArrowheads="1" noChangeShapeType="1" noTextEdit="1"/>
                </p:cNvSpPr>
                <p:nvPr/>
              </p:nvSpPr>
              <p:spPr>
                <a:xfrm>
                  <a:off x="2130346" y="4920166"/>
                  <a:ext cx="1055995" cy="338554"/>
                </a:xfrm>
                <a:prstGeom prst="rect">
                  <a:avLst/>
                </a:prstGeom>
                <a:blipFill>
                  <a:blip r:embed="rId8"/>
                  <a:stretch>
                    <a:fillRect/>
                  </a:stretch>
                </a:blipFill>
              </p:spPr>
              <p:txBody>
                <a:bodyPr/>
                <a:lstStyle/>
                <a:p>
                  <a:r>
                    <a:rPr lang="en-US">
                      <a:noFill/>
                    </a:rPr>
                    <a:t> </a:t>
                  </a:r>
                </a:p>
              </p:txBody>
            </p:sp>
          </mc:Fallback>
        </mc:AlternateContent>
        <p:sp>
          <p:nvSpPr>
            <p:cNvPr id="22" name="Rectangle 21"/>
            <p:cNvSpPr/>
            <p:nvPr/>
          </p:nvSpPr>
          <p:spPr>
            <a:xfrm>
              <a:off x="3168611" y="4895608"/>
              <a:ext cx="7567614" cy="357534"/>
            </a:xfrm>
            <a:prstGeom prst="rect">
              <a:avLst/>
            </a:prstGeom>
          </p:spPr>
          <p:txBody>
            <a:bodyPr wrap="square">
              <a:spAutoFit/>
            </a:bodyPr>
            <a:lstStyle/>
            <a:p>
              <a:pPr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it is justified to choose a smaller number of units if this relationship is satisfied.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6986029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4.3.	Number and Size of </a:t>
            </a:r>
            <a:r>
              <a:rPr lang="en-US" sz="2000" dirty="0" smtClean="0"/>
              <a:t>Units</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705818" y="1731567"/>
            <a:ext cx="10426637" cy="1224951"/>
          </a:xfrm>
          <a:prstGeom prst="rect">
            <a:avLst/>
          </a:prstGeom>
        </p:spPr>
        <p:txBody>
          <a:bodyPr wrap="square">
            <a:spAutoFit/>
          </a:bodyPr>
          <a:lstStyle/>
          <a:p>
            <a:pPr indent="58738" algn="just">
              <a:lnSpc>
                <a:spcPct val="115000"/>
              </a:lnSpc>
              <a:spcAft>
                <a:spcPts val="1000"/>
              </a:spcAft>
            </a:pPr>
            <a:r>
              <a:rPr lang="en-US" sz="1600" i="1" dirty="0">
                <a:latin typeface="Times New Roman" panose="02020603050405020304" pitchFamily="18" charset="0"/>
                <a:ea typeface="Calibri" panose="020F0502020204030204" pitchFamily="34" charset="0"/>
                <a:cs typeface="Times New Roman" panose="02020603050405020304" pitchFamily="18" charset="0"/>
              </a:rPr>
              <a:t>The installed capacity in Power</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Cambria Math" panose="02040503050406030204" pitchFamily="18" charset="0"/>
                <a:ea typeface="Calibri" panose="020F0502020204030204" pitchFamily="34" charset="0"/>
                <a:cs typeface="Cambria Math" panose="02040503050406030204" pitchFamily="18" charset="0"/>
              </a:rPr>
              <a:t>𝑃</a:t>
            </a:r>
            <a:r>
              <a:rPr lang="en-US" sz="1600" baseline="-25000" dirty="0">
                <a:latin typeface="Cambria Math" panose="02040503050406030204" pitchFamily="18" charset="0"/>
                <a:ea typeface="Calibri" panose="020F0502020204030204" pitchFamily="34" charset="0"/>
                <a:cs typeface="Cambria Math" panose="02040503050406030204" pitchFamily="18" charset="0"/>
              </a:rPr>
              <a:t>𝑖</a:t>
            </a:r>
            <a:r>
              <a:rPr lang="en-US" sz="1600" dirty="0">
                <a:latin typeface="Times New Roman" panose="02020603050405020304" pitchFamily="18" charset="0"/>
                <a:ea typeface="Calibri" panose="020F0502020204030204" pitchFamily="34" charset="0"/>
                <a:cs typeface="Times New Roman" panose="02020603050405020304" pitchFamily="18" charset="0"/>
              </a:rPr>
              <a:t>) or </a:t>
            </a:r>
            <a:r>
              <a:rPr lang="en-US" sz="1600" i="1" dirty="0">
                <a:latin typeface="Times New Roman" panose="02020603050405020304" pitchFamily="18" charset="0"/>
                <a:ea typeface="Calibri" panose="020F0502020204030204" pitchFamily="34" charset="0"/>
                <a:cs typeface="Times New Roman" panose="02020603050405020304" pitchFamily="18" charset="0"/>
              </a:rPr>
              <a:t>flow rate</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Cambria Math" panose="02040503050406030204" pitchFamily="18" charset="0"/>
                <a:ea typeface="Calibri" panose="020F0502020204030204" pitchFamily="34" charset="0"/>
                <a:cs typeface="Cambria Math" panose="02040503050406030204" pitchFamily="18" charset="0"/>
              </a:rPr>
              <a:t>𝑄</a:t>
            </a:r>
            <a:r>
              <a:rPr lang="en-US" sz="1600" baseline="-25000" dirty="0">
                <a:latin typeface="Cambria Math" panose="02040503050406030204" pitchFamily="18" charset="0"/>
                <a:ea typeface="Calibri" panose="020F0502020204030204" pitchFamily="34" charset="0"/>
                <a:cs typeface="Cambria Math" panose="02040503050406030204" pitchFamily="18" charset="0"/>
              </a:rPr>
              <a:t>𝑖</a:t>
            </a:r>
            <a:r>
              <a:rPr lang="en-US" sz="1600" dirty="0">
                <a:latin typeface="Times New Roman" panose="02020603050405020304" pitchFamily="18" charset="0"/>
                <a:ea typeface="Calibri" panose="020F0502020204030204" pitchFamily="34" charset="0"/>
                <a:cs typeface="Times New Roman" panose="02020603050405020304" pitchFamily="18" charset="0"/>
              </a:rPr>
              <a:t>) can be divided into 2, 3, or more units. From an investment cost perspective, it is clear that efforts should be made to aim for a smaller number of units. This can be influenced by network requirements for limiting the capacity of a single unit, especially in smaller networks that, for example, in the case of reversible pump units, may not be able to withstand the starting impacts of the pump drive.</a:t>
            </a:r>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763874" y="3045006"/>
            <a:ext cx="10426638" cy="934487"/>
          </a:xfrm>
          <a:prstGeom prst="rect">
            <a:avLst/>
          </a:prstGeom>
        </p:spPr>
        <p:txBody>
          <a:bodyPr wrap="square">
            <a:spAutoFit/>
          </a:bodyPr>
          <a:lstStyle/>
          <a:p>
            <a:pPr>
              <a:lnSpc>
                <a:spcPct val="114000"/>
              </a:lnSpc>
            </a:pPr>
            <a:r>
              <a:rPr lang="en-US" sz="1600" dirty="0">
                <a:latin typeface="Times New Roman" panose="02020603050405020304" pitchFamily="18" charset="0"/>
                <a:ea typeface="Calibri" panose="020F0502020204030204" pitchFamily="34" charset="0"/>
              </a:rPr>
              <a:t>On the other hand, in hydroelectric facilities in small networks with a smaller number of power plants or production groups, the need for reserve capacity is treated differently than in larger systems, where a drop of, for example, 200 MW is not a problem</a:t>
            </a:r>
            <a:r>
              <a:rPr lang="mk-MK" sz="1600" dirty="0">
                <a:latin typeface="Times New Roman" panose="02020603050405020304" pitchFamily="18" charset="0"/>
                <a:ea typeface="Calibri" panose="020F0502020204030204" pitchFamily="34" charset="0"/>
              </a:rPr>
              <a:t>.</a:t>
            </a:r>
            <a:endParaRPr lang="en-US" sz="1600" dirty="0"/>
          </a:p>
        </p:txBody>
      </p:sp>
      <p:sp>
        <p:nvSpPr>
          <p:cNvPr id="10" name="Rectangle 9"/>
          <p:cNvSpPr/>
          <p:nvPr/>
        </p:nvSpPr>
        <p:spPr>
          <a:xfrm>
            <a:off x="798284" y="4069743"/>
            <a:ext cx="10334171" cy="941796"/>
          </a:xfrm>
          <a:prstGeom prst="rect">
            <a:avLst/>
          </a:prstGeom>
        </p:spPr>
        <p:txBody>
          <a:bodyPr wrap="square">
            <a:spAutoFit/>
          </a:bodyPr>
          <a:lstStyle/>
          <a:p>
            <a:pPr indent="58738"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size of the unit in the construction of a series of power plants on a single watercourse can also be influenced by the tendency towards </a:t>
            </a:r>
            <a:r>
              <a:rPr lang="en-US" sz="1600" i="1" dirty="0">
                <a:latin typeface="Times New Roman" panose="02020603050405020304" pitchFamily="18" charset="0"/>
                <a:ea typeface="Calibri" panose="020F0502020204030204" pitchFamily="34" charset="0"/>
                <a:cs typeface="Times New Roman" panose="02020603050405020304" pitchFamily="18" charset="0"/>
              </a:rPr>
              <a:t>standardization of production groups</a:t>
            </a:r>
            <a:r>
              <a:rPr lang="en-US" sz="1600" dirty="0">
                <a:latin typeface="Times New Roman" panose="02020603050405020304" pitchFamily="18" charset="0"/>
                <a:ea typeface="Calibri" panose="020F0502020204030204" pitchFamily="34" charset="0"/>
                <a:cs typeface="Times New Roman" panose="02020603050405020304" pitchFamily="18" charset="0"/>
              </a:rPr>
              <a:t>. This means significant savings in projects, construction of the facility, and construction because part of the power plants can be built with the same production group.</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20301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90162" y="1134447"/>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4.3.	Number and Size of </a:t>
            </a:r>
            <a:r>
              <a:rPr lang="en-US" sz="2000" dirty="0" smtClean="0"/>
              <a:t>Units</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1011690" y="1916913"/>
            <a:ext cx="9911123" cy="1224951"/>
          </a:xfrm>
          <a:prstGeom prst="rect">
            <a:avLst/>
          </a:prstGeom>
        </p:spPr>
        <p:txBody>
          <a:bodyPr wrap="square">
            <a:spAutoFit/>
          </a:bodyPr>
          <a:lstStyle/>
          <a:p>
            <a:pPr indent="58738" algn="just">
              <a:lnSpc>
                <a:spcPct val="115000"/>
              </a:lnSpc>
              <a:spcAft>
                <a:spcPts val="1000"/>
              </a:spcAft>
            </a:pPr>
            <a:r>
              <a:rPr lang="en-US" sz="1600" i="1" dirty="0">
                <a:latin typeface="Times New Roman" panose="02020603050405020304" pitchFamily="18" charset="0"/>
                <a:ea typeface="Calibri" panose="020F0502020204030204" pitchFamily="34" charset="0"/>
                <a:cs typeface="Times New Roman" panose="02020603050405020304" pitchFamily="18" charset="0"/>
              </a:rPr>
              <a:t>Transportation requirements</a:t>
            </a:r>
            <a:r>
              <a:rPr lang="en-US" sz="1600" dirty="0">
                <a:latin typeface="Times New Roman" panose="02020603050405020304" pitchFamily="18" charset="0"/>
                <a:ea typeface="Calibri" panose="020F0502020204030204" pitchFamily="34" charset="0"/>
                <a:cs typeface="Times New Roman" panose="02020603050405020304" pitchFamily="18" charset="0"/>
              </a:rPr>
              <a:t> can sometimes be significant when choosing the size of the unit. If transport routes are limited due to size and transportation weights, this should certainly be taken into account. In the case of larger units, a solution is often found with multi-part spirals that are welded on-site, and generators are transported in multiple parts (three-part stators), and the rotor is also assembled in the field.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004633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797</TotalTime>
  <Words>935</Words>
  <Application>Microsoft Office PowerPoint</Application>
  <PresentationFormat>Widescreen</PresentationFormat>
  <Paragraphs>74</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Calibri</vt:lpstr>
      <vt:lpstr>Exo 2</vt:lpstr>
      <vt:lpstr>Cambria Math</vt:lpstr>
      <vt:lpstr>Arial</vt:lpstr>
      <vt:lpstr>Times New Roman</vt:lpstr>
      <vt:lpstr>Office Theme</vt:lpstr>
      <vt:lpstr>Modern Hydro Power Plants</vt:lpstr>
      <vt:lpstr>Operating Parameters of Hydropower Plants </vt:lpstr>
      <vt:lpstr>4.3. Number and Size of Units </vt:lpstr>
      <vt:lpstr>4.3. Number and Size of Units </vt:lpstr>
      <vt:lpstr>4.3. Number and Size of Units </vt:lpstr>
      <vt:lpstr>4.3. Number and Size of Units </vt:lpstr>
      <vt:lpstr>4.3. Number and Size of Units </vt:lpstr>
      <vt:lpstr>4.3. Number and Size of Units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78</cp:revision>
  <dcterms:created xsi:type="dcterms:W3CDTF">2022-10-28T13:12:53Z</dcterms:created>
  <dcterms:modified xsi:type="dcterms:W3CDTF">2024-02-10T21:14:08Z</dcterms:modified>
</cp:coreProperties>
</file>