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1" r:id="rId3"/>
    <p:sldId id="262" r:id="rId4"/>
    <p:sldId id="263" r:id="rId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E2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29"/>
    <p:restoredTop sz="94693"/>
  </p:normalViewPr>
  <p:slideViewPr>
    <p:cSldViewPr snapToGrid="0" snapToObjects="1">
      <p:cViewPr varScale="1">
        <p:scale>
          <a:sx n="80" d="100"/>
          <a:sy n="80" d="100"/>
        </p:scale>
        <p:origin x="1181" y="5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5"/>
            <a:ext cx="5867400" cy="4091481"/>
          </a:xfrm>
          <a:prstGeom prst="rect">
            <a:avLst/>
          </a:prstGeom>
          <a:noFill/>
          <a:ln>
            <a:noFill/>
          </a:ln>
        </p:spPr>
      </p:pic>
      <p:sp>
        <p:nvSpPr>
          <p:cNvPr id="18" name="Google Shape;18;p31"/>
          <p:cNvSpPr txBox="1">
            <a:spLocks noGrp="1"/>
          </p:cNvSpPr>
          <p:nvPr>
            <p:ph type="ctrTitle"/>
          </p:nvPr>
        </p:nvSpPr>
        <p:spPr>
          <a:xfrm>
            <a:off x="344186" y="1444751"/>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45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9" name="Google Shape;19;p31"/>
          <p:cNvSpPr txBox="1">
            <a:spLocks noGrp="1"/>
          </p:cNvSpPr>
          <p:nvPr>
            <p:ph type="subTitle" idx="1"/>
          </p:nvPr>
        </p:nvSpPr>
        <p:spPr>
          <a:xfrm>
            <a:off x="344184" y="3509964"/>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750"/>
              </a:spcBef>
              <a:spcAft>
                <a:spcPts val="0"/>
              </a:spcAft>
              <a:buClr>
                <a:schemeClr val="dk1"/>
              </a:buClr>
              <a:buSzPts val="2400"/>
              <a:buNone/>
              <a:defRPr sz="1800">
                <a:latin typeface="Exo 2"/>
                <a:ea typeface="Exo 2"/>
                <a:cs typeface="Exo 2"/>
                <a:sym typeface="Exo 2"/>
              </a:defRPr>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a:r>
              <a:rPr lang="en-US"/>
              <a:t>Click to edit Master subtitle style</a:t>
            </a:r>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5" y="414465"/>
            <a:ext cx="2364768" cy="615825"/>
          </a:xfrm>
          <a:prstGeom prst="rect">
            <a:avLst/>
          </a:prstGeom>
          <a:noFill/>
          <a:ln>
            <a:noFill/>
          </a:ln>
        </p:spPr>
      </p:pic>
      <p:sp>
        <p:nvSpPr>
          <p:cNvPr id="22" name="Google Shape;22;p31"/>
          <p:cNvSpPr txBox="1"/>
          <p:nvPr/>
        </p:nvSpPr>
        <p:spPr>
          <a:xfrm>
            <a:off x="344185" y="5536231"/>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1500" b="1" i="0" u="none" strike="noStrike" cap="none">
                <a:solidFill>
                  <a:schemeClr val="lt1"/>
                </a:solidFill>
                <a:latin typeface="Exo 2"/>
                <a:ea typeface="Exo 2"/>
                <a:cs typeface="Exo 2"/>
                <a:sym typeface="Exo 2"/>
              </a:rPr>
              <a:t>Development of green energy competences for energy stability</a:t>
            </a:r>
            <a:endParaRPr sz="1350"/>
          </a:p>
        </p:txBody>
      </p:sp>
      <p:sp>
        <p:nvSpPr>
          <p:cNvPr id="23" name="Google Shape;23;p31"/>
          <p:cNvSpPr txBox="1"/>
          <p:nvPr/>
        </p:nvSpPr>
        <p:spPr>
          <a:xfrm>
            <a:off x="334767" y="6014086"/>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1500" b="1" i="0" u="none" strike="noStrike" cap="none">
                <a:solidFill>
                  <a:srgbClr val="C4D32D"/>
                </a:solidFill>
                <a:latin typeface="Exo 2"/>
                <a:ea typeface="Exo 2"/>
                <a:cs typeface="Exo 2"/>
                <a:sym typeface="Exo 2"/>
              </a:rPr>
              <a:t>2022-1-RS01-KA220-HED-000088182</a:t>
            </a:r>
            <a:endParaRPr sz="1350"/>
          </a:p>
        </p:txBody>
      </p:sp>
      <p:pic>
        <p:nvPicPr>
          <p:cNvPr id="24" name="Google Shape;24;p31"/>
          <p:cNvPicPr preferRelativeResize="0"/>
          <p:nvPr/>
        </p:nvPicPr>
        <p:blipFill rotWithShape="1">
          <a:blip r:embed="rId4">
            <a:alphaModFix/>
          </a:blip>
          <a:srcRect/>
          <a:stretch/>
        </p:blipFill>
        <p:spPr>
          <a:xfrm>
            <a:off x="8936427" y="414465"/>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5" y="5734944"/>
            <a:ext cx="623007" cy="571429"/>
          </a:xfrm>
          <a:prstGeom prst="rect">
            <a:avLst/>
          </a:prstGeom>
          <a:noFill/>
          <a:ln>
            <a:noFill/>
          </a:ln>
        </p:spPr>
      </p:pic>
    </p:spTree>
    <p:extLst>
      <p:ext uri="{BB962C8B-B14F-4D97-AF65-F5344CB8AC3E}">
        <p14:creationId xmlns:p14="http://schemas.microsoft.com/office/powerpoint/2010/main" val="2198928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6" y="1785670"/>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4" y="841853"/>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0" name="Google Shape;30;p32"/>
          <p:cNvSpPr txBox="1">
            <a:spLocks noGrp="1"/>
          </p:cNvSpPr>
          <p:nvPr>
            <p:ph type="body" idx="1"/>
          </p:nvPr>
        </p:nvSpPr>
        <p:spPr>
          <a:xfrm>
            <a:off x="364734" y="2260315"/>
            <a:ext cx="7197047" cy="3551522"/>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pPr lvl="0"/>
            <a:r>
              <a:rPr lang="en-US"/>
              <a:t>Click to edit Master text styles</a:t>
            </a:r>
          </a:p>
        </p:txBody>
      </p:sp>
      <p:sp>
        <p:nvSpPr>
          <p:cNvPr id="31" name="Google Shape;31;p32"/>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Calibri"/>
                <a:ea typeface="Calibri"/>
                <a:cs typeface="Calibri"/>
                <a:sym typeface="Calibri"/>
              </a:defRPr>
            </a:lvl1pPr>
            <a:lvl2pPr marL="0" lvl="1" indent="0" algn="r">
              <a:spcBef>
                <a:spcPts val="0"/>
              </a:spcBef>
              <a:buNone/>
              <a:defRPr sz="900" b="0" i="0" u="none" strike="noStrike" cap="none">
                <a:solidFill>
                  <a:schemeClr val="lt1"/>
                </a:solidFill>
                <a:latin typeface="Calibri"/>
                <a:ea typeface="Calibri"/>
                <a:cs typeface="Calibri"/>
                <a:sym typeface="Calibri"/>
              </a:defRPr>
            </a:lvl2pPr>
            <a:lvl3pPr marL="0" lvl="2" indent="0" algn="r">
              <a:spcBef>
                <a:spcPts val="0"/>
              </a:spcBef>
              <a:buNone/>
              <a:defRPr sz="900" b="0" i="0" u="none" strike="noStrike" cap="none">
                <a:solidFill>
                  <a:schemeClr val="lt1"/>
                </a:solidFill>
                <a:latin typeface="Calibri"/>
                <a:ea typeface="Calibri"/>
                <a:cs typeface="Calibri"/>
                <a:sym typeface="Calibri"/>
              </a:defRPr>
            </a:lvl3pPr>
            <a:lvl4pPr marL="0" lvl="3" indent="0" algn="r">
              <a:spcBef>
                <a:spcPts val="0"/>
              </a:spcBef>
              <a:buNone/>
              <a:defRPr sz="900" b="0" i="0" u="none" strike="noStrike" cap="none">
                <a:solidFill>
                  <a:schemeClr val="lt1"/>
                </a:solidFill>
                <a:latin typeface="Calibri"/>
                <a:ea typeface="Calibri"/>
                <a:cs typeface="Calibri"/>
                <a:sym typeface="Calibri"/>
              </a:defRPr>
            </a:lvl4pPr>
            <a:lvl5pPr marL="0" lvl="4" indent="0" algn="r">
              <a:spcBef>
                <a:spcPts val="0"/>
              </a:spcBef>
              <a:buNone/>
              <a:defRPr sz="900" b="0" i="0" u="none" strike="noStrike" cap="none">
                <a:solidFill>
                  <a:schemeClr val="lt1"/>
                </a:solidFill>
                <a:latin typeface="Calibri"/>
                <a:ea typeface="Calibri"/>
                <a:cs typeface="Calibri"/>
                <a:sym typeface="Calibri"/>
              </a:defRPr>
            </a:lvl5pPr>
            <a:lvl6pPr marL="0" lvl="5" indent="0" algn="r">
              <a:spcBef>
                <a:spcPts val="0"/>
              </a:spcBef>
              <a:buNone/>
              <a:defRPr sz="900" b="0" i="0" u="none" strike="noStrike" cap="none">
                <a:solidFill>
                  <a:schemeClr val="lt1"/>
                </a:solidFill>
                <a:latin typeface="Calibri"/>
                <a:ea typeface="Calibri"/>
                <a:cs typeface="Calibri"/>
                <a:sym typeface="Calibri"/>
              </a:defRPr>
            </a:lvl6pPr>
            <a:lvl7pPr marL="0" lvl="6" indent="0" algn="r">
              <a:spcBef>
                <a:spcPts val="0"/>
              </a:spcBef>
              <a:buNone/>
              <a:defRPr sz="900" b="0" i="0" u="none" strike="noStrike" cap="none">
                <a:solidFill>
                  <a:schemeClr val="lt1"/>
                </a:solidFill>
                <a:latin typeface="Calibri"/>
                <a:ea typeface="Calibri"/>
                <a:cs typeface="Calibri"/>
                <a:sym typeface="Calibri"/>
              </a:defRPr>
            </a:lvl7pPr>
            <a:lvl8pPr marL="0" lvl="7" indent="0" algn="r">
              <a:spcBef>
                <a:spcPts val="0"/>
              </a:spcBef>
              <a:buNone/>
              <a:defRPr sz="900" b="0" i="0" u="none" strike="noStrike" cap="none">
                <a:solidFill>
                  <a:schemeClr val="lt1"/>
                </a:solidFill>
                <a:latin typeface="Calibri"/>
                <a:ea typeface="Calibri"/>
                <a:cs typeface="Calibri"/>
                <a:sym typeface="Calibri"/>
              </a:defRPr>
            </a:lvl8pPr>
            <a:lvl9pPr marL="0" lvl="8" indent="0" algn="r">
              <a:spcBef>
                <a:spcPts val="0"/>
              </a:spcBef>
              <a:buNone/>
              <a:defRPr sz="900" b="0" i="0" u="none" strike="noStrike" cap="none">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32" name="Google Shape;32;p32"/>
          <p:cNvPicPr preferRelativeResize="0"/>
          <p:nvPr/>
        </p:nvPicPr>
        <p:blipFill rotWithShape="1">
          <a:blip r:embed="rId3">
            <a:alphaModFix/>
          </a:blip>
          <a:srcRect/>
          <a:stretch/>
        </p:blipFill>
        <p:spPr>
          <a:xfrm>
            <a:off x="481174" y="392658"/>
            <a:ext cx="1368175" cy="356295"/>
          </a:xfrm>
          <a:prstGeom prst="rect">
            <a:avLst/>
          </a:prstGeom>
          <a:noFill/>
          <a:ln>
            <a:noFill/>
          </a:ln>
        </p:spPr>
      </p:pic>
      <p:sp>
        <p:nvSpPr>
          <p:cNvPr id="33" name="Google Shape;33;p32"/>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i="0" u="none" strike="noStrike" cap="none">
                <a:solidFill>
                  <a:srgbClr val="C4D32D"/>
                </a:solidFill>
                <a:latin typeface="Exo 2"/>
                <a:ea typeface="Exo 2"/>
                <a:cs typeface="Exo 2"/>
                <a:sym typeface="Exo 2"/>
              </a:rPr>
              <a:t>2022-1-RS01-KA220-HED-000088182</a:t>
            </a:r>
            <a:endParaRPr sz="1350"/>
          </a:p>
        </p:txBody>
      </p:sp>
      <p:sp>
        <p:nvSpPr>
          <p:cNvPr id="34" name="Google Shape;34;p32"/>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i="0" u="none" strike="noStrike" cap="none">
                <a:solidFill>
                  <a:schemeClr val="lt1"/>
                </a:solidFill>
                <a:latin typeface="Exo 2"/>
                <a:ea typeface="Exo 2"/>
                <a:cs typeface="Exo 2"/>
                <a:sym typeface="Exo 2"/>
              </a:rPr>
              <a:t>Development of green energy competences for energy stability</a:t>
            </a:r>
            <a:endParaRPr sz="1350"/>
          </a:p>
        </p:txBody>
      </p:sp>
      <p:pic>
        <p:nvPicPr>
          <p:cNvPr id="35" name="Google Shape;35;p32"/>
          <p:cNvPicPr preferRelativeResize="0"/>
          <p:nvPr/>
        </p:nvPicPr>
        <p:blipFill rotWithShape="1">
          <a:blip r:embed="rId4">
            <a:alphaModFix/>
          </a:blip>
          <a:srcRect/>
          <a:stretch/>
        </p:blipFill>
        <p:spPr>
          <a:xfrm>
            <a:off x="9900991" y="431717"/>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941780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8"/>
            <a:ext cx="113666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C1FF6DA9-008F-8B48-92A6-B652298478BF}" type="slidenum">
              <a:rPr lang="en-US" smtClean="0"/>
              <a:t>‹#›</a:t>
            </a:fld>
            <a:endParaRPr lang="en-US"/>
          </a:p>
        </p:txBody>
      </p:sp>
      <p:pic>
        <p:nvPicPr>
          <p:cNvPr id="41" name="Google Shape;41;p33"/>
          <p:cNvPicPr preferRelativeResize="0"/>
          <p:nvPr/>
        </p:nvPicPr>
        <p:blipFill rotWithShape="1">
          <a:blip r:embed="rId2">
            <a:alphaModFix/>
          </a:blip>
          <a:srcRect/>
          <a:stretch/>
        </p:blipFill>
        <p:spPr>
          <a:xfrm>
            <a:off x="481174" y="392658"/>
            <a:ext cx="1368175" cy="356295"/>
          </a:xfrm>
          <a:prstGeom prst="rect">
            <a:avLst/>
          </a:prstGeom>
          <a:noFill/>
          <a:ln>
            <a:noFill/>
          </a:ln>
        </p:spPr>
      </p:pic>
      <p:sp>
        <p:nvSpPr>
          <p:cNvPr id="42" name="Google Shape;42;p33"/>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a:solidFill>
                  <a:srgbClr val="C4D32D"/>
                </a:solidFill>
                <a:latin typeface="Exo 2"/>
                <a:ea typeface="Exo 2"/>
                <a:cs typeface="Exo 2"/>
                <a:sym typeface="Exo 2"/>
              </a:rPr>
              <a:t>2022-1-RS01-KA220-HED-000088182</a:t>
            </a:r>
            <a:endParaRPr sz="1350"/>
          </a:p>
        </p:txBody>
      </p:sp>
      <p:sp>
        <p:nvSpPr>
          <p:cNvPr id="43" name="Google Shape;43;p33"/>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a:solidFill>
                  <a:schemeClr val="lt1"/>
                </a:solidFill>
                <a:latin typeface="Exo 2"/>
                <a:ea typeface="Exo 2"/>
                <a:cs typeface="Exo 2"/>
                <a:sym typeface="Exo 2"/>
              </a:rPr>
              <a:t>Development of green energy competences for energy stability</a:t>
            </a:r>
            <a:endParaRPr sz="1350"/>
          </a:p>
        </p:txBody>
      </p:sp>
      <p:pic>
        <p:nvPicPr>
          <p:cNvPr id="44" name="Google Shape;44;p33"/>
          <p:cNvPicPr preferRelativeResize="0"/>
          <p:nvPr/>
        </p:nvPicPr>
        <p:blipFill rotWithShape="1">
          <a:blip r:embed="rId3">
            <a:alphaModFix/>
          </a:blip>
          <a:srcRect/>
          <a:stretch/>
        </p:blipFill>
        <p:spPr>
          <a:xfrm>
            <a:off x="9900991" y="431717"/>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64221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fld id="{5BCAD085-E8A6-8845-BD4E-CB4CCA059FC4}" type="datetimeFigureOut">
              <a:rPr lang="en-US" smtClean="0"/>
              <a:t>9/23/2024</a:t>
            </a:fld>
            <a:endParaRPr lang="en-US"/>
          </a:p>
        </p:txBody>
      </p:sp>
      <p:sp>
        <p:nvSpPr>
          <p:cNvPr id="13" name="Google Shape;13;p3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lang="en-US"/>
          </a:p>
        </p:txBody>
      </p:sp>
      <p:sp>
        <p:nvSpPr>
          <p:cNvPr id="14" name="Google Shape;14;p3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fld id="{C1FF6DA9-008F-8B48-92A6-B652298478BF}" type="slidenum">
              <a:rPr lang="en-US" smtClean="0"/>
              <a:t>‹#›</a:t>
            </a:fld>
            <a:endParaRPr lang="en-US"/>
          </a:p>
        </p:txBody>
      </p:sp>
    </p:spTree>
    <p:extLst>
      <p:ext uri="{BB962C8B-B14F-4D97-AF65-F5344CB8AC3E}">
        <p14:creationId xmlns:p14="http://schemas.microsoft.com/office/powerpoint/2010/main" val="16618399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CONTEMPORARY PRODUCTION TECHNOLOGIES</a:t>
            </a:r>
            <a:endParaRPr dirty="0"/>
          </a:p>
        </p:txBody>
      </p:sp>
      <p:sp>
        <p:nvSpPr>
          <p:cNvPr id="3" name="Content Placeholder 2"/>
          <p:cNvSpPr>
            <a:spLocks noGrp="1"/>
          </p:cNvSpPr>
          <p:nvPr>
            <p:ph type="subTitle" idx="1"/>
          </p:nvPr>
        </p:nvSpPr>
        <p:spPr/>
        <p:txBody>
          <a:bodyPr>
            <a:normAutofit/>
          </a:bodyPr>
          <a:lstStyle/>
          <a:p>
            <a:pPr marL="85725" indent="0">
              <a:buNone/>
            </a:pPr>
            <a:r>
              <a:rPr lang="en-US" sz="1600" dirty="0"/>
              <a:t>Prof. dr. </a:t>
            </a:r>
            <a:r>
              <a:rPr lang="en-US" sz="1600" dirty="0" err="1"/>
              <a:t>Stojanche</a:t>
            </a:r>
            <a:r>
              <a:rPr lang="en-US" sz="1600" dirty="0"/>
              <a:t> </a:t>
            </a:r>
            <a:r>
              <a:rPr lang="en-US" sz="1600" dirty="0" err="1"/>
              <a:t>Nusev</a:t>
            </a:r>
            <a:endParaRPr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5" y="1515484"/>
            <a:ext cx="8120707" cy="4226703"/>
          </a:xfrm>
        </p:spPr>
        <p:txBody>
          <a:bodyPr>
            <a:noAutofit/>
          </a:bodyPr>
          <a:lstStyle/>
          <a:p>
            <a:r>
              <a:rPr lang="en-US" sz="1600" b="1" dirty="0"/>
              <a:t>Introduction to Non-Conventional Processing</a:t>
            </a:r>
            <a:r>
              <a:rPr lang="en-US" sz="1600" dirty="0"/>
              <a:t>:</a:t>
            </a:r>
          </a:p>
          <a:p>
            <a:pPr lvl="1"/>
            <a:r>
              <a:rPr lang="en-US" sz="1600" dirty="0"/>
              <a:t>The document starts by contextualizing the perpetual human desire to create innovative products that enhance living and working conditions. This innovation often necessitates the development of new materials and the corresponding technologies required to process these materials effectively.</a:t>
            </a:r>
          </a:p>
          <a:p>
            <a:r>
              <a:rPr lang="en-US" sz="1600" b="1" dirty="0"/>
              <a:t>History</a:t>
            </a:r>
            <a:r>
              <a:rPr lang="en-US" sz="1600" dirty="0"/>
              <a:t>:</a:t>
            </a:r>
          </a:p>
          <a:p>
            <a:pPr lvl="1"/>
            <a:r>
              <a:rPr lang="en-US" sz="1600" dirty="0"/>
              <a:t>Significant advancements in material technologies, especially in mechanical engineering, emerged after World War II. These include the development of alloys with high strength, heat resistance, and hardness, primarily driven by the needs of burgeoning industries such as aerospace, nuclear, and rocketry.</a:t>
            </a:r>
          </a:p>
          <a:p>
            <a:r>
              <a:rPr lang="en-US" sz="1600" b="1" dirty="0"/>
              <a:t>Limitations of Traditional Methods</a:t>
            </a:r>
            <a:r>
              <a:rPr lang="en-US" sz="1600" dirty="0"/>
              <a:t>:</a:t>
            </a:r>
          </a:p>
          <a:p>
            <a:pPr lvl="1"/>
            <a:r>
              <a:rPr lang="en-US" sz="1600" dirty="0"/>
              <a:t>Traditional cutting methods often fall short when it comes to processing these new, robust materials due to their intensive hardness and heat resistance. This gap has led to the exploration of alternative processing methods that can handle complex part configurations and delicate operations without the limitations posed by conventional cutting tools.</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rmAutofit/>
          </a:bodyPr>
          <a:lstStyle/>
          <a:p>
            <a:r>
              <a:rPr lang="en-US" sz="3200" dirty="0"/>
              <a:t>PROCESSING WITH UNCONVENTIONAL PROCEDURES</a:t>
            </a:r>
            <a:r>
              <a:rPr lang="en-US" sz="2400" dirty="0"/>
              <a:t> </a:t>
            </a:r>
            <a:endParaRPr lang="en-US" sz="3200" dirty="0"/>
          </a:p>
        </p:txBody>
      </p:sp>
      <p:graphicFrame>
        <p:nvGraphicFramePr>
          <p:cNvPr id="2" name="Table 1">
            <a:extLst>
              <a:ext uri="{FF2B5EF4-FFF2-40B4-BE49-F238E27FC236}">
                <a16:creationId xmlns:a16="http://schemas.microsoft.com/office/drawing/2014/main" id="{C8B2FE91-1D47-C146-BC63-9018078A27D2}"/>
              </a:ext>
            </a:extLst>
          </p:cNvPr>
          <p:cNvGraphicFramePr>
            <a:graphicFrameLocks noGrp="1"/>
          </p:cNvGraphicFramePr>
          <p:nvPr>
            <p:extLst>
              <p:ext uri="{D42A27DB-BD31-4B8C-83A1-F6EECF244321}">
                <p14:modId xmlns:p14="http://schemas.microsoft.com/office/powerpoint/2010/main" val="1646712238"/>
              </p:ext>
            </p:extLst>
          </p:nvPr>
        </p:nvGraphicFramePr>
        <p:xfrm>
          <a:off x="8880549" y="2320819"/>
          <a:ext cx="2800350" cy="914400"/>
        </p:xfrm>
        <a:graphic>
          <a:graphicData uri="http://schemas.openxmlformats.org/drawingml/2006/table">
            <a:tbl>
              <a:tblPr firstRow="1" firstCol="1" bandRow="1">
                <a:tableStyleId>{5940675A-B579-460E-94D1-54222C63F5DA}</a:tableStyleId>
              </a:tblPr>
              <a:tblGrid>
                <a:gridCol w="2800350">
                  <a:extLst>
                    <a:ext uri="{9D8B030D-6E8A-4147-A177-3AD203B41FA5}">
                      <a16:colId xmlns:a16="http://schemas.microsoft.com/office/drawing/2014/main" val="2373559361"/>
                    </a:ext>
                  </a:extLst>
                </a:gridCol>
              </a:tblGrid>
              <a:tr h="0">
                <a:tc>
                  <a:txBody>
                    <a:bodyPr/>
                    <a:lstStyle/>
                    <a:p>
                      <a:pPr indent="457200" algn="ctr">
                        <a:spcAft>
                          <a:spcPts val="0"/>
                        </a:spcAft>
                      </a:pPr>
                      <a:r>
                        <a:rPr lang="mk-MK" sz="1200" dirty="0">
                          <a:effectLst/>
                        </a:rPr>
                        <a:t>PRODUCTS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52035800"/>
                  </a:ext>
                </a:extLst>
              </a:tr>
              <a:tr h="0">
                <a:tc>
                  <a:txBody>
                    <a:bodyPr/>
                    <a:lstStyle/>
                    <a:p>
                      <a:pPr indent="457200" algn="ctr">
                        <a:spcAft>
                          <a:spcPts val="0"/>
                        </a:spcAft>
                      </a:pPr>
                      <a:r>
                        <a:rPr lang="mk-MK" sz="1200">
                          <a:effectLst/>
                        </a:rPr>
                        <a:t>NEW MATERIALS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56863453"/>
                  </a:ext>
                </a:extLst>
              </a:tr>
              <a:tr h="0">
                <a:tc>
                  <a:txBody>
                    <a:bodyPr/>
                    <a:lstStyle/>
                    <a:p>
                      <a:pPr indent="457200" algn="ctr">
                        <a:spcAft>
                          <a:spcPts val="0"/>
                        </a:spcAft>
                      </a:pPr>
                      <a:r>
                        <a:rPr lang="mk-MK" sz="1200">
                          <a:effectLst/>
                        </a:rPr>
                        <a:t>NEW TECHNOLOGIES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7595753"/>
                  </a:ext>
                </a:extLst>
              </a:tr>
              <a:tr h="0">
                <a:tc>
                  <a:txBody>
                    <a:bodyPr/>
                    <a:lstStyle/>
                    <a:p>
                      <a:pPr indent="457200" algn="ctr">
                        <a:spcAft>
                          <a:spcPts val="0"/>
                        </a:spcAft>
                      </a:pPr>
                      <a:r>
                        <a:rPr lang="mk-MK" sz="1200">
                          <a:effectLst/>
                        </a:rPr>
                        <a:t>NEW MACHINE TOOLS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78415361"/>
                  </a:ext>
                </a:extLst>
              </a:tr>
              <a:tr h="0">
                <a:tc>
                  <a:txBody>
                    <a:bodyPr/>
                    <a:lstStyle/>
                    <a:p>
                      <a:pPr indent="457200" algn="ctr">
                        <a:spcAft>
                          <a:spcPts val="0"/>
                        </a:spcAft>
                      </a:pPr>
                      <a:r>
                        <a:rPr lang="mk-MK" sz="1200" dirty="0">
                          <a:effectLst/>
                        </a:rPr>
                        <a:t>NEW PRODUCTS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97820753"/>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5" y="1515484"/>
            <a:ext cx="10327209" cy="4226703"/>
          </a:xfrm>
        </p:spPr>
        <p:txBody>
          <a:bodyPr>
            <a:noAutofit/>
          </a:bodyPr>
          <a:lstStyle/>
          <a:p>
            <a:r>
              <a:rPr lang="en-US" sz="1600" b="1" dirty="0"/>
              <a:t>Rise of Non-Conventional Methods</a:t>
            </a:r>
            <a:r>
              <a:rPr lang="en-US" sz="1600" dirty="0"/>
              <a:t>:</a:t>
            </a:r>
          </a:p>
          <a:p>
            <a:pPr lvl="1"/>
            <a:r>
              <a:rPr lang="en-US" sz="1600" dirty="0"/>
              <a:t>Non-conventional processing methods, which diverge from traditional mechanical cutting, are characterized by their use of physical and chemical processes to remove material. These methods don't rely on the material's hardness relative to the tool, allowing for processing without direct contact and mechanical force, often at lower temperatures to prevent deformation.</a:t>
            </a:r>
          </a:p>
          <a:p>
            <a:r>
              <a:rPr lang="en-US" sz="1600" b="1" dirty="0"/>
              <a:t>Properties of Non-Conventional Methods</a:t>
            </a:r>
            <a:r>
              <a:rPr lang="en-US" sz="1600" dirty="0"/>
              <a:t>:</a:t>
            </a:r>
          </a:p>
          <a:p>
            <a:pPr lvl="1"/>
            <a:r>
              <a:rPr lang="en-US" sz="1600" dirty="0"/>
              <a:t>These methods are distinguished by several advantageous properties:</a:t>
            </a:r>
          </a:p>
          <a:p>
            <a:pPr lvl="2"/>
            <a:r>
              <a:rPr lang="en-US" sz="1600" dirty="0"/>
              <a:t>No need for the tool to be harder than the material.</a:t>
            </a:r>
          </a:p>
          <a:p>
            <a:pPr lvl="2"/>
            <a:r>
              <a:rPr lang="en-US" sz="1600" dirty="0"/>
              <a:t>Capability to process diverse materials.</a:t>
            </a:r>
          </a:p>
          <a:p>
            <a:pPr lvl="2"/>
            <a:r>
              <a:rPr lang="en-US" sz="1600" dirty="0"/>
              <a:t>High accuracy and quality of surface finish.</a:t>
            </a:r>
          </a:p>
          <a:p>
            <a:pPr lvl="2"/>
            <a:r>
              <a:rPr lang="en-US" sz="1600" dirty="0"/>
              <a:t>Simplified kinematics conducive to automation.</a:t>
            </a:r>
          </a:p>
          <a:p>
            <a:pPr lvl="2"/>
            <a:r>
              <a:rPr lang="en-US" sz="1600" dirty="0"/>
              <a:t>Reduced material wastage, particularly valuable when handling precious materials.</a:t>
            </a:r>
          </a:p>
          <a:p>
            <a:r>
              <a:rPr lang="en-US" sz="1600" b="1" dirty="0"/>
              <a:t>Categories of Non-Conventional Methods</a:t>
            </a:r>
            <a:r>
              <a:rPr lang="en-US" sz="1600" dirty="0"/>
              <a:t>:</a:t>
            </a:r>
          </a:p>
          <a:p>
            <a:pPr lvl="1"/>
            <a:r>
              <a:rPr lang="en-US" sz="1600" dirty="0"/>
              <a:t>Non-conventional methods are classified based on the type of energy utilized in material removal: mechanical, thermoelectric, and chemical/electrochemical methods.</a:t>
            </a:r>
          </a:p>
          <a:p>
            <a:pPr marL="85725" indent="0">
              <a:buNone/>
            </a:pPr>
            <a:endParaRPr lang="en-US" sz="1600" dirty="0"/>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Autofit/>
          </a:bodyPr>
          <a:lstStyle/>
          <a:p>
            <a:r>
              <a:rPr lang="en-US" sz="3600" dirty="0"/>
              <a:t>PROCESSING WITH UNCONVENTIONAL PROCEDURES</a:t>
            </a:r>
            <a:r>
              <a:rPr lang="en-US" sz="2800" dirty="0"/>
              <a:t> </a:t>
            </a:r>
          </a:p>
        </p:txBody>
      </p:sp>
    </p:spTree>
    <p:extLst>
      <p:ext uri="{BB962C8B-B14F-4D97-AF65-F5344CB8AC3E}">
        <p14:creationId xmlns:p14="http://schemas.microsoft.com/office/powerpoint/2010/main" val="2147148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20865" y="1515484"/>
            <a:ext cx="10327209" cy="4226703"/>
          </a:xfrm>
        </p:spPr>
        <p:txBody>
          <a:bodyPr>
            <a:noAutofit/>
          </a:bodyPr>
          <a:lstStyle/>
          <a:p>
            <a:r>
              <a:rPr lang="en-US" sz="1600" b="1" dirty="0"/>
              <a:t>Modern Relevance and Application</a:t>
            </a:r>
            <a:r>
              <a:rPr lang="en-US" sz="1600" dirty="0"/>
              <a:t>:</a:t>
            </a:r>
          </a:p>
          <a:p>
            <a:pPr lvl="1"/>
            <a:r>
              <a:rPr lang="en-US" sz="1600" dirty="0"/>
              <a:t>Today, non-conventional processing methods are integral across various manufacturing domains, reflecting their critical role in modern production. These methods are not only about meeting the demands for processing new material types but also about enhancing productivity and achieving high precision in manufacturing processes.</a:t>
            </a:r>
          </a:p>
        </p:txBody>
      </p:sp>
      <p:sp>
        <p:nvSpPr>
          <p:cNvPr id="6" name="Title 1">
            <a:extLst>
              <a:ext uri="{FF2B5EF4-FFF2-40B4-BE49-F238E27FC236}">
                <a16:creationId xmlns:a16="http://schemas.microsoft.com/office/drawing/2014/main" id="{B3E4BFA4-28A2-ED45-8EFD-F33C09F842C4}"/>
              </a:ext>
            </a:extLst>
          </p:cNvPr>
          <p:cNvSpPr>
            <a:spLocks noGrp="1"/>
          </p:cNvSpPr>
          <p:nvPr>
            <p:ph type="title"/>
          </p:nvPr>
        </p:nvSpPr>
        <p:spPr>
          <a:xfrm>
            <a:off x="420866" y="856851"/>
            <a:ext cx="11058830" cy="785801"/>
          </a:xfrm>
        </p:spPr>
        <p:txBody>
          <a:bodyPr>
            <a:noAutofit/>
          </a:bodyPr>
          <a:lstStyle/>
          <a:p>
            <a:r>
              <a:rPr lang="en-US" sz="3600" dirty="0"/>
              <a:t>PROCESSING WITH UNCONVENTIONAL PROCEDURES</a:t>
            </a:r>
            <a:r>
              <a:rPr lang="en-US" sz="2800" dirty="0"/>
              <a:t> </a:t>
            </a:r>
          </a:p>
        </p:txBody>
      </p:sp>
    </p:spTree>
    <p:extLst>
      <p:ext uri="{BB962C8B-B14F-4D97-AF65-F5344CB8AC3E}">
        <p14:creationId xmlns:p14="http://schemas.microsoft.com/office/powerpoint/2010/main" val="126964130"/>
      </p:ext>
    </p:extLst>
  </p:cSld>
  <p:clrMapOvr>
    <a:masterClrMapping/>
  </p:clrMapOvr>
</p:sld>
</file>

<file path=ppt/theme/theme1.xml><?xml version="1.0" encoding="utf-8"?>
<a:theme xmlns:a="http://schemas.openxmlformats.org/drawingml/2006/main" name="GREENES_HEP_1_1 do 1_3 (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REENES_HEP_1_1 do 1_3 (1)" id="{3B9D7543-5B7D-6E4D-8FE5-09426AE154BF}" vid="{0CC1B8A8-EEE2-1E48-A423-62B3E2500F3C}"/>
    </a:ext>
  </a:extLst>
</a:theme>
</file>

<file path=docProps/app.xml><?xml version="1.0" encoding="utf-8"?>
<Properties xmlns="http://schemas.openxmlformats.org/officeDocument/2006/extended-properties" xmlns:vt="http://schemas.openxmlformats.org/officeDocument/2006/docPropsVTypes">
  <Template>GREENES_HEP_1_1 do 1_3 (1)</Template>
  <TotalTime>86</TotalTime>
  <Words>387</Words>
  <Application>Microsoft Office PowerPoint</Application>
  <PresentationFormat>Widescreen</PresentationFormat>
  <Paragraphs>29</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Exo 2</vt:lpstr>
      <vt:lpstr>GREENES_HEP_1_1 do 1_3 (1)</vt:lpstr>
      <vt:lpstr>CONTEMPORARY PRODUCTION TECHNOLOGIES</vt:lpstr>
      <vt:lpstr>PROCESSING WITH UNCONVENTIONAL PROCEDURES </vt:lpstr>
      <vt:lpstr>PROCESSING WITH UNCONVENTIONAL PROCEDURES </vt:lpstr>
      <vt:lpstr>PROCESSING WITH UNCONVENTIONAL PROCEDURES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CONTEMPORARY PRODUCTION TECHNOLOGIES</dc:title>
  <dc:subject/>
  <dc:creator>ASUS</dc:creator>
  <cp:keywords/>
  <dc:description>generated using python-pptx</dc:description>
  <cp:lastModifiedBy>ASUS</cp:lastModifiedBy>
  <cp:revision>9</cp:revision>
  <dcterms:created xsi:type="dcterms:W3CDTF">2013-01-27T09:14:16Z</dcterms:created>
  <dcterms:modified xsi:type="dcterms:W3CDTF">2024-09-23T07:29:08Z</dcterms:modified>
  <cp:category/>
</cp:coreProperties>
</file>