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85" r:id="rId5"/>
    <p:sldId id="290" r:id="rId6"/>
    <p:sldId id="291" r:id="rId7"/>
    <p:sldId id="292" r:id="rId8"/>
    <p:sldId id="294" r:id="rId9"/>
    <p:sldId id="293" r:id="rId10"/>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Exo 2" panose="020B0604020202020204" charset="0"/>
      <p:regular r:id="rId16"/>
      <p:bold r:id="rId17"/>
      <p:italic r:id="rId18"/>
      <p:boldItalic r:id="rId19"/>
    </p:embeddedFont>
    <p:embeddedFont>
      <p:font typeface="Cambria Math" panose="02040503050406030204" pitchFamily="18" charset="0"/>
      <p:regular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64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2611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1645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8274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625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6917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45468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jpe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7.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6.jpe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7.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6.jpe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7.png"/><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Hydro Power Plants: Basics, types and classification, principle of operation</a:t>
            </a:r>
          </a:p>
        </p:txBody>
      </p:sp>
      <p:sp>
        <p:nvSpPr>
          <p:cNvPr id="57" name="Google Shape;57;p2"/>
          <p:cNvSpPr txBox="1">
            <a:spLocks noGrp="1"/>
          </p:cNvSpPr>
          <p:nvPr>
            <p:ph type="body" idx="1"/>
          </p:nvPr>
        </p:nvSpPr>
        <p:spPr>
          <a:xfrm>
            <a:off x="456772" y="1497724"/>
            <a:ext cx="11490981" cy="4352237"/>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Energy utilization</a:t>
            </a:r>
            <a:endParaRPr lang="mk-MK" dirty="0" smtClean="0">
              <a:solidFill>
                <a:schemeClr val="tx1"/>
              </a:solidFill>
            </a:endParaRPr>
          </a:p>
          <a:p>
            <a:pPr marL="228600" lvl="0" indent="-228600">
              <a:buSzPts val="2800"/>
            </a:pPr>
            <a:r>
              <a:rPr lang="en-US" sz="1800" dirty="0">
                <a:solidFill>
                  <a:schemeClr val="tx1"/>
                </a:solidFill>
              </a:rPr>
              <a:t>Electricity generation and consumption </a:t>
            </a:r>
            <a:r>
              <a:rPr lang="ru-RU" sz="1800" dirty="0" smtClean="0">
                <a:solidFill>
                  <a:schemeClr val="tx1"/>
                </a:solidFill>
              </a:rPr>
              <a:t> </a:t>
            </a:r>
          </a:p>
          <a:p>
            <a:pPr marL="228600" lvl="0" indent="-228600">
              <a:buSzPts val="2800"/>
            </a:pPr>
            <a:r>
              <a:rPr lang="en-US" sz="1800" dirty="0">
                <a:solidFill>
                  <a:schemeClr val="tx1"/>
                </a:solidFill>
              </a:rPr>
              <a:t>Types of power plants</a:t>
            </a:r>
            <a:endParaRPr lang="mk-MK" sz="1800" dirty="0" smtClean="0">
              <a:solidFill>
                <a:schemeClr val="tx1"/>
              </a:solidFill>
            </a:endParaRPr>
          </a:p>
          <a:p>
            <a:pPr marL="228600" lvl="0" indent="-228600">
              <a:buSzPts val="2800"/>
            </a:pPr>
            <a:r>
              <a:rPr lang="en-US" sz="1800" dirty="0"/>
              <a:t>Types of Hydropower Plants</a:t>
            </a:r>
            <a:r>
              <a:rPr lang="mk-MK" sz="1800" dirty="0" smtClean="0"/>
              <a:t> </a:t>
            </a:r>
          </a:p>
          <a:p>
            <a:pPr marL="685800" lvl="1" indent="-228600">
              <a:buSzPts val="2800"/>
            </a:pPr>
            <a:r>
              <a:rPr lang="en-US" sz="1600" dirty="0"/>
              <a:t>Types of hydroelectric power plants according to the method of water utilization</a:t>
            </a:r>
            <a:r>
              <a:rPr lang="ru-RU" sz="1600" dirty="0" smtClean="0"/>
              <a:t> </a:t>
            </a:r>
          </a:p>
          <a:p>
            <a:pPr marL="685800" lvl="1" indent="-228600">
              <a:buSzPts val="2800"/>
            </a:pPr>
            <a:r>
              <a:rPr lang="en-US" sz="1600" dirty="0"/>
              <a:t>Types of hydroelectric power plants based on the available head</a:t>
            </a:r>
            <a:r>
              <a:rPr lang="ru-RU" sz="1600" dirty="0" smtClean="0"/>
              <a:t> </a:t>
            </a:r>
          </a:p>
          <a:p>
            <a:pPr marL="685800" lvl="1" indent="-228600">
              <a:buSzPts val="2800"/>
            </a:pPr>
            <a:r>
              <a:rPr lang="en-US" sz="1600" dirty="0"/>
              <a:t>Types of hydroelectric power plants according to installed capacity</a:t>
            </a:r>
            <a:r>
              <a:rPr lang="ru-RU" sz="1600" dirty="0" smtClean="0"/>
              <a:t> </a:t>
            </a:r>
          </a:p>
          <a:p>
            <a:pPr marL="685800" lvl="1" indent="-228600">
              <a:buSzPts val="2800"/>
            </a:pPr>
            <a:r>
              <a:rPr lang="en-US" sz="1600" dirty="0"/>
              <a:t>Hybrid </a:t>
            </a:r>
            <a:r>
              <a:rPr lang="en-US" sz="1600" dirty="0" smtClean="0"/>
              <a:t>hydropower </a:t>
            </a:r>
            <a:r>
              <a:rPr lang="ru-RU" sz="1600" dirty="0" smtClean="0"/>
              <a:t> </a:t>
            </a:r>
          </a:p>
          <a:p>
            <a:pPr marL="457200" lvl="1" indent="0">
              <a:buSzPts val="2800"/>
              <a:buNone/>
            </a:pPr>
            <a:endParaRPr lang="en-US" sz="1600" dirty="0"/>
          </a:p>
          <a:p>
            <a:pPr marL="457200" lvl="1" indent="0">
              <a:buSzPts val="2800"/>
              <a:buNone/>
            </a:pPr>
            <a:endParaRPr lang="en-US" sz="1600" dirty="0"/>
          </a:p>
          <a:p>
            <a:pPr marL="457200" lvl="1" indent="0">
              <a:buSzPts val="2800"/>
              <a:buNone/>
            </a:pPr>
            <a:endParaRPr lang="mk-MK" sz="1400" dirty="0" smtClean="0"/>
          </a:p>
          <a:p>
            <a:pPr marL="228600" lvl="0" indent="-228600">
              <a:buSzPts val="2800"/>
            </a:pPr>
            <a:r>
              <a:rPr lang="en-US" sz="1800" dirty="0" smtClean="0"/>
              <a:t> </a:t>
            </a:r>
            <a:r>
              <a:rPr lang="en-US" sz="1800" dirty="0"/>
              <a:t>Environmental and Social Aspects of Hydro Power Plants</a:t>
            </a:r>
            <a:r>
              <a:rPr lang="ru-RU" sz="1800" dirty="0" smtClean="0"/>
              <a:t> </a:t>
            </a:r>
          </a:p>
          <a:p>
            <a:pPr marL="685800" lvl="1" indent="-228600">
              <a:buSzPts val="2800"/>
            </a:pPr>
            <a:r>
              <a:rPr lang="en-US" sz="1600" dirty="0"/>
              <a:t>Fish migration</a:t>
            </a:r>
            <a:r>
              <a:rPr lang="ru-RU" sz="1600" dirty="0" smtClean="0"/>
              <a:t> </a:t>
            </a:r>
          </a:p>
          <a:p>
            <a:pPr marL="685800" lvl="1" indent="-228600">
              <a:buSzPts val="2800"/>
            </a:pPr>
            <a:r>
              <a:rPr lang="en-US" sz="1600" dirty="0" smtClean="0"/>
              <a:t>Sedimentation </a:t>
            </a:r>
            <a:r>
              <a:rPr lang="ru-RU" sz="1600" dirty="0" smtClean="0"/>
              <a:t> </a:t>
            </a:r>
          </a:p>
          <a:p>
            <a:pPr marL="685800" lvl="1" indent="-228600">
              <a:buSzPts val="2800"/>
            </a:pPr>
            <a:r>
              <a:rPr lang="en-US" sz="1600" dirty="0"/>
              <a:t>Water quality</a:t>
            </a:r>
            <a:r>
              <a:rPr lang="ru-RU" sz="1600" dirty="0" smtClean="0"/>
              <a:t> </a:t>
            </a:r>
          </a:p>
          <a:p>
            <a:pPr marL="685800" lvl="1" indent="-228600">
              <a:buSzPts val="2800"/>
            </a:pPr>
            <a:r>
              <a:rPr lang="en-US" sz="1600" dirty="0"/>
              <a:t>Environmental flows</a:t>
            </a:r>
            <a:r>
              <a:rPr lang="ru-RU" sz="1600" dirty="0" smtClean="0"/>
              <a:t> </a:t>
            </a:r>
          </a:p>
          <a:p>
            <a:pPr marL="685800" lvl="1" indent="-228600">
              <a:buSzPts val="2800"/>
            </a:pPr>
            <a:r>
              <a:rPr lang="en-US" sz="1600" dirty="0" err="1"/>
              <a:t>Hydropeaking</a:t>
            </a:r>
            <a:r>
              <a:rPr lang="ru-RU" sz="1600" dirty="0" smtClean="0"/>
              <a:t> </a:t>
            </a:r>
          </a:p>
          <a:p>
            <a:pPr marL="685800" lvl="1" indent="-228600">
              <a:buSzPts val="2800"/>
            </a:pPr>
            <a:r>
              <a:rPr lang="en-US" sz="1600" dirty="0"/>
              <a:t>Mitigation hierarchy</a:t>
            </a:r>
            <a:r>
              <a:rPr lang="ru-RU" sz="1600" dirty="0" smtClean="0"/>
              <a:t> </a:t>
            </a:r>
          </a:p>
          <a:p>
            <a:pPr marL="457200" lvl="1" indent="0">
              <a:buSzPts val="2800"/>
              <a:buNone/>
            </a:pPr>
            <a:endParaRPr lang="ru-RU" sz="1400" dirty="0" smtClean="0"/>
          </a:p>
          <a:p>
            <a:pPr marL="228600" lvl="0" indent="-228600">
              <a:buSzPts val="2800"/>
            </a:pPr>
            <a:r>
              <a:rPr lang="en-US" sz="1800" b="1" dirty="0">
                <a:solidFill>
                  <a:schemeClr val="accent6">
                    <a:lumMod val="50000"/>
                  </a:schemeClr>
                </a:solidFill>
              </a:rPr>
              <a:t>Principle of Operation of Hydroelectric Power Plants</a:t>
            </a:r>
            <a:r>
              <a:rPr lang="ru-RU"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Available and useful energy head of the turbine</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Turbine Power and Efficiency</a:t>
            </a:r>
            <a:r>
              <a:rPr lang="ru-RU" b="1" dirty="0" smtClean="0">
                <a:solidFill>
                  <a:schemeClr val="accent6">
                    <a:lumMod val="50000"/>
                  </a:schemeClr>
                </a:solidFill>
              </a:rPr>
              <a:t> </a:t>
            </a:r>
            <a:endParaRPr lang="ru-RU" sz="1600" b="1" dirty="0" smtClean="0">
              <a:solidFill>
                <a:schemeClr val="accent6">
                  <a:lumMod val="50000"/>
                </a:schemeClr>
              </a:solidFill>
            </a:endParaRP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562904" y="1495637"/>
            <a:ext cx="6402196" cy="4496259"/>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t>Hydro energy, derived from water as a working fluid, is recognized as a form of renewable energy since it essentially involves the conversion of solar radiation into usable energy. It is characterized by cyclic regeneration within specific time periods</a:t>
            </a:r>
            <a:r>
              <a:rPr lang="en-US" sz="1600" dirty="0" smtClean="0"/>
              <a:t>.</a:t>
            </a:r>
            <a:r>
              <a:rPr lang="mk-MK" sz="1600" dirty="0" smtClean="0"/>
              <a:t> </a:t>
            </a:r>
            <a:r>
              <a:rPr lang="ru-RU" sz="1600" dirty="0" smtClean="0"/>
              <a:t> </a:t>
            </a:r>
            <a:endParaRPr lang="en-US" sz="1600" dirty="0" smtClean="0">
              <a:solidFill>
                <a:schemeClr val="accent6">
                  <a:lumMod val="50000"/>
                </a:schemeClr>
              </a:solidFill>
            </a:endParaRPr>
          </a:p>
          <a:p>
            <a:pPr lvl="0"/>
            <a:r>
              <a:rPr lang="ru-RU" sz="1600" i="1" dirty="0" smtClean="0">
                <a:latin typeface="Times New Roman" panose="02020603050405020304" pitchFamily="18" charset="0"/>
                <a:cs typeface="Times New Roman" panose="02020603050405020304" pitchFamily="18" charset="0"/>
              </a:rPr>
              <a:t>s</a:t>
            </a:r>
            <a:r>
              <a:rPr lang="ru-RU" sz="1600" dirty="0" smtClean="0"/>
              <a:t> – </a:t>
            </a:r>
            <a:r>
              <a:rPr lang="en-US" sz="1600" dirty="0"/>
              <a:t>cross-sectional area of the pipe/profile</a:t>
            </a:r>
            <a:r>
              <a:rPr lang="en-US" sz="1600" dirty="0" smtClean="0"/>
              <a:t>,</a:t>
            </a:r>
            <a:r>
              <a:rPr lang="mk-MK" sz="1600" dirty="0" smtClean="0"/>
              <a:t> </a:t>
            </a:r>
            <a:endParaRPr lang="en-US" sz="1600" dirty="0" smtClean="0"/>
          </a:p>
          <a:p>
            <a:pPr lvl="0"/>
            <a:r>
              <a:rPr lang="ru-RU" sz="1600" i="1" dirty="0" smtClean="0">
                <a:latin typeface="Times New Roman" panose="02020603050405020304" pitchFamily="18" charset="0"/>
                <a:cs typeface="Times New Roman" panose="02020603050405020304" pitchFamily="18" charset="0"/>
              </a:rPr>
              <a:t>E</a:t>
            </a:r>
            <a:r>
              <a:rPr lang="ru-RU" sz="1600" dirty="0" smtClean="0"/>
              <a:t> </a:t>
            </a:r>
            <a:r>
              <a:rPr lang="ru-RU" sz="1600" dirty="0"/>
              <a:t>- </a:t>
            </a:r>
            <a:r>
              <a:rPr lang="en-US" sz="1600" dirty="0"/>
              <a:t>energy contained in a certain quantity of water in the cross-section</a:t>
            </a:r>
            <a:r>
              <a:rPr lang="mk-MK" sz="1600" dirty="0" smtClean="0"/>
              <a:t>,</a:t>
            </a:r>
            <a:endParaRPr lang="en-US" sz="1600" dirty="0"/>
          </a:p>
          <a:p>
            <a:pPr lvl="0"/>
            <a:r>
              <a:rPr lang="ru-RU" sz="1600" i="1" dirty="0" smtClean="0">
                <a:latin typeface="Times New Roman" panose="02020603050405020304" pitchFamily="18" charset="0"/>
                <a:cs typeface="Times New Roman" panose="02020603050405020304" pitchFamily="18" charset="0"/>
              </a:rPr>
              <a:t>P</a:t>
            </a:r>
            <a:r>
              <a:rPr lang="ru-RU" sz="1600" dirty="0" smtClean="0"/>
              <a:t> </a:t>
            </a:r>
            <a:r>
              <a:rPr lang="ru-RU" sz="1600" dirty="0"/>
              <a:t>- </a:t>
            </a:r>
            <a:r>
              <a:rPr lang="en-US" sz="1600" dirty="0"/>
              <a:t>power of the water flow</a:t>
            </a:r>
            <a:r>
              <a:rPr lang="mk-MK" sz="1600" dirty="0" smtClean="0"/>
              <a:t>,</a:t>
            </a:r>
            <a:endParaRPr lang="en-US" sz="1600" dirty="0"/>
          </a:p>
          <a:p>
            <a:pPr lvl="0"/>
            <a:r>
              <a:rPr lang="en-US" sz="1600" i="1" dirty="0" smtClean="0">
                <a:latin typeface="Times New Roman" panose="02020603050405020304" pitchFamily="18" charset="0"/>
                <a:cs typeface="Times New Roman" panose="02020603050405020304" pitchFamily="18" charset="0"/>
              </a:rPr>
              <a:t>Q</a:t>
            </a:r>
            <a:r>
              <a:rPr lang="en-US" sz="1600" dirty="0" smtClean="0"/>
              <a:t> </a:t>
            </a:r>
            <a:r>
              <a:rPr lang="en-US" sz="1600" dirty="0"/>
              <a:t>- </a:t>
            </a:r>
            <a:r>
              <a:rPr lang="en-US" sz="1600" dirty="0"/>
              <a:t>water flow rate</a:t>
            </a:r>
            <a:r>
              <a:rPr lang="mk-MK" sz="1600" dirty="0" smtClean="0"/>
              <a:t>,</a:t>
            </a:r>
            <a:endParaRPr lang="en-US" sz="1600" dirty="0"/>
          </a:p>
          <a:p>
            <a:pPr lvl="0"/>
            <a:r>
              <a:rPr lang="ru-RU" sz="1600" i="1" dirty="0" smtClean="0">
                <a:latin typeface="Times New Roman" panose="02020603050405020304" pitchFamily="18" charset="0"/>
                <a:cs typeface="Times New Roman" panose="02020603050405020304" pitchFamily="18" charset="0"/>
              </a:rPr>
              <a:t>p</a:t>
            </a:r>
            <a:r>
              <a:rPr lang="ru-RU" sz="1600" dirty="0" smtClean="0"/>
              <a:t> </a:t>
            </a:r>
            <a:r>
              <a:rPr lang="ru-RU" sz="1600" dirty="0"/>
              <a:t>– </a:t>
            </a:r>
            <a:r>
              <a:rPr lang="en-US" sz="1600" dirty="0"/>
              <a:t>overpressure relative to atmospheric</a:t>
            </a:r>
            <a:r>
              <a:rPr lang="mk-MK" sz="1600" dirty="0" smtClean="0"/>
              <a:t>,</a:t>
            </a:r>
            <a:endParaRPr lang="en-US" sz="1600" dirty="0"/>
          </a:p>
          <a:p>
            <a:pPr lvl="0"/>
            <a:r>
              <a:rPr lang="ru-RU" sz="1600" i="1" dirty="0" smtClean="0">
                <a:latin typeface="Times New Roman" panose="02020603050405020304" pitchFamily="18" charset="0"/>
                <a:cs typeface="Times New Roman" panose="02020603050405020304" pitchFamily="18" charset="0"/>
              </a:rPr>
              <a:t>v=Q/s </a:t>
            </a:r>
            <a:r>
              <a:rPr lang="ru-RU" sz="1600" dirty="0"/>
              <a:t>– </a:t>
            </a:r>
            <a:r>
              <a:rPr lang="en-US" sz="1600" dirty="0"/>
              <a:t>mean velocity of water flow through the pipe cross-section</a:t>
            </a:r>
            <a:r>
              <a:rPr lang="mk-MK" sz="1600" dirty="0" smtClean="0"/>
              <a:t>,</a:t>
            </a:r>
            <a:endParaRPr lang="en-US" sz="1600" dirty="0"/>
          </a:p>
          <a:p>
            <a:pPr lvl="0"/>
            <a:r>
              <a:rPr lang="ru-RU" sz="1600" i="1" dirty="0" smtClean="0">
                <a:latin typeface="Times New Roman" panose="02020603050405020304" pitchFamily="18" charset="0"/>
                <a:cs typeface="Times New Roman" panose="02020603050405020304" pitchFamily="18" charset="0"/>
              </a:rPr>
              <a:t>h</a:t>
            </a:r>
            <a:r>
              <a:rPr lang="ru-RU" sz="1600" dirty="0" smtClean="0"/>
              <a:t> </a:t>
            </a:r>
            <a:r>
              <a:rPr lang="ru-RU" sz="1600" dirty="0"/>
              <a:t>– </a:t>
            </a:r>
            <a:r>
              <a:rPr lang="en-US" sz="1600" dirty="0"/>
              <a:t>height of the center of gravity of the cross-section relative to the reference plane</a:t>
            </a:r>
            <a:r>
              <a:rPr lang="mk-MK" sz="1600" dirty="0" smtClean="0"/>
              <a:t>,</a:t>
            </a:r>
            <a:r>
              <a:rPr lang="ru-RU" sz="1600" dirty="0" smtClean="0"/>
              <a:t> </a:t>
            </a:r>
            <a:endParaRPr lang="en-US" sz="1600" dirty="0"/>
          </a:p>
        </p:txBody>
      </p:sp>
      <p:sp>
        <p:nvSpPr>
          <p:cNvPr id="11" name="Rectangle 10"/>
          <p:cNvSpPr/>
          <p:nvPr/>
        </p:nvSpPr>
        <p:spPr>
          <a:xfrm>
            <a:off x="7845166" y="1861734"/>
            <a:ext cx="3316934"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Flow of water through the considered </a:t>
            </a:r>
            <a:r>
              <a:rPr lang="en-US" i="1" dirty="0" smtClean="0">
                <a:latin typeface="Times New Roman" panose="02020603050405020304" pitchFamily="18" charset="0"/>
                <a:ea typeface="Calibri" panose="020F0502020204030204" pitchFamily="34" charset="0"/>
              </a:rPr>
              <a:t>pipe</a:t>
            </a:r>
            <a:r>
              <a:rPr lang="mk-MK" i="1" dirty="0" smtClean="0">
                <a:latin typeface="Times New Roman" panose="02020603050405020304" pitchFamily="18" charset="0"/>
                <a:ea typeface="Calibri" panose="020F0502020204030204" pitchFamily="34" charset="0"/>
              </a:rPr>
              <a:t> </a:t>
            </a:r>
            <a:endParaRPr lang="en-US" dirty="0"/>
          </a:p>
        </p:txBody>
      </p:sp>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7031469" y="2195328"/>
            <a:ext cx="4975860" cy="297180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09571"/>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15293"/>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275772" y="1343615"/>
            <a:ext cx="11642959" cy="4681605"/>
          </a:xfrm>
          <a:prstGeom prst="rect">
            <a:avLst/>
          </a:prstGeom>
          <a:noFill/>
          <a:ln>
            <a:noFill/>
          </a:ln>
        </p:spPr>
        <p:txBody>
          <a:bodyPr spcFirstLastPara="1" wrap="square" lIns="91425" tIns="45700" rIns="91425" bIns="45700" numCol="2" anchor="t" anchorCtr="0">
            <a:noAutofit/>
          </a:bodyPr>
          <a:lstStyle/>
          <a:p>
            <a:pPr marL="0" lvl="0" indent="0">
              <a:lnSpc>
                <a:spcPct val="120000"/>
              </a:lnSpc>
              <a:spcBef>
                <a:spcPts val="0"/>
              </a:spcBef>
              <a:buSzPts val="2800"/>
              <a:buNone/>
            </a:pPr>
            <a:r>
              <a:rPr lang="en-US" sz="1600" dirty="0"/>
              <a:t>To conduct energy analyses on water, it is crucial to understand two fundamental equations that describe its properties and states: </a:t>
            </a:r>
            <a:r>
              <a:rPr lang="en-US" sz="1600" i="1" dirty="0"/>
              <a:t>The Bernoulli equation </a:t>
            </a:r>
            <a:r>
              <a:rPr lang="en-US" sz="1600" dirty="0"/>
              <a:t>and the </a:t>
            </a:r>
            <a:r>
              <a:rPr lang="en-US" sz="1600" i="1" dirty="0"/>
              <a:t>equation of </a:t>
            </a:r>
            <a:r>
              <a:rPr lang="en-US" sz="1600" i="1" dirty="0" smtClean="0"/>
              <a:t>continuity</a:t>
            </a:r>
            <a:r>
              <a:rPr lang="ru-RU" sz="1600" dirty="0" smtClean="0"/>
              <a:t>. </a:t>
            </a:r>
            <a:endParaRPr lang="ru-RU" sz="1600" dirty="0" smtClean="0"/>
          </a:p>
          <a:p>
            <a:pPr marL="0" lvl="0" indent="0">
              <a:lnSpc>
                <a:spcPct val="120000"/>
              </a:lnSpc>
              <a:spcBef>
                <a:spcPts val="0"/>
              </a:spcBef>
              <a:buSzPts val="2800"/>
              <a:buNone/>
            </a:pPr>
            <a:r>
              <a:rPr lang="en-US" sz="1600" b="1" dirty="0">
                <a:solidFill>
                  <a:schemeClr val="accent6">
                    <a:lumMod val="50000"/>
                  </a:schemeClr>
                </a:solidFill>
              </a:rPr>
              <a:t>The Bernoulli equation given by </a:t>
            </a:r>
            <a:r>
              <a:rPr lang="en-US" sz="1600" b="1" dirty="0" smtClean="0">
                <a:solidFill>
                  <a:schemeClr val="accent6">
                    <a:lumMod val="50000"/>
                  </a:schemeClr>
                </a:solidFill>
              </a:rPr>
              <a:t>expression</a:t>
            </a:r>
            <a:r>
              <a:rPr lang="en-US" sz="1600" dirty="0" smtClean="0">
                <a:solidFill>
                  <a:schemeClr val="accent6">
                    <a:lumMod val="50000"/>
                  </a:schemeClr>
                </a:solidFill>
              </a:rPr>
              <a:t> </a:t>
            </a:r>
            <a:r>
              <a:rPr lang="en-US" sz="1600" dirty="0">
                <a:solidFill>
                  <a:schemeClr val="accent6">
                    <a:lumMod val="50000"/>
                  </a:schemeClr>
                </a:solidFill>
              </a:rPr>
              <a:t>demonstrates that the head/pressure drop of water</a:t>
            </a:r>
            <a:r>
              <a:rPr lang="ru-RU" sz="1600" i="1" dirty="0" smtClean="0">
                <a:solidFill>
                  <a:schemeClr val="accent6">
                    <a:lumMod val="50000"/>
                  </a:schemeClr>
                </a:solidFill>
              </a:rPr>
              <a:t>Н</a:t>
            </a:r>
            <a:r>
              <a:rPr lang="ru-RU" sz="1600" dirty="0" smtClean="0">
                <a:solidFill>
                  <a:schemeClr val="accent6">
                    <a:lumMod val="50000"/>
                  </a:schemeClr>
                </a:solidFill>
              </a:rPr>
              <a:t> </a:t>
            </a:r>
            <a:r>
              <a:rPr lang="en-US" sz="1600" dirty="0" smtClean="0">
                <a:solidFill>
                  <a:schemeClr val="accent6">
                    <a:lumMod val="50000"/>
                  </a:schemeClr>
                </a:solidFill>
              </a:rPr>
              <a:t>in</a:t>
            </a:r>
            <a:r>
              <a:rPr lang="ru-RU" sz="1600" dirty="0" smtClean="0">
                <a:solidFill>
                  <a:schemeClr val="accent6">
                    <a:lumMod val="50000"/>
                  </a:schemeClr>
                </a:solidFill>
              </a:rPr>
              <a:t> </a:t>
            </a:r>
            <a:r>
              <a:rPr lang="ru-RU" sz="1600" dirty="0">
                <a:solidFill>
                  <a:schemeClr val="accent6">
                    <a:lumMod val="50000"/>
                  </a:schemeClr>
                </a:solidFill>
              </a:rPr>
              <a:t>(m) </a:t>
            </a:r>
            <a:r>
              <a:rPr lang="en-US" sz="1600" dirty="0">
                <a:solidFill>
                  <a:schemeClr val="accent6">
                    <a:lumMod val="50000"/>
                  </a:schemeClr>
                </a:solidFill>
              </a:rPr>
              <a:t>is equal to the sum of three heights: static height, geometric height, and </a:t>
            </a:r>
            <a:r>
              <a:rPr lang="en-US" sz="1600" dirty="0" err="1">
                <a:solidFill>
                  <a:schemeClr val="accent6">
                    <a:lumMod val="50000"/>
                  </a:schemeClr>
                </a:solidFill>
              </a:rPr>
              <a:t>piezometric</a:t>
            </a:r>
            <a:r>
              <a:rPr lang="en-US" sz="1600" dirty="0">
                <a:solidFill>
                  <a:schemeClr val="accent6">
                    <a:lumMod val="50000"/>
                  </a:schemeClr>
                </a:solidFill>
              </a:rPr>
              <a:t> velocity, i.e</a:t>
            </a:r>
            <a:r>
              <a:rPr lang="en-US" sz="1600" dirty="0" smtClean="0">
                <a:solidFill>
                  <a:schemeClr val="accent6">
                    <a:lumMod val="50000"/>
                  </a:schemeClr>
                </a:solidFill>
              </a:rPr>
              <a:t>.</a:t>
            </a:r>
            <a:r>
              <a:rPr lang="ru-RU" sz="1600" dirty="0" smtClean="0">
                <a:solidFill>
                  <a:schemeClr val="accent6">
                    <a:lumMod val="50000"/>
                  </a:schemeClr>
                </a:solidFill>
              </a:rPr>
              <a:t>:</a:t>
            </a:r>
            <a:endParaRPr lang="ru-RU" sz="1600" dirty="0" smtClean="0">
              <a:solidFill>
                <a:schemeClr val="accent6">
                  <a:lumMod val="50000"/>
                </a:schemeClr>
              </a:solidFill>
            </a:endParaRPr>
          </a:p>
          <a:p>
            <a:pPr marL="0" lvl="0" indent="0">
              <a:lnSpc>
                <a:spcPct val="120000"/>
              </a:lnSpc>
              <a:spcBef>
                <a:spcPts val="0"/>
              </a:spcBef>
              <a:buSzPts val="2800"/>
              <a:buNone/>
            </a:pPr>
            <a:r>
              <a:rPr lang="mk-MK" sz="1600" dirty="0" smtClean="0">
                <a:solidFill>
                  <a:schemeClr val="accent6">
                    <a:lumMod val="50000"/>
                  </a:schemeClr>
                </a:solidFill>
              </a:rPr>
              <a:t>	</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H=e/g</a:t>
            </a:r>
            <a:r>
              <a:rPr lang="en-US" sz="1800" i="1" dirty="0">
                <a:solidFill>
                  <a:schemeClr val="accent6">
                    <a:lumMod val="50000"/>
                  </a:schemeClr>
                </a:solidFill>
                <a:latin typeface="Times New Roman" panose="02020603050405020304" pitchFamily="18" charset="0"/>
                <a:cs typeface="Times New Roman" panose="02020603050405020304" pitchFamily="18" charset="0"/>
              </a:rPr>
              <a:t>=(</a:t>
            </a:r>
            <a:r>
              <a:rPr lang="el-GR" sz="1800" i="1" dirty="0">
                <a:solidFill>
                  <a:schemeClr val="accent6">
                    <a:lumMod val="50000"/>
                  </a:schemeClr>
                </a:solidFill>
                <a:latin typeface="Times New Roman" panose="02020603050405020304" pitchFamily="18" charset="0"/>
                <a:cs typeface="Times New Roman" panose="02020603050405020304" pitchFamily="18" charset="0"/>
              </a:rPr>
              <a:t>α</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v</a:t>
            </a:r>
            <a:r>
              <a:rPr lang="en-US" sz="1800" i="1" baseline="30000" dirty="0" smtClean="0">
                <a:solidFill>
                  <a:schemeClr val="accent6">
                    <a:lumMod val="50000"/>
                  </a:schemeClr>
                </a:solidFill>
                <a:latin typeface="Times New Roman" panose="02020603050405020304" pitchFamily="18" charset="0"/>
                <a:cs typeface="Times New Roman" panose="02020603050405020304" pitchFamily="18" charset="0"/>
              </a:rPr>
              <a:t>2</a:t>
            </a:r>
            <a:r>
              <a:rPr lang="en-US" sz="1800" i="1" dirty="0">
                <a:solidFill>
                  <a:schemeClr val="accent6">
                    <a:lumMod val="50000"/>
                  </a:schemeClr>
                </a:solidFill>
                <a:latin typeface="Times New Roman" panose="02020603050405020304" pitchFamily="18" charset="0"/>
                <a:cs typeface="Times New Roman" panose="02020603050405020304" pitchFamily="18" charset="0"/>
              </a:rPr>
              <a:t>)/2g+h+p/</a:t>
            </a:r>
            <a:r>
              <a:rPr lang="el-GR" sz="1800" i="1" dirty="0">
                <a:solidFill>
                  <a:schemeClr val="accent6">
                    <a:lumMod val="50000"/>
                  </a:schemeClr>
                </a:solidFill>
                <a:latin typeface="Times New Roman" panose="02020603050405020304" pitchFamily="18" charset="0"/>
                <a:cs typeface="Times New Roman" panose="02020603050405020304" pitchFamily="18" charset="0"/>
              </a:rPr>
              <a:t>ρ</a:t>
            </a:r>
            <a:r>
              <a:rPr lang="en-US" sz="1800" i="1" dirty="0">
                <a:solidFill>
                  <a:schemeClr val="accent6">
                    <a:lumMod val="50000"/>
                  </a:schemeClr>
                </a:solidFill>
                <a:latin typeface="Times New Roman" panose="02020603050405020304" pitchFamily="18" charset="0"/>
                <a:cs typeface="Times New Roman" panose="02020603050405020304" pitchFamily="18" charset="0"/>
              </a:rPr>
              <a:t>g</a:t>
            </a:r>
          </a:p>
          <a:p>
            <a:pPr lvl="0"/>
            <a:r>
              <a:rPr lang="ru-RU" sz="1600" i="1" dirty="0" smtClean="0">
                <a:latin typeface="Times New Roman" panose="02020603050405020304" pitchFamily="18" charset="0"/>
                <a:cs typeface="Times New Roman" panose="02020603050405020304" pitchFamily="18" charset="0"/>
              </a:rPr>
              <a:t>e</a:t>
            </a:r>
            <a:r>
              <a:rPr lang="ru-RU" sz="1600" dirty="0" smtClean="0"/>
              <a:t> </a:t>
            </a:r>
            <a:r>
              <a:rPr lang="ru-RU" sz="1600" dirty="0"/>
              <a:t>– </a:t>
            </a:r>
            <a:r>
              <a:rPr lang="en-US" sz="1600" dirty="0"/>
              <a:t>water flow energy, which is a sum of three energies: unit kinetic energy, unit potential energy and unit pressure energy</a:t>
            </a:r>
            <a:r>
              <a:rPr lang="mk-MK" sz="1600" dirty="0" smtClean="0"/>
              <a:t>,</a:t>
            </a:r>
            <a:endParaRPr lang="en-US" sz="1600" dirty="0"/>
          </a:p>
          <a:p>
            <a:pPr lvl="0"/>
            <a:r>
              <a:rPr lang="en-US" sz="1600" i="1" dirty="0" smtClean="0">
                <a:latin typeface="Times New Roman" panose="02020603050405020304" pitchFamily="18" charset="0"/>
                <a:cs typeface="Times New Roman" panose="02020603050405020304" pitchFamily="18" charset="0"/>
              </a:rPr>
              <a:t>g</a:t>
            </a:r>
            <a:r>
              <a:rPr lang="en-US" sz="1600" dirty="0" smtClean="0"/>
              <a:t> </a:t>
            </a:r>
            <a:r>
              <a:rPr lang="en-US" sz="1600" dirty="0"/>
              <a:t>- </a:t>
            </a:r>
            <a:r>
              <a:rPr lang="en-US" sz="1600" dirty="0"/>
              <a:t>acceleration due to </a:t>
            </a:r>
            <a:r>
              <a:rPr lang="en-US" sz="1600" dirty="0" smtClean="0"/>
              <a:t>gravity </a:t>
            </a:r>
            <a:endParaRPr lang="mk-MK" sz="1600" dirty="0" smtClean="0"/>
          </a:p>
          <a:p>
            <a:pPr lvl="0"/>
            <a:r>
              <a:rPr lang="el-GR" sz="1600" i="1" dirty="0" smtClean="0"/>
              <a:t>α </a:t>
            </a:r>
            <a:r>
              <a:rPr lang="el-GR" sz="1600" dirty="0"/>
              <a:t>- </a:t>
            </a:r>
            <a:r>
              <a:rPr lang="en-US" sz="1600" dirty="0"/>
              <a:t>Coriolis coefficient</a:t>
            </a:r>
            <a:r>
              <a:rPr lang="mk-MK" sz="1600" dirty="0" smtClean="0"/>
              <a:t> </a:t>
            </a:r>
            <a:r>
              <a:rPr lang="el-GR" sz="1600" dirty="0"/>
              <a:t>(</a:t>
            </a:r>
            <a:r>
              <a:rPr lang="el-GR" sz="1600" i="1" dirty="0"/>
              <a:t>α</a:t>
            </a:r>
            <a:r>
              <a:rPr lang="el-GR" sz="1600" dirty="0"/>
              <a:t>&lt;1)</a:t>
            </a:r>
            <a:endParaRPr lang="mk-MK" sz="1600" dirty="0" smtClean="0"/>
          </a:p>
          <a:p>
            <a:pPr lvl="0"/>
            <a:r>
              <a:rPr lang="ru-RU" sz="1600" i="1" dirty="0" smtClean="0">
                <a:latin typeface="Times New Roman" panose="02020603050405020304" pitchFamily="18" charset="0"/>
                <a:cs typeface="Times New Roman" panose="02020603050405020304" pitchFamily="18" charset="0"/>
              </a:rPr>
              <a:t>v</a:t>
            </a:r>
            <a:r>
              <a:rPr lang="ru-RU" sz="1600" dirty="0" smtClean="0"/>
              <a:t> </a:t>
            </a:r>
            <a:r>
              <a:rPr lang="ru-RU" sz="1600" dirty="0"/>
              <a:t>– </a:t>
            </a:r>
            <a:r>
              <a:rPr lang="en-US" sz="1600" dirty="0"/>
              <a:t>mean velocity of water flow </a:t>
            </a:r>
            <a:endParaRPr lang="ru-RU" sz="1600" dirty="0" smtClean="0"/>
          </a:p>
          <a:p>
            <a:pPr lvl="0"/>
            <a:r>
              <a:rPr lang="el-GR" sz="1600" i="1" dirty="0" smtClean="0"/>
              <a:t>ρ</a:t>
            </a:r>
            <a:r>
              <a:rPr lang="el-GR" sz="1600" dirty="0" smtClean="0"/>
              <a:t> </a:t>
            </a:r>
            <a:r>
              <a:rPr lang="el-GR" sz="1600" dirty="0"/>
              <a:t>– </a:t>
            </a:r>
            <a:r>
              <a:rPr lang="en-US" sz="1600" dirty="0"/>
              <a:t>density of water</a:t>
            </a:r>
            <a:r>
              <a:rPr lang="mk-MK" sz="1600" dirty="0" smtClean="0"/>
              <a:t>.</a:t>
            </a:r>
            <a:endParaRPr lang="en-US" sz="1600" dirty="0" smtClean="0"/>
          </a:p>
          <a:p>
            <a:pPr marL="0" lvl="0" indent="0">
              <a:lnSpc>
                <a:spcPct val="120000"/>
              </a:lnSpc>
              <a:spcBef>
                <a:spcPts val="0"/>
              </a:spcBef>
              <a:buSzPts val="2800"/>
              <a:buNone/>
            </a:pPr>
            <a:endParaRPr lang="ru-RU" sz="1600" b="1" dirty="0" smtClean="0">
              <a:solidFill>
                <a:schemeClr val="accent6">
                  <a:lumMod val="50000"/>
                </a:schemeClr>
              </a:solidFill>
            </a:endParaRPr>
          </a:p>
          <a:p>
            <a:pPr marL="0" lvl="0" indent="0">
              <a:lnSpc>
                <a:spcPct val="120000"/>
              </a:lnSpc>
              <a:spcBef>
                <a:spcPts val="0"/>
              </a:spcBef>
              <a:buSzPts val="2800"/>
              <a:buNone/>
            </a:pPr>
            <a:r>
              <a:rPr lang="en-US" sz="1600" b="1" dirty="0" smtClean="0">
                <a:solidFill>
                  <a:schemeClr val="accent6">
                    <a:lumMod val="50000"/>
                  </a:schemeClr>
                </a:solidFill>
              </a:rPr>
              <a:t>Continuity equation, </a:t>
            </a:r>
            <a:r>
              <a:rPr lang="en-US" sz="1600" dirty="0" smtClean="0">
                <a:solidFill>
                  <a:schemeClr val="accent6">
                    <a:lumMod val="50000"/>
                  </a:schemeClr>
                </a:solidFill>
              </a:rPr>
              <a:t>According </a:t>
            </a:r>
            <a:r>
              <a:rPr lang="en-US" sz="1600" dirty="0">
                <a:solidFill>
                  <a:schemeClr val="accent6">
                    <a:lumMod val="50000"/>
                  </a:schemeClr>
                </a:solidFill>
              </a:rPr>
              <a:t>to this equation, the same quantity of fluid </a:t>
            </a:r>
            <a:r>
              <a:rPr lang="ru-RU" sz="1600" i="1" dirty="0"/>
              <a:t>Q</a:t>
            </a:r>
            <a:r>
              <a:rPr lang="en-US" sz="1600" dirty="0" smtClean="0">
                <a:solidFill>
                  <a:schemeClr val="accent6">
                    <a:lumMod val="50000"/>
                  </a:schemeClr>
                </a:solidFill>
              </a:rPr>
              <a:t> </a:t>
            </a:r>
            <a:r>
              <a:rPr lang="en-US" sz="1600" dirty="0">
                <a:solidFill>
                  <a:schemeClr val="accent6">
                    <a:lumMod val="50000"/>
                  </a:schemeClr>
                </a:solidFill>
              </a:rPr>
              <a:t>passes through each of its cross-sections  </a:t>
            </a:r>
            <a:r>
              <a:rPr lang="ru-RU" sz="1600" i="1" dirty="0" smtClean="0"/>
              <a:t>Ѕ </a:t>
            </a:r>
            <a:r>
              <a:rPr lang="ru-RU" sz="1600" dirty="0"/>
              <a:t>(</a:t>
            </a:r>
            <a:r>
              <a:rPr lang="ru-RU" sz="1600" i="1" dirty="0"/>
              <a:t>Ѕ</a:t>
            </a:r>
            <a:r>
              <a:rPr lang="ru-RU" sz="1600" baseline="-25000" dirty="0"/>
              <a:t>1</a:t>
            </a:r>
            <a:r>
              <a:rPr lang="ru-RU" sz="1600" dirty="0"/>
              <a:t>, </a:t>
            </a:r>
            <a:r>
              <a:rPr lang="ru-RU" sz="1600" i="1" dirty="0"/>
              <a:t>Ѕ</a:t>
            </a:r>
            <a:r>
              <a:rPr lang="ru-RU" sz="1600" baseline="-25000" dirty="0"/>
              <a:t>2</a:t>
            </a:r>
            <a:r>
              <a:rPr lang="ru-RU" sz="1600" dirty="0"/>
              <a:t>, </a:t>
            </a:r>
            <a:r>
              <a:rPr lang="ru-RU" sz="1600" i="1" dirty="0"/>
              <a:t>Ѕ</a:t>
            </a:r>
            <a:r>
              <a:rPr lang="ru-RU" sz="1600" baseline="-25000" dirty="0"/>
              <a:t>3</a:t>
            </a:r>
            <a:r>
              <a:rPr lang="ru-RU" sz="1600" dirty="0" smtClean="0"/>
              <a:t>,...)</a:t>
            </a:r>
            <a:r>
              <a:rPr lang="en-US" sz="1600" dirty="0" smtClean="0"/>
              <a:t> </a:t>
            </a:r>
            <a:r>
              <a:rPr lang="en-US" sz="1600" dirty="0">
                <a:solidFill>
                  <a:schemeClr val="accent6">
                    <a:lumMod val="50000"/>
                  </a:schemeClr>
                </a:solidFill>
              </a:rPr>
              <a:t>per second. In other words, for a segment of the pipeline with no source or sink, the flow rate of the fluid remains constant in every </a:t>
            </a:r>
            <a:r>
              <a:rPr lang="en-US" sz="1600" dirty="0" smtClean="0">
                <a:solidFill>
                  <a:schemeClr val="accent6">
                    <a:lumMod val="50000"/>
                  </a:schemeClr>
                </a:solidFill>
              </a:rPr>
              <a:t>cross-section </a:t>
            </a:r>
            <a:r>
              <a:rPr lang="en-US" sz="1600" dirty="0" smtClean="0"/>
              <a:t>:</a:t>
            </a:r>
            <a:endParaRPr lang="mk-MK" sz="1600" dirty="0" smtClean="0"/>
          </a:p>
          <a:p>
            <a:pPr marL="0" lvl="0" indent="0">
              <a:lnSpc>
                <a:spcPct val="120000"/>
              </a:lnSpc>
              <a:spcBef>
                <a:spcPts val="0"/>
              </a:spcBef>
              <a:buSzPts val="2800"/>
              <a:buNone/>
            </a:pPr>
            <a:r>
              <a:rPr lang="mk-MK" sz="1600" dirty="0">
                <a:solidFill>
                  <a:schemeClr val="accent6">
                    <a:lumMod val="50000"/>
                  </a:schemeClr>
                </a:solidFill>
              </a:rPr>
              <a:t>	</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Q=v</a:t>
            </a:r>
            <a:r>
              <a:rPr lang="en-US" sz="1800" baseline="-25000" dirty="0" smtClean="0">
                <a:solidFill>
                  <a:schemeClr val="accent6">
                    <a:lumMod val="50000"/>
                  </a:schemeClr>
                </a:solidFill>
                <a:latin typeface="Times New Roman" panose="02020603050405020304" pitchFamily="18" charset="0"/>
                <a:cs typeface="Times New Roman" panose="02020603050405020304" pitchFamily="18" charset="0"/>
              </a:rPr>
              <a:t>1</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 S</a:t>
            </a:r>
            <a:r>
              <a:rPr lang="en-US" sz="1800" baseline="-25000" dirty="0" smtClean="0">
                <a:solidFill>
                  <a:schemeClr val="accent6">
                    <a:lumMod val="50000"/>
                  </a:schemeClr>
                </a:solidFill>
                <a:latin typeface="Times New Roman" panose="02020603050405020304" pitchFamily="18" charset="0"/>
                <a:cs typeface="Times New Roman" panose="02020603050405020304" pitchFamily="18" charset="0"/>
              </a:rPr>
              <a:t>1</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=v</a:t>
            </a:r>
            <a:r>
              <a:rPr lang="en-US" sz="1800" baseline="-25000" dirty="0" smtClean="0">
                <a:solidFill>
                  <a:schemeClr val="accent6">
                    <a:lumMod val="50000"/>
                  </a:schemeClr>
                </a:solidFill>
                <a:latin typeface="Times New Roman" panose="02020603050405020304" pitchFamily="18" charset="0"/>
                <a:cs typeface="Times New Roman" panose="02020603050405020304" pitchFamily="18" charset="0"/>
              </a:rPr>
              <a:t>2</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 S</a:t>
            </a:r>
            <a:r>
              <a:rPr lang="en-US" sz="1800" i="1" baseline="-25000" dirty="0" smtClean="0">
                <a:solidFill>
                  <a:schemeClr val="accent6">
                    <a:lumMod val="50000"/>
                  </a:schemeClr>
                </a:solidFill>
                <a:latin typeface="Times New Roman" panose="02020603050405020304" pitchFamily="18" charset="0"/>
                <a:cs typeface="Times New Roman" panose="02020603050405020304" pitchFamily="18" charset="0"/>
              </a:rPr>
              <a:t>2</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=v</a:t>
            </a:r>
            <a:r>
              <a:rPr lang="en-US" sz="1800" i="1" baseline="-25000" dirty="0" smtClean="0">
                <a:solidFill>
                  <a:schemeClr val="accent6">
                    <a:lumMod val="50000"/>
                  </a:schemeClr>
                </a:solidFill>
                <a:latin typeface="Times New Roman" panose="02020603050405020304" pitchFamily="18" charset="0"/>
                <a:cs typeface="Times New Roman" panose="02020603050405020304" pitchFamily="18" charset="0"/>
              </a:rPr>
              <a:t>3</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 S</a:t>
            </a:r>
            <a:r>
              <a:rPr lang="en-US" sz="1800" i="1" baseline="-25000" dirty="0" smtClean="0">
                <a:solidFill>
                  <a:schemeClr val="accent6">
                    <a:lumMod val="50000"/>
                  </a:schemeClr>
                </a:solidFill>
                <a:latin typeface="Times New Roman" panose="02020603050405020304" pitchFamily="18" charset="0"/>
                <a:cs typeface="Times New Roman" panose="02020603050405020304" pitchFamily="18" charset="0"/>
              </a:rPr>
              <a:t>3</a:t>
            </a:r>
            <a:r>
              <a:rPr lang="en-US" sz="1800" i="1" dirty="0" smtClean="0">
                <a:solidFill>
                  <a:schemeClr val="accent6">
                    <a:lumMod val="50000"/>
                  </a:schemeClr>
                </a:solidFill>
                <a:latin typeface="Times New Roman" panose="02020603050405020304" pitchFamily="18" charset="0"/>
                <a:cs typeface="Times New Roman" panose="02020603050405020304" pitchFamily="18" charset="0"/>
              </a:rPr>
              <a:t>=</a:t>
            </a:r>
            <a:r>
              <a:rPr lang="en-US" sz="1800" i="1" dirty="0" err="1" smtClean="0">
                <a:solidFill>
                  <a:schemeClr val="accent6">
                    <a:lumMod val="50000"/>
                  </a:schemeClr>
                </a:solidFill>
                <a:latin typeface="Times New Roman" panose="02020603050405020304" pitchFamily="18" charset="0"/>
                <a:cs typeface="Times New Roman" panose="02020603050405020304" pitchFamily="18" charset="0"/>
              </a:rPr>
              <a:t>const</a:t>
            </a:r>
            <a:endParaRPr lang="en-US" sz="1800" i="1" dirty="0">
              <a:solidFill>
                <a:schemeClr val="accent6">
                  <a:lumMod val="50000"/>
                </a:schemeClr>
              </a:solidFill>
              <a:latin typeface="Times New Roman" panose="02020603050405020304" pitchFamily="18" charset="0"/>
              <a:cs typeface="Times New Roman" panose="02020603050405020304" pitchFamily="18" charset="0"/>
            </a:endParaRPr>
          </a:p>
          <a:p>
            <a:pPr marL="114300" lvl="0" indent="0">
              <a:buNone/>
            </a:pPr>
            <a:endParaRPr lang="ru-RU" sz="1600" dirty="0" smtClean="0">
              <a:solidFill>
                <a:schemeClr val="accent6">
                  <a:lumMod val="50000"/>
                </a:schemeClr>
              </a:solidFill>
            </a:endParaRPr>
          </a:p>
          <a:p>
            <a:pPr marL="0" lvl="0" indent="0">
              <a:lnSpc>
                <a:spcPct val="120000"/>
              </a:lnSpc>
              <a:spcBef>
                <a:spcPts val="0"/>
              </a:spcBef>
              <a:buSzPts val="2800"/>
              <a:buNone/>
            </a:pPr>
            <a:endParaRPr lang="ru-RU" sz="1600" dirty="0" smtClean="0"/>
          </a:p>
        </p:txBody>
      </p:sp>
    </p:spTree>
    <p:extLst>
      <p:ext uri="{BB962C8B-B14F-4D97-AF65-F5344CB8AC3E}">
        <p14:creationId xmlns:p14="http://schemas.microsoft.com/office/powerpoint/2010/main" val="21397617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35699"/>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13" name="Google Shape;64;p3"/>
              <p:cNvSpPr txBox="1">
                <a:spLocks noGrp="1"/>
              </p:cNvSpPr>
              <p:nvPr>
                <p:ph type="body" idx="1"/>
              </p:nvPr>
            </p:nvSpPr>
            <p:spPr>
              <a:xfrm>
                <a:off x="767861" y="1749385"/>
                <a:ext cx="10741967" cy="3874649"/>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t>Hydroelectric power plants are facilities where the potential and kinetic energy of water is converted into mechanical energy through water turbines and further transformed into electrical energy by means of electric generators. The operational capability of the water flow depends on the water quantity (flow rate) and the difference in elevation between the lower and upper water surfaces, known as the head. If the difference between the lower and upper levels is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𝑏</m:t>
                        </m:r>
                      </m:sub>
                    </m:sSub>
                  </m:oMath>
                </a14:m>
                <a:r>
                  <a:rPr lang="en-US" sz="1600" dirty="0"/>
                  <a:t> [m], </a:t>
                </a:r>
                <a:r>
                  <a:rPr lang="en-US" sz="1600" dirty="0"/>
                  <a:t>the water flow rate is </a:t>
                </a:r>
                <a14:m>
                  <m:oMath xmlns:m="http://schemas.openxmlformats.org/officeDocument/2006/math">
                    <m:r>
                      <a:rPr lang="en-US" sz="1600" i="1">
                        <a:latin typeface="Cambria Math" panose="02040503050406030204" pitchFamily="18" charset="0"/>
                      </a:rPr>
                      <m:t>𝑄</m:t>
                    </m:r>
                  </m:oMath>
                </a14:m>
                <a:r>
                  <a:rPr lang="en-US" sz="1600" dirty="0"/>
                  <a:t> [m</a:t>
                </a:r>
                <a:r>
                  <a:rPr lang="en-US" sz="1600" baseline="30000" dirty="0"/>
                  <a:t>3</a:t>
                </a:r>
                <a:r>
                  <a:rPr lang="en-US" sz="1600" dirty="0"/>
                  <a:t>/s], </a:t>
                </a:r>
                <a:r>
                  <a:rPr lang="en-US" sz="1600" dirty="0"/>
                  <a:t>its density is </a:t>
                </a:r>
                <a14:m>
                  <m:oMath xmlns:m="http://schemas.openxmlformats.org/officeDocument/2006/math">
                    <m:r>
                      <a:rPr lang="mk-MK" sz="1600" i="1">
                        <a:latin typeface="Cambria Math" panose="02040503050406030204" pitchFamily="18" charset="0"/>
                      </a:rPr>
                      <m:t>𝜌</m:t>
                    </m:r>
                  </m:oMath>
                </a14:m>
                <a:r>
                  <a:rPr lang="en-US" sz="1600" dirty="0"/>
                  <a:t> [kg/m</a:t>
                </a:r>
                <a:r>
                  <a:rPr lang="en-US" sz="1600" baseline="30000" dirty="0"/>
                  <a:t>3</a:t>
                </a:r>
                <a:r>
                  <a:rPr lang="en-US" sz="1600" dirty="0"/>
                  <a:t>] </a:t>
                </a:r>
                <a:r>
                  <a:rPr lang="en-US" sz="1600" dirty="0"/>
                  <a:t>and the acceleration due to gravity </a:t>
                </a:r>
                <a:r>
                  <a:rPr lang="en-US" sz="1600" dirty="0" smtClean="0"/>
                  <a:t>is </a:t>
                </a:r>
                <a14:m>
                  <m:oMath xmlns:m="http://schemas.openxmlformats.org/officeDocument/2006/math">
                    <m:r>
                      <a:rPr lang="mk-MK" sz="1600" i="1">
                        <a:latin typeface="Cambria Math" panose="02040503050406030204" pitchFamily="18" charset="0"/>
                      </a:rPr>
                      <m:t>𝑔</m:t>
                    </m:r>
                  </m:oMath>
                </a14:m>
                <a:r>
                  <a:rPr lang="en-US" sz="1600" dirty="0"/>
                  <a:t> [m/s</a:t>
                </a:r>
                <a:r>
                  <a:rPr lang="en-US" sz="1600" baseline="30000" dirty="0"/>
                  <a:t>2</a:t>
                </a:r>
                <a:r>
                  <a:rPr lang="en-US" sz="1600" dirty="0"/>
                  <a:t>] </a:t>
                </a:r>
                <a:r>
                  <a:rPr lang="en-US" sz="1600" dirty="0"/>
                  <a:t>the available </a:t>
                </a:r>
                <a:r>
                  <a:rPr lang="en-US" sz="1600" i="1" dirty="0"/>
                  <a:t>theoretical </a:t>
                </a:r>
                <a:r>
                  <a:rPr lang="en-US" sz="1600" i="1" dirty="0" smtClean="0"/>
                  <a:t>power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𝑡</m:t>
                        </m:r>
                      </m:sub>
                    </m:sSub>
                  </m:oMath>
                </a14:m>
                <a:r>
                  <a:rPr lang="en-US" sz="1600" i="1" dirty="0"/>
                  <a:t> </a:t>
                </a:r>
                <a:r>
                  <a:rPr lang="en-US" sz="1600" dirty="0"/>
                  <a:t>[W] </a:t>
                </a:r>
                <a:r>
                  <a:rPr lang="en-US" sz="1600" dirty="0"/>
                  <a:t>will be as follows:</a:t>
                </a:r>
                <a:r>
                  <a:rPr lang="mk-MK" sz="1600" dirty="0" smtClean="0"/>
                  <a:t> </a:t>
                </a:r>
                <a:endParaRPr lang="mk-MK" sz="1600" dirty="0" smtClean="0"/>
              </a:p>
              <a:p>
                <a:pPr marL="0" lvl="0" indent="0">
                  <a:lnSpc>
                    <a:spcPct val="120000"/>
                  </a:lnSpc>
                  <a:spcBef>
                    <a:spcPts val="0"/>
                  </a:spcBef>
                  <a:buSzPts val="2800"/>
                  <a:buNone/>
                </a:pPr>
                <a:r>
                  <a:rPr lang="mk-MK" sz="1600" dirty="0">
                    <a:solidFill>
                      <a:schemeClr val="accent6">
                        <a:lumMod val="50000"/>
                      </a:schemeClr>
                    </a:solidFill>
                  </a:rPr>
                  <a:t>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𝑃</m:t>
                        </m:r>
                      </m:e>
                      <m:sub>
                        <m:r>
                          <a:rPr lang="en-US" sz="1800" i="1">
                            <a:latin typeface="Cambria Math" panose="02040503050406030204" pitchFamily="18" charset="0"/>
                          </a:rPr>
                          <m:t>𝑡</m:t>
                        </m:r>
                      </m:sub>
                    </m:sSub>
                    <m:r>
                      <a:rPr lang="en-US" sz="1800" i="1">
                        <a:latin typeface="Cambria Math" panose="02040503050406030204" pitchFamily="18" charset="0"/>
                      </a:rPr>
                      <m:t>=</m:t>
                    </m:r>
                    <m:r>
                      <a:rPr lang="en-US" sz="1800" i="1">
                        <a:latin typeface="Cambria Math" panose="02040503050406030204" pitchFamily="18" charset="0"/>
                      </a:rPr>
                      <m:t>𝑄</m:t>
                    </m:r>
                    <m:r>
                      <a:rPr lang="en-US" sz="1800" i="1">
                        <a:latin typeface="Cambria Math" panose="02040503050406030204" pitchFamily="18" charset="0"/>
                      </a:rPr>
                      <m:t>∙</m:t>
                    </m:r>
                    <m:r>
                      <a:rPr lang="mk-MK" sz="1800" i="1">
                        <a:latin typeface="Cambria Math" panose="02040503050406030204" pitchFamily="18" charset="0"/>
                      </a:rPr>
                      <m:t>𝜌</m:t>
                    </m:r>
                    <m:r>
                      <a:rPr lang="mk-MK" sz="1800" i="1">
                        <a:latin typeface="Cambria Math" panose="02040503050406030204" pitchFamily="18" charset="0"/>
                      </a:rPr>
                      <m:t>∙</m:t>
                    </m:r>
                    <m:sSub>
                      <m:sSubPr>
                        <m:ctrlPr>
                          <a:rPr lang="en-US" sz="1800" i="1">
                            <a:latin typeface="Cambria Math" panose="02040503050406030204" pitchFamily="18" charset="0"/>
                          </a:rPr>
                        </m:ctrlPr>
                      </m:sSubPr>
                      <m:e>
                        <m:r>
                          <a:rPr lang="mk-MK" sz="1800" i="1">
                            <a:latin typeface="Cambria Math" panose="02040503050406030204" pitchFamily="18" charset="0"/>
                          </a:rPr>
                          <m:t>𝐻</m:t>
                        </m:r>
                      </m:e>
                      <m:sub>
                        <m:r>
                          <a:rPr lang="mk-MK" sz="1800" i="1">
                            <a:latin typeface="Cambria Math" panose="02040503050406030204" pitchFamily="18" charset="0"/>
                          </a:rPr>
                          <m:t>𝑏</m:t>
                        </m:r>
                      </m:sub>
                    </m:sSub>
                    <m:r>
                      <a:rPr lang="mk-MK" sz="1800" i="1">
                        <a:latin typeface="Cambria Math" panose="02040503050406030204" pitchFamily="18" charset="0"/>
                      </a:rPr>
                      <m:t>∙</m:t>
                    </m:r>
                    <m:r>
                      <a:rPr lang="mk-MK" sz="1800" i="1">
                        <a:latin typeface="Cambria Math" panose="02040503050406030204" pitchFamily="18" charset="0"/>
                      </a:rPr>
                      <m:t>𝑔</m:t>
                    </m:r>
                    <m:r>
                      <a:rPr lang="mk-MK" sz="1800" i="1">
                        <a:latin typeface="Cambria Math" panose="02040503050406030204" pitchFamily="18" charset="0"/>
                      </a:rPr>
                      <m:t> </m:t>
                    </m:r>
                  </m:oMath>
                </a14:m>
                <a:endParaRPr lang="en-US" sz="1800" dirty="0">
                  <a:solidFill>
                    <a:schemeClr val="accent6">
                      <a:lumMod val="50000"/>
                    </a:schemeClr>
                  </a:solidFill>
                  <a:latin typeface="Times New Roman" panose="02020603050405020304" pitchFamily="18" charset="0"/>
                  <a:cs typeface="Times New Roman" panose="02020603050405020304" pitchFamily="18" charset="0"/>
                </a:endParaRPr>
              </a:p>
            </p:txBody>
          </p:sp>
        </mc:Choice>
        <mc:Fallback>
          <p:sp>
            <p:nvSpPr>
              <p:cNvPr id="13" name="Google Shape;64;p3"/>
              <p:cNvSpPr txBox="1">
                <a:spLocks noGrp="1" noRot="1" noChangeAspect="1" noMove="1" noResize="1" noEditPoints="1" noAdjustHandles="1" noChangeArrowheads="1" noChangeShapeType="1" noTextEdit="1"/>
              </p:cNvSpPr>
              <p:nvPr>
                <p:ph type="body" idx="1"/>
              </p:nvPr>
            </p:nvSpPr>
            <p:spPr>
              <a:xfrm>
                <a:off x="767861" y="1749385"/>
                <a:ext cx="10741967" cy="3874649"/>
              </a:xfrm>
              <a:prstGeom prst="rect">
                <a:avLst/>
              </a:prstGeom>
              <a:blipFill>
                <a:blip r:embed="rId5"/>
                <a:stretch>
                  <a:fillRect l="-341" r="-341"/>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8515695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58004"/>
            <a:ext cx="10017299" cy="677917"/>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br>
              <a:rPr lang="en-US" sz="2000" dirty="0"/>
            </a:br>
            <a:r>
              <a:rPr lang="en-US" sz="2000" dirty="0"/>
              <a:t>1.6.1.	Available and useful energy head of the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15293"/>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3" name="Google Shape;64;p3"/>
          <p:cNvSpPr txBox="1">
            <a:spLocks noGrp="1"/>
          </p:cNvSpPr>
          <p:nvPr>
            <p:ph type="body" idx="1"/>
          </p:nvPr>
        </p:nvSpPr>
        <p:spPr>
          <a:xfrm>
            <a:off x="350197" y="1594611"/>
            <a:ext cx="6742661" cy="4270821"/>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t>The difference in elevation between the free water surfaces in the reservoir 1 and the tailrace canal 7 represents the available or gross energy head, i.e., the hydraulic head, which is commonly referred to as the gross head or simply the head. However, the entire gross head cannot be fully utilized due to losses that occur in the pipeline. Therefore, the useful or net energy head, also known as the net head, is defined</a:t>
            </a:r>
            <a:r>
              <a:rPr lang="mk-MK" sz="1600" dirty="0" smtClean="0"/>
              <a:t>.</a:t>
            </a:r>
            <a:endParaRPr lang="en-US" sz="1600" dirty="0"/>
          </a:p>
        </p:txBody>
      </p:sp>
      <p:pic>
        <p:nvPicPr>
          <p:cNvPr id="14" name="Picture 13"/>
          <p:cNvPicPr/>
          <p:nvPr/>
        </p:nvPicPr>
        <p:blipFill>
          <a:blip r:embed="rId5"/>
          <a:stretch>
            <a:fillRect/>
          </a:stretch>
        </p:blipFill>
        <p:spPr>
          <a:xfrm>
            <a:off x="7053946" y="2081844"/>
            <a:ext cx="5005070" cy="2530475"/>
          </a:xfrm>
          <a:prstGeom prst="rect">
            <a:avLst/>
          </a:prstGeom>
        </p:spPr>
      </p:pic>
      <p:sp>
        <p:nvSpPr>
          <p:cNvPr id="15" name="Rectangle 14"/>
          <p:cNvSpPr/>
          <p:nvPr/>
        </p:nvSpPr>
        <p:spPr>
          <a:xfrm>
            <a:off x="8270746" y="1721075"/>
            <a:ext cx="1553630"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Hydropower plant </a:t>
            </a:r>
            <a:endParaRPr lang="en-US" dirty="0"/>
          </a:p>
        </p:txBody>
      </p:sp>
      <mc:AlternateContent xmlns:mc="http://schemas.openxmlformats.org/markup-compatibility/2006">
        <mc:Choice xmlns:a14="http://schemas.microsoft.com/office/drawing/2010/main" Requires="a14">
          <p:sp>
            <p:nvSpPr>
              <p:cNvPr id="16" name="Rectangle 15"/>
              <p:cNvSpPr/>
              <p:nvPr/>
            </p:nvSpPr>
            <p:spPr>
              <a:xfrm>
                <a:off x="1159745" y="3686850"/>
                <a:ext cx="2062426" cy="35856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𝑒</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𝐼</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𝐼𝐼</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m:t>
                          </m:r>
                        </m:sub>
                      </m:sSub>
                    </m:oMath>
                  </m:oMathPara>
                </a14:m>
                <a:endParaRPr lang="en-US" sz="1600" dirty="0"/>
              </a:p>
            </p:txBody>
          </p:sp>
        </mc:Choice>
        <mc:Fallback>
          <p:sp>
            <p:nvSpPr>
              <p:cNvPr id="16" name="Rectangle 15"/>
              <p:cNvSpPr>
                <a:spLocks noRot="1" noChangeAspect="1" noMove="1" noResize="1" noEditPoints="1" noAdjustHandles="1" noChangeArrowheads="1" noChangeShapeType="1" noTextEdit="1"/>
              </p:cNvSpPr>
              <p:nvPr/>
            </p:nvSpPr>
            <p:spPr>
              <a:xfrm>
                <a:off x="1159745" y="3686850"/>
                <a:ext cx="2062426" cy="358560"/>
              </a:xfrm>
              <a:prstGeom prst="rect">
                <a:avLst/>
              </a:prstGeom>
              <a:blipFill>
                <a:blip r:embed="rId6"/>
                <a:stretch>
                  <a:fillRect b="-1695"/>
                </a:stretch>
              </a:blipFill>
            </p:spPr>
            <p:txBody>
              <a:bodyPr/>
              <a:lstStyle/>
              <a:p>
                <a:r>
                  <a:rPr lang="en-US">
                    <a:noFill/>
                  </a:rPr>
                  <a:t> </a:t>
                </a:r>
              </a:p>
            </p:txBody>
          </p:sp>
        </mc:Fallback>
      </mc:AlternateContent>
      <p:sp>
        <p:nvSpPr>
          <p:cNvPr id="17" name="Rectangle 16"/>
          <p:cNvSpPr/>
          <p:nvPr/>
        </p:nvSpPr>
        <p:spPr>
          <a:xfrm>
            <a:off x="945264" y="4045410"/>
            <a:ext cx="1834156" cy="338554"/>
          </a:xfrm>
          <a:prstGeom prst="rect">
            <a:avLst/>
          </a:prstGeom>
        </p:spPr>
        <p:txBody>
          <a:bodyPr wrap="none">
            <a:spAutoFit/>
          </a:bodyPr>
          <a:lstStyle/>
          <a:p>
            <a:r>
              <a:rPr lang="mk-MK" sz="1600" i="1" dirty="0">
                <a:latin typeface="Times New Roman" panose="02020603050405020304" pitchFamily="18" charset="0"/>
                <a:ea typeface="Calibri" panose="020F0502020204030204" pitchFamily="34" charset="0"/>
              </a:rPr>
              <a:t>е</a:t>
            </a:r>
            <a:r>
              <a:rPr lang="mk-MK"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net energy head</a:t>
            </a:r>
            <a:r>
              <a:rPr lang="mk-MK" sz="1600" dirty="0" smtClean="0">
                <a:latin typeface="Times New Roman" panose="02020603050405020304" pitchFamily="18" charset="0"/>
                <a:ea typeface="Calibri" panose="020F0502020204030204" pitchFamily="34" charset="0"/>
              </a:rPr>
              <a:t>,</a:t>
            </a:r>
            <a:endParaRPr lang="en-US" sz="1600" dirty="0"/>
          </a:p>
        </p:txBody>
      </p:sp>
      <p:sp>
        <p:nvSpPr>
          <p:cNvPr id="18" name="Rectangle 17"/>
          <p:cNvSpPr/>
          <p:nvPr/>
        </p:nvSpPr>
        <p:spPr>
          <a:xfrm>
            <a:off x="958548" y="4335630"/>
            <a:ext cx="3858749" cy="338554"/>
          </a:xfrm>
          <a:prstGeom prst="rect">
            <a:avLst/>
          </a:prstGeom>
        </p:spPr>
        <p:txBody>
          <a:bodyPr wrap="none">
            <a:spAutoFit/>
          </a:bodyPr>
          <a:lstStyle/>
          <a:p>
            <a:r>
              <a:rPr lang="mk-MK" sz="1600" i="1" dirty="0">
                <a:latin typeface="Times New Roman" panose="02020603050405020304" pitchFamily="18" charset="0"/>
                <a:ea typeface="Calibri" panose="020F0502020204030204" pitchFamily="34" charset="0"/>
              </a:rPr>
              <a:t>е</a:t>
            </a:r>
            <a:r>
              <a:rPr lang="en-US" sz="1600" i="1" baseline="-25000" dirty="0">
                <a:latin typeface="Times New Roman" panose="02020603050405020304" pitchFamily="18" charset="0"/>
                <a:ea typeface="Calibri" panose="020F0502020204030204" pitchFamily="34" charset="0"/>
              </a:rPr>
              <a:t>I</a:t>
            </a:r>
            <a:r>
              <a:rPr lang="mk-MK"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specific energy of water in the reservoir</a:t>
            </a:r>
            <a:r>
              <a:rPr lang="mk-MK" sz="1600" dirty="0" smtClean="0">
                <a:latin typeface="Times New Roman" panose="02020603050405020304" pitchFamily="18" charset="0"/>
                <a:ea typeface="Calibri" panose="020F0502020204030204" pitchFamily="34" charset="0"/>
              </a:rPr>
              <a:t>,</a:t>
            </a:r>
            <a:endParaRPr lang="en-US" sz="1600" dirty="0"/>
          </a:p>
        </p:txBody>
      </p:sp>
      <p:sp>
        <p:nvSpPr>
          <p:cNvPr id="19" name="Rectangle 18"/>
          <p:cNvSpPr/>
          <p:nvPr/>
        </p:nvSpPr>
        <p:spPr>
          <a:xfrm>
            <a:off x="958548" y="4637341"/>
            <a:ext cx="4264309" cy="338554"/>
          </a:xfrm>
          <a:prstGeom prst="rect">
            <a:avLst/>
          </a:prstGeom>
        </p:spPr>
        <p:txBody>
          <a:bodyPr wrap="none">
            <a:spAutoFit/>
          </a:bodyPr>
          <a:lstStyle/>
          <a:p>
            <a:r>
              <a:rPr lang="mk-MK" sz="1600" i="1" dirty="0">
                <a:latin typeface="Times New Roman" panose="02020603050405020304" pitchFamily="18" charset="0"/>
                <a:ea typeface="Calibri" panose="020F0502020204030204" pitchFamily="34" charset="0"/>
              </a:rPr>
              <a:t>е</a:t>
            </a:r>
            <a:r>
              <a:rPr lang="en-US" sz="1600" i="1" baseline="-25000" dirty="0">
                <a:latin typeface="Times New Roman" panose="02020603050405020304" pitchFamily="18" charset="0"/>
                <a:ea typeface="Calibri" panose="020F0502020204030204" pitchFamily="34" charset="0"/>
              </a:rPr>
              <a:t>II</a:t>
            </a:r>
            <a:r>
              <a:rPr lang="mk-MK"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specific energy of water at the turbine outlet</a:t>
            </a:r>
            <a:r>
              <a:rPr lang="mk-MK" sz="1600" dirty="0" smtClean="0">
                <a:latin typeface="Times New Roman" panose="02020603050405020304" pitchFamily="18" charset="0"/>
                <a:ea typeface="Calibri" panose="020F0502020204030204" pitchFamily="34" charset="0"/>
              </a:rPr>
              <a:t>,</a:t>
            </a:r>
            <a:endParaRPr lang="en-US" sz="1600" dirty="0"/>
          </a:p>
        </p:txBody>
      </p:sp>
      <p:sp>
        <p:nvSpPr>
          <p:cNvPr id="20" name="Rectangle 19"/>
          <p:cNvSpPr/>
          <p:nvPr/>
        </p:nvSpPr>
        <p:spPr>
          <a:xfrm>
            <a:off x="958549" y="4941056"/>
            <a:ext cx="3273653" cy="338554"/>
          </a:xfrm>
          <a:prstGeom prst="rect">
            <a:avLst/>
          </a:prstGeom>
        </p:spPr>
        <p:txBody>
          <a:bodyPr wrap="none">
            <a:spAutoFit/>
          </a:bodyPr>
          <a:lstStyle/>
          <a:p>
            <a:r>
              <a:rPr lang="en-US" sz="1600" i="1" dirty="0" err="1">
                <a:latin typeface="Times New Roman" panose="02020603050405020304" pitchFamily="18" charset="0"/>
                <a:ea typeface="Calibri" panose="020F0502020204030204" pitchFamily="34" charset="0"/>
              </a:rPr>
              <a:t>e</a:t>
            </a:r>
            <a:r>
              <a:rPr lang="en-US" sz="1600" i="1" baseline="-25000" dirty="0" err="1">
                <a:latin typeface="Times New Roman" panose="02020603050405020304" pitchFamily="18" charset="0"/>
                <a:ea typeface="Calibri" panose="020F0502020204030204" pitchFamily="34" charset="0"/>
              </a:rPr>
              <a:t>zag</a:t>
            </a:r>
            <a:r>
              <a:rPr lang="en-US"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hydraulic losses in the pipeline.</a:t>
            </a:r>
            <a:endParaRPr lang="en-US" sz="1600" dirty="0"/>
          </a:p>
        </p:txBody>
      </p:sp>
      <mc:AlternateContent xmlns:mc="http://schemas.openxmlformats.org/markup-compatibility/2006">
        <mc:Choice xmlns:a14="http://schemas.microsoft.com/office/drawing/2010/main" Requires="a14">
          <p:sp>
            <p:nvSpPr>
              <p:cNvPr id="21" name="Rectangle 20"/>
              <p:cNvSpPr/>
              <p:nvPr/>
            </p:nvSpPr>
            <p:spPr>
              <a:xfrm>
                <a:off x="1552902" y="5339910"/>
                <a:ext cx="3426772" cy="63203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𝑒</m:t>
                      </m:r>
                      <m:r>
                        <a:rPr lang="en-US" sz="1600">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𝑣</m:t>
                              </m:r>
                            </m:e>
                            <m:sub>
                              <m:r>
                                <a:rPr lang="en-US" sz="1600" i="1">
                                  <a:latin typeface="Cambria Math" panose="02040503050406030204" pitchFamily="18" charset="0"/>
                                </a:rPr>
                                <m:t>𝐼</m:t>
                              </m:r>
                            </m:sub>
                            <m:sup>
                              <m:r>
                                <a:rPr lang="en-US" sz="1600">
                                  <a:latin typeface="Cambria Math" panose="02040503050406030204" pitchFamily="18" charset="0"/>
                                </a:rPr>
                                <m:t>2</m:t>
                              </m:r>
                            </m:sup>
                          </m:sSubSup>
                          <m:r>
                            <a:rPr lang="en-US" sz="1600">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𝑣</m:t>
                              </m:r>
                            </m:e>
                            <m:sub>
                              <m:r>
                                <a:rPr lang="en-US" sz="1600" i="1">
                                  <a:latin typeface="Cambria Math" panose="02040503050406030204" pitchFamily="18" charset="0"/>
                                </a:rPr>
                                <m:t>𝐼𝐼</m:t>
                              </m:r>
                            </m:sub>
                            <m:sup>
                              <m:r>
                                <a:rPr lang="en-US" sz="1600">
                                  <a:latin typeface="Cambria Math" panose="02040503050406030204" pitchFamily="18" charset="0"/>
                                </a:rPr>
                                <m:t>2</m:t>
                              </m:r>
                            </m:sup>
                          </m:sSubSup>
                        </m:num>
                        <m:den>
                          <m:r>
                            <a:rPr lang="en-US" sz="1600">
                              <a:latin typeface="Cambria Math" panose="02040503050406030204" pitchFamily="18" charset="0"/>
                            </a:rPr>
                            <m:t>2</m:t>
                          </m:r>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𝐼</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𝐼𝐼</m:t>
                              </m:r>
                            </m:sub>
                          </m:sSub>
                        </m:num>
                        <m:den>
                          <m:r>
                            <a:rPr lang="en-US" sz="1600" i="1">
                              <a:latin typeface="Cambria Math" panose="02040503050406030204" pitchFamily="18" charset="0"/>
                            </a:rPr>
                            <m:t>𝜌</m:t>
                          </m:r>
                        </m:den>
                      </m:f>
                      <m:r>
                        <a:rPr lang="en-US" sz="1600">
                          <a:latin typeface="Cambria Math" panose="02040503050406030204" pitchFamily="18" charset="0"/>
                        </a:rPr>
                        <m:t>+</m:t>
                      </m:r>
                      <m:r>
                        <a:rPr lang="en-US" sz="1600" i="1">
                          <a:latin typeface="Cambria Math" panose="02040503050406030204" pitchFamily="18" charset="0"/>
                        </a:rPr>
                        <m:t>𝑔𝐻</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m:t>
                          </m:r>
                        </m:sub>
                      </m:sSub>
                      <m:r>
                        <a:rPr lang="en-US" sz="1600">
                          <a:latin typeface="Cambria Math" panose="02040503050406030204" pitchFamily="18" charset="0"/>
                        </a:rPr>
                        <m:t> </m:t>
                      </m:r>
                    </m:oMath>
                  </m:oMathPara>
                </a14:m>
                <a:endParaRPr lang="en-US" sz="1600" dirty="0"/>
              </a:p>
            </p:txBody>
          </p:sp>
        </mc:Choice>
        <mc:Fallback>
          <p:sp>
            <p:nvSpPr>
              <p:cNvPr id="21" name="Rectangle 20"/>
              <p:cNvSpPr>
                <a:spLocks noRot="1" noChangeAspect="1" noMove="1" noResize="1" noEditPoints="1" noAdjustHandles="1" noChangeArrowheads="1" noChangeShapeType="1" noTextEdit="1"/>
              </p:cNvSpPr>
              <p:nvPr/>
            </p:nvSpPr>
            <p:spPr>
              <a:xfrm>
                <a:off x="1552902" y="5339910"/>
                <a:ext cx="3426772" cy="632033"/>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Rectangle 21"/>
              <p:cNvSpPr/>
              <p:nvPr/>
            </p:nvSpPr>
            <p:spPr>
              <a:xfrm>
                <a:off x="7897486" y="4376943"/>
                <a:ext cx="2008307" cy="58875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𝑒</m:t>
                      </m:r>
                      <m:r>
                        <a:rPr lang="en-US" sz="1600">
                          <a:latin typeface="Cambria Math" panose="02040503050406030204" pitchFamily="18" charset="0"/>
                        </a:rPr>
                        <m:t>=</m:t>
                      </m:r>
                      <m:r>
                        <a:rPr lang="en-US" sz="1600" i="1">
                          <a:latin typeface="Cambria Math" panose="02040503050406030204" pitchFamily="18" charset="0"/>
                        </a:rPr>
                        <m:t>𝑔𝐻</m:t>
                      </m:r>
                      <m:r>
                        <a:rPr lang="en-US" sz="1600">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𝑣</m:t>
                              </m:r>
                            </m:e>
                            <m:sub>
                              <m:r>
                                <a:rPr lang="en-US" sz="1600" i="1">
                                  <a:latin typeface="Cambria Math" panose="02040503050406030204" pitchFamily="18" charset="0"/>
                                </a:rPr>
                                <m:t>𝐼𝐼</m:t>
                              </m:r>
                            </m:sub>
                            <m:sup>
                              <m:r>
                                <a:rPr lang="en-US" sz="1600">
                                  <a:latin typeface="Cambria Math" panose="02040503050406030204" pitchFamily="18" charset="0"/>
                                </a:rPr>
                                <m:t>2</m:t>
                              </m:r>
                            </m:sup>
                          </m:sSubSup>
                        </m:num>
                        <m:den>
                          <m:r>
                            <a:rPr lang="en-US" sz="1600">
                              <a:latin typeface="Cambria Math" panose="02040503050406030204" pitchFamily="18" charset="0"/>
                            </a:rPr>
                            <m:t>2</m:t>
                          </m:r>
                        </m:den>
                      </m:f>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m:t>
                          </m:r>
                        </m:sub>
                      </m:sSub>
                    </m:oMath>
                  </m:oMathPara>
                </a14:m>
                <a:endParaRPr lang="en-US" sz="1600" dirty="0"/>
              </a:p>
            </p:txBody>
          </p:sp>
        </mc:Choice>
        <mc:Fallback>
          <p:sp>
            <p:nvSpPr>
              <p:cNvPr id="22" name="Rectangle 21"/>
              <p:cNvSpPr>
                <a:spLocks noRot="1" noChangeAspect="1" noMove="1" noResize="1" noEditPoints="1" noAdjustHandles="1" noChangeArrowheads="1" noChangeShapeType="1" noTextEdit="1"/>
              </p:cNvSpPr>
              <p:nvPr/>
            </p:nvSpPr>
            <p:spPr>
              <a:xfrm>
                <a:off x="7897486" y="4376943"/>
                <a:ext cx="2008307" cy="58875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Rectangle 22"/>
              <p:cNvSpPr/>
              <p:nvPr/>
            </p:nvSpPr>
            <p:spPr>
              <a:xfrm>
                <a:off x="7053946" y="4945455"/>
                <a:ext cx="4615540"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siphon is designed as a diffuser, which reduces the velocity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𝐼𝐼</m:t>
                        </m:r>
                      </m:sub>
                    </m:sSub>
                  </m:oMath>
                </a14:m>
                <a:endParaRPr lang="en-US" sz="1600" dirty="0"/>
              </a:p>
            </p:txBody>
          </p:sp>
        </mc:Choice>
        <mc:Fallback>
          <p:sp>
            <p:nvSpPr>
              <p:cNvPr id="23" name="Rectangle 22"/>
              <p:cNvSpPr>
                <a:spLocks noRot="1" noChangeAspect="1" noMove="1" noResize="1" noEditPoints="1" noAdjustHandles="1" noChangeArrowheads="1" noChangeShapeType="1" noTextEdit="1"/>
              </p:cNvSpPr>
              <p:nvPr/>
            </p:nvSpPr>
            <p:spPr>
              <a:xfrm>
                <a:off x="7053946" y="4945455"/>
                <a:ext cx="4615540" cy="584775"/>
              </a:xfrm>
              <a:prstGeom prst="rect">
                <a:avLst/>
              </a:prstGeom>
              <a:blipFill>
                <a:blip r:embed="rId9"/>
                <a:stretch>
                  <a:fillRect l="-661" t="-3125" r="-1717" b="-125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Rectangle 23"/>
              <p:cNvSpPr/>
              <p:nvPr/>
            </p:nvSpPr>
            <p:spPr>
              <a:xfrm>
                <a:off x="8100946" y="5548518"/>
                <a:ext cx="1566006" cy="3585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𝑒</m:t>
                      </m:r>
                      <m:r>
                        <a:rPr lang="en-US" sz="1600">
                          <a:latin typeface="Cambria Math" panose="02040503050406030204" pitchFamily="18" charset="0"/>
                        </a:rPr>
                        <m:t>=</m:t>
                      </m:r>
                      <m:r>
                        <a:rPr lang="en-US" sz="1600" i="1">
                          <a:latin typeface="Cambria Math" panose="02040503050406030204" pitchFamily="18" charset="0"/>
                        </a:rPr>
                        <m:t>𝑔𝐻</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m:t>
                          </m:r>
                        </m:sub>
                      </m:sSub>
                      <m:r>
                        <a:rPr lang="en-US" sz="1600">
                          <a:latin typeface="Cambria Math" panose="02040503050406030204" pitchFamily="18" charset="0"/>
                        </a:rPr>
                        <m:t> </m:t>
                      </m:r>
                    </m:oMath>
                  </m:oMathPara>
                </a14:m>
                <a:endParaRPr lang="en-US" sz="1600" dirty="0"/>
              </a:p>
            </p:txBody>
          </p:sp>
        </mc:Choice>
        <mc:Fallback>
          <p:sp>
            <p:nvSpPr>
              <p:cNvPr id="24" name="Rectangle 23"/>
              <p:cNvSpPr>
                <a:spLocks noRot="1" noChangeAspect="1" noMove="1" noResize="1" noEditPoints="1" noAdjustHandles="1" noChangeArrowheads="1" noChangeShapeType="1" noTextEdit="1"/>
              </p:cNvSpPr>
              <p:nvPr/>
            </p:nvSpPr>
            <p:spPr>
              <a:xfrm>
                <a:off x="8100946" y="5548518"/>
                <a:ext cx="1566006" cy="358560"/>
              </a:xfrm>
              <a:prstGeom prst="rect">
                <a:avLst/>
              </a:prstGeom>
              <a:blipFill>
                <a:blip r:embed="rId10"/>
                <a:stretch>
                  <a:fillRect b="-5085"/>
                </a:stretch>
              </a:blipFill>
            </p:spPr>
            <p:txBody>
              <a:bodyPr/>
              <a:lstStyle/>
              <a:p>
                <a:r>
                  <a:rPr lang="en-US">
                    <a:noFill/>
                  </a:rPr>
                  <a:t> </a:t>
                </a:r>
              </a:p>
            </p:txBody>
          </p:sp>
        </mc:Fallback>
      </mc:AlternateContent>
    </p:spTree>
    <p:extLst>
      <p:ext uri="{BB962C8B-B14F-4D97-AF65-F5344CB8AC3E}">
        <p14:creationId xmlns:p14="http://schemas.microsoft.com/office/powerpoint/2010/main" val="1635518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52600"/>
            <a:ext cx="10017299" cy="677917"/>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br>
              <a:rPr lang="en-US" sz="2000" dirty="0"/>
            </a:br>
            <a:r>
              <a:rPr lang="en-US" sz="2000" dirty="0"/>
              <a:t>1.6.1.	Available and useful energy head of the turbine</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115293"/>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4" name="Picture 13"/>
          <p:cNvPicPr/>
          <p:nvPr/>
        </p:nvPicPr>
        <p:blipFill>
          <a:blip r:embed="rId5"/>
          <a:stretch>
            <a:fillRect/>
          </a:stretch>
        </p:blipFill>
        <p:spPr>
          <a:xfrm>
            <a:off x="7069712" y="2523282"/>
            <a:ext cx="5005070" cy="2530475"/>
          </a:xfrm>
          <a:prstGeom prst="rect">
            <a:avLst/>
          </a:prstGeom>
        </p:spPr>
      </p:pic>
      <p:sp>
        <p:nvSpPr>
          <p:cNvPr id="15" name="Rectangle 14"/>
          <p:cNvSpPr/>
          <p:nvPr/>
        </p:nvSpPr>
        <p:spPr>
          <a:xfrm>
            <a:off x="8286512" y="2162513"/>
            <a:ext cx="1553630"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Hydropower plant </a:t>
            </a:r>
            <a:endParaRPr lang="en-US" dirty="0"/>
          </a:p>
        </p:txBody>
      </p:sp>
      <mc:AlternateContent xmlns:mc="http://schemas.openxmlformats.org/markup-compatibility/2006">
        <mc:Choice xmlns:a14="http://schemas.microsoft.com/office/drawing/2010/main" Requires="a14">
          <p:sp>
            <p:nvSpPr>
              <p:cNvPr id="25" name="Google Shape;64;p3"/>
              <p:cNvSpPr txBox="1">
                <a:spLocks noGrp="1"/>
              </p:cNvSpPr>
              <p:nvPr>
                <p:ph type="body" idx="1"/>
              </p:nvPr>
            </p:nvSpPr>
            <p:spPr>
              <a:xfrm>
                <a:off x="446620" y="1998745"/>
                <a:ext cx="6723438" cy="3993151"/>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smtClean="0"/>
                  <a:t>In an existing hydroelectric power plant, the specific energy </a:t>
                </a:r>
                <a14:m>
                  <m:oMath xmlns:m="http://schemas.openxmlformats.org/officeDocument/2006/math">
                    <m:r>
                      <a:rPr lang="en-US" sz="1600" i="1">
                        <a:latin typeface="Cambria Math" panose="02040503050406030204" pitchFamily="18" charset="0"/>
                      </a:rPr>
                      <m:t>𝑒</m:t>
                    </m:r>
                  </m:oMath>
                </a14:m>
                <a:r>
                  <a:rPr lang="en-US" sz="1600" dirty="0"/>
                  <a:t> </a:t>
                </a:r>
                <a:r>
                  <a:rPr lang="en-US" sz="1600" dirty="0"/>
                  <a:t>can be experimentally determined by measuring the flow rate and the static pressures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𝑝</m:t>
                        </m:r>
                      </m:e>
                      <m:sub>
                        <m:r>
                          <a:rPr lang="en-US" sz="1600" i="1">
                            <a:latin typeface="Cambria Math" panose="02040503050406030204" pitchFamily="18" charset="0"/>
                          </a:rPr>
                          <m:t>𝑚</m:t>
                        </m:r>
                      </m:sub>
                    </m:sSub>
                  </m:oMath>
                </a14:m>
                <a:r>
                  <a:rPr lang="mk-MK" sz="1600" dirty="0"/>
                  <a:t> </a:t>
                </a:r>
                <a:r>
                  <a:rPr lang="en-US" sz="1600" dirty="0"/>
                  <a:t>in the inlet pipe just before the turbine and</a:t>
                </a:r>
                <a14:m>
                  <m:oMath xmlns:m="http://schemas.openxmlformats.org/officeDocument/2006/math">
                    <m:r>
                      <a:rPr lang="en-US" sz="1600" b="0" i="0" smtClean="0">
                        <a:latin typeface="Cambria Math" panose="02040503050406030204" pitchFamily="18" charset="0"/>
                      </a:rPr>
                      <m:t> </m:t>
                    </m:r>
                    <m:sSub>
                      <m:sSubPr>
                        <m:ctrlPr>
                          <a:rPr lang="en-US" sz="1600" i="1">
                            <a:latin typeface="Cambria Math" panose="02040503050406030204" pitchFamily="18" charset="0"/>
                          </a:rPr>
                        </m:ctrlPr>
                      </m:sSubPr>
                      <m:e>
                        <m:r>
                          <a:rPr lang="mk-MK" sz="1600" i="1">
                            <a:latin typeface="Cambria Math" panose="02040503050406030204" pitchFamily="18" charset="0"/>
                          </a:rPr>
                          <m:t>𝑝</m:t>
                        </m:r>
                      </m:e>
                      <m:sub>
                        <m:r>
                          <a:rPr lang="en-US" sz="1600" i="1">
                            <a:latin typeface="Cambria Math" panose="02040503050406030204" pitchFamily="18" charset="0"/>
                          </a:rPr>
                          <m:t>𝑠</m:t>
                        </m:r>
                      </m:sub>
                    </m:sSub>
                  </m:oMath>
                </a14:m>
                <a:r>
                  <a:rPr lang="en-US" sz="1600" dirty="0"/>
                  <a:t> </a:t>
                </a:r>
                <a:r>
                  <a:rPr lang="en-US" sz="1600" dirty="0"/>
                  <a:t>in the outlet </a:t>
                </a:r>
                <a:r>
                  <a:rPr lang="en-US" sz="1600" dirty="0" smtClean="0"/>
                  <a:t>pipe. </a:t>
                </a:r>
                <a:r>
                  <a:rPr lang="en-US" sz="1600" dirty="0"/>
                  <a:t>For this purpose, a pressure gauge is used, which indicates the gauge pressure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𝑝</m:t>
                        </m:r>
                      </m:e>
                      <m:sub>
                        <m:r>
                          <a:rPr lang="en-US" sz="1600" i="1">
                            <a:latin typeface="Cambria Math" panose="02040503050406030204" pitchFamily="18" charset="0"/>
                          </a:rPr>
                          <m:t>𝑚</m:t>
                        </m:r>
                      </m:sub>
                    </m:sSub>
                  </m:oMath>
                </a14:m>
                <a:r>
                  <a:rPr lang="mk-MK" sz="1600" dirty="0"/>
                  <a:t> </a:t>
                </a:r>
                <a:r>
                  <a:rPr lang="en-US" sz="1600" dirty="0"/>
                  <a:t>relative to the external atmospheric pressure</a:t>
                </a:r>
                <a:endParaRPr lang="en-US" sz="1600" dirty="0"/>
              </a:p>
            </p:txBody>
          </p:sp>
        </mc:Choice>
        <mc:Fallback>
          <p:sp>
            <p:nvSpPr>
              <p:cNvPr id="25" name="Google Shape;64;p3"/>
              <p:cNvSpPr txBox="1">
                <a:spLocks noGrp="1" noRot="1" noChangeAspect="1" noMove="1" noResize="1" noEditPoints="1" noAdjustHandles="1" noChangeArrowheads="1" noChangeShapeType="1" noTextEdit="1"/>
              </p:cNvSpPr>
              <p:nvPr>
                <p:ph type="body" idx="1"/>
              </p:nvPr>
            </p:nvSpPr>
            <p:spPr>
              <a:xfrm>
                <a:off x="446620" y="1998745"/>
                <a:ext cx="6723438" cy="3993151"/>
              </a:xfrm>
              <a:prstGeom prst="rect">
                <a:avLst/>
              </a:prstGeom>
              <a:blipFill>
                <a:blip r:embed="rId6"/>
                <a:stretch>
                  <a:fillRect l="-453" r="-544"/>
                </a:stretch>
              </a:blipFill>
              <a:ln>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6" name="Rectangle 25"/>
              <p:cNvSpPr/>
              <p:nvPr/>
            </p:nvSpPr>
            <p:spPr>
              <a:xfrm>
                <a:off x="1392057" y="3656476"/>
                <a:ext cx="2636363" cy="6949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rPr>
                        <m:t>𝑒</m:t>
                      </m:r>
                      <m:r>
                        <a:rPr lang="en-US" sz="1800">
                          <a:latin typeface="Cambria Math" panose="02040503050406030204" pitchFamily="18" charset="0"/>
                        </a:rPr>
                        <m:t>=</m:t>
                      </m:r>
                      <m:f>
                        <m:fPr>
                          <m:ctrlPr>
                            <a:rPr lang="en-US" sz="1800" i="1">
                              <a:latin typeface="Cambria Math" panose="02040503050406030204" pitchFamily="18" charset="0"/>
                            </a:rPr>
                          </m:ctrlPr>
                        </m:fPr>
                        <m:num>
                          <m:sSubSup>
                            <m:sSubSupPr>
                              <m:ctrlPr>
                                <a:rPr lang="en-US" sz="1800" i="1">
                                  <a:latin typeface="Cambria Math" panose="02040503050406030204" pitchFamily="18" charset="0"/>
                                </a:rPr>
                              </m:ctrlPr>
                            </m:sSubSupPr>
                            <m:e>
                              <m:r>
                                <a:rPr lang="en-US" sz="1800" i="1">
                                  <a:latin typeface="Cambria Math" panose="02040503050406030204" pitchFamily="18" charset="0"/>
                                </a:rPr>
                                <m:t>𝑣</m:t>
                              </m:r>
                            </m:e>
                            <m:sub>
                              <m:r>
                                <a:rPr lang="en-US" sz="1800" i="1">
                                  <a:latin typeface="Cambria Math" panose="02040503050406030204" pitchFamily="18" charset="0"/>
                                </a:rPr>
                                <m:t>𝑚</m:t>
                              </m:r>
                            </m:sub>
                            <m:sup>
                              <m:r>
                                <a:rPr lang="en-US" sz="1800">
                                  <a:latin typeface="Cambria Math" panose="02040503050406030204" pitchFamily="18" charset="0"/>
                                </a:rPr>
                                <m:t>2</m:t>
                              </m:r>
                            </m:sup>
                          </m:sSubSup>
                          <m:r>
                            <a:rPr lang="en-US" sz="1800">
                              <a:latin typeface="Cambria Math" panose="02040503050406030204" pitchFamily="18" charset="0"/>
                            </a:rPr>
                            <m:t>−</m:t>
                          </m:r>
                          <m:sSubSup>
                            <m:sSubSupPr>
                              <m:ctrlPr>
                                <a:rPr lang="en-US" sz="1800" i="1">
                                  <a:latin typeface="Cambria Math" panose="02040503050406030204" pitchFamily="18" charset="0"/>
                                </a:rPr>
                              </m:ctrlPr>
                            </m:sSubSupPr>
                            <m:e>
                              <m:r>
                                <a:rPr lang="en-US" sz="1800" i="1">
                                  <a:latin typeface="Cambria Math" panose="02040503050406030204" pitchFamily="18" charset="0"/>
                                </a:rPr>
                                <m:t>𝑣</m:t>
                              </m:r>
                            </m:e>
                            <m:sub>
                              <m:r>
                                <a:rPr lang="en-US" sz="1800" i="1">
                                  <a:latin typeface="Cambria Math" panose="02040503050406030204" pitchFamily="18" charset="0"/>
                                </a:rPr>
                                <m:t>𝑠</m:t>
                              </m:r>
                            </m:sub>
                            <m:sup>
                              <m:r>
                                <a:rPr lang="en-US" sz="1800">
                                  <a:latin typeface="Cambria Math" panose="02040503050406030204" pitchFamily="18" charset="0"/>
                                </a:rPr>
                                <m:t>2</m:t>
                              </m:r>
                            </m:sup>
                          </m:sSubSup>
                        </m:num>
                        <m:den>
                          <m:r>
                            <a:rPr lang="en-US" sz="1800">
                              <a:latin typeface="Cambria Math" panose="02040503050406030204" pitchFamily="18" charset="0"/>
                            </a:rPr>
                            <m:t>2</m:t>
                          </m:r>
                        </m:den>
                      </m:f>
                      <m:r>
                        <a:rPr lang="en-US" sz="1800">
                          <a:latin typeface="Cambria Math" panose="02040503050406030204" pitchFamily="18" charset="0"/>
                        </a:rPr>
                        <m:t>+</m:t>
                      </m:r>
                      <m:f>
                        <m:fPr>
                          <m:ctrlPr>
                            <a:rPr lang="en-US" sz="1800" i="1">
                              <a:latin typeface="Cambria Math" panose="02040503050406030204" pitchFamily="18" charset="0"/>
                            </a:rPr>
                          </m:ctrlPr>
                        </m:fPr>
                        <m:num>
                          <m:sSub>
                            <m:sSubPr>
                              <m:ctrlPr>
                                <a:rPr lang="en-US" sz="1800" i="1">
                                  <a:latin typeface="Cambria Math" panose="02040503050406030204" pitchFamily="18" charset="0"/>
                                </a:rPr>
                              </m:ctrlPr>
                            </m:sSubPr>
                            <m:e>
                              <m:r>
                                <a:rPr lang="en-US" sz="1800" i="1">
                                  <a:latin typeface="Cambria Math" panose="02040503050406030204" pitchFamily="18" charset="0"/>
                                </a:rPr>
                                <m:t>𝑝</m:t>
                              </m:r>
                            </m:e>
                            <m:sub>
                              <m:r>
                                <a:rPr lang="en-US" sz="1800" i="1">
                                  <a:latin typeface="Cambria Math" panose="02040503050406030204" pitchFamily="18" charset="0"/>
                                </a:rPr>
                                <m:t>𝑚</m:t>
                              </m:r>
                            </m:sub>
                          </m:sSub>
                        </m:num>
                        <m:den>
                          <m:r>
                            <a:rPr lang="en-US" sz="1800" i="1">
                              <a:latin typeface="Cambria Math" panose="02040503050406030204" pitchFamily="18" charset="0"/>
                            </a:rPr>
                            <m:t>𝜌</m:t>
                          </m:r>
                        </m:den>
                      </m:f>
                      <m:r>
                        <a:rPr lang="en-US" sz="1800">
                          <a:latin typeface="Cambria Math" panose="02040503050406030204" pitchFamily="18" charset="0"/>
                        </a:rPr>
                        <m:t>+</m:t>
                      </m:r>
                      <m:r>
                        <a:rPr lang="en-US" sz="1800" i="1">
                          <a:latin typeface="Cambria Math" panose="02040503050406030204" pitchFamily="18" charset="0"/>
                        </a:rPr>
                        <m:t>𝑔h</m:t>
                      </m:r>
                      <m:r>
                        <a:rPr lang="en-US" sz="1800">
                          <a:latin typeface="Cambria Math" panose="02040503050406030204" pitchFamily="18" charset="0"/>
                        </a:rPr>
                        <m:t> </m:t>
                      </m:r>
                    </m:oMath>
                  </m:oMathPara>
                </a14:m>
                <a:endParaRPr lang="en-US" sz="1800" dirty="0"/>
              </a:p>
            </p:txBody>
          </p:sp>
        </mc:Choice>
        <mc:Fallback>
          <p:sp>
            <p:nvSpPr>
              <p:cNvPr id="26" name="Rectangle 25"/>
              <p:cNvSpPr>
                <a:spLocks noRot="1" noChangeAspect="1" noMove="1" noResize="1" noEditPoints="1" noAdjustHandles="1" noChangeArrowheads="1" noChangeShapeType="1" noTextEdit="1"/>
              </p:cNvSpPr>
              <p:nvPr/>
            </p:nvSpPr>
            <p:spPr>
              <a:xfrm>
                <a:off x="1392057" y="3656476"/>
                <a:ext cx="2636363" cy="694998"/>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7" name="Rectangle 26"/>
              <p:cNvSpPr/>
              <p:nvPr/>
            </p:nvSpPr>
            <p:spPr>
              <a:xfrm>
                <a:off x="1416936" y="4348084"/>
                <a:ext cx="3365345" cy="338554"/>
              </a:xfrm>
              <a:prstGeom prst="rect">
                <a:avLst/>
              </a:prstGeom>
            </p:spPr>
            <p:txBody>
              <a:bodyPr wrap="none">
                <a:spAutoFit/>
              </a:bodyPr>
              <a:lstStyle/>
              <a:p>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h</m:t>
                    </m:r>
                  </m:oMath>
                </a14:m>
                <a:r>
                  <a:rPr lang="en-US" sz="1600" dirty="0">
                    <a:latin typeface="Times New Roman" panose="02020603050405020304" pitchFamily="18" charset="0"/>
                    <a:ea typeface="Calibri" panose="020F0502020204030204" pitchFamily="34" charset="0"/>
                  </a:rPr>
                  <a:t> </a:t>
                </a:r>
                <a:r>
                  <a:rPr lang="en-US" sz="1600" dirty="0" smtClean="0">
                    <a:latin typeface="Times New Roman" panose="02020603050405020304" pitchFamily="18" charset="0"/>
                    <a:ea typeface="Calibri" panose="020F0502020204030204" pitchFamily="34" charset="0"/>
                  </a:rPr>
                  <a:t>is </a:t>
                </a:r>
                <a:r>
                  <a:rPr lang="en-US" sz="1600" dirty="0" smtClean="0">
                    <a:latin typeface="Times New Roman" panose="02020603050405020304" pitchFamily="18" charset="0"/>
                    <a:ea typeface="Calibri" panose="020F0502020204030204" pitchFamily="34" charset="0"/>
                  </a:rPr>
                  <a:t>the </a:t>
                </a:r>
                <a:r>
                  <a:rPr lang="en-US" sz="1600" dirty="0">
                    <a:latin typeface="Times New Roman" panose="02020603050405020304" pitchFamily="18" charset="0"/>
                    <a:ea typeface="Calibri" panose="020F0502020204030204" pitchFamily="34" charset="0"/>
                  </a:rPr>
                  <a:t>distance to the pressure gauge </a:t>
                </a:r>
                <a:endParaRPr lang="en-US" sz="1600" dirty="0"/>
              </a:p>
            </p:txBody>
          </p:sp>
        </mc:Choice>
        <mc:Fallback>
          <p:sp>
            <p:nvSpPr>
              <p:cNvPr id="27" name="Rectangle 26"/>
              <p:cNvSpPr>
                <a:spLocks noRot="1" noChangeAspect="1" noMove="1" noResize="1" noEditPoints="1" noAdjustHandles="1" noChangeArrowheads="1" noChangeShapeType="1" noTextEdit="1"/>
              </p:cNvSpPr>
              <p:nvPr/>
            </p:nvSpPr>
            <p:spPr>
              <a:xfrm>
                <a:off x="1416936" y="4348084"/>
                <a:ext cx="3365345" cy="338554"/>
              </a:xfrm>
              <a:prstGeom prst="rect">
                <a:avLst/>
              </a:prstGeom>
              <a:blipFill>
                <a:blip r:embed="rId8"/>
                <a:stretch>
                  <a:fillRect t="-5357" r="-181" b="-21429"/>
                </a:stretch>
              </a:blipFill>
            </p:spPr>
            <p:txBody>
              <a:bodyPr/>
              <a:lstStyle/>
              <a:p>
                <a:r>
                  <a:rPr lang="en-US">
                    <a:noFill/>
                  </a:rPr>
                  <a:t> </a:t>
                </a:r>
              </a:p>
            </p:txBody>
          </p:sp>
        </mc:Fallback>
      </mc:AlternateContent>
    </p:spTree>
    <p:extLst>
      <p:ext uri="{BB962C8B-B14F-4D97-AF65-F5344CB8AC3E}">
        <p14:creationId xmlns:p14="http://schemas.microsoft.com/office/powerpoint/2010/main" val="2538382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888054" y="1008993"/>
            <a:ext cx="10017299" cy="74039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a:t>
            </a:r>
            <a:r>
              <a:rPr lang="en-US" sz="2000" dirty="0" smtClean="0"/>
              <a:t>Plants</a:t>
            </a:r>
            <a:br>
              <a:rPr lang="en-US" sz="2000" dirty="0" smtClean="0"/>
            </a:br>
            <a:r>
              <a:rPr lang="en-US" sz="2000" dirty="0"/>
              <a:t>1.6.2.	Turbine Power and Efficiency</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9" name="Google Shape;64;p3"/>
              <p:cNvSpPr txBox="1">
                <a:spLocks noGrp="1"/>
              </p:cNvSpPr>
              <p:nvPr>
                <p:ph type="body" idx="1"/>
              </p:nvPr>
            </p:nvSpPr>
            <p:spPr>
              <a:xfrm>
                <a:off x="767861" y="1843981"/>
                <a:ext cx="10930653" cy="1015333"/>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a:t>Water turbines (</a:t>
                </a:r>
                <a:r>
                  <a:rPr lang="en-US" sz="1600" dirty="0" err="1"/>
                  <a:t>hydroturbines</a:t>
                </a:r>
                <a:r>
                  <a:rPr lang="en-US" sz="1600" dirty="0"/>
                  <a:t>) are characterized not only by the specific energy (net head)</a:t>
                </a:r>
                <a:r>
                  <a:rPr lang="mk-MK" sz="1600" dirty="0" smtClean="0"/>
                  <a:t> </a:t>
                </a:r>
                <a14:m>
                  <m:oMath xmlns:m="http://schemas.openxmlformats.org/officeDocument/2006/math">
                    <m:r>
                      <a:rPr lang="en-US" sz="1600" i="1">
                        <a:latin typeface="Cambria Math" panose="02040503050406030204" pitchFamily="18" charset="0"/>
                      </a:rPr>
                      <m:t>𝑒</m:t>
                    </m:r>
                  </m:oMath>
                </a14:m>
                <a:r>
                  <a:rPr lang="en-US" sz="1600" dirty="0"/>
                  <a:t> [J/kg]</a:t>
                </a:r>
                <a:r>
                  <a:rPr lang="mk-MK" sz="1600" dirty="0"/>
                  <a:t>, </a:t>
                </a:r>
                <a:r>
                  <a:rPr lang="en-US" sz="1600" dirty="0"/>
                  <a:t>which is exchanged per kilogram of water, but also by the mass flow rate</a:t>
                </a:r>
                <a:r>
                  <a:rPr lang="mk-MK" sz="1600" dirty="0" smtClean="0"/>
                  <a:t>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𝑞</m:t>
                        </m:r>
                      </m:e>
                      <m:sub>
                        <m:r>
                          <m:rPr>
                            <m:sty m:val="p"/>
                          </m:rPr>
                          <a:rPr lang="mk-MK" sz="1600">
                            <a:latin typeface="Cambria Math" panose="02040503050406030204" pitchFamily="18" charset="0"/>
                          </a:rPr>
                          <m:t>m</m:t>
                        </m:r>
                      </m:sub>
                    </m:sSub>
                  </m:oMath>
                </a14:m>
                <a:r>
                  <a:rPr lang="mk-MK" sz="1600" dirty="0"/>
                  <a:t> </a:t>
                </a:r>
                <a:r>
                  <a:rPr lang="en-US" sz="1600" dirty="0"/>
                  <a:t>[kg/s] </a:t>
                </a:r>
                <a:r>
                  <a:rPr lang="en-US" sz="1600" dirty="0"/>
                  <a:t>of water through the turbine</a:t>
                </a:r>
                <a:r>
                  <a:rPr lang="mk-MK" sz="1600" dirty="0" smtClean="0"/>
                  <a:t>. </a:t>
                </a:r>
                <a:r>
                  <a:rPr lang="en-US" sz="1600" dirty="0"/>
                  <a:t>Assuming that the energy exchange is ideal, without losses, the </a:t>
                </a:r>
                <a:r>
                  <a:rPr lang="en-US" sz="1600" i="1" dirty="0"/>
                  <a:t>ideal</a:t>
                </a:r>
                <a:r>
                  <a:rPr lang="en-US" sz="1600" dirty="0"/>
                  <a:t> (</a:t>
                </a:r>
                <a:r>
                  <a:rPr lang="en-US" sz="1600" i="1" dirty="0"/>
                  <a:t>theoretical</a:t>
                </a:r>
                <a:r>
                  <a:rPr lang="en-US" sz="1600" dirty="0"/>
                  <a:t>) </a:t>
                </a:r>
                <a:r>
                  <a:rPr lang="en-US" sz="1600" i="1" dirty="0"/>
                  <a:t>power </a:t>
                </a:r>
                <a:r>
                  <a:rPr lang="en-US" sz="1600" dirty="0"/>
                  <a:t>would be:</a:t>
                </a:r>
                <a:endParaRPr lang="mk-MK" sz="1600" dirty="0" smtClean="0"/>
              </a:p>
              <a:p>
                <a:pPr marL="0" lvl="0" indent="0">
                  <a:lnSpc>
                    <a:spcPct val="120000"/>
                  </a:lnSpc>
                  <a:spcBef>
                    <a:spcPts val="0"/>
                  </a:spcBef>
                  <a:buSzPts val="2800"/>
                  <a:buNone/>
                </a:pPr>
                <a:r>
                  <a:rPr lang="mk-MK" sz="1600" dirty="0">
                    <a:solidFill>
                      <a:schemeClr val="accent6">
                        <a:lumMod val="50000"/>
                      </a:schemeClr>
                    </a:solidFill>
                  </a:rPr>
                  <a:t>	</a:t>
                </a:r>
                <a:endParaRPr lang="en-US" sz="1600" dirty="0">
                  <a:solidFill>
                    <a:schemeClr val="accent6">
                      <a:lumMod val="50000"/>
                    </a:schemeClr>
                  </a:solidFill>
                  <a:latin typeface="Times New Roman" panose="02020603050405020304" pitchFamily="18" charset="0"/>
                  <a:cs typeface="Times New Roman" panose="02020603050405020304" pitchFamily="18" charset="0"/>
                </a:endParaRPr>
              </a:p>
            </p:txBody>
          </p:sp>
        </mc:Choice>
        <mc:Fallback>
          <p:sp>
            <p:nvSpPr>
              <p:cNvPr id="9" name="Google Shape;64;p3"/>
              <p:cNvSpPr txBox="1">
                <a:spLocks noGrp="1" noRot="1" noChangeAspect="1" noMove="1" noResize="1" noEditPoints="1" noAdjustHandles="1" noChangeArrowheads="1" noChangeShapeType="1" noTextEdit="1"/>
              </p:cNvSpPr>
              <p:nvPr>
                <p:ph type="body" idx="1"/>
              </p:nvPr>
            </p:nvSpPr>
            <p:spPr>
              <a:xfrm>
                <a:off x="767861" y="1843981"/>
                <a:ext cx="10930653" cy="1015333"/>
              </a:xfrm>
              <a:prstGeom prst="rect">
                <a:avLst/>
              </a:prstGeom>
              <a:blipFill>
                <a:blip r:embed="rId5"/>
                <a:stretch>
                  <a:fillRect l="-335"/>
                </a:stretch>
              </a:blipFill>
              <a:ln>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Rectangle 9"/>
              <p:cNvSpPr/>
              <p:nvPr/>
            </p:nvSpPr>
            <p:spPr>
              <a:xfrm>
                <a:off x="1577544" y="2763481"/>
                <a:ext cx="233948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𝑖𝑑</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m</m:t>
                          </m:r>
                        </m:sub>
                      </m:sSub>
                      <m:r>
                        <a:rPr lang="en-US" sz="1600">
                          <a:latin typeface="Cambria Math" panose="02040503050406030204" pitchFamily="18" charset="0"/>
                        </a:rPr>
                        <m:t>∙</m:t>
                      </m:r>
                      <m:r>
                        <a:rPr lang="en-US" sz="1600" i="1">
                          <a:latin typeface="Cambria Math" panose="02040503050406030204" pitchFamily="18" charset="0"/>
                        </a:rPr>
                        <m:t>𝑒</m:t>
                      </m:r>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m:t>
                      </m:r>
                      <m:r>
                        <a:rPr lang="en-US" sz="1600" i="1">
                          <a:latin typeface="Cambria Math" panose="02040503050406030204" pitchFamily="18" charset="0"/>
                        </a:rPr>
                        <m:t>𝑒</m:t>
                      </m:r>
                      <m:r>
                        <a:rPr lang="en-US" sz="1600">
                          <a:latin typeface="Cambria Math" panose="02040503050406030204" pitchFamily="18" charset="0"/>
                        </a:rPr>
                        <m:t> </m:t>
                      </m:r>
                    </m:oMath>
                  </m:oMathPara>
                </a14:m>
                <a:endParaRPr lang="en-US" sz="1600" dirty="0"/>
              </a:p>
            </p:txBody>
          </p:sp>
        </mc:Choice>
        <mc:Fallback>
          <p:sp>
            <p:nvSpPr>
              <p:cNvPr id="10" name="Rectangle 9"/>
              <p:cNvSpPr>
                <a:spLocks noRot="1" noChangeAspect="1" noMove="1" noResize="1" noEditPoints="1" noAdjustHandles="1" noChangeArrowheads="1" noChangeShapeType="1" noTextEdit="1"/>
              </p:cNvSpPr>
              <p:nvPr/>
            </p:nvSpPr>
            <p:spPr>
              <a:xfrm>
                <a:off x="1577544" y="2763481"/>
                <a:ext cx="2339487" cy="338554"/>
              </a:xfrm>
              <a:prstGeom prst="rect">
                <a:avLst/>
              </a:prstGeom>
              <a:blipFill>
                <a:blip r:embed="rId6"/>
                <a:stretch>
                  <a:fillRect b="-535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Rectangle 10"/>
              <p:cNvSpPr/>
              <p:nvPr/>
            </p:nvSpPr>
            <p:spPr>
              <a:xfrm>
                <a:off x="968165" y="3132467"/>
                <a:ext cx="10570692" cy="584775"/>
              </a:xfrm>
              <a:prstGeom prst="rect">
                <a:avLst/>
              </a:prstGeom>
            </p:spPr>
            <p:txBody>
              <a:bodyPr wrap="square">
                <a:spAutoFit/>
              </a:bodyPr>
              <a:lstStyle/>
              <a:p>
                <a:r>
                  <a:rPr lang="en-US" sz="1600" dirty="0" smtClean="0">
                    <a:latin typeface="Exo 2" panose="020B0604020202020204" charset="0"/>
                    <a:ea typeface="Calibri" panose="020F0502020204030204" pitchFamily="34" charset="0"/>
                    <a:cs typeface="Times New Roman" panose="02020603050405020304" pitchFamily="18" charset="0"/>
                  </a:rPr>
                  <a:t>The efficiency </a:t>
                </a:r>
                <a:r>
                  <a:rPr lang="en-US" sz="1600" dirty="0">
                    <a:latin typeface="Exo 2" panose="020B0604020202020204" charset="0"/>
                    <a:ea typeface="Calibri" panose="020F0502020204030204" pitchFamily="34" charset="0"/>
                    <a:cs typeface="Times New Roman" panose="02020603050405020304" pitchFamily="18" charset="0"/>
                  </a:rPr>
                  <a:t>factor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𝜂</m:t>
                    </m:r>
                  </m:oMath>
                </a14:m>
                <a:r>
                  <a:rPr lang="mk-MK" sz="1600" dirty="0" smtClean="0">
                    <a:latin typeface="Exo 2" panose="020B0604020202020204" charset="0"/>
                  </a:rPr>
                  <a:t>  </a:t>
                </a:r>
                <a:r>
                  <a:rPr lang="en-US" sz="1600" dirty="0">
                    <a:latin typeface="Exo 2" panose="020B0604020202020204" charset="0"/>
                  </a:rPr>
                  <a:t>represents the ratio of the utilized </a:t>
                </a:r>
                <a:r>
                  <a:rPr lang="en-US" sz="1600" dirty="0" smtClean="0">
                    <a:latin typeface="Exo 2" panose="020B0604020202020204" charset="0"/>
                  </a:rPr>
                  <a:t>energy</a:t>
                </a:r>
                <a:r>
                  <a:rPr lang="mk-MK" sz="1600" dirty="0" smtClean="0">
                    <a:latin typeface="Exo 2" panose="020B060402020202020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𝑖𝑠</m:t>
                        </m:r>
                      </m:sub>
                    </m:sSub>
                  </m:oMath>
                </a14:m>
                <a:r>
                  <a:rPr lang="mk-MK" sz="1600" dirty="0">
                    <a:latin typeface="Exo 2" panose="020B0604020202020204" charset="0"/>
                  </a:rPr>
                  <a:t> </a:t>
                </a:r>
                <a:r>
                  <a:rPr lang="en-US" dirty="0"/>
                  <a:t>or power</a:t>
                </a:r>
                <a14:m>
                  <m:oMath xmlns:m="http://schemas.openxmlformats.org/officeDocument/2006/math">
                    <m:r>
                      <a:rPr lang="en-US" sz="1600" b="0" i="0" smtClean="0">
                        <a:latin typeface="Cambria Math" panose="02040503050406030204" pitchFamily="18" charset="0"/>
                      </a:rPr>
                      <m:t> </m:t>
                    </m:r>
                    <m:r>
                      <a:rPr lang="en-US" sz="1600" i="1">
                        <a:latin typeface="Cambria Math" panose="02040503050406030204" pitchFamily="18" charset="0"/>
                      </a:rPr>
                      <m:t>𝑃</m:t>
                    </m:r>
                  </m:oMath>
                </a14:m>
                <a:r>
                  <a:rPr lang="mk-MK" sz="1600" dirty="0">
                    <a:latin typeface="Exo 2" panose="020B0604020202020204" charset="0"/>
                  </a:rPr>
                  <a:t> </a:t>
                </a:r>
                <a:r>
                  <a:rPr lang="en-US" sz="1600" dirty="0">
                    <a:latin typeface="Exo 2" panose="020B0604020202020204" charset="0"/>
                  </a:rPr>
                  <a:t>to the available energy</a:t>
                </a:r>
                <a:r>
                  <a:rPr lang="mk-MK" sz="1600" dirty="0" smtClean="0">
                    <a:latin typeface="Exo 2" panose="020B0604020202020204" charset="0"/>
                  </a:rPr>
                  <a:t> </a:t>
                </a:r>
                <a14:m>
                  <m:oMath xmlns:m="http://schemas.openxmlformats.org/officeDocument/2006/math">
                    <m:r>
                      <a:rPr lang="en-US" sz="1600" i="1">
                        <a:latin typeface="Cambria Math" panose="02040503050406030204" pitchFamily="18" charset="0"/>
                      </a:rPr>
                      <m:t>𝑒</m:t>
                    </m:r>
                  </m:oMath>
                </a14:m>
                <a:r>
                  <a:rPr lang="mk-MK" sz="1600" dirty="0">
                    <a:latin typeface="Exo 2" panose="020B0604020202020204" charset="0"/>
                  </a:rPr>
                  <a:t>, </a:t>
                </a:r>
                <a:r>
                  <a:rPr lang="mk-MK" dirty="0"/>
                  <a:t>or respective ideal power</a:t>
                </a:r>
                <a:r>
                  <a:rPr lang="mk-MK" sz="1600" dirty="0" smtClean="0">
                    <a:latin typeface="Exo 2" panose="020B060402020202020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𝑖𝑑</m:t>
                        </m:r>
                      </m:sub>
                    </m:sSub>
                  </m:oMath>
                </a14:m>
                <a:r>
                  <a:rPr lang="mk-MK" sz="1600" dirty="0">
                    <a:latin typeface="Exo 2" panose="020B0604020202020204" charset="0"/>
                  </a:rPr>
                  <a:t>. </a:t>
                </a:r>
                <a:endParaRPr lang="en-US" sz="1600" dirty="0">
                  <a:latin typeface="Exo 2" panose="020B0604020202020204" charset="0"/>
                </a:endParaRPr>
              </a:p>
            </p:txBody>
          </p:sp>
        </mc:Choice>
        <mc:Fallback>
          <p:sp>
            <p:nvSpPr>
              <p:cNvPr id="11" name="Rectangle 10"/>
              <p:cNvSpPr>
                <a:spLocks noRot="1" noChangeAspect="1" noMove="1" noResize="1" noEditPoints="1" noAdjustHandles="1" noChangeArrowheads="1" noChangeShapeType="1" noTextEdit="1"/>
              </p:cNvSpPr>
              <p:nvPr/>
            </p:nvSpPr>
            <p:spPr>
              <a:xfrm>
                <a:off x="968165" y="3132467"/>
                <a:ext cx="10570692" cy="584775"/>
              </a:xfrm>
              <a:prstGeom prst="rect">
                <a:avLst/>
              </a:prstGeom>
              <a:blipFill>
                <a:blip r:embed="rId7"/>
                <a:stretch>
                  <a:fillRect l="-346" t="-3125" b="-125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 name="Rectangle 11"/>
              <p:cNvSpPr/>
              <p:nvPr/>
            </p:nvSpPr>
            <p:spPr>
              <a:xfrm>
                <a:off x="1577544" y="3706028"/>
                <a:ext cx="1436612"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𝜂</m:t>
                      </m:r>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𝑖𝑠</m:t>
                              </m:r>
                            </m:sub>
                          </m:sSub>
                        </m:num>
                        <m:den>
                          <m:r>
                            <a:rPr lang="en-US" sz="1600" i="1">
                              <a:latin typeface="Cambria Math" panose="02040503050406030204" pitchFamily="18" charset="0"/>
                            </a:rPr>
                            <m:t>𝑒</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𝑃</m:t>
                          </m:r>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𝑖𝑑</m:t>
                              </m:r>
                            </m:sub>
                          </m:sSub>
                        </m:den>
                      </m:f>
                      <m:r>
                        <a:rPr lang="en-US" sz="1600">
                          <a:latin typeface="Cambria Math" panose="02040503050406030204" pitchFamily="18" charset="0"/>
                        </a:rPr>
                        <m:t> </m:t>
                      </m:r>
                    </m:oMath>
                  </m:oMathPara>
                </a14:m>
                <a:endParaRPr lang="en-US" sz="1600" dirty="0"/>
              </a:p>
            </p:txBody>
          </p:sp>
        </mc:Choice>
        <mc:Fallback>
          <p:sp>
            <p:nvSpPr>
              <p:cNvPr id="12" name="Rectangle 11"/>
              <p:cNvSpPr>
                <a:spLocks noRot="1" noChangeAspect="1" noMove="1" noResize="1" noEditPoints="1" noAdjustHandles="1" noChangeArrowheads="1" noChangeShapeType="1" noTextEdit="1"/>
              </p:cNvSpPr>
              <p:nvPr/>
            </p:nvSpPr>
            <p:spPr>
              <a:xfrm>
                <a:off x="1577544" y="3706028"/>
                <a:ext cx="1436612" cy="59490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4" name="Rectangle 13"/>
              <p:cNvSpPr/>
              <p:nvPr/>
            </p:nvSpPr>
            <p:spPr>
              <a:xfrm>
                <a:off x="767860" y="4300934"/>
                <a:ext cx="10379111" cy="604781"/>
              </a:xfrm>
              <a:prstGeom prst="rect">
                <a:avLst/>
              </a:prstGeom>
            </p:spPr>
            <p:txBody>
              <a:bodyPr wrap="square">
                <a:spAutoFit/>
              </a:bodyPr>
              <a:lstStyle/>
              <a:p>
                <a:r>
                  <a:rPr lang="en-US" sz="1600" dirty="0" smtClean="0">
                    <a:latin typeface="Times New Roman" panose="02020603050405020304" pitchFamily="18" charset="0"/>
                    <a:ea typeface="Calibri" panose="020F0502020204030204" pitchFamily="34" charset="0"/>
                  </a:rPr>
                  <a:t>If the total hydraulic losses in the turbine are</a:t>
                </a:r>
                <a:r>
                  <a:rPr lang="mk-MK" sz="1600" dirty="0" smtClean="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𝑒</m:t>
                        </m:r>
                      </m:e>
                      <m:sub>
                        <m:r>
                          <a:rPr lang="en-US" sz="1600" i="1">
                            <a:latin typeface="Cambria Math" panose="02040503050406030204" pitchFamily="18" charset="0"/>
                            <a:ea typeface="Calibri" panose="020F0502020204030204" pitchFamily="34" charset="0"/>
                            <a:cs typeface="Times New Roman" panose="02020603050405020304" pitchFamily="18" charset="0"/>
                          </a:rPr>
                          <m:t>𝑧𝑎𝑔h</m:t>
                        </m:r>
                      </m:sub>
                    </m:sSub>
                  </m:oMath>
                </a14:m>
                <a:r>
                  <a:rPr lang="en-US"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the water will be able to transfer energy</a:t>
                </a:r>
                <a:r>
                  <a:rPr lang="mk-MK" sz="1600" dirty="0" smtClean="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𝑒</m:t>
                        </m:r>
                      </m:e>
                      <m:sub>
                        <m:r>
                          <a:rPr lang="en-US" sz="1600" i="1">
                            <a:latin typeface="Cambria Math" panose="02040503050406030204" pitchFamily="18" charset="0"/>
                            <a:ea typeface="Calibri" panose="020F0502020204030204" pitchFamily="34" charset="0"/>
                            <a:cs typeface="Times New Roman" panose="02020603050405020304" pitchFamily="18" charset="0"/>
                          </a:rPr>
                          <m:t>𝑡h</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𝑒</m:t>
                    </m:r>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𝑒</m:t>
                        </m:r>
                      </m:e>
                      <m:sub>
                        <m:r>
                          <a:rPr lang="en-US" sz="1600" i="1">
                            <a:latin typeface="Cambria Math" panose="02040503050406030204" pitchFamily="18" charset="0"/>
                            <a:ea typeface="Calibri" panose="020F0502020204030204" pitchFamily="34" charset="0"/>
                            <a:cs typeface="Times New Roman" panose="02020603050405020304" pitchFamily="18" charset="0"/>
                          </a:rPr>
                          <m:t>𝑧𝑎𝑔h</m:t>
                        </m:r>
                      </m:sub>
                    </m:sSub>
                  </m:oMath>
                </a14:m>
                <a:r>
                  <a:rPr lang="en-US" sz="1600" dirty="0">
                    <a:latin typeface="Times New Roman" panose="02020603050405020304" pitchFamily="18" charset="0"/>
                    <a:ea typeface="Calibri" panose="020F0502020204030204" pitchFamily="34" charset="0"/>
                  </a:rPr>
                  <a:t> to the turbine runner, where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𝑒</m:t>
                        </m:r>
                      </m:e>
                      <m:sub>
                        <m:r>
                          <a:rPr lang="en-US" sz="1600" i="1">
                            <a:latin typeface="Cambria Math" panose="02040503050406030204" pitchFamily="18" charset="0"/>
                            <a:ea typeface="Calibri" panose="020F0502020204030204" pitchFamily="34" charset="0"/>
                            <a:cs typeface="Times New Roman" panose="02020603050405020304" pitchFamily="18" charset="0"/>
                          </a:rPr>
                          <m:t>𝑡h</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is referred to as the </a:t>
                </a:r>
                <a:r>
                  <a:rPr lang="en-US" sz="1600" i="1" dirty="0">
                    <a:latin typeface="Times New Roman" panose="02020603050405020304" pitchFamily="18" charset="0"/>
                    <a:ea typeface="Calibri" panose="020F0502020204030204" pitchFamily="34" charset="0"/>
                  </a:rPr>
                  <a:t>hydraulic </a:t>
                </a:r>
                <a:r>
                  <a:rPr lang="en-US" sz="1600" dirty="0">
                    <a:latin typeface="Times New Roman" panose="02020603050405020304" pitchFamily="18" charset="0"/>
                    <a:ea typeface="Calibri" panose="020F0502020204030204" pitchFamily="34" charset="0"/>
                  </a:rPr>
                  <a:t>or </a:t>
                </a:r>
                <a:r>
                  <a:rPr lang="en-US" sz="1600" i="1" dirty="0">
                    <a:latin typeface="Times New Roman" panose="02020603050405020304" pitchFamily="18" charset="0"/>
                    <a:ea typeface="Calibri" panose="020F0502020204030204" pitchFamily="34" charset="0"/>
                  </a:rPr>
                  <a:t>theoretical specific energy of the turbine</a:t>
                </a:r>
                <a:r>
                  <a:rPr lang="en-US" sz="1600" dirty="0">
                    <a:latin typeface="Times New Roman" panose="02020603050405020304" pitchFamily="18" charset="0"/>
                    <a:ea typeface="Calibri" panose="020F0502020204030204" pitchFamily="34" charset="0"/>
                  </a:rPr>
                  <a:t>.</a:t>
                </a:r>
                <a:endParaRPr lang="en-US" sz="1600" dirty="0"/>
              </a:p>
            </p:txBody>
          </p:sp>
        </mc:Choice>
        <mc:Fallback>
          <p:sp>
            <p:nvSpPr>
              <p:cNvPr id="14" name="Rectangle 13"/>
              <p:cNvSpPr>
                <a:spLocks noRot="1" noChangeAspect="1" noMove="1" noResize="1" noEditPoints="1" noAdjustHandles="1" noChangeArrowheads="1" noChangeShapeType="1" noTextEdit="1"/>
              </p:cNvSpPr>
              <p:nvPr/>
            </p:nvSpPr>
            <p:spPr>
              <a:xfrm>
                <a:off x="767860" y="4300934"/>
                <a:ext cx="10379111" cy="604781"/>
              </a:xfrm>
              <a:prstGeom prst="rect">
                <a:avLst/>
              </a:prstGeom>
              <a:blipFill>
                <a:blip r:embed="rId9"/>
                <a:stretch>
                  <a:fillRect l="-352" t="-3030" b="-12121"/>
                </a:stretch>
              </a:blipFill>
            </p:spPr>
            <p:txBody>
              <a:bodyPr/>
              <a:lstStyle/>
              <a:p>
                <a:r>
                  <a:rPr lang="en-US">
                    <a:noFill/>
                  </a:rPr>
                  <a:t> </a:t>
                </a:r>
              </a:p>
            </p:txBody>
          </p:sp>
        </mc:Fallback>
      </mc:AlternateContent>
      <p:sp>
        <p:nvSpPr>
          <p:cNvPr id="15" name="Rectangle 14"/>
          <p:cNvSpPr/>
          <p:nvPr/>
        </p:nvSpPr>
        <p:spPr>
          <a:xfrm>
            <a:off x="1817384" y="5103503"/>
            <a:ext cx="1859805" cy="338554"/>
          </a:xfrm>
          <a:prstGeom prst="rect">
            <a:avLst/>
          </a:prstGeom>
        </p:spPr>
        <p:txBody>
          <a:bodyPr wrap="none">
            <a:spAutoFit/>
          </a:bodyPr>
          <a:lstStyle/>
          <a:p>
            <a:r>
              <a:rPr lang="en-US" sz="1600" i="1" dirty="0" smtClean="0">
                <a:latin typeface="Times New Roman" panose="02020603050405020304" pitchFamily="18" charset="0"/>
                <a:ea typeface="Calibri" panose="020F0502020204030204" pitchFamily="34" charset="0"/>
              </a:rPr>
              <a:t>Hydraulic </a:t>
            </a:r>
            <a:r>
              <a:rPr lang="en-US" sz="1600" i="1" dirty="0">
                <a:latin typeface="Times New Roman" panose="02020603050405020304" pitchFamily="18" charset="0"/>
                <a:ea typeface="Calibri" panose="020F0502020204030204" pitchFamily="34" charset="0"/>
              </a:rPr>
              <a:t>efficiency</a:t>
            </a:r>
            <a:endParaRPr lang="en-US" sz="1600" dirty="0"/>
          </a:p>
        </p:txBody>
      </p:sp>
      <mc:AlternateContent xmlns:mc="http://schemas.openxmlformats.org/markup-compatibility/2006">
        <mc:Choice xmlns:a14="http://schemas.microsoft.com/office/drawing/2010/main" Requires="a14">
          <p:sp>
            <p:nvSpPr>
              <p:cNvPr id="16" name="Rectangle 15"/>
              <p:cNvSpPr/>
              <p:nvPr/>
            </p:nvSpPr>
            <p:spPr>
              <a:xfrm>
                <a:off x="3677189" y="5012131"/>
                <a:ext cx="2128211" cy="52129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h</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num>
                        <m:den>
                          <m:r>
                            <a:rPr lang="en-US" sz="1600" i="1">
                              <a:latin typeface="Cambria Math" panose="02040503050406030204" pitchFamily="18" charset="0"/>
                            </a:rPr>
                            <m:t>𝑒</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𝑒</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𝑧𝑎𝑔h</m:t>
                              </m:r>
                            </m:sub>
                          </m:sSub>
                        </m:num>
                        <m:den>
                          <m:r>
                            <a:rPr lang="en-US" sz="1600" i="1">
                              <a:latin typeface="Cambria Math" panose="02040503050406030204" pitchFamily="18" charset="0"/>
                            </a:rPr>
                            <m:t>𝑒</m:t>
                          </m:r>
                        </m:den>
                      </m:f>
                      <m:r>
                        <a:rPr lang="en-US" sz="1600">
                          <a:latin typeface="Cambria Math" panose="02040503050406030204" pitchFamily="18" charset="0"/>
                        </a:rPr>
                        <m:t> </m:t>
                      </m:r>
                    </m:oMath>
                  </m:oMathPara>
                </a14:m>
                <a:endParaRPr lang="en-US" sz="1600" dirty="0"/>
              </a:p>
            </p:txBody>
          </p:sp>
        </mc:Choice>
        <mc:Fallback>
          <p:sp>
            <p:nvSpPr>
              <p:cNvPr id="16" name="Rectangle 15"/>
              <p:cNvSpPr>
                <a:spLocks noRot="1" noChangeAspect="1" noMove="1" noResize="1" noEditPoints="1" noAdjustHandles="1" noChangeArrowheads="1" noChangeShapeType="1" noTextEdit="1"/>
              </p:cNvSpPr>
              <p:nvPr/>
            </p:nvSpPr>
            <p:spPr>
              <a:xfrm>
                <a:off x="3677189" y="5012131"/>
                <a:ext cx="2128211" cy="521297"/>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1021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61937" y="1040524"/>
            <a:ext cx="10017299" cy="708861"/>
          </a:xfrm>
          <a:prstGeom prst="rect">
            <a:avLst/>
          </a:prstGeom>
          <a:noFill/>
          <a:ln>
            <a:noFill/>
          </a:ln>
        </p:spPr>
        <p:txBody>
          <a:bodyPr spcFirstLastPara="1" wrap="square" lIns="91425" tIns="45700" rIns="91425" bIns="45700" anchor="ctr" anchorCtr="0">
            <a:normAutofit/>
          </a:bodyPr>
          <a:lstStyle/>
          <a:p>
            <a:pPr lvl="0">
              <a:buSzPts val="4400"/>
            </a:pPr>
            <a:r>
              <a:rPr lang="en-US" sz="2000" dirty="0"/>
              <a:t>1.6.	Principle of Operation of Hydroelectric Power Plants</a:t>
            </a:r>
            <a:br>
              <a:rPr lang="en-US" sz="2000" dirty="0"/>
            </a:br>
            <a:r>
              <a:rPr lang="en-US" sz="2000" dirty="0"/>
              <a:t>1.6.2.	Turbine Power and Efficiency</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mc:Choice xmlns:a14="http://schemas.microsoft.com/office/drawing/2010/main" Requires="a14">
          <p:sp>
            <p:nvSpPr>
              <p:cNvPr id="22" name="Rectangle 21"/>
              <p:cNvSpPr/>
              <p:nvPr/>
            </p:nvSpPr>
            <p:spPr>
              <a:xfrm>
                <a:off x="804748" y="1963714"/>
                <a:ext cx="10703073" cy="338554"/>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If the total flow rate is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the volumetric losses are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then the flow rate through the turbine impeller </a:t>
                </a:r>
                <a:r>
                  <a:rPr lang="en-US" sz="1600" dirty="0" smtClean="0">
                    <a:latin typeface="Times New Roman" panose="02020603050405020304" pitchFamily="18" charset="0"/>
                    <a:ea typeface="Calibri" panose="020F0502020204030204" pitchFamily="34" charset="0"/>
                  </a:rPr>
                  <a:t>is</a:t>
                </a:r>
                <a:r>
                  <a:rPr lang="mk-MK" sz="1600" dirty="0" smtClean="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r>
                          <a:rPr lang="en-US" sz="1600" i="1">
                            <a:latin typeface="Cambria Math" panose="02040503050406030204" pitchFamily="18" charset="0"/>
                            <a:ea typeface="Calibri" panose="020F0502020204030204" pitchFamily="34" charset="0"/>
                            <a:cs typeface="Times New Roman" panose="02020603050405020304" pitchFamily="18" charset="0"/>
                          </a:rPr>
                          <m:t>𝑘</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𝑞</m:t>
                        </m:r>
                      </m:e>
                      <m:sub>
                        <m:r>
                          <m:rPr>
                            <m:sty m:val="p"/>
                          </m:rPr>
                          <a:rPr lang="en-US" sz="1600">
                            <a:latin typeface="Cambria Math" panose="02040503050406030204" pitchFamily="18" charset="0"/>
                            <a:ea typeface="Calibri" panose="020F0502020204030204" pitchFamily="34" charset="0"/>
                            <a:cs typeface="Times New Roman" panose="02020603050405020304" pitchFamily="18" charset="0"/>
                          </a:rPr>
                          <m:t>V</m:t>
                        </m:r>
                      </m:sub>
                    </m:sSub>
                  </m:oMath>
                </a14:m>
                <a:r>
                  <a:rPr lang="en-US" sz="1600" dirty="0">
                    <a:latin typeface="Times New Roman" panose="02020603050405020304" pitchFamily="18" charset="0"/>
                    <a:ea typeface="Calibri" panose="020F0502020204030204" pitchFamily="34" charset="0"/>
                  </a:rPr>
                  <a:t> .</a:t>
                </a:r>
                <a:endParaRPr lang="en-US" sz="1600" dirty="0"/>
              </a:p>
            </p:txBody>
          </p:sp>
        </mc:Choice>
        <mc:Fallback>
          <p:sp>
            <p:nvSpPr>
              <p:cNvPr id="22" name="Rectangle 21"/>
              <p:cNvSpPr>
                <a:spLocks noRot="1" noChangeAspect="1" noMove="1" noResize="1" noEditPoints="1" noAdjustHandles="1" noChangeArrowheads="1" noChangeShapeType="1" noTextEdit="1"/>
              </p:cNvSpPr>
              <p:nvPr/>
            </p:nvSpPr>
            <p:spPr>
              <a:xfrm>
                <a:off x="804748" y="1963714"/>
                <a:ext cx="10703073" cy="338554"/>
              </a:xfrm>
              <a:prstGeom prst="rect">
                <a:avLst/>
              </a:prstGeom>
              <a:blipFill>
                <a:blip r:embed="rId5"/>
                <a:stretch>
                  <a:fillRect l="-285" t="-5357" b="-21429"/>
                </a:stretch>
              </a:blipFill>
            </p:spPr>
            <p:txBody>
              <a:bodyPr/>
              <a:lstStyle/>
              <a:p>
                <a:r>
                  <a:rPr lang="en-US">
                    <a:noFill/>
                  </a:rPr>
                  <a:t> </a:t>
                </a:r>
              </a:p>
            </p:txBody>
          </p:sp>
        </mc:Fallback>
      </mc:AlternateContent>
      <p:sp>
        <p:nvSpPr>
          <p:cNvPr id="23" name="Rectangle 22"/>
          <p:cNvSpPr/>
          <p:nvPr/>
        </p:nvSpPr>
        <p:spPr>
          <a:xfrm>
            <a:off x="1391487" y="2386651"/>
            <a:ext cx="1939955" cy="338554"/>
          </a:xfrm>
          <a:prstGeom prst="rect">
            <a:avLst/>
          </a:prstGeom>
        </p:spPr>
        <p:txBody>
          <a:bodyPr wrap="none">
            <a:spAutoFit/>
          </a:bodyPr>
          <a:lstStyle/>
          <a:p>
            <a:r>
              <a:rPr lang="en-US" sz="1600" i="1" dirty="0" smtClean="0">
                <a:latin typeface="Times New Roman" panose="02020603050405020304" pitchFamily="18" charset="0"/>
                <a:ea typeface="Calibri" panose="020F0502020204030204" pitchFamily="34" charset="0"/>
              </a:rPr>
              <a:t>Volumetric </a:t>
            </a:r>
            <a:r>
              <a:rPr lang="en-US" sz="1600" i="1" dirty="0">
                <a:latin typeface="Times New Roman" panose="02020603050405020304" pitchFamily="18" charset="0"/>
                <a:ea typeface="Calibri" panose="020F0502020204030204" pitchFamily="34" charset="0"/>
              </a:rPr>
              <a:t>efficiency</a:t>
            </a:r>
            <a:endParaRPr lang="en-US" sz="1600" dirty="0"/>
          </a:p>
        </p:txBody>
      </p:sp>
      <mc:AlternateContent xmlns:mc="http://schemas.openxmlformats.org/markup-compatibility/2006">
        <mc:Choice xmlns:a14="http://schemas.microsoft.com/office/drawing/2010/main" Requires="a14">
          <p:sp>
            <p:nvSpPr>
              <p:cNvPr id="24" name="Rectangle 23"/>
              <p:cNvSpPr/>
              <p:nvPr/>
            </p:nvSpPr>
            <p:spPr>
              <a:xfrm>
                <a:off x="3281479" y="2251632"/>
                <a:ext cx="2151038" cy="5965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m:rPr>
                              <m:sty m:val="p"/>
                            </m:rPr>
                            <a:rPr lang="en-US" sz="1600">
                              <a:latin typeface="Cambria Math" panose="02040503050406030204" pitchFamily="18" charset="0"/>
                            </a:rPr>
                            <m:t>V</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r>
                                <a:rPr lang="en-US" sz="1600" i="1">
                                  <a:latin typeface="Cambria Math" panose="02040503050406030204" pitchFamily="18" charset="0"/>
                                </a:rPr>
                                <m:t>𝑘</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den>
                      </m:f>
                      <m:r>
                        <a:rPr lang="en-US" sz="1600">
                          <a:latin typeface="Cambria Math" panose="02040503050406030204" pitchFamily="18" charset="0"/>
                        </a:rPr>
                        <m:t> </m:t>
                      </m:r>
                    </m:oMath>
                  </m:oMathPara>
                </a14:m>
                <a:endParaRPr lang="en-US" sz="1600" dirty="0"/>
              </a:p>
            </p:txBody>
          </p:sp>
        </mc:Choice>
        <mc:Fallback>
          <p:sp>
            <p:nvSpPr>
              <p:cNvPr id="24" name="Rectangle 23"/>
              <p:cNvSpPr>
                <a:spLocks noRot="1" noChangeAspect="1" noMove="1" noResize="1" noEditPoints="1" noAdjustHandles="1" noChangeArrowheads="1" noChangeShapeType="1" noTextEdit="1"/>
              </p:cNvSpPr>
              <p:nvPr/>
            </p:nvSpPr>
            <p:spPr>
              <a:xfrm>
                <a:off x="3281479" y="2251632"/>
                <a:ext cx="2151038" cy="59651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5" name="Rectangle 24"/>
              <p:cNvSpPr/>
              <p:nvPr/>
            </p:nvSpPr>
            <p:spPr>
              <a:xfrm>
                <a:off x="883475" y="2863911"/>
                <a:ext cx="10263496" cy="338554"/>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a:t>
                </a:r>
                <a:r>
                  <a:rPr lang="en-US" sz="1600" i="1" dirty="0">
                    <a:latin typeface="Times New Roman" panose="02020603050405020304" pitchFamily="18" charset="0"/>
                    <a:ea typeface="Calibri" panose="020F0502020204030204" pitchFamily="34" charset="0"/>
                  </a:rPr>
                  <a:t> internal power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𝑃</m:t>
                        </m:r>
                      </m:e>
                      <m:sub>
                        <m:r>
                          <a:rPr lang="en-US" sz="1600" i="1">
                            <a:latin typeface="Cambria Math" panose="02040503050406030204" pitchFamily="18" charset="0"/>
                            <a:ea typeface="Calibri" panose="020F0502020204030204" pitchFamily="34"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or the power transferred to the turbine </a:t>
                </a:r>
                <a:r>
                  <a:rPr lang="en-US" sz="1600" dirty="0" smtClean="0">
                    <a:latin typeface="Times New Roman" panose="02020603050405020304" pitchFamily="18" charset="0"/>
                    <a:ea typeface="Calibri" panose="020F0502020204030204" pitchFamily="34" charset="0"/>
                  </a:rPr>
                  <a:t>wheel:</a:t>
                </a:r>
                <a:endParaRPr lang="en-US" sz="1600" dirty="0"/>
              </a:p>
            </p:txBody>
          </p:sp>
        </mc:Choice>
        <mc:Fallback>
          <p:sp>
            <p:nvSpPr>
              <p:cNvPr id="25" name="Rectangle 24"/>
              <p:cNvSpPr>
                <a:spLocks noRot="1" noChangeAspect="1" noMove="1" noResize="1" noEditPoints="1" noAdjustHandles="1" noChangeArrowheads="1" noChangeShapeType="1" noTextEdit="1"/>
              </p:cNvSpPr>
              <p:nvPr/>
            </p:nvSpPr>
            <p:spPr>
              <a:xfrm>
                <a:off x="883475" y="2863911"/>
                <a:ext cx="10263496" cy="338554"/>
              </a:xfrm>
              <a:prstGeom prst="rect">
                <a:avLst/>
              </a:prstGeom>
              <a:blipFill>
                <a:blip r:embed="rId7"/>
                <a:stretch>
                  <a:fillRect l="-356" t="-5455" b="-2363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6" name="Rectangle 25"/>
              <p:cNvSpPr/>
              <p:nvPr/>
            </p:nvSpPr>
            <p:spPr>
              <a:xfrm>
                <a:off x="1461913" y="3172896"/>
                <a:ext cx="5393015" cy="37619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r>
                            <a:rPr lang="en-US" sz="1600" i="1">
                              <a:latin typeface="Cambria Math" panose="02040503050406030204" pitchFamily="18" charset="0"/>
                            </a:rPr>
                            <m:t>𝑘</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𝑡h</m:t>
                          </m:r>
                        </m:sub>
                      </m:sSub>
                      <m:r>
                        <a:rPr lang="en-US" sz="1600">
                          <a:latin typeface="Cambria Math" panose="02040503050406030204" pitchFamily="18" charset="0"/>
                        </a:rPr>
                        <m:t>=</m:t>
                      </m:r>
                      <m:r>
                        <a:rPr lang="en-US" sz="1600" i="1">
                          <a:latin typeface="Cambria Math" panose="02040503050406030204" pitchFamily="18" charset="0"/>
                        </a:rPr>
                        <m:t>𝜌</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e>
                      </m:d>
                      <m:d>
                        <m:dPr>
                          <m:ctrlPr>
                            <a:rPr lang="en-US" sz="1600" i="1">
                              <a:latin typeface="Cambria Math" panose="02040503050406030204" pitchFamily="18" charset="0"/>
                            </a:rPr>
                          </m:ctrlPr>
                        </m:dPr>
                        <m:e>
                          <m:r>
                            <a:rPr lang="en-US" sz="1600" i="1">
                              <a:latin typeface="Cambria Math" panose="02040503050406030204" pitchFamily="18" charset="0"/>
                            </a:rPr>
                            <m:t>𝑒</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𝑒</m:t>
                              </m:r>
                            </m:e>
                            <m:sub>
                              <m:r>
                                <a:rPr lang="en-US" sz="1600" i="1">
                                  <a:latin typeface="Cambria Math" panose="02040503050406030204" pitchFamily="18" charset="0"/>
                                </a:rPr>
                                <m:t>𝑧𝑎𝑔h</m:t>
                              </m:r>
                            </m:sub>
                          </m:sSub>
                        </m:e>
                      </m:d>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 </m:t>
                      </m:r>
                      <m:r>
                        <a:rPr lang="en-US" sz="1600" i="1">
                          <a:latin typeface="Cambria Math" panose="02040503050406030204" pitchFamily="18" charset="0"/>
                        </a:rPr>
                        <m:t>𝑒</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h</m:t>
                          </m:r>
                          <m:r>
                            <a:rPr lang="en-US" sz="1600">
                              <a:latin typeface="Cambria Math" panose="02040503050406030204" pitchFamily="18" charset="0"/>
                            </a:rPr>
                            <m:t>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m:rPr>
                              <m:sty m:val="p"/>
                            </m:rPr>
                            <a:rPr lang="en-US" sz="1600">
                              <a:latin typeface="Cambria Math" panose="02040503050406030204" pitchFamily="18" charset="0"/>
                            </a:rPr>
                            <m:t>V</m:t>
                          </m:r>
                        </m:sub>
                      </m:sSub>
                      <m:r>
                        <a:rPr lang="en-US" sz="1600">
                          <a:latin typeface="Cambria Math" panose="02040503050406030204" pitchFamily="18" charset="0"/>
                        </a:rPr>
                        <m:t> </m:t>
                      </m:r>
                    </m:oMath>
                  </m:oMathPara>
                </a14:m>
                <a:endParaRPr lang="en-US" sz="1600" dirty="0"/>
              </a:p>
            </p:txBody>
          </p:sp>
        </mc:Choice>
        <mc:Fallback>
          <p:sp>
            <p:nvSpPr>
              <p:cNvPr id="26" name="Rectangle 25"/>
              <p:cNvSpPr>
                <a:spLocks noRot="1" noChangeAspect="1" noMove="1" noResize="1" noEditPoints="1" noAdjustHandles="1" noChangeArrowheads="1" noChangeShapeType="1" noTextEdit="1"/>
              </p:cNvSpPr>
              <p:nvPr/>
            </p:nvSpPr>
            <p:spPr>
              <a:xfrm>
                <a:off x="1461913" y="3172896"/>
                <a:ext cx="5393015" cy="376193"/>
              </a:xfrm>
              <a:prstGeom prst="rect">
                <a:avLst/>
              </a:prstGeom>
              <a:blipFill>
                <a:blip r:embed="rId8"/>
                <a:stretch>
                  <a:fillRect b="-645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7" name="Rectangle 26"/>
              <p:cNvSpPr/>
              <p:nvPr/>
            </p:nvSpPr>
            <p:spPr>
              <a:xfrm>
                <a:off x="883475" y="3551354"/>
                <a:ext cx="10506108" cy="584775"/>
              </a:xfrm>
              <a:prstGeom prst="rect">
                <a:avLst/>
              </a:prstGeom>
            </p:spPr>
            <p:txBody>
              <a:bodyPr wrap="square">
                <a:spAutoFit/>
              </a:bodyPr>
              <a:lstStyle/>
              <a:p>
                <a:r>
                  <a:rPr lang="en-US" sz="1600" i="1" dirty="0" smtClean="0">
                    <a:latin typeface="Times New Roman" panose="02020603050405020304" pitchFamily="18" charset="0"/>
                    <a:ea typeface="Calibri" panose="020F0502020204030204" pitchFamily="34" charset="0"/>
                  </a:rPr>
                  <a:t>Effective </a:t>
                </a:r>
                <a:r>
                  <a:rPr lang="en-US" sz="1600" i="1" dirty="0">
                    <a:latin typeface="Times New Roman" panose="02020603050405020304" pitchFamily="18" charset="0"/>
                    <a:ea typeface="Calibri" panose="020F0502020204030204" pitchFamily="34" charset="0"/>
                  </a:rPr>
                  <a:t>(external) power </a:t>
                </a:r>
                <a:r>
                  <a:rPr lang="mk-MK" sz="1600" i="1" dirty="0" smtClean="0">
                    <a:latin typeface="Times New Roman" panose="02020603050405020304" pitchFamily="18" charset="0"/>
                    <a:ea typeface="Calibri" panose="020F0502020204030204" pitchFamily="34" charset="0"/>
                  </a:rPr>
                  <a:t> </a:t>
                </a:r>
                <a:r>
                  <a:rPr lang="mk-MK" sz="1600" dirty="0" smtClean="0">
                    <a:latin typeface="Times New Roman" panose="02020603050405020304" pitchFamily="18" charset="0"/>
                    <a:ea typeface="Calibri" panose="020F0502020204030204" pitchFamily="34"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𝑃</m:t>
                    </m:r>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libri" panose="020F0502020204030204" pitchFamily="34" charset="0"/>
                            <a:cs typeface="Times New Roman" panose="02020603050405020304" pitchFamily="18" charset="0"/>
                          </a:rPr>
                          <m:t>𝑃</m:t>
                        </m:r>
                      </m:e>
                      <m:sub>
                        <m:r>
                          <a:rPr lang="en-US" sz="1600" i="1">
                            <a:latin typeface="Cambria Math" panose="02040503050406030204" pitchFamily="18" charset="0"/>
                            <a:ea typeface="Calibri" panose="020F0502020204030204" pitchFamily="34" charset="0"/>
                            <a:cs typeface="Times New Roman" panose="02020603050405020304" pitchFamily="18" charset="0"/>
                          </a:rPr>
                          <m:t>𝑖</m:t>
                        </m:r>
                      </m:sub>
                    </m:sSub>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Calibri" panose="020F0502020204030204" pitchFamily="34" charset="0"/>
                        <a:cs typeface="Times New Roman" panose="02020603050405020304" pitchFamily="18" charset="0"/>
                      </a:rPr>
                      <m:t>𝑃</m:t>
                    </m:r>
                  </m:oMath>
                </a14:m>
                <a:r>
                  <a:rPr lang="mk-MK"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which represents the power obtained at the turbine shaft and can be delivered to the generator</a:t>
                </a:r>
                <a:r>
                  <a:rPr lang="mk-MK" sz="1600" dirty="0" smtClean="0">
                    <a:latin typeface="Times New Roman" panose="02020603050405020304" pitchFamily="18" charset="0"/>
                    <a:ea typeface="Calibri" panose="020F0502020204030204" pitchFamily="34" charset="0"/>
                  </a:rPr>
                  <a:t>.</a:t>
                </a:r>
                <a:endParaRPr lang="en-US" sz="1600" dirty="0"/>
              </a:p>
            </p:txBody>
          </p:sp>
        </mc:Choice>
        <mc:Fallback>
          <p:sp>
            <p:nvSpPr>
              <p:cNvPr id="27" name="Rectangle 26"/>
              <p:cNvSpPr>
                <a:spLocks noRot="1" noChangeAspect="1" noMove="1" noResize="1" noEditPoints="1" noAdjustHandles="1" noChangeArrowheads="1" noChangeShapeType="1" noTextEdit="1"/>
              </p:cNvSpPr>
              <p:nvPr/>
            </p:nvSpPr>
            <p:spPr>
              <a:xfrm>
                <a:off x="883475" y="3551354"/>
                <a:ext cx="10506108" cy="584775"/>
              </a:xfrm>
              <a:prstGeom prst="rect">
                <a:avLst/>
              </a:prstGeom>
              <a:blipFill>
                <a:blip r:embed="rId9"/>
                <a:stretch>
                  <a:fillRect l="-348" t="-3158" r="-522" b="-13684"/>
                </a:stretch>
              </a:blipFill>
            </p:spPr>
            <p:txBody>
              <a:bodyPr/>
              <a:lstStyle/>
              <a:p>
                <a:r>
                  <a:rPr lang="en-US">
                    <a:noFill/>
                  </a:rPr>
                  <a:t> </a:t>
                </a:r>
              </a:p>
            </p:txBody>
          </p:sp>
        </mc:Fallback>
      </mc:AlternateContent>
      <p:sp>
        <p:nvSpPr>
          <p:cNvPr id="28" name="Rectangle 27"/>
          <p:cNvSpPr/>
          <p:nvPr/>
        </p:nvSpPr>
        <p:spPr>
          <a:xfrm>
            <a:off x="1461913" y="4195039"/>
            <a:ext cx="1997663" cy="338554"/>
          </a:xfrm>
          <a:prstGeom prst="rect">
            <a:avLst/>
          </a:prstGeom>
        </p:spPr>
        <p:txBody>
          <a:bodyPr wrap="none">
            <a:spAutoFit/>
          </a:bodyPr>
          <a:lstStyle/>
          <a:p>
            <a:r>
              <a:rPr lang="en-US" sz="1600" i="1" dirty="0" smtClean="0">
                <a:latin typeface="Times New Roman" panose="02020603050405020304" pitchFamily="18" charset="0"/>
                <a:ea typeface="Calibri" panose="020F0502020204030204" pitchFamily="34" charset="0"/>
              </a:rPr>
              <a:t>Mechanical </a:t>
            </a:r>
            <a:r>
              <a:rPr lang="en-US" sz="1600" i="1" dirty="0">
                <a:latin typeface="Times New Roman" panose="02020603050405020304" pitchFamily="18" charset="0"/>
                <a:ea typeface="Calibri" panose="020F0502020204030204" pitchFamily="34" charset="0"/>
              </a:rPr>
              <a:t>efficiency</a:t>
            </a:r>
            <a:endParaRPr lang="en-US" sz="1600" dirty="0"/>
          </a:p>
        </p:txBody>
      </p:sp>
      <mc:AlternateContent xmlns:mc="http://schemas.openxmlformats.org/markup-compatibility/2006">
        <mc:Choice xmlns:a14="http://schemas.microsoft.com/office/drawing/2010/main" Requires="a14">
          <p:sp>
            <p:nvSpPr>
              <p:cNvPr id="29" name="Rectangle 28"/>
              <p:cNvSpPr/>
              <p:nvPr/>
            </p:nvSpPr>
            <p:spPr>
              <a:xfrm>
                <a:off x="3459576" y="4066221"/>
                <a:ext cx="1876924" cy="5965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𝑚</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𝑃</m:t>
                          </m:r>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m:t>
                          </m:r>
                          <m:r>
                            <a:rPr lang="en-US" sz="1600" i="1">
                              <a:latin typeface="Cambria Math" panose="02040503050406030204" pitchFamily="18" charset="0"/>
                            </a:rPr>
                            <m:t>𝑃</m:t>
                          </m:r>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den>
                      </m:f>
                    </m:oMath>
                  </m:oMathPara>
                </a14:m>
                <a:endParaRPr lang="en-US" sz="1600" dirty="0"/>
              </a:p>
            </p:txBody>
          </p:sp>
        </mc:Choice>
        <mc:Fallback>
          <p:sp>
            <p:nvSpPr>
              <p:cNvPr id="29" name="Rectangle 28"/>
              <p:cNvSpPr>
                <a:spLocks noRot="1" noChangeAspect="1" noMove="1" noResize="1" noEditPoints="1" noAdjustHandles="1" noChangeArrowheads="1" noChangeShapeType="1" noTextEdit="1"/>
              </p:cNvSpPr>
              <p:nvPr/>
            </p:nvSpPr>
            <p:spPr>
              <a:xfrm>
                <a:off x="3459576" y="4066221"/>
                <a:ext cx="1876924" cy="59651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0" name="Rectangle 29"/>
              <p:cNvSpPr/>
              <p:nvPr/>
            </p:nvSpPr>
            <p:spPr>
              <a:xfrm>
                <a:off x="1200692" y="4639244"/>
                <a:ext cx="1115883"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𝑃</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𝑖</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𝑚</m:t>
                          </m:r>
                        </m:sub>
                      </m:sSub>
                    </m:oMath>
                  </m:oMathPara>
                </a14:m>
                <a:endParaRPr lang="en-US" sz="1600" dirty="0"/>
              </a:p>
            </p:txBody>
          </p:sp>
        </mc:Choice>
        <mc:Fallback>
          <p:sp>
            <p:nvSpPr>
              <p:cNvPr id="30" name="Rectangle 29"/>
              <p:cNvSpPr>
                <a:spLocks noRot="1" noChangeAspect="1" noMove="1" noResize="1" noEditPoints="1" noAdjustHandles="1" noChangeArrowheads="1" noChangeShapeType="1" noTextEdit="1"/>
              </p:cNvSpPr>
              <p:nvPr/>
            </p:nvSpPr>
            <p:spPr>
              <a:xfrm>
                <a:off x="1200692" y="4639244"/>
                <a:ext cx="1115883" cy="338554"/>
              </a:xfrm>
              <a:prstGeom prst="rect">
                <a:avLst/>
              </a:prstGeom>
              <a:blipFill>
                <a:blip r:embed="rId11"/>
                <a:stretch>
                  <a:fillRect b="-535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1" name="Rectangle 30"/>
              <p:cNvSpPr/>
              <p:nvPr/>
            </p:nvSpPr>
            <p:spPr>
              <a:xfrm>
                <a:off x="1200692" y="4999885"/>
                <a:ext cx="303070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𝑃</m:t>
                      </m:r>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 </m:t>
                      </m:r>
                      <m:r>
                        <a:rPr lang="en-US" sz="1600" i="1">
                          <a:latin typeface="Cambria Math" panose="02040503050406030204" pitchFamily="18" charset="0"/>
                        </a:rPr>
                        <m:t>𝑒</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h</m:t>
                          </m:r>
                          <m:r>
                            <a:rPr lang="en-US" sz="1600">
                              <a:latin typeface="Cambria Math" panose="02040503050406030204" pitchFamily="18" charset="0"/>
                            </a:rPr>
                            <m:t>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m:rPr>
                              <m:sty m:val="p"/>
                            </m:rPr>
                            <a:rPr lang="en-US" sz="1600">
                              <a:latin typeface="Cambria Math" panose="02040503050406030204" pitchFamily="18" charset="0"/>
                            </a:rPr>
                            <m:t>V</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𝑚</m:t>
                          </m:r>
                        </m:sub>
                      </m:sSub>
                      <m:r>
                        <a:rPr lang="en-US" sz="1600">
                          <a:latin typeface="Cambria Math" panose="02040503050406030204" pitchFamily="18" charset="0"/>
                        </a:rPr>
                        <m:t>= </m:t>
                      </m:r>
                      <m:r>
                        <a:rPr lang="en-US" sz="1600" i="1">
                          <a:latin typeface="Cambria Math" panose="02040503050406030204" pitchFamily="18" charset="0"/>
                        </a:rPr>
                        <m:t>𝜌</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m:rPr>
                              <m:sty m:val="p"/>
                            </m:rPr>
                            <a:rPr lang="en-US" sz="1600">
                              <a:latin typeface="Cambria Math" panose="02040503050406030204" pitchFamily="18" charset="0"/>
                            </a:rPr>
                            <m:t>V</m:t>
                          </m:r>
                        </m:sub>
                      </m:sSub>
                      <m:r>
                        <a:rPr lang="en-US" sz="1600">
                          <a:latin typeface="Cambria Math" panose="02040503050406030204" pitchFamily="18" charset="0"/>
                        </a:rPr>
                        <m:t> </m:t>
                      </m:r>
                      <m:r>
                        <a:rPr lang="en-US" sz="1600" i="1">
                          <a:latin typeface="Cambria Math" panose="02040503050406030204" pitchFamily="18" charset="0"/>
                        </a:rPr>
                        <m:t>𝑒</m:t>
                      </m:r>
                      <m:r>
                        <a:rPr lang="en-US" sz="1600">
                          <a:latin typeface="Cambria Math" panose="02040503050406030204" pitchFamily="18" charset="0"/>
                        </a:rPr>
                        <m:t> </m:t>
                      </m:r>
                      <m:r>
                        <a:rPr lang="en-US" sz="1600" i="1">
                          <a:latin typeface="Cambria Math" panose="02040503050406030204" pitchFamily="18" charset="0"/>
                        </a:rPr>
                        <m:t>𝜂</m:t>
                      </m:r>
                      <m:r>
                        <a:rPr lang="en-US" sz="1600">
                          <a:latin typeface="Cambria Math" panose="02040503050406030204" pitchFamily="18" charset="0"/>
                        </a:rPr>
                        <m:t> </m:t>
                      </m:r>
                    </m:oMath>
                  </m:oMathPara>
                </a14:m>
                <a:endParaRPr lang="en-US" sz="1600" dirty="0"/>
              </a:p>
            </p:txBody>
          </p:sp>
        </mc:Choice>
        <mc:Fallback>
          <p:sp>
            <p:nvSpPr>
              <p:cNvPr id="31" name="Rectangle 30"/>
              <p:cNvSpPr>
                <a:spLocks noRot="1" noChangeAspect="1" noMove="1" noResize="1" noEditPoints="1" noAdjustHandles="1" noChangeArrowheads="1" noChangeShapeType="1" noTextEdit="1"/>
              </p:cNvSpPr>
              <p:nvPr/>
            </p:nvSpPr>
            <p:spPr>
              <a:xfrm>
                <a:off x="1200692" y="4999885"/>
                <a:ext cx="3030701" cy="338554"/>
              </a:xfrm>
              <a:prstGeom prst="rect">
                <a:avLst/>
              </a:prstGeom>
              <a:blipFill>
                <a:blip r:embed="rId12"/>
                <a:stretch>
                  <a:fillRect b="-5357"/>
                </a:stretch>
              </a:blipFill>
            </p:spPr>
            <p:txBody>
              <a:bodyPr/>
              <a:lstStyle/>
              <a:p>
                <a:r>
                  <a:rPr lang="en-US">
                    <a:noFill/>
                  </a:rPr>
                  <a:t> </a:t>
                </a:r>
              </a:p>
            </p:txBody>
          </p:sp>
        </mc:Fallback>
      </mc:AlternateContent>
      <p:sp>
        <p:nvSpPr>
          <p:cNvPr id="32" name="Rectangle 31"/>
          <p:cNvSpPr/>
          <p:nvPr/>
        </p:nvSpPr>
        <p:spPr>
          <a:xfrm>
            <a:off x="883475" y="5467257"/>
            <a:ext cx="8216982" cy="338554"/>
          </a:xfrm>
          <a:prstGeom prst="rect">
            <a:avLst/>
          </a:prstGeom>
        </p:spPr>
        <p:txBody>
          <a:bodyPr wrap="square">
            <a:spAutoFit/>
          </a:bodyPr>
          <a:lstStyle/>
          <a:p>
            <a:r>
              <a:rPr lang="en-US" sz="1600" dirty="0" smtClean="0">
                <a:latin typeface="Times New Roman" panose="02020603050405020304" pitchFamily="18" charset="0"/>
                <a:ea typeface="Calibri" panose="020F0502020204030204" pitchFamily="34" charset="0"/>
              </a:rPr>
              <a:t>The</a:t>
            </a:r>
            <a:r>
              <a:rPr lang="en-US" sz="1600" i="1" dirty="0" smtClean="0">
                <a:latin typeface="Times New Roman" panose="02020603050405020304" pitchFamily="18" charset="0"/>
                <a:ea typeface="Calibri" panose="020F0502020204030204" pitchFamily="34" charset="0"/>
              </a:rPr>
              <a:t> </a:t>
            </a:r>
            <a:r>
              <a:rPr lang="en-US" sz="1600" i="1" dirty="0">
                <a:latin typeface="Times New Roman" panose="02020603050405020304" pitchFamily="18" charset="0"/>
                <a:ea typeface="Calibri" panose="020F0502020204030204" pitchFamily="34" charset="0"/>
              </a:rPr>
              <a:t>total efficiency of the turbine </a:t>
            </a:r>
            <a:r>
              <a:rPr lang="en-US" sz="1600" dirty="0">
                <a:latin typeface="Times New Roman" panose="02020603050405020304" pitchFamily="18" charset="0"/>
                <a:ea typeface="Calibri" panose="020F0502020204030204" pitchFamily="34" charset="0"/>
              </a:rPr>
              <a:t>or, briefly, the </a:t>
            </a:r>
            <a:r>
              <a:rPr lang="en-US" sz="1600" i="1" dirty="0">
                <a:latin typeface="Times New Roman" panose="02020603050405020304" pitchFamily="18" charset="0"/>
                <a:ea typeface="Calibri" panose="020F0502020204030204" pitchFamily="34" charset="0"/>
              </a:rPr>
              <a:t>overall efficiency</a:t>
            </a:r>
            <a:endParaRPr lang="en-US" sz="1600" dirty="0"/>
          </a:p>
        </p:txBody>
      </p:sp>
      <mc:AlternateContent xmlns:mc="http://schemas.openxmlformats.org/markup-compatibility/2006">
        <mc:Choice xmlns:a14="http://schemas.microsoft.com/office/drawing/2010/main" Requires="a14">
          <p:sp>
            <p:nvSpPr>
              <p:cNvPr id="33" name="Rectangle 32"/>
              <p:cNvSpPr/>
              <p:nvPr/>
            </p:nvSpPr>
            <p:spPr>
              <a:xfrm>
                <a:off x="6535099" y="5467257"/>
                <a:ext cx="138980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𝜂</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h</m:t>
                          </m:r>
                          <m:r>
                            <a:rPr lang="en-US" sz="1600">
                              <a:latin typeface="Cambria Math" panose="02040503050406030204" pitchFamily="18" charset="0"/>
                            </a:rPr>
                            <m:t> </m:t>
                          </m:r>
                        </m:sub>
                      </m:sSub>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m:rPr>
                              <m:sty m:val="p"/>
                            </m:rPr>
                            <a:rPr lang="en-US" sz="1600">
                              <a:latin typeface="Cambria Math" panose="02040503050406030204" pitchFamily="18" charset="0"/>
                            </a:rPr>
                            <m:t>V</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𝑚</m:t>
                          </m:r>
                        </m:sub>
                      </m:sSub>
                    </m:oMath>
                  </m:oMathPara>
                </a14:m>
                <a:endParaRPr lang="en-US" sz="1600" dirty="0"/>
              </a:p>
            </p:txBody>
          </p:sp>
        </mc:Choice>
        <mc:Fallback>
          <p:sp>
            <p:nvSpPr>
              <p:cNvPr id="33" name="Rectangle 32"/>
              <p:cNvSpPr>
                <a:spLocks noRot="1" noChangeAspect="1" noMove="1" noResize="1" noEditPoints="1" noAdjustHandles="1" noChangeArrowheads="1" noChangeShapeType="1" noTextEdit="1"/>
              </p:cNvSpPr>
              <p:nvPr/>
            </p:nvSpPr>
            <p:spPr>
              <a:xfrm>
                <a:off x="6535099" y="5467257"/>
                <a:ext cx="1389804" cy="338554"/>
              </a:xfrm>
              <a:prstGeom prst="rect">
                <a:avLst/>
              </a:prstGeom>
              <a:blipFill>
                <a:blip r:embed="rId13"/>
                <a:stretch>
                  <a:fillRect b="-5455"/>
                </a:stretch>
              </a:blipFill>
            </p:spPr>
            <p:txBody>
              <a:bodyPr/>
              <a:lstStyle/>
              <a:p>
                <a:r>
                  <a:rPr lang="en-US">
                    <a:noFill/>
                  </a:rPr>
                  <a:t> </a:t>
                </a:r>
              </a:p>
            </p:txBody>
          </p:sp>
        </mc:Fallback>
      </mc:AlternateContent>
    </p:spTree>
    <p:extLst>
      <p:ext uri="{BB962C8B-B14F-4D97-AF65-F5344CB8AC3E}">
        <p14:creationId xmlns:p14="http://schemas.microsoft.com/office/powerpoint/2010/main" val="8876605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TotalTime>
  <Words>786</Words>
  <Application>Microsoft Office PowerPoint</Application>
  <PresentationFormat>Widescreen</PresentationFormat>
  <Paragraphs>111</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Times New Roman</vt:lpstr>
      <vt:lpstr>Calibri</vt:lpstr>
      <vt:lpstr>Exo 2</vt:lpstr>
      <vt:lpstr>Cambria Math</vt:lpstr>
      <vt:lpstr>Office Theme</vt:lpstr>
      <vt:lpstr>Modern Hydro Power Plants</vt:lpstr>
      <vt:lpstr>Hydro Power Plants: Basics, types and classification, principle of operation</vt:lpstr>
      <vt:lpstr>1.6. Principle of Operation of Hydroelectric Power Plants</vt:lpstr>
      <vt:lpstr>1.6. Principle of Operation of Hydroelectric Power Plants</vt:lpstr>
      <vt:lpstr>1.6. Principle of Operation of Hydroelectric Power Plants</vt:lpstr>
      <vt:lpstr>1.6. Principle of Operation of Hydroelectric Power Plants 1.6.1. Available and useful energy head of the turbine</vt:lpstr>
      <vt:lpstr>1.6. Principle of Operation of Hydroelectric Power Plants 1.6.1. Available and useful energy head of the turbine</vt:lpstr>
      <vt:lpstr>1.6. Principle of Operation of Hydroelectric Power Plants 1.6.2. Turbine Power and Efficiency</vt:lpstr>
      <vt:lpstr>1.6. Principle of Operation of Hydroelectric Power Plants 1.6.2. Turbine Power and Efficiency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37</cp:revision>
  <dcterms:created xsi:type="dcterms:W3CDTF">2022-10-28T13:12:53Z</dcterms:created>
  <dcterms:modified xsi:type="dcterms:W3CDTF">2024-01-27T20:18:39Z</dcterms:modified>
</cp:coreProperties>
</file>