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90" r:id="rId5"/>
    <p:sldId id="291" r:id="rId6"/>
    <p:sldId id="292" r:id="rId7"/>
    <p:sldId id="293" r:id="rId8"/>
    <p:sldId id="294" r:id="rId9"/>
    <p:sldId id="295" r:id="rId10"/>
    <p:sldId id="296" r:id="rId11"/>
    <p:sldId id="297" r:id="rId12"/>
    <p:sldId id="298" r:id="rId13"/>
    <p:sldId id="299" r:id="rId14"/>
    <p:sldId id="300" r:id="rId15"/>
    <p:sldId id="301" r:id="rId16"/>
  </p:sldIdLst>
  <p:sldSz cx="12192000" cy="6858000"/>
  <p:notesSz cx="6858000" cy="9144000"/>
  <p:embeddedFontLst>
    <p:embeddedFont>
      <p:font typeface="Cambria Math" panose="02040503050406030204" pitchFamily="18" charset="0"/>
      <p:regular r:id="rId18"/>
    </p:embeddedFont>
    <p:embeddedFont>
      <p:font typeface="Calibri" panose="020F0502020204030204" pitchFamily="34" charset="0"/>
      <p:regular r:id="rId19"/>
      <p:bold r:id="rId20"/>
      <p:italic r:id="rId21"/>
      <p:boldItalic r:id="rId22"/>
    </p:embeddedFont>
    <p:embeddedFont>
      <p:font typeface="Exo 2" panose="020B060402020202020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9" d="100"/>
          <a:sy n="49" d="100"/>
        </p:scale>
        <p:origin x="648"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9"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4.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6062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2715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7148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2633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09831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8170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488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984212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225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4233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9530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82606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561544"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11918"/>
            <a:ext cx="10017299" cy="699233"/>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br>
              <a:rPr lang="en-US" sz="2000" dirty="0"/>
            </a:br>
            <a:r>
              <a:rPr lang="en-US" sz="2000" dirty="0"/>
              <a:t>2.1.3.	Propeller and Kaplan turbines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3" name="Google Shape;64;p3"/>
          <p:cNvSpPr txBox="1">
            <a:spLocks noGrp="1"/>
          </p:cNvSpPr>
          <p:nvPr>
            <p:ph type="body" idx="1"/>
          </p:nvPr>
        </p:nvSpPr>
        <p:spPr>
          <a:xfrm>
            <a:off x="367789" y="1848616"/>
            <a:ext cx="6427147" cy="1685552"/>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400" dirty="0">
                <a:solidFill>
                  <a:schemeClr val="accent6">
                    <a:lumMod val="50000"/>
                  </a:schemeClr>
                </a:solidFill>
              </a:rPr>
              <a:t>These turbines are both axial and reaction turbines and are used for relatively small heads </a:t>
            </a:r>
            <a:r>
              <a:rPr lang="ru-RU" sz="1400" dirty="0" smtClean="0">
                <a:solidFill>
                  <a:schemeClr val="accent6">
                    <a:lumMod val="50000"/>
                  </a:schemeClr>
                </a:solidFill>
              </a:rPr>
              <a:t>(</a:t>
            </a:r>
            <a:r>
              <a:rPr lang="ru-RU" sz="1400" i="1" dirty="0">
                <a:solidFill>
                  <a:schemeClr val="accent6">
                    <a:lumMod val="50000"/>
                  </a:schemeClr>
                </a:solidFill>
              </a:rPr>
              <a:t>H</a:t>
            </a:r>
            <a:r>
              <a:rPr lang="ru-RU" sz="1400" dirty="0">
                <a:solidFill>
                  <a:schemeClr val="accent6">
                    <a:lumMod val="50000"/>
                  </a:schemeClr>
                </a:solidFill>
              </a:rPr>
              <a:t>=3-60 </a:t>
            </a:r>
            <a:r>
              <a:rPr lang="ru-RU" sz="1400" dirty="0" smtClean="0">
                <a:solidFill>
                  <a:schemeClr val="accent6">
                    <a:lumMod val="50000"/>
                  </a:schemeClr>
                </a:solidFill>
              </a:rPr>
              <a:t>m</a:t>
            </a:r>
            <a:r>
              <a:rPr lang="en-US" sz="1400" dirty="0" smtClean="0">
                <a:solidFill>
                  <a:schemeClr val="accent6">
                    <a:lumMod val="50000"/>
                  </a:schemeClr>
                </a:solidFill>
              </a:rPr>
              <a:t>, or</a:t>
            </a:r>
            <a:r>
              <a:rPr lang="ru-RU" sz="1400" dirty="0" smtClean="0">
                <a:solidFill>
                  <a:schemeClr val="accent6">
                    <a:lumMod val="50000"/>
                  </a:schemeClr>
                </a:solidFill>
              </a:rPr>
              <a:t> </a:t>
            </a:r>
            <a:r>
              <a:rPr lang="ru-RU" sz="1400" i="1" dirty="0">
                <a:solidFill>
                  <a:schemeClr val="accent6">
                    <a:lumMod val="50000"/>
                  </a:schemeClr>
                </a:solidFill>
              </a:rPr>
              <a:t>e</a:t>
            </a:r>
            <a:r>
              <a:rPr lang="ru-RU" sz="1400" dirty="0">
                <a:solidFill>
                  <a:schemeClr val="accent6">
                    <a:lumMod val="50000"/>
                  </a:schemeClr>
                </a:solidFill>
              </a:rPr>
              <a:t>=30-600 J/kg) </a:t>
            </a:r>
            <a:r>
              <a:rPr lang="en-US" sz="1400" dirty="0">
                <a:solidFill>
                  <a:schemeClr val="accent6">
                    <a:lumMod val="50000"/>
                  </a:schemeClr>
                </a:solidFill>
              </a:rPr>
              <a:t>and high flows</a:t>
            </a:r>
            <a:r>
              <a:rPr lang="ru-RU" sz="1400" dirty="0" smtClean="0">
                <a:solidFill>
                  <a:schemeClr val="accent6">
                    <a:lumMod val="50000"/>
                  </a:schemeClr>
                </a:solidFill>
              </a:rPr>
              <a:t>. </a:t>
            </a:r>
            <a:endParaRPr lang="en-US" sz="1400" dirty="0" smtClean="0">
              <a:solidFill>
                <a:schemeClr val="accent6">
                  <a:lumMod val="50000"/>
                </a:schemeClr>
              </a:solidFill>
            </a:endParaRPr>
          </a:p>
          <a:p>
            <a:pPr marL="0" lvl="0" indent="0">
              <a:lnSpc>
                <a:spcPct val="120000"/>
              </a:lnSpc>
              <a:spcBef>
                <a:spcPts val="0"/>
              </a:spcBef>
              <a:buSzPts val="2800"/>
              <a:buNone/>
            </a:pPr>
            <a:r>
              <a:rPr lang="en-US" sz="1400" dirty="0">
                <a:solidFill>
                  <a:schemeClr val="accent6">
                    <a:lumMod val="50000"/>
                  </a:schemeClr>
                </a:solidFill>
              </a:rPr>
              <a:t>According to the working principle, this turbine does not differ from the Francis turbine</a:t>
            </a:r>
            <a:r>
              <a:rPr lang="ru-RU" sz="1400" dirty="0" smtClean="0">
                <a:solidFill>
                  <a:schemeClr val="accent6">
                    <a:lumMod val="50000"/>
                  </a:schemeClr>
                </a:solidFill>
              </a:rPr>
              <a:t>. </a:t>
            </a:r>
            <a:endParaRPr lang="en-US" sz="1400" dirty="0">
              <a:solidFill>
                <a:schemeClr val="accent6">
                  <a:lumMod val="50000"/>
                </a:schemeClr>
              </a:solidFill>
            </a:endParaRPr>
          </a:p>
        </p:txBody>
      </p:sp>
      <p:pic>
        <p:nvPicPr>
          <p:cNvPr id="14" name="Picture 13"/>
          <p:cNvPicPr/>
          <p:nvPr/>
        </p:nvPicPr>
        <p:blipFill>
          <a:blip r:embed="rId5">
            <a:extLst>
              <a:ext uri="{28A0092B-C50C-407E-A947-70E740481C1C}">
                <a14:useLocalDpi xmlns:a14="http://schemas.microsoft.com/office/drawing/2010/main" val="0"/>
              </a:ext>
            </a:extLst>
          </a:blip>
          <a:srcRect/>
          <a:stretch>
            <a:fillRect/>
          </a:stretch>
        </p:blipFill>
        <p:spPr bwMode="auto">
          <a:xfrm>
            <a:off x="2509736" y="2720922"/>
            <a:ext cx="4043187" cy="3362008"/>
          </a:xfrm>
          <a:prstGeom prst="rect">
            <a:avLst/>
          </a:prstGeom>
          <a:noFill/>
          <a:ln>
            <a:noFill/>
          </a:ln>
        </p:spPr>
      </p:pic>
      <p:sp>
        <p:nvSpPr>
          <p:cNvPr id="8" name="Rectangle 7"/>
          <p:cNvSpPr/>
          <p:nvPr/>
        </p:nvSpPr>
        <p:spPr>
          <a:xfrm>
            <a:off x="1069445" y="5531929"/>
            <a:ext cx="2056973"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Scheme of Kaplan turbine</a:t>
            </a:r>
            <a:endParaRPr lang="en-US" dirty="0"/>
          </a:p>
        </p:txBody>
      </p:sp>
      <p:pic>
        <p:nvPicPr>
          <p:cNvPr id="19" name="Picture 18"/>
          <p:cNvPicPr/>
          <p:nvPr/>
        </p:nvPicPr>
        <p:blipFill>
          <a:blip r:embed="rId6">
            <a:extLst>
              <a:ext uri="{28A0092B-C50C-407E-A947-70E740481C1C}">
                <a14:useLocalDpi xmlns:a14="http://schemas.microsoft.com/office/drawing/2010/main" val="0"/>
              </a:ext>
            </a:extLst>
          </a:blip>
          <a:srcRect/>
          <a:stretch>
            <a:fillRect/>
          </a:stretch>
        </p:blipFill>
        <p:spPr bwMode="auto">
          <a:xfrm>
            <a:off x="6763404" y="1596360"/>
            <a:ext cx="5203870" cy="4073346"/>
          </a:xfrm>
          <a:prstGeom prst="rect">
            <a:avLst/>
          </a:prstGeom>
          <a:noFill/>
          <a:ln>
            <a:noFill/>
          </a:ln>
        </p:spPr>
      </p:pic>
      <p:sp>
        <p:nvSpPr>
          <p:cNvPr id="9" name="Rectangle 8"/>
          <p:cNvSpPr/>
          <p:nvPr/>
        </p:nvSpPr>
        <p:spPr>
          <a:xfrm>
            <a:off x="8304600" y="1275500"/>
            <a:ext cx="1951175"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Vertical Kaplan Turbine</a:t>
            </a:r>
            <a:endParaRPr lang="en-US" dirty="0"/>
          </a:p>
        </p:txBody>
      </p:sp>
    </p:spTree>
    <p:extLst>
      <p:ext uri="{BB962C8B-B14F-4D97-AF65-F5344CB8AC3E}">
        <p14:creationId xmlns:p14="http://schemas.microsoft.com/office/powerpoint/2010/main" val="10568004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11918"/>
            <a:ext cx="10017299" cy="699233"/>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br>
              <a:rPr lang="en-US" sz="2000" dirty="0"/>
            </a:br>
            <a:r>
              <a:rPr lang="en-US" sz="2000" dirty="0"/>
              <a:t>2.1.4.	Horizontal axis turbine</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5" name="Google Shape;64;p3"/>
          <p:cNvSpPr txBox="1">
            <a:spLocks noGrp="1"/>
          </p:cNvSpPr>
          <p:nvPr>
            <p:ph type="body" idx="1"/>
          </p:nvPr>
        </p:nvSpPr>
        <p:spPr>
          <a:xfrm>
            <a:off x="569220" y="1835869"/>
            <a:ext cx="11173575" cy="3840660"/>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dirty="0"/>
              <a:t>Horizontal axis turbines are increasingly being used, which are more favorable than vertical turbines for low heads. Horizontal turbines have the following advantages</a:t>
            </a:r>
            <a:r>
              <a:rPr lang="ru-RU" sz="1600" dirty="0" smtClean="0"/>
              <a:t>:</a:t>
            </a:r>
            <a:endParaRPr lang="en-US" sz="1600" dirty="0" smtClean="0"/>
          </a:p>
          <a:p>
            <a:pPr marL="285750" indent="-285750">
              <a:lnSpc>
                <a:spcPct val="120000"/>
              </a:lnSpc>
              <a:spcBef>
                <a:spcPts val="0"/>
              </a:spcBef>
              <a:buSzPts val="2800"/>
            </a:pPr>
            <a:r>
              <a:rPr lang="en-US" sz="1600" dirty="0" smtClean="0"/>
              <a:t>Higher </a:t>
            </a:r>
            <a:r>
              <a:rPr lang="en-US" sz="1600" dirty="0"/>
              <a:t>efficiency and greater capacity</a:t>
            </a:r>
            <a:r>
              <a:rPr lang="ru-RU" sz="1600" dirty="0" smtClean="0"/>
              <a:t>, </a:t>
            </a:r>
            <a:r>
              <a:rPr lang="en-US" sz="1600" dirty="0" smtClean="0"/>
              <a:t> </a:t>
            </a:r>
          </a:p>
          <a:p>
            <a:pPr marL="285750" indent="-285750">
              <a:lnSpc>
                <a:spcPct val="120000"/>
              </a:lnSpc>
              <a:spcBef>
                <a:spcPts val="0"/>
              </a:spcBef>
              <a:buSzPts val="2800"/>
            </a:pPr>
            <a:r>
              <a:rPr lang="en-US" sz="1600" dirty="0" smtClean="0"/>
              <a:t>For </a:t>
            </a:r>
            <a:r>
              <a:rPr lang="en-US" sz="1600" dirty="0"/>
              <a:t>the same power, the diameter of the runner is smaller compared to vertical turbines</a:t>
            </a:r>
            <a:r>
              <a:rPr lang="ru-RU" sz="1600" dirty="0" smtClean="0"/>
              <a:t>,</a:t>
            </a:r>
            <a:endParaRPr lang="en-US" sz="1600" dirty="0" smtClean="0"/>
          </a:p>
          <a:p>
            <a:pPr marL="285750" indent="-285750">
              <a:lnSpc>
                <a:spcPct val="120000"/>
              </a:lnSpc>
              <a:spcBef>
                <a:spcPts val="0"/>
              </a:spcBef>
              <a:buSzPts val="2800"/>
            </a:pPr>
            <a:r>
              <a:rPr lang="en-US" sz="1600" dirty="0" smtClean="0"/>
              <a:t>Provide </a:t>
            </a:r>
            <a:r>
              <a:rPr lang="en-US" sz="1600" dirty="0"/>
              <a:t>an opportunity for a very simple construction of the plant</a:t>
            </a:r>
            <a:r>
              <a:rPr lang="ru-RU" sz="1600" dirty="0" smtClean="0"/>
              <a:t>,</a:t>
            </a:r>
            <a:endParaRPr lang="en-US" sz="1600" dirty="0" smtClean="0"/>
          </a:p>
          <a:p>
            <a:pPr marL="285750" indent="-285750">
              <a:lnSpc>
                <a:spcPct val="120000"/>
              </a:lnSpc>
              <a:spcBef>
                <a:spcPts val="0"/>
              </a:spcBef>
              <a:buSzPts val="2800"/>
            </a:pPr>
            <a:r>
              <a:rPr lang="en-US" sz="1600" dirty="0" smtClean="0"/>
              <a:t>The </a:t>
            </a:r>
            <a:r>
              <a:rPr lang="en-US" sz="1600" dirty="0"/>
              <a:t>flow passage has a much simpler form - almost linear</a:t>
            </a:r>
            <a:r>
              <a:rPr lang="mk-MK" sz="1600" dirty="0" smtClean="0"/>
              <a:t>.</a:t>
            </a:r>
            <a:r>
              <a:rPr lang="en-US" sz="1600" dirty="0" smtClean="0"/>
              <a:t> </a:t>
            </a:r>
          </a:p>
          <a:p>
            <a:pPr marL="0" indent="0">
              <a:lnSpc>
                <a:spcPct val="120000"/>
              </a:lnSpc>
              <a:spcBef>
                <a:spcPts val="0"/>
              </a:spcBef>
              <a:buSzPts val="2800"/>
              <a:buNone/>
            </a:pPr>
            <a:endParaRPr lang="en-US" sz="1600" dirty="0"/>
          </a:p>
          <a:p>
            <a:pPr marL="0" indent="0">
              <a:lnSpc>
                <a:spcPct val="120000"/>
              </a:lnSpc>
              <a:spcBef>
                <a:spcPts val="0"/>
              </a:spcBef>
              <a:buSzPts val="2800"/>
              <a:buNone/>
            </a:pPr>
            <a:r>
              <a:rPr lang="en-US" sz="1600" dirty="0">
                <a:solidFill>
                  <a:schemeClr val="accent6">
                    <a:lumMod val="50000"/>
                  </a:schemeClr>
                </a:solidFill>
              </a:rPr>
              <a:t>Horizontal axis turbines are predominantly used in capsules, units where the generator is housed in a closed metal capsule with a favorable shape for flow conditions, located in the flow path of the turbine. The flow passage is almost linear, which is why they are also called </a:t>
            </a:r>
            <a:r>
              <a:rPr lang="en-US" sz="1600" i="1" dirty="0">
                <a:solidFill>
                  <a:schemeClr val="accent6">
                    <a:lumMod val="50000"/>
                  </a:schemeClr>
                </a:solidFill>
              </a:rPr>
              <a:t>pipe turbines </a:t>
            </a:r>
            <a:r>
              <a:rPr lang="en-US" sz="1600" dirty="0">
                <a:solidFill>
                  <a:schemeClr val="accent6">
                    <a:lumMod val="50000"/>
                  </a:schemeClr>
                </a:solidFill>
              </a:rPr>
              <a:t>(</a:t>
            </a:r>
            <a:r>
              <a:rPr lang="en-US" sz="1600" i="1" dirty="0">
                <a:solidFill>
                  <a:schemeClr val="accent6">
                    <a:lumMod val="50000"/>
                  </a:schemeClr>
                </a:solidFill>
              </a:rPr>
              <a:t>bulb turbines</a:t>
            </a:r>
            <a:r>
              <a:rPr lang="en-US" sz="1600" dirty="0">
                <a:solidFill>
                  <a:schemeClr val="accent6">
                    <a:lumMod val="50000"/>
                  </a:schemeClr>
                </a:solidFill>
              </a:rPr>
              <a:t>). They are designed for very low heads up to 20 m, approximately 15-200 J/kg. </a:t>
            </a:r>
            <a:r>
              <a:rPr lang="ru-RU" sz="1600" dirty="0" smtClean="0">
                <a:solidFill>
                  <a:schemeClr val="accent6">
                    <a:lumMod val="50000"/>
                  </a:schemeClr>
                </a:solidFill>
              </a:rPr>
              <a:t> </a:t>
            </a:r>
            <a:endParaRPr lang="en-US" sz="1600" dirty="0" smtClean="0">
              <a:solidFill>
                <a:schemeClr val="accent6">
                  <a:lumMod val="50000"/>
                </a:schemeClr>
              </a:solidFill>
            </a:endParaRPr>
          </a:p>
          <a:p>
            <a:pPr marL="0" indent="0">
              <a:lnSpc>
                <a:spcPct val="120000"/>
              </a:lnSpc>
              <a:spcBef>
                <a:spcPts val="0"/>
              </a:spcBef>
              <a:buSzPts val="2800"/>
              <a:buNone/>
            </a:pPr>
            <a:r>
              <a:rPr lang="en-US" sz="1600" dirty="0">
                <a:solidFill>
                  <a:schemeClr val="accent6">
                    <a:lumMod val="50000"/>
                  </a:schemeClr>
                </a:solidFill>
              </a:rPr>
              <a:t>Sometimes these aggregates are located in the water course, so they are called </a:t>
            </a:r>
            <a:r>
              <a:rPr lang="en-US" sz="1600" i="1" dirty="0" smtClean="0">
                <a:solidFill>
                  <a:schemeClr val="accent6">
                    <a:lumMod val="50000"/>
                  </a:schemeClr>
                </a:solidFill>
              </a:rPr>
              <a:t>submerged</a:t>
            </a:r>
            <a:r>
              <a:rPr lang="ru-RU" sz="1600" dirty="0" smtClean="0">
                <a:solidFill>
                  <a:schemeClr val="accent6">
                    <a:lumMod val="50000"/>
                  </a:schemeClr>
                </a:solidFill>
              </a:rPr>
              <a:t>. </a:t>
            </a:r>
            <a:endParaRPr lang="en-US" sz="1600" dirty="0">
              <a:solidFill>
                <a:schemeClr val="accent6">
                  <a:lumMod val="50000"/>
                </a:schemeClr>
              </a:solidFill>
            </a:endParaRPr>
          </a:p>
        </p:txBody>
      </p:sp>
    </p:spTree>
    <p:extLst>
      <p:ext uri="{BB962C8B-B14F-4D97-AF65-F5344CB8AC3E}">
        <p14:creationId xmlns:p14="http://schemas.microsoft.com/office/powerpoint/2010/main" val="36004262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367790" y="980386"/>
            <a:ext cx="10017299" cy="699233"/>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br>
              <a:rPr lang="en-US" sz="2000" dirty="0"/>
            </a:br>
            <a:r>
              <a:rPr lang="en-US" sz="2000" dirty="0"/>
              <a:t>2.1.4.	Horizontal axis turbine</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9" name="Picture 8"/>
          <p:cNvPicPr/>
          <p:nvPr/>
        </p:nvPicPr>
        <p:blipFill>
          <a:blip r:embed="rId5"/>
          <a:stretch>
            <a:fillRect/>
          </a:stretch>
        </p:blipFill>
        <p:spPr>
          <a:xfrm>
            <a:off x="4073540" y="1614493"/>
            <a:ext cx="7316043" cy="4560546"/>
          </a:xfrm>
          <a:prstGeom prst="rect">
            <a:avLst/>
          </a:prstGeom>
        </p:spPr>
      </p:pic>
      <p:sp>
        <p:nvSpPr>
          <p:cNvPr id="10" name="Rectangle 9"/>
          <p:cNvSpPr/>
          <p:nvPr/>
        </p:nvSpPr>
        <p:spPr>
          <a:xfrm>
            <a:off x="3078378" y="5681539"/>
            <a:ext cx="1087157" cy="307777"/>
          </a:xfrm>
          <a:prstGeom prst="rect">
            <a:avLst/>
          </a:prstGeom>
          <a:solidFill>
            <a:schemeClr val="bg1"/>
          </a:solidFill>
        </p:spPr>
        <p:txBody>
          <a:bodyPr wrap="none">
            <a:spAutoFit/>
          </a:bodyPr>
          <a:lstStyle/>
          <a:p>
            <a:r>
              <a:rPr lang="en-US" i="1" dirty="0">
                <a:latin typeface="Times New Roman" panose="02020603050405020304" pitchFamily="18" charset="0"/>
                <a:ea typeface="Calibri" panose="020F0502020204030204" pitchFamily="34" charset="0"/>
              </a:rPr>
              <a:t>Bulb turbine</a:t>
            </a:r>
            <a:endParaRPr lang="en-US" dirty="0"/>
          </a:p>
        </p:txBody>
      </p:sp>
    </p:spTree>
    <p:extLst>
      <p:ext uri="{BB962C8B-B14F-4D97-AF65-F5344CB8AC3E}">
        <p14:creationId xmlns:p14="http://schemas.microsoft.com/office/powerpoint/2010/main" val="39075317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367790" y="980386"/>
            <a:ext cx="10017299" cy="699233"/>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br>
              <a:rPr lang="en-US" sz="2000" dirty="0"/>
            </a:br>
            <a:r>
              <a:rPr lang="en-US" sz="2000" dirty="0"/>
              <a:t>2.1.4.	Horizontal axis turbine</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1" name="Google Shape;64;p3"/>
          <p:cNvSpPr txBox="1">
            <a:spLocks noGrp="1"/>
          </p:cNvSpPr>
          <p:nvPr>
            <p:ph type="body" idx="1"/>
          </p:nvPr>
        </p:nvSpPr>
        <p:spPr>
          <a:xfrm>
            <a:off x="395154" y="1749049"/>
            <a:ext cx="5110699" cy="4175099"/>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dirty="0">
                <a:solidFill>
                  <a:schemeClr val="accent6">
                    <a:lumMod val="50000"/>
                  </a:schemeClr>
                </a:solidFill>
              </a:rPr>
              <a:t>There are solutions of horizontal axis turbines where the generator rotor is designed as a crown on the runner of the </a:t>
            </a:r>
            <a:r>
              <a:rPr lang="en-US" sz="1600" dirty="0" smtClean="0">
                <a:solidFill>
                  <a:schemeClr val="accent6">
                    <a:lumMod val="50000"/>
                  </a:schemeClr>
                </a:solidFill>
              </a:rPr>
              <a:t>turbine. </a:t>
            </a:r>
            <a:r>
              <a:rPr lang="en-US" sz="1600" dirty="0">
                <a:solidFill>
                  <a:schemeClr val="accent6">
                    <a:lumMod val="50000"/>
                  </a:schemeClr>
                </a:solidFill>
              </a:rPr>
              <a:t>These turbines are also known as </a:t>
            </a:r>
            <a:r>
              <a:rPr lang="en-US" sz="1600" i="1" dirty="0">
                <a:solidFill>
                  <a:schemeClr val="accent6">
                    <a:lumMod val="50000"/>
                  </a:schemeClr>
                </a:solidFill>
              </a:rPr>
              <a:t>straight-flow </a:t>
            </a:r>
            <a:r>
              <a:rPr lang="en-US" sz="1600" i="1" dirty="0" smtClean="0">
                <a:solidFill>
                  <a:schemeClr val="accent6">
                    <a:lumMod val="50000"/>
                  </a:schemeClr>
                </a:solidFill>
              </a:rPr>
              <a:t>turbines</a:t>
            </a:r>
            <a:r>
              <a:rPr lang="ru-RU" sz="1600" dirty="0" smtClean="0">
                <a:solidFill>
                  <a:schemeClr val="accent6">
                    <a:lumMod val="50000"/>
                  </a:schemeClr>
                </a:solidFill>
              </a:rPr>
              <a:t>. </a:t>
            </a:r>
            <a:endParaRPr lang="en-US" sz="1600" dirty="0" smtClean="0">
              <a:solidFill>
                <a:schemeClr val="accent6">
                  <a:lumMod val="50000"/>
                </a:schemeClr>
              </a:solidFill>
            </a:endParaRPr>
          </a:p>
          <a:p>
            <a:pPr marL="0" lvl="0" indent="0">
              <a:lnSpc>
                <a:spcPct val="120000"/>
              </a:lnSpc>
              <a:spcBef>
                <a:spcPts val="0"/>
              </a:spcBef>
              <a:buSzPts val="2800"/>
              <a:buNone/>
            </a:pPr>
            <a:r>
              <a:rPr lang="en-US" sz="1600" dirty="0">
                <a:solidFill>
                  <a:schemeClr val="accent6">
                    <a:lumMod val="50000"/>
                  </a:schemeClr>
                </a:solidFill>
              </a:rPr>
              <a:t>This configuration achieves the most efficient form of the flow passage, which, as in the case of bulb turbines, is in the form of a straight tube. Such turbines are used in run-of-river power plants with abundant water resources and low heads, or as turbines for tidal power generation. In the latter case, the blades are designed in such a way that the turbine can operate in both directions of water </a:t>
            </a:r>
            <a:r>
              <a:rPr lang="en-US" sz="1600" dirty="0" smtClean="0">
                <a:solidFill>
                  <a:schemeClr val="accent6">
                    <a:lumMod val="50000"/>
                  </a:schemeClr>
                </a:solidFill>
              </a:rPr>
              <a:t>flow</a:t>
            </a:r>
            <a:r>
              <a:rPr lang="ru-RU" sz="1600" dirty="0" smtClean="0">
                <a:solidFill>
                  <a:schemeClr val="accent6">
                    <a:lumMod val="50000"/>
                  </a:schemeClr>
                </a:solidFill>
              </a:rPr>
              <a:t>.</a:t>
            </a:r>
            <a:endParaRPr lang="en-US" sz="1600" dirty="0" smtClean="0">
              <a:solidFill>
                <a:schemeClr val="accent6">
                  <a:lumMod val="50000"/>
                </a:schemeClr>
              </a:solidFill>
            </a:endParaRPr>
          </a:p>
          <a:p>
            <a:pPr marL="0" lvl="0" indent="0">
              <a:lnSpc>
                <a:spcPct val="120000"/>
              </a:lnSpc>
              <a:spcBef>
                <a:spcPts val="0"/>
              </a:spcBef>
              <a:buSzPts val="2800"/>
              <a:buNone/>
            </a:pPr>
            <a:endParaRPr lang="en-US" sz="1600" dirty="0" smtClean="0"/>
          </a:p>
        </p:txBody>
      </p:sp>
      <p:pic>
        <p:nvPicPr>
          <p:cNvPr id="12" name="Picture 11"/>
          <p:cNvPicPr/>
          <p:nvPr/>
        </p:nvPicPr>
        <p:blipFill>
          <a:blip r:embed="rId5"/>
          <a:stretch>
            <a:fillRect/>
          </a:stretch>
        </p:blipFill>
        <p:spPr>
          <a:xfrm>
            <a:off x="5407572" y="1450093"/>
            <a:ext cx="6589987" cy="4485557"/>
          </a:xfrm>
          <a:prstGeom prst="rect">
            <a:avLst/>
          </a:prstGeom>
        </p:spPr>
      </p:pic>
      <p:sp>
        <p:nvSpPr>
          <p:cNvPr id="2" name="Rectangle 1"/>
          <p:cNvSpPr/>
          <p:nvPr/>
        </p:nvSpPr>
        <p:spPr>
          <a:xfrm>
            <a:off x="8260248" y="1214325"/>
            <a:ext cx="1741182"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Straight-flow turbine </a:t>
            </a:r>
            <a:endParaRPr lang="en-US" dirty="0"/>
          </a:p>
        </p:txBody>
      </p:sp>
    </p:spTree>
    <p:extLst>
      <p:ext uri="{BB962C8B-B14F-4D97-AF65-F5344CB8AC3E}">
        <p14:creationId xmlns:p14="http://schemas.microsoft.com/office/powerpoint/2010/main" val="14603412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367790" y="980386"/>
            <a:ext cx="10017299" cy="699233"/>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br>
              <a:rPr lang="en-US" sz="2000" dirty="0"/>
            </a:br>
            <a:r>
              <a:rPr lang="en-US" sz="2000" dirty="0"/>
              <a:t>2.1.5.	Diagonal </a:t>
            </a:r>
            <a:r>
              <a:rPr lang="en-US" sz="2000" dirty="0" smtClean="0"/>
              <a:t>turbine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3" name="Google Shape;64;p3"/>
          <p:cNvSpPr txBox="1">
            <a:spLocks noGrp="1"/>
          </p:cNvSpPr>
          <p:nvPr>
            <p:ph type="body" idx="1"/>
          </p:nvPr>
        </p:nvSpPr>
        <p:spPr>
          <a:xfrm>
            <a:off x="462212" y="1816413"/>
            <a:ext cx="5673925" cy="1947855"/>
          </a:xfrm>
          <a:prstGeom prst="rect">
            <a:avLst/>
          </a:prstGeom>
          <a:noFill/>
          <a:ln>
            <a:noFill/>
          </a:ln>
        </p:spPr>
        <p:txBody>
          <a:bodyPr spcFirstLastPara="1" wrap="square" lIns="91425" tIns="45700" rIns="91425" bIns="45700" anchor="t" anchorCtr="0">
            <a:noAutofit/>
          </a:bodyPr>
          <a:lstStyle/>
          <a:p>
            <a:pPr marL="0" indent="0">
              <a:lnSpc>
                <a:spcPct val="120000"/>
              </a:lnSpc>
              <a:spcBef>
                <a:spcPts val="0"/>
              </a:spcBef>
              <a:buSzPts val="2800"/>
              <a:buNone/>
            </a:pPr>
            <a:r>
              <a:rPr lang="en-US" sz="1600" dirty="0" smtClean="0">
                <a:solidFill>
                  <a:schemeClr val="accent6">
                    <a:lumMod val="50000"/>
                  </a:schemeClr>
                </a:solidFill>
              </a:rPr>
              <a:t>Solutions </a:t>
            </a:r>
            <a:r>
              <a:rPr lang="en-US" sz="1600" dirty="0">
                <a:solidFill>
                  <a:schemeClr val="accent6">
                    <a:lumMod val="50000"/>
                  </a:schemeClr>
                </a:solidFill>
              </a:rPr>
              <a:t>that enable dual regulation for significantly high heads with a large number of </a:t>
            </a:r>
            <a:r>
              <a:rPr lang="en-US" sz="1600" dirty="0" smtClean="0">
                <a:solidFill>
                  <a:schemeClr val="accent6">
                    <a:lumMod val="50000"/>
                  </a:schemeClr>
                </a:solidFill>
              </a:rPr>
              <a:t>blades – the proposal </a:t>
            </a:r>
            <a:r>
              <a:rPr lang="en-US" sz="1600" dirty="0">
                <a:solidFill>
                  <a:schemeClr val="accent6">
                    <a:lumMod val="50000"/>
                  </a:schemeClr>
                </a:solidFill>
              </a:rPr>
              <a:t>of </a:t>
            </a:r>
            <a:r>
              <a:rPr lang="en-US" sz="1600" dirty="0" err="1">
                <a:solidFill>
                  <a:schemeClr val="accent6">
                    <a:lumMod val="50000"/>
                  </a:schemeClr>
                </a:solidFill>
              </a:rPr>
              <a:t>Kvatovskij</a:t>
            </a:r>
            <a:r>
              <a:rPr lang="en-US" sz="1600" dirty="0">
                <a:solidFill>
                  <a:schemeClr val="accent6">
                    <a:lumMod val="50000"/>
                  </a:schemeClr>
                </a:solidFill>
              </a:rPr>
              <a:t>, </a:t>
            </a:r>
            <a:r>
              <a:rPr lang="en-US" sz="1600" i="1" dirty="0">
                <a:solidFill>
                  <a:schemeClr val="accent6">
                    <a:lumMod val="50000"/>
                  </a:schemeClr>
                </a:solidFill>
              </a:rPr>
              <a:t>diagonal turbines </a:t>
            </a:r>
            <a:r>
              <a:rPr lang="en-US" sz="1600" dirty="0">
                <a:solidFill>
                  <a:schemeClr val="accent6">
                    <a:lumMod val="50000"/>
                  </a:schemeClr>
                </a:solidFill>
              </a:rPr>
              <a:t>were developed, but they were also developed by the English engineer </a:t>
            </a:r>
            <a:r>
              <a:rPr lang="en-US" sz="1600" dirty="0" err="1">
                <a:solidFill>
                  <a:schemeClr val="accent6">
                    <a:lumMod val="50000"/>
                  </a:schemeClr>
                </a:solidFill>
              </a:rPr>
              <a:t>Deriaz</a:t>
            </a:r>
            <a:r>
              <a:rPr lang="en-US" sz="1600" dirty="0">
                <a:solidFill>
                  <a:schemeClr val="accent6">
                    <a:lumMod val="50000"/>
                  </a:schemeClr>
                </a:solidFill>
              </a:rPr>
              <a:t>, and are often referred to as </a:t>
            </a:r>
            <a:r>
              <a:rPr lang="en-US" sz="1600" i="1" dirty="0" err="1">
                <a:solidFill>
                  <a:schemeClr val="accent6">
                    <a:lumMod val="50000"/>
                  </a:schemeClr>
                </a:solidFill>
              </a:rPr>
              <a:t>Deriaz</a:t>
            </a:r>
            <a:r>
              <a:rPr lang="en-US" sz="1600" i="1" dirty="0">
                <a:solidFill>
                  <a:schemeClr val="accent6">
                    <a:lumMod val="50000"/>
                  </a:schemeClr>
                </a:solidFill>
              </a:rPr>
              <a:t> turbines</a:t>
            </a:r>
            <a:r>
              <a:rPr lang="en-US" sz="1600" dirty="0">
                <a:solidFill>
                  <a:schemeClr val="accent6">
                    <a:lumMod val="50000"/>
                  </a:schemeClr>
                </a:solidFill>
              </a:rPr>
              <a:t>. Later, other companies also developed similar designs.</a:t>
            </a:r>
          </a:p>
        </p:txBody>
      </p:sp>
      <p:pic>
        <p:nvPicPr>
          <p:cNvPr id="14" name="Picture 13"/>
          <p:cNvPicPr/>
          <p:nvPr/>
        </p:nvPicPr>
        <p:blipFill>
          <a:blip r:embed="rId5"/>
          <a:stretch>
            <a:fillRect/>
          </a:stretch>
        </p:blipFill>
        <p:spPr>
          <a:xfrm>
            <a:off x="6022428" y="1751447"/>
            <a:ext cx="5912069" cy="4050265"/>
          </a:xfrm>
          <a:prstGeom prst="rect">
            <a:avLst/>
          </a:prstGeom>
        </p:spPr>
      </p:pic>
      <p:sp>
        <p:nvSpPr>
          <p:cNvPr id="15" name="Rectangle 14"/>
          <p:cNvSpPr/>
          <p:nvPr/>
        </p:nvSpPr>
        <p:spPr>
          <a:xfrm>
            <a:off x="8063788" y="1483848"/>
            <a:ext cx="1471878" cy="307777"/>
          </a:xfrm>
          <a:prstGeom prst="rect">
            <a:avLst/>
          </a:prstGeom>
        </p:spPr>
        <p:txBody>
          <a:bodyPr wrap="none">
            <a:spAutoFit/>
          </a:bodyPr>
          <a:lstStyle/>
          <a:p>
            <a:r>
              <a:rPr lang="en-US" i="1" dirty="0">
                <a:solidFill>
                  <a:schemeClr val="tx1"/>
                </a:solidFill>
                <a:latin typeface="Times New Roman" panose="02020603050405020304" pitchFamily="18" charset="0"/>
                <a:ea typeface="Calibri" panose="020F0502020204030204" pitchFamily="34" charset="0"/>
              </a:rPr>
              <a:t>Diagonal </a:t>
            </a:r>
            <a:r>
              <a:rPr lang="en-US" i="1" dirty="0" smtClean="0">
                <a:solidFill>
                  <a:schemeClr val="tx1"/>
                </a:solidFill>
                <a:latin typeface="Times New Roman" panose="02020603050405020304" pitchFamily="18" charset="0"/>
                <a:ea typeface="Calibri" panose="020F0502020204030204" pitchFamily="34" charset="0"/>
              </a:rPr>
              <a:t>turbine </a:t>
            </a:r>
            <a:endParaRPr lang="en-US" dirty="0">
              <a:solidFill>
                <a:schemeClr val="tx1"/>
              </a:solidFill>
            </a:endParaRPr>
          </a:p>
        </p:txBody>
      </p:sp>
      <p:pic>
        <p:nvPicPr>
          <p:cNvPr id="16" name="Picture 15"/>
          <p:cNvPicPr/>
          <p:nvPr/>
        </p:nvPicPr>
        <p:blipFill>
          <a:blip r:embed="rId6"/>
          <a:stretch>
            <a:fillRect/>
          </a:stretch>
        </p:blipFill>
        <p:spPr>
          <a:xfrm>
            <a:off x="2426144" y="3726674"/>
            <a:ext cx="3495675" cy="2336800"/>
          </a:xfrm>
          <a:prstGeom prst="rect">
            <a:avLst/>
          </a:prstGeom>
        </p:spPr>
      </p:pic>
      <p:sp>
        <p:nvSpPr>
          <p:cNvPr id="17" name="Rectangle 16"/>
          <p:cNvSpPr/>
          <p:nvPr/>
        </p:nvSpPr>
        <p:spPr>
          <a:xfrm>
            <a:off x="1361022" y="5356313"/>
            <a:ext cx="1586460" cy="523220"/>
          </a:xfrm>
          <a:prstGeom prst="rect">
            <a:avLst/>
          </a:prstGeom>
        </p:spPr>
        <p:txBody>
          <a:bodyPr wrap="square">
            <a:spAutoFit/>
          </a:bodyPr>
          <a:lstStyle/>
          <a:p>
            <a:r>
              <a:rPr lang="en-US" i="1" dirty="0">
                <a:latin typeface="Times New Roman" panose="02020603050405020304" pitchFamily="18" charset="0"/>
                <a:ea typeface="Calibri" panose="020F0502020204030204" pitchFamily="34" charset="0"/>
              </a:rPr>
              <a:t>Runner of a diagonal turbine</a:t>
            </a:r>
            <a:endParaRPr lang="en-US" dirty="0"/>
          </a:p>
        </p:txBody>
      </p:sp>
    </p:spTree>
    <p:extLst>
      <p:ext uri="{BB962C8B-B14F-4D97-AF65-F5344CB8AC3E}">
        <p14:creationId xmlns:p14="http://schemas.microsoft.com/office/powerpoint/2010/main" val="25932860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367790" y="980386"/>
            <a:ext cx="10017299" cy="699233"/>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br>
              <a:rPr lang="en-US" sz="2000" dirty="0"/>
            </a:br>
            <a:r>
              <a:rPr lang="en-US" sz="2000" dirty="0"/>
              <a:t>2.1.5.	Diagonal </a:t>
            </a:r>
            <a:r>
              <a:rPr lang="en-US" sz="2000" dirty="0" smtClean="0"/>
              <a:t>turbine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8" name="Google Shape;64;p3"/>
          <p:cNvSpPr txBox="1">
            <a:spLocks noGrp="1"/>
          </p:cNvSpPr>
          <p:nvPr>
            <p:ph type="body" idx="1"/>
          </p:nvPr>
        </p:nvSpPr>
        <p:spPr>
          <a:xfrm>
            <a:off x="569220" y="1835869"/>
            <a:ext cx="10820363" cy="2969595"/>
          </a:xfrm>
          <a:prstGeom prst="rect">
            <a:avLst/>
          </a:prstGeom>
          <a:noFill/>
          <a:ln>
            <a:noFill/>
          </a:ln>
        </p:spPr>
        <p:txBody>
          <a:bodyPr spcFirstLastPara="1" wrap="square" lIns="91425" tIns="45700" rIns="91425" bIns="45700" anchor="t" anchorCtr="0">
            <a:noAutofit/>
          </a:bodyPr>
          <a:lstStyle/>
          <a:p>
            <a:pPr marL="0" indent="0">
              <a:lnSpc>
                <a:spcPct val="120000"/>
              </a:lnSpc>
              <a:spcBef>
                <a:spcPts val="0"/>
              </a:spcBef>
              <a:buSzPts val="2800"/>
              <a:buNone/>
            </a:pPr>
            <a:r>
              <a:rPr lang="en-US" sz="1600" dirty="0" smtClean="0">
                <a:solidFill>
                  <a:schemeClr val="accent6">
                    <a:lumMod val="50000"/>
                  </a:schemeClr>
                </a:solidFill>
              </a:rPr>
              <a:t>Diagonal </a:t>
            </a:r>
            <a:r>
              <a:rPr lang="en-US" sz="1600" dirty="0">
                <a:solidFill>
                  <a:schemeClr val="accent6">
                    <a:lumMod val="50000"/>
                  </a:schemeClr>
                </a:solidFill>
              </a:rPr>
              <a:t>turbines are often constructed as </a:t>
            </a:r>
            <a:r>
              <a:rPr lang="en-US" sz="1600" i="1" dirty="0">
                <a:solidFill>
                  <a:schemeClr val="accent6">
                    <a:lumMod val="50000"/>
                  </a:schemeClr>
                </a:solidFill>
              </a:rPr>
              <a:t>reversible units</a:t>
            </a:r>
            <a:r>
              <a:rPr lang="en-US" sz="1600" dirty="0">
                <a:solidFill>
                  <a:schemeClr val="accent6">
                    <a:lumMod val="50000"/>
                  </a:schemeClr>
                </a:solidFill>
              </a:rPr>
              <a:t>, meaning they can operate both as turbines and as pumps, achieving a high level of efficiency in both cases. Reversible units are used in reversible (pumped-storage) hydro power plants, where they operate as turbine units, generating and supplying electrical energy to the grid during peak energy demand, and as pumps during periods of low electricity demand. In pump mode, they draw energy from the grid and transfer water from the lower reservoir to the upper reservoir, where it is stored and can be used during peak load periods.</a:t>
            </a:r>
          </a:p>
        </p:txBody>
      </p:sp>
    </p:spTree>
    <p:extLst>
      <p:ext uri="{BB962C8B-B14F-4D97-AF65-F5344CB8AC3E}">
        <p14:creationId xmlns:p14="http://schemas.microsoft.com/office/powerpoint/2010/main" val="25429634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1200300" y="699568"/>
            <a:ext cx="9081833" cy="1040741"/>
          </a:xfrm>
          <a:prstGeom prst="rect">
            <a:avLst/>
          </a:prstGeom>
          <a:noFill/>
          <a:ln>
            <a:noFill/>
          </a:ln>
        </p:spPr>
        <p:txBody>
          <a:bodyPr spcFirstLastPara="1" wrap="square" lIns="91425" tIns="45700" rIns="91425" bIns="45700" anchor="ctr" anchorCtr="0">
            <a:normAutofit/>
          </a:bodyPr>
          <a:lstStyle/>
          <a:p>
            <a:pPr lvl="0"/>
            <a:r>
              <a:rPr lang="en-US" sz="2000" dirty="0"/>
              <a:t>Types of hydraulic turbines, constructions, selection of parameters for reaction and impulse turbines</a:t>
            </a:r>
          </a:p>
        </p:txBody>
      </p:sp>
      <p:sp>
        <p:nvSpPr>
          <p:cNvPr id="57" name="Google Shape;57;p2"/>
          <p:cNvSpPr txBox="1">
            <a:spLocks noGrp="1"/>
          </p:cNvSpPr>
          <p:nvPr>
            <p:ph type="body" idx="1"/>
          </p:nvPr>
        </p:nvSpPr>
        <p:spPr>
          <a:xfrm>
            <a:off x="1200300" y="1693870"/>
            <a:ext cx="8842334" cy="4057999"/>
          </a:xfrm>
          <a:prstGeom prst="rect">
            <a:avLst/>
          </a:prstGeom>
          <a:noFill/>
          <a:ln>
            <a:noFill/>
          </a:ln>
        </p:spPr>
        <p:txBody>
          <a:bodyPr spcFirstLastPara="1" wrap="square" lIns="91425" tIns="45700" rIns="91425" bIns="45700" numCol="1" anchor="t" anchorCtr="0">
            <a:normAutofit/>
          </a:bodyPr>
          <a:lstStyle/>
          <a:p>
            <a:pPr marL="228600" lvl="0" indent="-228600">
              <a:buSzPts val="2800"/>
            </a:pPr>
            <a:r>
              <a:rPr lang="en-US" sz="1800" b="1" dirty="0">
                <a:solidFill>
                  <a:schemeClr val="accent6">
                    <a:lumMod val="50000"/>
                  </a:schemeClr>
                </a:solidFill>
              </a:rPr>
              <a:t>Description and </a:t>
            </a:r>
            <a:r>
              <a:rPr lang="en-US" sz="1800" b="1" dirty="0" smtClean="0">
                <a:solidFill>
                  <a:schemeClr val="accent6">
                    <a:lumMod val="50000"/>
                  </a:schemeClr>
                </a:solidFill>
              </a:rPr>
              <a:t>classification </a:t>
            </a:r>
            <a:endParaRPr lang="mk-MK" sz="1800" b="1" dirty="0" smtClean="0">
              <a:solidFill>
                <a:schemeClr val="accent6">
                  <a:lumMod val="50000"/>
                </a:schemeClr>
              </a:solidFill>
            </a:endParaRPr>
          </a:p>
          <a:p>
            <a:pPr marL="685800" lvl="1" indent="-228600">
              <a:buSzPts val="2800"/>
            </a:pPr>
            <a:r>
              <a:rPr lang="en-US" sz="1600" b="1" dirty="0">
                <a:solidFill>
                  <a:schemeClr val="accent6">
                    <a:lumMod val="50000"/>
                  </a:schemeClr>
                </a:solidFill>
              </a:rPr>
              <a:t>Pelton </a:t>
            </a:r>
            <a:r>
              <a:rPr lang="en-US" sz="1600" b="1" dirty="0" smtClean="0">
                <a:solidFill>
                  <a:schemeClr val="accent6">
                    <a:lumMod val="50000"/>
                  </a:schemeClr>
                </a:solidFill>
              </a:rPr>
              <a:t>turbine </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Francis </a:t>
            </a:r>
            <a:r>
              <a:rPr lang="en-US" sz="1600" b="1" dirty="0" smtClean="0">
                <a:solidFill>
                  <a:schemeClr val="accent6">
                    <a:lumMod val="50000"/>
                  </a:schemeClr>
                </a:solidFill>
              </a:rPr>
              <a:t>Turbine</a:t>
            </a:r>
          </a:p>
          <a:p>
            <a:pPr marL="685800" lvl="1" indent="-228600">
              <a:buSzPts val="2800"/>
            </a:pPr>
            <a:r>
              <a:rPr lang="en-US" sz="1600" b="1" dirty="0">
                <a:solidFill>
                  <a:schemeClr val="accent6">
                    <a:lumMod val="50000"/>
                  </a:schemeClr>
                </a:solidFill>
              </a:rPr>
              <a:t>Propeller and Kaplan </a:t>
            </a:r>
            <a:r>
              <a:rPr lang="en-US" sz="1600" b="1" dirty="0" smtClean="0">
                <a:solidFill>
                  <a:schemeClr val="accent6">
                    <a:lumMod val="50000"/>
                  </a:schemeClr>
                </a:solidFill>
              </a:rPr>
              <a:t>turbines </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Horizontal axis </a:t>
            </a:r>
            <a:r>
              <a:rPr lang="en-US" sz="1600" b="1" dirty="0" smtClean="0">
                <a:solidFill>
                  <a:schemeClr val="accent6">
                    <a:lumMod val="50000"/>
                  </a:schemeClr>
                </a:solidFill>
              </a:rPr>
              <a:t>turbine </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Diagonal </a:t>
            </a:r>
            <a:r>
              <a:rPr lang="en-US" sz="1600" b="1" dirty="0" smtClean="0">
                <a:solidFill>
                  <a:schemeClr val="accent6">
                    <a:lumMod val="50000"/>
                  </a:schemeClr>
                </a:solidFill>
              </a:rPr>
              <a:t>turbine  </a:t>
            </a:r>
            <a:r>
              <a:rPr lang="ru-RU" sz="1600" b="1" dirty="0" smtClean="0"/>
              <a:t> </a:t>
            </a:r>
            <a:endParaRPr lang="mk-MK" sz="1400" b="1" dirty="0" smtClean="0"/>
          </a:p>
          <a:p>
            <a:pPr marL="228600" lvl="0" indent="-228600">
              <a:buSzPts val="2800"/>
            </a:pPr>
            <a:r>
              <a:rPr lang="en-US" sz="1800" dirty="0" smtClean="0">
                <a:solidFill>
                  <a:schemeClr val="accent6">
                    <a:lumMod val="50000"/>
                  </a:schemeClr>
                </a:solidFill>
              </a:rPr>
              <a:t> </a:t>
            </a:r>
            <a:r>
              <a:rPr lang="en-US" sz="1800" dirty="0">
                <a:solidFill>
                  <a:schemeClr val="accent6">
                    <a:lumMod val="50000"/>
                  </a:schemeClr>
                </a:solidFill>
              </a:rPr>
              <a:t>Flow through the runner in reaction turbines</a:t>
            </a:r>
            <a:endParaRPr lang="en-US" sz="1800" dirty="0" smtClean="0">
              <a:solidFill>
                <a:schemeClr val="accent6">
                  <a:lumMod val="50000"/>
                </a:schemeClr>
              </a:solidFill>
            </a:endParaRPr>
          </a:p>
          <a:p>
            <a:pPr marL="228600" lvl="0" indent="-228600">
              <a:buSzPts val="2800"/>
            </a:pPr>
            <a:r>
              <a:rPr lang="en-US" sz="1800" dirty="0" smtClean="0">
                <a:solidFill>
                  <a:schemeClr val="accent6">
                    <a:lumMod val="50000"/>
                  </a:schemeClr>
                </a:solidFill>
              </a:rPr>
              <a:t>Basic </a:t>
            </a:r>
            <a:r>
              <a:rPr lang="en-US" sz="1800" dirty="0">
                <a:solidFill>
                  <a:schemeClr val="accent6">
                    <a:lumMod val="50000"/>
                  </a:schemeClr>
                </a:solidFill>
              </a:rPr>
              <a:t>energy equation for turbines (Euler's equation</a:t>
            </a:r>
            <a:r>
              <a:rPr lang="en-US" sz="1800" dirty="0" smtClean="0">
                <a:solidFill>
                  <a:schemeClr val="accent6">
                    <a:lumMod val="50000"/>
                  </a:schemeClr>
                </a:solidFill>
              </a:rPr>
              <a:t>) </a:t>
            </a:r>
          </a:p>
          <a:p>
            <a:pPr marL="228600" lvl="0" indent="-228600">
              <a:buSzPts val="2800"/>
            </a:pPr>
            <a:r>
              <a:rPr lang="en-US" sz="1800" dirty="0">
                <a:solidFill>
                  <a:schemeClr val="accent6">
                    <a:lumMod val="50000"/>
                  </a:schemeClr>
                </a:solidFill>
              </a:rPr>
              <a:t>Similarity in </a:t>
            </a:r>
            <a:r>
              <a:rPr lang="en-US" sz="1800" dirty="0" err="1">
                <a:solidFill>
                  <a:schemeClr val="accent6">
                    <a:lumMod val="50000"/>
                  </a:schemeClr>
                </a:solidFill>
              </a:rPr>
              <a:t>hydroturbines</a:t>
            </a:r>
            <a:r>
              <a:rPr lang="en-US" sz="1800" dirty="0">
                <a:solidFill>
                  <a:schemeClr val="accent6">
                    <a:lumMod val="50000"/>
                  </a:schemeClr>
                </a:solidFill>
              </a:rPr>
              <a:t> (and turbomachines in general)  </a:t>
            </a:r>
            <a:r>
              <a:rPr lang="ru-RU" sz="1800" dirty="0" smtClean="0">
                <a:solidFill>
                  <a:schemeClr val="accent6">
                    <a:lumMod val="50000"/>
                  </a:schemeClr>
                </a:solidFill>
              </a:rPr>
              <a:t> </a:t>
            </a:r>
            <a:endParaRPr lang="ru-RU" sz="1400" dirty="0" smtClean="0">
              <a:solidFill>
                <a:schemeClr val="accent6">
                  <a:lumMod val="50000"/>
                </a:schemeClr>
              </a:solidFill>
            </a:endParaRPr>
          </a:p>
          <a:p>
            <a:pPr marL="228600" lvl="0" indent="-228600">
              <a:buSzPts val="2800"/>
            </a:pPr>
            <a:r>
              <a:rPr lang="en-US" sz="1800" dirty="0">
                <a:solidFill>
                  <a:schemeClr val="accent6">
                    <a:lumMod val="50000"/>
                  </a:schemeClr>
                </a:solidFill>
              </a:rPr>
              <a:t>Specific rotational speed</a:t>
            </a:r>
            <a:r>
              <a:rPr lang="ru-RU" sz="1800" dirty="0" smtClean="0">
                <a:solidFill>
                  <a:schemeClr val="accent6">
                    <a:lumMod val="50000"/>
                  </a:schemeClr>
                </a:solidFill>
              </a:rPr>
              <a:t> </a:t>
            </a:r>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398207" y="1551813"/>
            <a:ext cx="11407652" cy="4421611"/>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b="1" dirty="0"/>
              <a:t>Hydraulic machines </a:t>
            </a:r>
            <a:r>
              <a:rPr lang="ru-RU" sz="1600" b="1" dirty="0" smtClean="0"/>
              <a:t> </a:t>
            </a:r>
            <a:r>
              <a:rPr lang="en-US" sz="1600" dirty="0" smtClean="0"/>
              <a:t>–</a:t>
            </a:r>
            <a:r>
              <a:rPr lang="ru-RU" sz="1600" dirty="0" smtClean="0"/>
              <a:t> </a:t>
            </a:r>
            <a:r>
              <a:rPr lang="en-US" sz="1600" dirty="0"/>
              <a:t>machines in which the fluid, while passing through them, exchanges mechanical energy with the moving parts of the machines.</a:t>
            </a:r>
            <a:r>
              <a:rPr lang="ru-RU" sz="1600" dirty="0" smtClean="0"/>
              <a:t> </a:t>
            </a:r>
            <a:r>
              <a:rPr lang="en-US" sz="1400" dirty="0">
                <a:solidFill>
                  <a:schemeClr val="accent6">
                    <a:lumMod val="50000"/>
                  </a:schemeClr>
                </a:solidFill>
              </a:rPr>
              <a:t>In this process, the compressibility of the fluid does not play a role in the energy exchange. Therefore, typically, the fluids that pass through hydraulic machines are liquids, most commonly water, which is where their name </a:t>
            </a:r>
            <a:r>
              <a:rPr lang="en-US" sz="1400" dirty="0" smtClean="0">
                <a:solidFill>
                  <a:schemeClr val="accent6">
                    <a:lumMod val="50000"/>
                  </a:schemeClr>
                </a:solidFill>
              </a:rPr>
              <a:t>originates</a:t>
            </a:r>
            <a:r>
              <a:rPr lang="ru-RU" sz="1400" dirty="0" smtClean="0">
                <a:solidFill>
                  <a:schemeClr val="accent6">
                    <a:lumMod val="50000"/>
                  </a:schemeClr>
                </a:solidFill>
              </a:rPr>
              <a:t>. </a:t>
            </a:r>
          </a:p>
          <a:p>
            <a:pPr marL="0" lvl="0" indent="0">
              <a:lnSpc>
                <a:spcPct val="120000"/>
              </a:lnSpc>
              <a:spcBef>
                <a:spcPts val="0"/>
              </a:spcBef>
              <a:buSzPts val="2800"/>
              <a:buNone/>
            </a:pPr>
            <a:endParaRPr lang="ru-RU" sz="800" dirty="0" smtClean="0"/>
          </a:p>
          <a:p>
            <a:pPr marL="0" lvl="0" indent="0">
              <a:lnSpc>
                <a:spcPct val="120000"/>
              </a:lnSpc>
              <a:spcBef>
                <a:spcPts val="0"/>
              </a:spcBef>
              <a:buSzPts val="2800"/>
              <a:buNone/>
            </a:pPr>
            <a:r>
              <a:rPr lang="en-US" sz="1600" dirty="0" smtClean="0"/>
              <a:t>Driving </a:t>
            </a:r>
            <a:r>
              <a:rPr lang="en-US" sz="1600" dirty="0"/>
              <a:t>hydraulic machines</a:t>
            </a:r>
            <a:r>
              <a:rPr lang="ru-RU" sz="1600" dirty="0" smtClean="0"/>
              <a:t> </a:t>
            </a:r>
            <a:r>
              <a:rPr lang="ru-RU" sz="1600" dirty="0"/>
              <a:t>- </a:t>
            </a:r>
            <a:r>
              <a:rPr lang="en-US" sz="1400" dirty="0" smtClean="0">
                <a:solidFill>
                  <a:schemeClr val="accent6">
                    <a:lumMod val="50000"/>
                  </a:schemeClr>
                </a:solidFill>
              </a:rPr>
              <a:t>machines </a:t>
            </a:r>
            <a:r>
              <a:rPr lang="en-US" sz="1400" dirty="0">
                <a:solidFill>
                  <a:schemeClr val="accent6">
                    <a:lumMod val="50000"/>
                  </a:schemeClr>
                </a:solidFill>
              </a:rPr>
              <a:t>in which the fluid imparts energy </a:t>
            </a:r>
            <a:r>
              <a:rPr lang="ru-RU" sz="1400" dirty="0" smtClean="0">
                <a:solidFill>
                  <a:schemeClr val="accent6">
                    <a:lumMod val="50000"/>
                  </a:schemeClr>
                </a:solidFill>
              </a:rPr>
              <a:t> (</a:t>
            </a:r>
            <a:r>
              <a:rPr lang="en-US" sz="1400" dirty="0">
                <a:solidFill>
                  <a:schemeClr val="accent6">
                    <a:lumMod val="50000"/>
                  </a:schemeClr>
                </a:solidFill>
              </a:rPr>
              <a:t>hydraulic </a:t>
            </a:r>
            <a:r>
              <a:rPr lang="en-US" sz="1400" dirty="0" smtClean="0">
                <a:solidFill>
                  <a:schemeClr val="accent6">
                    <a:lumMod val="50000"/>
                  </a:schemeClr>
                </a:solidFill>
              </a:rPr>
              <a:t>turbines</a:t>
            </a:r>
            <a:r>
              <a:rPr lang="ru-RU" sz="1400" dirty="0" smtClean="0">
                <a:solidFill>
                  <a:schemeClr val="accent6">
                    <a:lumMod val="50000"/>
                  </a:schemeClr>
                </a:solidFill>
              </a:rPr>
              <a:t>)</a:t>
            </a:r>
            <a:endParaRPr lang="ru-RU" sz="1400" dirty="0" smtClean="0"/>
          </a:p>
          <a:p>
            <a:pPr marL="0" lvl="0" indent="0">
              <a:lnSpc>
                <a:spcPct val="120000"/>
              </a:lnSpc>
              <a:spcBef>
                <a:spcPts val="0"/>
              </a:spcBef>
              <a:buSzPts val="2800"/>
              <a:buNone/>
            </a:pPr>
            <a:endParaRPr lang="ru-RU" sz="800" dirty="0"/>
          </a:p>
          <a:p>
            <a:pPr marL="0" lvl="0" indent="0">
              <a:lnSpc>
                <a:spcPct val="120000"/>
              </a:lnSpc>
              <a:spcBef>
                <a:spcPts val="0"/>
              </a:spcBef>
              <a:buSzPts val="2800"/>
              <a:buNone/>
            </a:pPr>
            <a:r>
              <a:rPr lang="en-US" sz="1600" dirty="0" smtClean="0"/>
              <a:t>Working </a:t>
            </a:r>
            <a:r>
              <a:rPr lang="en-US" sz="1600" dirty="0"/>
              <a:t>hydraulic machines</a:t>
            </a:r>
            <a:r>
              <a:rPr lang="ru-RU" sz="1600" dirty="0" smtClean="0"/>
              <a:t> </a:t>
            </a:r>
            <a:r>
              <a:rPr lang="ru-RU" sz="1600" dirty="0"/>
              <a:t>- </a:t>
            </a:r>
            <a:r>
              <a:rPr lang="en-US" sz="1400" dirty="0" smtClean="0">
                <a:solidFill>
                  <a:schemeClr val="accent6">
                    <a:lumMod val="50000"/>
                  </a:schemeClr>
                </a:solidFill>
              </a:rPr>
              <a:t>machines </a:t>
            </a:r>
            <a:r>
              <a:rPr lang="en-US" sz="1400" dirty="0">
                <a:solidFill>
                  <a:schemeClr val="accent6">
                    <a:lumMod val="50000"/>
                  </a:schemeClr>
                </a:solidFill>
              </a:rPr>
              <a:t>that impart energy to the </a:t>
            </a:r>
            <a:r>
              <a:rPr lang="en-US" sz="1400" dirty="0" smtClean="0">
                <a:solidFill>
                  <a:schemeClr val="accent6">
                    <a:lumMod val="50000"/>
                  </a:schemeClr>
                </a:solidFill>
              </a:rPr>
              <a:t>fluid</a:t>
            </a:r>
            <a:r>
              <a:rPr lang="ru-RU" sz="1400" dirty="0" smtClean="0">
                <a:solidFill>
                  <a:schemeClr val="accent6">
                    <a:lumMod val="50000"/>
                  </a:schemeClr>
                </a:solidFill>
              </a:rPr>
              <a:t> (</a:t>
            </a:r>
            <a:r>
              <a:rPr lang="en-US" sz="1400" dirty="0">
                <a:solidFill>
                  <a:schemeClr val="accent6">
                    <a:lumMod val="50000"/>
                  </a:schemeClr>
                </a:solidFill>
              </a:rPr>
              <a:t>pumps for liquids and fans for gases</a:t>
            </a:r>
            <a:r>
              <a:rPr lang="ru-RU" sz="1400" dirty="0" smtClean="0">
                <a:solidFill>
                  <a:schemeClr val="accent6">
                    <a:lumMod val="50000"/>
                  </a:schemeClr>
                </a:solidFill>
              </a:rPr>
              <a:t>)</a:t>
            </a:r>
          </a:p>
          <a:p>
            <a:pPr marL="0" lvl="0" indent="0">
              <a:lnSpc>
                <a:spcPct val="120000"/>
              </a:lnSpc>
              <a:spcBef>
                <a:spcPts val="0"/>
              </a:spcBef>
              <a:buSzPts val="2800"/>
              <a:buNone/>
            </a:pPr>
            <a:endParaRPr lang="ru-RU" sz="800" dirty="0">
              <a:solidFill>
                <a:schemeClr val="accent6">
                  <a:lumMod val="50000"/>
                </a:schemeClr>
              </a:solidFill>
            </a:endParaRPr>
          </a:p>
          <a:p>
            <a:pPr marL="0" lvl="0" indent="0">
              <a:lnSpc>
                <a:spcPct val="120000"/>
              </a:lnSpc>
              <a:spcBef>
                <a:spcPts val="0"/>
              </a:spcBef>
              <a:buSzPts val="2800"/>
              <a:buNone/>
            </a:pPr>
            <a:r>
              <a:rPr lang="en-US" sz="1600" dirty="0" smtClean="0">
                <a:solidFill>
                  <a:schemeClr val="tx1"/>
                </a:solidFill>
              </a:rPr>
              <a:t>Based </a:t>
            </a:r>
            <a:r>
              <a:rPr lang="en-US" sz="1600" dirty="0">
                <a:solidFill>
                  <a:schemeClr val="tx1"/>
                </a:solidFill>
              </a:rPr>
              <a:t>on their construction:</a:t>
            </a:r>
            <a:r>
              <a:rPr lang="ru-RU" sz="1600" dirty="0" smtClean="0">
                <a:solidFill>
                  <a:schemeClr val="tx1"/>
                </a:solidFill>
              </a:rPr>
              <a:t> </a:t>
            </a:r>
            <a:r>
              <a:rPr lang="en-US" sz="1600" i="1" dirty="0">
                <a:solidFill>
                  <a:schemeClr val="tx1"/>
                </a:solidFill>
              </a:rPr>
              <a:t>blade machines </a:t>
            </a:r>
            <a:r>
              <a:rPr lang="en-US" sz="1600" dirty="0">
                <a:solidFill>
                  <a:schemeClr val="tx1"/>
                </a:solidFill>
              </a:rPr>
              <a:t>and</a:t>
            </a:r>
            <a:r>
              <a:rPr lang="en-US" sz="1600" i="1" dirty="0">
                <a:solidFill>
                  <a:schemeClr val="tx1"/>
                </a:solidFill>
              </a:rPr>
              <a:t> volumetric machines</a:t>
            </a:r>
            <a:r>
              <a:rPr lang="ru-RU" sz="1600" dirty="0" smtClean="0">
                <a:solidFill>
                  <a:schemeClr val="tx1"/>
                </a:solidFill>
              </a:rPr>
              <a:t>. </a:t>
            </a:r>
          </a:p>
          <a:p>
            <a:pPr marL="0" lvl="0" indent="0">
              <a:lnSpc>
                <a:spcPct val="120000"/>
              </a:lnSpc>
              <a:spcBef>
                <a:spcPts val="0"/>
              </a:spcBef>
              <a:buSzPts val="2800"/>
              <a:buNone/>
            </a:pPr>
            <a:endParaRPr lang="ru-RU" sz="800" dirty="0" smtClean="0"/>
          </a:p>
          <a:p>
            <a:pPr marL="0" lvl="0" indent="0">
              <a:lnSpc>
                <a:spcPct val="120000"/>
              </a:lnSpc>
              <a:spcBef>
                <a:spcPts val="0"/>
              </a:spcBef>
              <a:buSzPts val="2800"/>
              <a:buNone/>
            </a:pPr>
            <a:r>
              <a:rPr lang="en-US" sz="1600" i="1" dirty="0" smtClean="0">
                <a:solidFill>
                  <a:schemeClr val="tx1"/>
                </a:solidFill>
              </a:rPr>
              <a:t>Blade </a:t>
            </a:r>
            <a:r>
              <a:rPr lang="en-US" sz="1600" i="1" dirty="0">
                <a:solidFill>
                  <a:schemeClr val="tx1"/>
                </a:solidFill>
              </a:rPr>
              <a:t>machines</a:t>
            </a:r>
            <a:r>
              <a:rPr lang="en-US" sz="1600" dirty="0">
                <a:solidFill>
                  <a:schemeClr val="tx1"/>
                </a:solidFill>
              </a:rPr>
              <a:t>, also known as </a:t>
            </a:r>
            <a:r>
              <a:rPr lang="en-US" sz="1600" i="1" dirty="0">
                <a:solidFill>
                  <a:schemeClr val="tx1"/>
                </a:solidFill>
              </a:rPr>
              <a:t>hydraulic turbines</a:t>
            </a:r>
            <a:r>
              <a:rPr lang="en-US" sz="1600" dirty="0">
                <a:solidFill>
                  <a:schemeClr val="accent6">
                    <a:lumMod val="50000"/>
                  </a:schemeClr>
                </a:solidFill>
              </a:rPr>
              <a:t>, </a:t>
            </a:r>
            <a:r>
              <a:rPr lang="en-US" sz="1400" dirty="0">
                <a:solidFill>
                  <a:schemeClr val="accent6">
                    <a:lumMod val="50000"/>
                  </a:schemeClr>
                </a:solidFill>
              </a:rPr>
              <a:t>have a rotating working element called a runner, which acts as a profiled circular grid through which the fluid continuously flows, exchanging </a:t>
            </a:r>
            <a:r>
              <a:rPr lang="en-US" sz="1400" dirty="0" smtClean="0">
                <a:solidFill>
                  <a:schemeClr val="accent6">
                    <a:lumMod val="50000"/>
                  </a:schemeClr>
                </a:solidFill>
              </a:rPr>
              <a:t>energy.</a:t>
            </a:r>
            <a:endParaRPr sz="1400" dirty="0" smtClean="0">
              <a:solidFill>
                <a:schemeClr val="accent6">
                  <a:lumMod val="50000"/>
                </a:schemeClr>
              </a:solidFill>
            </a:endParaRPr>
          </a:p>
          <a:p>
            <a:pPr marL="0" lvl="0" indent="0">
              <a:lnSpc>
                <a:spcPct val="120000"/>
              </a:lnSpc>
              <a:buSzPts val="2800"/>
              <a:buNone/>
            </a:pPr>
            <a:r>
              <a:rPr lang="en-US" sz="1600" i="1" dirty="0" smtClean="0">
                <a:solidFill>
                  <a:schemeClr val="tx1"/>
                </a:solidFill>
              </a:rPr>
              <a:t>Volumetric </a:t>
            </a:r>
            <a:r>
              <a:rPr lang="en-US" sz="1600" i="1" dirty="0">
                <a:solidFill>
                  <a:schemeClr val="tx1"/>
                </a:solidFill>
              </a:rPr>
              <a:t>machines</a:t>
            </a:r>
            <a:r>
              <a:rPr lang="en-US" sz="1600" dirty="0">
                <a:solidFill>
                  <a:schemeClr val="accent6">
                    <a:lumMod val="50000"/>
                  </a:schemeClr>
                </a:solidFill>
              </a:rPr>
              <a:t>, </a:t>
            </a:r>
            <a:r>
              <a:rPr lang="en-US" sz="1400" dirty="0" smtClean="0">
                <a:solidFill>
                  <a:schemeClr val="accent6">
                    <a:lumMod val="50000"/>
                  </a:schemeClr>
                </a:solidFill>
              </a:rPr>
              <a:t>have </a:t>
            </a:r>
            <a:r>
              <a:rPr lang="en-US" sz="1400" dirty="0">
                <a:solidFill>
                  <a:schemeClr val="accent6">
                    <a:lumMod val="50000"/>
                  </a:schemeClr>
                </a:solidFill>
              </a:rPr>
              <a:t>reciprocating pistons as their working elements. These pistons move periodically in a linear or circular motion, exchanging energy with limited fluid volumes. </a:t>
            </a:r>
            <a:endParaRPr lang="en-US" sz="1400" dirty="0" smtClean="0">
              <a:solidFill>
                <a:schemeClr val="accent6">
                  <a:lumMod val="50000"/>
                </a:schemeClr>
              </a:solidFill>
            </a:endParaRPr>
          </a:p>
          <a:p>
            <a:pPr marL="0" lvl="0" indent="0">
              <a:lnSpc>
                <a:spcPct val="120000"/>
              </a:lnSpc>
              <a:buSzPts val="2800"/>
              <a:buNone/>
            </a:pPr>
            <a:r>
              <a:rPr lang="en-US" sz="1600" dirty="0">
                <a:solidFill>
                  <a:schemeClr val="accent6">
                    <a:lumMod val="50000"/>
                  </a:schemeClr>
                </a:solidFill>
              </a:rPr>
              <a:t>Blade machines and volumetric machines can be used as both </a:t>
            </a:r>
            <a:r>
              <a:rPr lang="en-US" sz="1600" i="1" dirty="0">
                <a:solidFill>
                  <a:schemeClr val="accent6">
                    <a:lumMod val="50000"/>
                  </a:schemeClr>
                </a:solidFill>
              </a:rPr>
              <a:t>driving</a:t>
            </a:r>
            <a:r>
              <a:rPr lang="en-US" sz="1600" dirty="0">
                <a:solidFill>
                  <a:schemeClr val="accent6">
                    <a:lumMod val="50000"/>
                  </a:schemeClr>
                </a:solidFill>
              </a:rPr>
              <a:t> and </a:t>
            </a:r>
            <a:r>
              <a:rPr lang="en-US" sz="1600" i="1" dirty="0">
                <a:solidFill>
                  <a:schemeClr val="accent6">
                    <a:lumMod val="50000"/>
                  </a:schemeClr>
                </a:solidFill>
              </a:rPr>
              <a:t>working machines</a:t>
            </a:r>
            <a:r>
              <a:rPr lang="en-US" sz="1600" dirty="0">
                <a:solidFill>
                  <a:schemeClr val="accent6">
                    <a:lumMod val="50000"/>
                  </a:schemeClr>
                </a:solidFill>
              </a:rPr>
              <a:t>.</a:t>
            </a:r>
            <a:endParaRPr sz="160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0" name="Google Shape;64;p3"/>
          <p:cNvSpPr txBox="1">
            <a:spLocks noGrp="1"/>
          </p:cNvSpPr>
          <p:nvPr>
            <p:ph type="body" idx="1"/>
          </p:nvPr>
        </p:nvSpPr>
        <p:spPr>
          <a:xfrm>
            <a:off x="614849" y="1536047"/>
            <a:ext cx="11017583" cy="4421611"/>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b="1" dirty="0" smtClean="0"/>
              <a:t>Hydraulic </a:t>
            </a:r>
            <a:r>
              <a:rPr lang="en-US" sz="1600" dirty="0"/>
              <a:t>or </a:t>
            </a:r>
            <a:r>
              <a:rPr lang="en-US" sz="1600" b="1" dirty="0"/>
              <a:t>water turbines</a:t>
            </a:r>
            <a:r>
              <a:rPr lang="en-US" sz="1600" dirty="0"/>
              <a:t> are turbomachines in which the available potential and kinetic energy of water is converted into mechanical work through the turbine impeller.  </a:t>
            </a:r>
            <a:r>
              <a:rPr lang="en-US" sz="1400" dirty="0">
                <a:solidFill>
                  <a:schemeClr val="accent6">
                    <a:lumMod val="50000"/>
                  </a:schemeClr>
                </a:solidFill>
              </a:rPr>
              <a:t>The impeller consists of specially designed blades, which are attached to a disk, and the disk is in turn attached to the turbine shaft. Typically, the turbine drives the rotor of a generator to generate electricity in hydroelectric power plants. The coupling of the water turbine and the electric generator is referred to as the </a:t>
            </a:r>
            <a:r>
              <a:rPr lang="en-US" sz="1400" i="1" dirty="0">
                <a:solidFill>
                  <a:schemeClr val="accent6">
                    <a:lumMod val="50000"/>
                  </a:schemeClr>
                </a:solidFill>
              </a:rPr>
              <a:t>aggregate</a:t>
            </a:r>
            <a:r>
              <a:rPr lang="en-US" sz="1400" dirty="0">
                <a:solidFill>
                  <a:schemeClr val="accent6">
                    <a:lumMod val="50000"/>
                  </a:schemeClr>
                </a:solidFill>
              </a:rPr>
              <a:t> (</a:t>
            </a:r>
            <a:r>
              <a:rPr lang="en-US" sz="1400" i="1" dirty="0">
                <a:solidFill>
                  <a:schemeClr val="accent6">
                    <a:lumMod val="50000"/>
                  </a:schemeClr>
                </a:solidFill>
              </a:rPr>
              <a:t>power unit</a:t>
            </a:r>
            <a:r>
              <a:rPr lang="en-US" sz="1400" dirty="0">
                <a:solidFill>
                  <a:schemeClr val="accent6">
                    <a:lumMod val="50000"/>
                  </a:schemeClr>
                </a:solidFill>
              </a:rPr>
              <a:t>) </a:t>
            </a:r>
            <a:r>
              <a:rPr lang="en-US" sz="1400" i="1" dirty="0">
                <a:solidFill>
                  <a:schemeClr val="accent6">
                    <a:lumMod val="50000"/>
                  </a:schemeClr>
                </a:solidFill>
              </a:rPr>
              <a:t>of the hydropower plant</a:t>
            </a:r>
            <a:r>
              <a:rPr lang="en-US" sz="1400" dirty="0">
                <a:solidFill>
                  <a:schemeClr val="accent6">
                    <a:lumMod val="50000"/>
                  </a:schemeClr>
                </a:solidFill>
              </a:rPr>
              <a:t>. In many cases, the rotors of the hydro turbine and the electric generator are located on the same shaft, allowing the conversion of mechanical energy from the turbine's rotation into electrical energy without the need for additional mechanisms.</a:t>
            </a:r>
            <a:r>
              <a:rPr lang="ru-RU" sz="1400" dirty="0" smtClean="0">
                <a:solidFill>
                  <a:schemeClr val="accent6">
                    <a:lumMod val="50000"/>
                  </a:schemeClr>
                </a:solidFill>
              </a:rPr>
              <a:t> </a:t>
            </a:r>
            <a:endParaRPr lang="en-US" sz="1600" dirty="0" smtClean="0">
              <a:solidFill>
                <a:schemeClr val="accent6">
                  <a:lumMod val="50000"/>
                </a:schemeClr>
              </a:solidFill>
            </a:endParaRPr>
          </a:p>
          <a:p>
            <a:pPr marL="0" lvl="0" indent="0">
              <a:lnSpc>
                <a:spcPct val="120000"/>
              </a:lnSpc>
              <a:spcBef>
                <a:spcPts val="0"/>
              </a:spcBef>
              <a:buSzPts val="2800"/>
              <a:buNone/>
            </a:pPr>
            <a:endParaRPr lang="en-US" sz="1600" dirty="0">
              <a:solidFill>
                <a:schemeClr val="accent6">
                  <a:lumMod val="50000"/>
                </a:schemeClr>
              </a:solidFill>
            </a:endParaRPr>
          </a:p>
          <a:p>
            <a:pPr marL="0" lvl="0" indent="0">
              <a:lnSpc>
                <a:spcPct val="120000"/>
              </a:lnSpc>
              <a:spcBef>
                <a:spcPts val="0"/>
              </a:spcBef>
              <a:buSzPts val="2800"/>
              <a:buNone/>
            </a:pPr>
            <a:r>
              <a:rPr lang="en-US" sz="1600" dirty="0" err="1">
                <a:solidFill>
                  <a:schemeClr val="accent6">
                    <a:lumMod val="50000"/>
                  </a:schemeClr>
                </a:solidFill>
              </a:rPr>
              <a:t>Hydroturbines</a:t>
            </a:r>
            <a:r>
              <a:rPr lang="en-US" sz="1600" dirty="0">
                <a:solidFill>
                  <a:schemeClr val="accent6">
                    <a:lumMod val="50000"/>
                  </a:schemeClr>
                </a:solidFill>
              </a:rPr>
              <a:t> of any type consist of three main elements (functional units)</a:t>
            </a:r>
            <a:r>
              <a:rPr lang="ru-RU" sz="1600" dirty="0" smtClean="0">
                <a:solidFill>
                  <a:schemeClr val="accent6">
                    <a:lumMod val="50000"/>
                  </a:schemeClr>
                </a:solidFill>
              </a:rPr>
              <a:t>:</a:t>
            </a:r>
            <a:endParaRPr lang="en-US" sz="1600" dirty="0" smtClean="0">
              <a:solidFill>
                <a:schemeClr val="accent6">
                  <a:lumMod val="50000"/>
                </a:schemeClr>
              </a:solidFill>
            </a:endParaRPr>
          </a:p>
          <a:p>
            <a:pPr marL="285750" indent="-285750">
              <a:lnSpc>
                <a:spcPct val="120000"/>
              </a:lnSpc>
              <a:spcBef>
                <a:spcPts val="0"/>
              </a:spcBef>
              <a:buSzPts val="2800"/>
            </a:pPr>
            <a:r>
              <a:rPr lang="en-US" sz="1600" dirty="0" smtClean="0">
                <a:solidFill>
                  <a:schemeClr val="accent6">
                    <a:lumMod val="50000"/>
                  </a:schemeClr>
                </a:solidFill>
              </a:rPr>
              <a:t>Water </a:t>
            </a:r>
            <a:r>
              <a:rPr lang="en-US" sz="1600" dirty="0">
                <a:solidFill>
                  <a:schemeClr val="accent6">
                    <a:lumMod val="50000"/>
                  </a:schemeClr>
                </a:solidFill>
              </a:rPr>
              <a:t>supply components or the flow passage, which directs the water to the desired direction and in sufficient quantity towards the turbine impeller. </a:t>
            </a:r>
            <a:endParaRPr lang="en-US" sz="1600" dirty="0" smtClean="0">
              <a:solidFill>
                <a:schemeClr val="accent6">
                  <a:lumMod val="50000"/>
                </a:schemeClr>
              </a:solidFill>
            </a:endParaRPr>
          </a:p>
          <a:p>
            <a:pPr marL="285750" indent="-285750">
              <a:lnSpc>
                <a:spcPct val="120000"/>
              </a:lnSpc>
              <a:spcBef>
                <a:spcPts val="0"/>
              </a:spcBef>
              <a:buSzPts val="2800"/>
            </a:pPr>
            <a:r>
              <a:rPr lang="en-US" sz="1600" dirty="0" smtClean="0">
                <a:solidFill>
                  <a:schemeClr val="accent6">
                    <a:lumMod val="50000"/>
                  </a:schemeClr>
                </a:solidFill>
              </a:rPr>
              <a:t>Rotor </a:t>
            </a:r>
            <a:r>
              <a:rPr lang="en-US" sz="1600" dirty="0">
                <a:solidFill>
                  <a:schemeClr val="accent6">
                    <a:lumMod val="50000"/>
                  </a:schemeClr>
                </a:solidFill>
              </a:rPr>
              <a:t>(turbine impeller) where the kinetic energy of the water is converted into pressure, that is, mechanical energy. </a:t>
            </a:r>
            <a:endParaRPr lang="en-US" sz="1600" dirty="0" smtClean="0">
              <a:solidFill>
                <a:schemeClr val="accent6">
                  <a:lumMod val="50000"/>
                </a:schemeClr>
              </a:solidFill>
            </a:endParaRPr>
          </a:p>
          <a:p>
            <a:pPr marL="285750" indent="-285750">
              <a:lnSpc>
                <a:spcPct val="120000"/>
              </a:lnSpc>
              <a:spcBef>
                <a:spcPts val="0"/>
              </a:spcBef>
              <a:buSzPts val="2800"/>
            </a:pPr>
            <a:r>
              <a:rPr lang="en-US" sz="1600" dirty="0" smtClean="0">
                <a:solidFill>
                  <a:schemeClr val="accent6">
                    <a:lumMod val="50000"/>
                  </a:schemeClr>
                </a:solidFill>
              </a:rPr>
              <a:t>Water </a:t>
            </a:r>
            <a:r>
              <a:rPr lang="en-US" sz="1600" dirty="0">
                <a:solidFill>
                  <a:schemeClr val="accent6">
                    <a:lumMod val="50000"/>
                  </a:schemeClr>
                </a:solidFill>
              </a:rPr>
              <a:t>discharge components or the draft tube, which allows the water to exit from the impeller back into the watercourse - discharge structures.</a:t>
            </a:r>
            <a:endParaRPr lang="en-US" sz="1600" dirty="0" smtClean="0">
              <a:solidFill>
                <a:schemeClr val="accent6">
                  <a:lumMod val="50000"/>
                </a:schemeClr>
              </a:solidFill>
            </a:endParaRPr>
          </a:p>
          <a:p>
            <a:pPr marL="0" lvl="0" indent="0">
              <a:lnSpc>
                <a:spcPct val="120000"/>
              </a:lnSpc>
              <a:spcBef>
                <a:spcPts val="0"/>
              </a:spcBef>
              <a:buSzPts val="2800"/>
              <a:buNone/>
            </a:pPr>
            <a:endParaRPr lang="en-US" sz="1600" i="1" dirty="0" smtClean="0"/>
          </a:p>
          <a:p>
            <a:pPr marL="0" lvl="0" indent="0">
              <a:lnSpc>
                <a:spcPct val="120000"/>
              </a:lnSpc>
              <a:spcBef>
                <a:spcPts val="0"/>
              </a:spcBef>
              <a:buSzPts val="2800"/>
              <a:buNone/>
            </a:pPr>
            <a:endParaRPr lang="en-US" sz="1600" i="1" dirty="0"/>
          </a:p>
        </p:txBody>
      </p:sp>
    </p:spTree>
    <p:extLst>
      <p:ext uri="{BB962C8B-B14F-4D97-AF65-F5344CB8AC3E}">
        <p14:creationId xmlns:p14="http://schemas.microsoft.com/office/powerpoint/2010/main" val="40931661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446619" y="1740336"/>
            <a:ext cx="11359240" cy="4197177"/>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b="1" dirty="0">
                <a:solidFill>
                  <a:schemeClr val="accent6">
                    <a:lumMod val="50000"/>
                  </a:schemeClr>
                </a:solidFill>
              </a:rPr>
              <a:t>According to the working principle</a:t>
            </a:r>
            <a:r>
              <a:rPr lang="en-US" sz="1600" dirty="0">
                <a:solidFill>
                  <a:schemeClr val="accent6">
                    <a:lumMod val="50000"/>
                  </a:schemeClr>
                </a:solidFill>
              </a:rPr>
              <a:t>, water turbines are divided into</a:t>
            </a:r>
            <a:r>
              <a:rPr lang="ru-RU" sz="1600" dirty="0" smtClean="0">
                <a:solidFill>
                  <a:schemeClr val="accent6">
                    <a:lumMod val="50000"/>
                  </a:schemeClr>
                </a:solidFill>
              </a:rPr>
              <a:t>:</a:t>
            </a:r>
            <a:endParaRPr lang="en-US" sz="1600" dirty="0" smtClean="0">
              <a:solidFill>
                <a:schemeClr val="accent6">
                  <a:lumMod val="50000"/>
                </a:schemeClr>
              </a:solidFill>
            </a:endParaRPr>
          </a:p>
          <a:p>
            <a:pPr marL="285750" indent="-285750">
              <a:lnSpc>
                <a:spcPct val="120000"/>
              </a:lnSpc>
              <a:spcBef>
                <a:spcPts val="0"/>
              </a:spcBef>
              <a:buSzPts val="2800"/>
            </a:pPr>
            <a:r>
              <a:rPr lang="en-US" sz="1600" i="1" dirty="0" smtClean="0">
                <a:solidFill>
                  <a:schemeClr val="accent6">
                    <a:lumMod val="50000"/>
                  </a:schemeClr>
                </a:solidFill>
              </a:rPr>
              <a:t>Impulse </a:t>
            </a:r>
            <a:r>
              <a:rPr lang="en-US" sz="1600" dirty="0">
                <a:solidFill>
                  <a:schemeClr val="accent6">
                    <a:lumMod val="50000"/>
                  </a:schemeClr>
                </a:solidFill>
              </a:rPr>
              <a:t>or free-jet turbines, and</a:t>
            </a:r>
            <a:r>
              <a:rPr lang="en-US" sz="1600" dirty="0" smtClean="0">
                <a:solidFill>
                  <a:schemeClr val="accent6">
                    <a:lumMod val="50000"/>
                  </a:schemeClr>
                </a:solidFill>
              </a:rPr>
              <a:t> </a:t>
            </a:r>
          </a:p>
          <a:p>
            <a:pPr marL="285750" indent="-285750">
              <a:lnSpc>
                <a:spcPct val="120000"/>
              </a:lnSpc>
              <a:spcBef>
                <a:spcPts val="0"/>
              </a:spcBef>
              <a:buSzPts val="2800"/>
            </a:pPr>
            <a:r>
              <a:rPr lang="en-US" sz="1600" i="1" dirty="0" smtClean="0">
                <a:solidFill>
                  <a:schemeClr val="accent6">
                    <a:lumMod val="50000"/>
                  </a:schemeClr>
                </a:solidFill>
              </a:rPr>
              <a:t>Reaction</a:t>
            </a:r>
            <a:r>
              <a:rPr lang="en-US" sz="1600" dirty="0" smtClean="0">
                <a:solidFill>
                  <a:schemeClr val="accent6">
                    <a:lumMod val="50000"/>
                  </a:schemeClr>
                </a:solidFill>
              </a:rPr>
              <a:t> </a:t>
            </a:r>
            <a:r>
              <a:rPr lang="en-US" sz="1600" dirty="0">
                <a:solidFill>
                  <a:schemeClr val="accent6">
                    <a:lumMod val="50000"/>
                  </a:schemeClr>
                </a:solidFill>
              </a:rPr>
              <a:t>or pressure turbines.</a:t>
            </a:r>
            <a:endParaRPr lang="en-US" sz="1600" dirty="0" smtClean="0">
              <a:solidFill>
                <a:schemeClr val="accent6">
                  <a:lumMod val="50000"/>
                </a:schemeClr>
              </a:solidFill>
            </a:endParaRPr>
          </a:p>
          <a:p>
            <a:pPr marL="0" lvl="0" indent="0">
              <a:lnSpc>
                <a:spcPct val="120000"/>
              </a:lnSpc>
              <a:spcBef>
                <a:spcPts val="0"/>
              </a:spcBef>
              <a:buSzPts val="2800"/>
              <a:buNone/>
            </a:pPr>
            <a:endParaRPr lang="en-US" sz="1600" i="1" dirty="0" smtClean="0"/>
          </a:p>
          <a:p>
            <a:pPr marL="0" lvl="0" indent="0">
              <a:lnSpc>
                <a:spcPct val="120000"/>
              </a:lnSpc>
              <a:spcBef>
                <a:spcPts val="0"/>
              </a:spcBef>
              <a:buSzPts val="2800"/>
              <a:buNone/>
            </a:pPr>
            <a:r>
              <a:rPr lang="en-US" sz="1600" i="1" dirty="0">
                <a:solidFill>
                  <a:schemeClr val="accent6">
                    <a:lumMod val="50000"/>
                  </a:schemeClr>
                </a:solidFill>
              </a:rPr>
              <a:t>Impulse turbines </a:t>
            </a:r>
            <a:r>
              <a:rPr lang="en-US" sz="1600" dirty="0" smtClean="0">
                <a:solidFill>
                  <a:schemeClr val="accent6">
                    <a:lumMod val="50000"/>
                  </a:schemeClr>
                </a:solidFill>
              </a:rPr>
              <a:t>– turbines that </a:t>
            </a:r>
            <a:r>
              <a:rPr lang="en-US" sz="1600" dirty="0">
                <a:solidFill>
                  <a:schemeClr val="accent6">
                    <a:lumMod val="50000"/>
                  </a:schemeClr>
                </a:solidFill>
              </a:rPr>
              <a:t>utilize only the kinetic energy of water. In these turbines, the water pressures at the inlet and outlet of the turbine impeller are equal to atmospheric pressure. The Pelton turbine is the only turbine that falls into this category.</a:t>
            </a:r>
            <a:r>
              <a:rPr lang="en-US" sz="1600" dirty="0" smtClean="0">
                <a:solidFill>
                  <a:schemeClr val="accent6">
                    <a:lumMod val="50000"/>
                  </a:schemeClr>
                </a:solidFill>
              </a:rPr>
              <a:t> </a:t>
            </a:r>
          </a:p>
          <a:p>
            <a:pPr marL="0" lvl="0" indent="0">
              <a:lnSpc>
                <a:spcPct val="120000"/>
              </a:lnSpc>
              <a:spcBef>
                <a:spcPts val="0"/>
              </a:spcBef>
              <a:buSzPts val="2800"/>
              <a:buNone/>
            </a:pPr>
            <a:endParaRPr lang="en-US" sz="1600" dirty="0">
              <a:solidFill>
                <a:schemeClr val="accent6">
                  <a:lumMod val="50000"/>
                </a:schemeClr>
              </a:solidFill>
            </a:endParaRPr>
          </a:p>
          <a:p>
            <a:pPr marL="0" lvl="0" indent="0">
              <a:lnSpc>
                <a:spcPct val="120000"/>
              </a:lnSpc>
              <a:spcBef>
                <a:spcPts val="0"/>
              </a:spcBef>
              <a:buSzPts val="2800"/>
              <a:buNone/>
            </a:pPr>
            <a:r>
              <a:rPr lang="en-US" sz="1600" dirty="0">
                <a:solidFill>
                  <a:schemeClr val="accent6">
                    <a:lumMod val="50000"/>
                  </a:schemeClr>
                </a:solidFill>
              </a:rPr>
              <a:t>In </a:t>
            </a:r>
            <a:r>
              <a:rPr lang="en-US" sz="1600" i="1" dirty="0">
                <a:solidFill>
                  <a:schemeClr val="accent6">
                    <a:lumMod val="50000"/>
                  </a:schemeClr>
                </a:solidFill>
              </a:rPr>
              <a:t>reaction turbines</a:t>
            </a:r>
            <a:r>
              <a:rPr lang="en-US" sz="1600" dirty="0">
                <a:solidFill>
                  <a:schemeClr val="accent6">
                    <a:lumMod val="50000"/>
                  </a:schemeClr>
                </a:solidFill>
              </a:rPr>
              <a:t>, both the pressure and kinetic energy of water are utilized, and the pressure at the inlet of the turbine impeller is higher than the pressure at the outlet. The group of reaction turbines includes the Francis turbine, Kaplan turbine, propeller turbine, horizontal-axis turbine, and diagonal turbine.</a:t>
            </a:r>
            <a:endParaRPr lang="en-US" sz="1600" dirty="0" smtClean="0">
              <a:solidFill>
                <a:schemeClr val="accent6">
                  <a:lumMod val="50000"/>
                </a:schemeClr>
              </a:solidFill>
            </a:endParaRPr>
          </a:p>
          <a:p>
            <a:pPr marL="0" lvl="0" indent="0">
              <a:lnSpc>
                <a:spcPct val="120000"/>
              </a:lnSpc>
              <a:spcBef>
                <a:spcPts val="0"/>
              </a:spcBef>
              <a:buSzPts val="2800"/>
              <a:buNone/>
            </a:pPr>
            <a:endParaRPr lang="en-US" sz="1600" i="1" dirty="0"/>
          </a:p>
        </p:txBody>
      </p:sp>
    </p:spTree>
    <p:extLst>
      <p:ext uri="{BB962C8B-B14F-4D97-AF65-F5344CB8AC3E}">
        <p14:creationId xmlns:p14="http://schemas.microsoft.com/office/powerpoint/2010/main" val="34889140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2"/>
            <a:ext cx="10017299" cy="699233"/>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br>
              <a:rPr lang="en-US" sz="2000" dirty="0"/>
            </a:br>
            <a:r>
              <a:rPr lang="en-US" sz="2000" dirty="0"/>
              <a:t>2.1.1.	Pelton turbine</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0" name="Google Shape;64;p3"/>
          <p:cNvSpPr txBox="1">
            <a:spLocks noGrp="1"/>
          </p:cNvSpPr>
          <p:nvPr>
            <p:ph type="body" idx="1"/>
          </p:nvPr>
        </p:nvSpPr>
        <p:spPr>
          <a:xfrm>
            <a:off x="336257" y="1835869"/>
            <a:ext cx="6427147" cy="4148942"/>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dirty="0">
                <a:solidFill>
                  <a:schemeClr val="accent6">
                    <a:lumMod val="50000"/>
                  </a:schemeClr>
                </a:solidFill>
              </a:rPr>
              <a:t>These turbines are suitable for high heads and low </a:t>
            </a:r>
            <a:r>
              <a:rPr lang="en-US" sz="1600" dirty="0" smtClean="0">
                <a:solidFill>
                  <a:schemeClr val="accent6">
                    <a:lumMod val="50000"/>
                  </a:schemeClr>
                </a:solidFill>
              </a:rPr>
              <a:t>flows</a:t>
            </a:r>
            <a:r>
              <a:rPr lang="ru-RU" sz="1600" dirty="0" smtClean="0">
                <a:solidFill>
                  <a:schemeClr val="accent6">
                    <a:lumMod val="50000"/>
                  </a:schemeClr>
                </a:solidFill>
              </a:rPr>
              <a:t>.</a:t>
            </a:r>
            <a:r>
              <a:rPr lang="en-US" sz="1600" dirty="0" smtClean="0">
                <a:solidFill>
                  <a:schemeClr val="accent6">
                    <a:lumMod val="50000"/>
                  </a:schemeClr>
                </a:solidFill>
              </a:rPr>
              <a:t> </a:t>
            </a:r>
          </a:p>
          <a:p>
            <a:pPr marL="0" lvl="0" indent="0">
              <a:lnSpc>
                <a:spcPct val="120000"/>
              </a:lnSpc>
              <a:spcBef>
                <a:spcPts val="0"/>
              </a:spcBef>
              <a:buSzPts val="2800"/>
              <a:buNone/>
            </a:pPr>
            <a:endParaRPr lang="en-US" sz="1600" dirty="0">
              <a:solidFill>
                <a:schemeClr val="accent6">
                  <a:lumMod val="50000"/>
                </a:schemeClr>
              </a:solidFill>
            </a:endParaRPr>
          </a:p>
          <a:p>
            <a:pPr marL="0" lvl="0" indent="0">
              <a:lnSpc>
                <a:spcPct val="120000"/>
              </a:lnSpc>
              <a:spcBef>
                <a:spcPts val="0"/>
              </a:spcBef>
              <a:buSzPts val="2800"/>
              <a:buNone/>
            </a:pPr>
            <a:endParaRPr lang="en-US" sz="1600" i="1" dirty="0"/>
          </a:p>
        </p:txBody>
      </p:sp>
      <p:pic>
        <p:nvPicPr>
          <p:cNvPr id="11" name="Picture 10"/>
          <p:cNvPicPr/>
          <p:nvPr/>
        </p:nvPicPr>
        <p:blipFill>
          <a:blip r:embed="rId5"/>
          <a:stretch>
            <a:fillRect/>
          </a:stretch>
        </p:blipFill>
        <p:spPr>
          <a:xfrm>
            <a:off x="857920" y="2508477"/>
            <a:ext cx="5352287" cy="2741444"/>
          </a:xfrm>
          <a:prstGeom prst="rect">
            <a:avLst/>
          </a:prstGeom>
        </p:spPr>
      </p:pic>
      <p:pic>
        <p:nvPicPr>
          <p:cNvPr id="13" name="Picture 12"/>
          <p:cNvPicPr/>
          <p:nvPr/>
        </p:nvPicPr>
        <p:blipFill>
          <a:blip r:embed="rId6">
            <a:extLst>
              <a:ext uri="{28A0092B-C50C-407E-A947-70E740481C1C}">
                <a14:useLocalDpi xmlns:a14="http://schemas.microsoft.com/office/drawing/2010/main" val="0"/>
              </a:ext>
            </a:extLst>
          </a:blip>
          <a:srcRect/>
          <a:stretch>
            <a:fillRect/>
          </a:stretch>
        </p:blipFill>
        <p:spPr bwMode="auto">
          <a:xfrm>
            <a:off x="6621510" y="3108088"/>
            <a:ext cx="5428596" cy="2709392"/>
          </a:xfrm>
          <a:prstGeom prst="rect">
            <a:avLst/>
          </a:prstGeom>
          <a:noFill/>
          <a:ln>
            <a:noFill/>
          </a:ln>
        </p:spPr>
      </p:pic>
      <p:sp>
        <p:nvSpPr>
          <p:cNvPr id="3" name="Rectangle 2"/>
          <p:cNvSpPr/>
          <p:nvPr/>
        </p:nvSpPr>
        <p:spPr>
          <a:xfrm>
            <a:off x="2665816" y="5249921"/>
            <a:ext cx="2130711"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Scheme</a:t>
            </a:r>
            <a:r>
              <a:rPr lang="mk-MK" i="1" dirty="0">
                <a:latin typeface="Times New Roman" panose="02020603050405020304" pitchFamily="18" charset="0"/>
                <a:ea typeface="Calibri" panose="020F0502020204030204" pitchFamily="34" charset="0"/>
              </a:rPr>
              <a:t> of a Pelton turbine</a:t>
            </a:r>
            <a:endParaRPr lang="en-US" dirty="0"/>
          </a:p>
        </p:txBody>
      </p:sp>
      <p:sp>
        <p:nvSpPr>
          <p:cNvPr id="4" name="Rectangle 3"/>
          <p:cNvSpPr/>
          <p:nvPr/>
        </p:nvSpPr>
        <p:spPr>
          <a:xfrm>
            <a:off x="7096420" y="2708287"/>
            <a:ext cx="4293163" cy="307777"/>
          </a:xfrm>
          <a:prstGeom prst="rect">
            <a:avLst/>
          </a:prstGeom>
          <a:solidFill>
            <a:schemeClr val="bg1"/>
          </a:solidFill>
        </p:spPr>
        <p:txBody>
          <a:bodyPr wrap="none">
            <a:spAutoFit/>
          </a:bodyPr>
          <a:lstStyle/>
          <a:p>
            <a:r>
              <a:rPr lang="en-US" i="1" dirty="0">
                <a:latin typeface="Times New Roman" panose="02020603050405020304" pitchFamily="18" charset="0"/>
                <a:ea typeface="Calibri" panose="020F0502020204030204" pitchFamily="34" charset="0"/>
              </a:rPr>
              <a:t>Pelton turbine with multiple nozzles and turbine impeller</a:t>
            </a:r>
            <a:endParaRPr lang="en-US" dirty="0"/>
          </a:p>
        </p:txBody>
      </p:sp>
    </p:spTree>
    <p:extLst>
      <p:ext uri="{BB962C8B-B14F-4D97-AF65-F5344CB8AC3E}">
        <p14:creationId xmlns:p14="http://schemas.microsoft.com/office/powerpoint/2010/main" val="33390964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2"/>
            <a:ext cx="10017299" cy="699233"/>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br>
              <a:rPr lang="en-US" sz="2000" dirty="0"/>
            </a:br>
            <a:r>
              <a:rPr lang="en-US" sz="2000" dirty="0"/>
              <a:t>2.1.1.	Pelton turbine</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4" name="Google Shape;64;p3"/>
          <p:cNvSpPr txBox="1">
            <a:spLocks noGrp="1"/>
          </p:cNvSpPr>
          <p:nvPr>
            <p:ph type="body" idx="1"/>
          </p:nvPr>
        </p:nvSpPr>
        <p:spPr>
          <a:xfrm>
            <a:off x="497134" y="1961052"/>
            <a:ext cx="4566624" cy="3746065"/>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dirty="0">
                <a:solidFill>
                  <a:schemeClr val="accent6">
                    <a:lumMod val="50000"/>
                  </a:schemeClr>
                </a:solidFill>
              </a:rPr>
              <a:t>Pelton turbines can have 1, 2, or 4 nozzles and 1 or 2 turbine </a:t>
            </a:r>
            <a:r>
              <a:rPr lang="en-US" sz="1600" dirty="0" smtClean="0">
                <a:solidFill>
                  <a:schemeClr val="accent6">
                    <a:lumMod val="50000"/>
                  </a:schemeClr>
                </a:solidFill>
              </a:rPr>
              <a:t>wheels</a:t>
            </a:r>
            <a:r>
              <a:rPr lang="ru-RU" sz="1600" dirty="0" smtClean="0">
                <a:solidFill>
                  <a:schemeClr val="accent6">
                    <a:lumMod val="50000"/>
                  </a:schemeClr>
                </a:solidFill>
              </a:rPr>
              <a:t>. </a:t>
            </a:r>
            <a:endParaRPr lang="en-US" sz="1600" dirty="0" smtClean="0">
              <a:solidFill>
                <a:schemeClr val="accent6">
                  <a:lumMod val="50000"/>
                </a:schemeClr>
              </a:solidFill>
            </a:endParaRPr>
          </a:p>
          <a:p>
            <a:pPr marL="0" lvl="0" indent="0">
              <a:lnSpc>
                <a:spcPct val="120000"/>
              </a:lnSpc>
              <a:spcBef>
                <a:spcPts val="0"/>
              </a:spcBef>
              <a:buSzPts val="2800"/>
              <a:buNone/>
            </a:pPr>
            <a:endParaRPr lang="en-US" sz="1600" dirty="0" smtClean="0"/>
          </a:p>
          <a:p>
            <a:pPr marL="0" lvl="0" indent="0">
              <a:lnSpc>
                <a:spcPct val="120000"/>
              </a:lnSpc>
              <a:spcBef>
                <a:spcPts val="0"/>
              </a:spcBef>
              <a:buSzPts val="2800"/>
              <a:buNone/>
            </a:pPr>
            <a:r>
              <a:rPr lang="en-US" sz="1600" dirty="0"/>
              <a:t>Based on the position of the shaft, all turbines are divided into two groups</a:t>
            </a:r>
            <a:r>
              <a:rPr lang="ru-RU" sz="1600" dirty="0" smtClean="0"/>
              <a:t>:</a:t>
            </a:r>
            <a:endParaRPr lang="en-US" sz="1600" dirty="0" smtClean="0"/>
          </a:p>
          <a:p>
            <a:pPr marL="285750" indent="-285750">
              <a:lnSpc>
                <a:spcPct val="120000"/>
              </a:lnSpc>
              <a:spcBef>
                <a:spcPts val="0"/>
              </a:spcBef>
              <a:buSzPts val="2800"/>
            </a:pPr>
            <a:r>
              <a:rPr lang="en-US" sz="1600" dirty="0" smtClean="0"/>
              <a:t>Horizontal</a:t>
            </a:r>
            <a:r>
              <a:rPr lang="en-US" sz="1600" dirty="0"/>
              <a:t>, and </a:t>
            </a:r>
            <a:endParaRPr lang="en-US" sz="1600" dirty="0" smtClean="0"/>
          </a:p>
          <a:p>
            <a:pPr marL="285750" indent="-285750">
              <a:lnSpc>
                <a:spcPct val="120000"/>
              </a:lnSpc>
              <a:spcBef>
                <a:spcPts val="0"/>
              </a:spcBef>
              <a:buSzPts val="2800"/>
            </a:pPr>
            <a:r>
              <a:rPr lang="en-US" sz="1600" dirty="0" smtClean="0"/>
              <a:t>Vertical</a:t>
            </a:r>
            <a:r>
              <a:rPr lang="en-US" sz="1600" dirty="0"/>
              <a:t>. </a:t>
            </a:r>
            <a:endParaRPr lang="en-US" sz="1600" dirty="0" smtClean="0"/>
          </a:p>
          <a:p>
            <a:pPr marL="0" indent="0">
              <a:lnSpc>
                <a:spcPct val="120000"/>
              </a:lnSpc>
              <a:spcBef>
                <a:spcPts val="0"/>
              </a:spcBef>
              <a:buSzPts val="2800"/>
              <a:buNone/>
            </a:pPr>
            <a:endParaRPr lang="en-US" sz="1600" dirty="0"/>
          </a:p>
          <a:p>
            <a:pPr marL="0" indent="0">
              <a:lnSpc>
                <a:spcPct val="120000"/>
              </a:lnSpc>
              <a:spcBef>
                <a:spcPts val="0"/>
              </a:spcBef>
              <a:buSzPts val="2800"/>
              <a:buNone/>
            </a:pPr>
            <a:r>
              <a:rPr lang="en-US" sz="1600" dirty="0">
                <a:solidFill>
                  <a:schemeClr val="accent6">
                    <a:lumMod val="50000"/>
                  </a:schemeClr>
                </a:solidFill>
              </a:rPr>
              <a:t>Pelton turbines can be designed with a horizontal or vertical shaft, depending on spatial and operational </a:t>
            </a:r>
            <a:r>
              <a:rPr lang="en-US" sz="1600" dirty="0" smtClean="0">
                <a:solidFill>
                  <a:schemeClr val="accent6">
                    <a:lumMod val="50000"/>
                  </a:schemeClr>
                </a:solidFill>
              </a:rPr>
              <a:t>conditions</a:t>
            </a:r>
            <a:r>
              <a:rPr lang="ru-RU" sz="1600" dirty="0" smtClean="0">
                <a:solidFill>
                  <a:schemeClr val="accent6">
                    <a:lumMod val="50000"/>
                  </a:schemeClr>
                </a:solidFill>
              </a:rPr>
              <a:t>. </a:t>
            </a:r>
            <a:endParaRPr lang="en-US" sz="1600" dirty="0">
              <a:solidFill>
                <a:schemeClr val="accent6">
                  <a:lumMod val="50000"/>
                </a:schemeClr>
              </a:solidFill>
            </a:endParaRPr>
          </a:p>
        </p:txBody>
      </p:sp>
      <p:pic>
        <p:nvPicPr>
          <p:cNvPr id="17" name="Picture 16"/>
          <p:cNvPicPr/>
          <p:nvPr/>
        </p:nvPicPr>
        <p:blipFill>
          <a:blip r:embed="rId5">
            <a:extLst>
              <a:ext uri="{28A0092B-C50C-407E-A947-70E740481C1C}">
                <a14:useLocalDpi xmlns:a14="http://schemas.microsoft.com/office/drawing/2010/main" val="0"/>
              </a:ext>
            </a:extLst>
          </a:blip>
          <a:srcRect/>
          <a:stretch>
            <a:fillRect/>
          </a:stretch>
        </p:blipFill>
        <p:spPr bwMode="auto">
          <a:xfrm>
            <a:off x="5249921" y="1797291"/>
            <a:ext cx="6634768" cy="4163784"/>
          </a:xfrm>
          <a:prstGeom prst="rect">
            <a:avLst/>
          </a:prstGeom>
          <a:noFill/>
          <a:ln>
            <a:noFill/>
          </a:ln>
        </p:spPr>
      </p:pic>
      <p:sp>
        <p:nvSpPr>
          <p:cNvPr id="8" name="Rectangle 7"/>
          <p:cNvSpPr/>
          <p:nvPr/>
        </p:nvSpPr>
        <p:spPr>
          <a:xfrm>
            <a:off x="7355632" y="1582475"/>
            <a:ext cx="3102131"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Construction schemes of Pelton turbines</a:t>
            </a:r>
            <a:endParaRPr lang="en-US" dirty="0"/>
          </a:p>
        </p:txBody>
      </p:sp>
    </p:spTree>
    <p:extLst>
      <p:ext uri="{BB962C8B-B14F-4D97-AF65-F5344CB8AC3E}">
        <p14:creationId xmlns:p14="http://schemas.microsoft.com/office/powerpoint/2010/main" val="26078589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93804"/>
            <a:ext cx="10017299" cy="699233"/>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br>
              <a:rPr lang="en-US" sz="2000" dirty="0"/>
            </a:br>
            <a:r>
              <a:rPr lang="en-US" sz="2000" dirty="0"/>
              <a:t>2.1.2.	Francis </a:t>
            </a:r>
            <a:r>
              <a:rPr lang="en-US" sz="2000" dirty="0" smtClean="0"/>
              <a:t>Turbine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1" name="Google Shape;64;p3"/>
          <p:cNvSpPr txBox="1">
            <a:spLocks noGrp="1"/>
          </p:cNvSpPr>
          <p:nvPr>
            <p:ph type="body" idx="1"/>
          </p:nvPr>
        </p:nvSpPr>
        <p:spPr>
          <a:xfrm>
            <a:off x="336257" y="1602398"/>
            <a:ext cx="6427147" cy="1685552"/>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400" dirty="0" smtClean="0">
                <a:solidFill>
                  <a:schemeClr val="accent6">
                    <a:lumMod val="50000"/>
                  </a:schemeClr>
                </a:solidFill>
              </a:rPr>
              <a:t>The </a:t>
            </a:r>
            <a:r>
              <a:rPr lang="en-US" sz="1400" i="1" dirty="0">
                <a:solidFill>
                  <a:schemeClr val="accent6">
                    <a:lumMod val="50000"/>
                  </a:schemeClr>
                </a:solidFill>
              </a:rPr>
              <a:t>Francis turbine </a:t>
            </a:r>
            <a:r>
              <a:rPr lang="en-US" sz="1400" dirty="0">
                <a:solidFill>
                  <a:schemeClr val="accent6">
                    <a:lumMod val="50000"/>
                  </a:schemeClr>
                </a:solidFill>
              </a:rPr>
              <a:t>is a reaction turbine because it exchanges the pressure and kinetic energy of water within the turbine. Water enters the turbine radially and exits axially, which is why these turbines are also known as </a:t>
            </a:r>
            <a:r>
              <a:rPr lang="en-US" sz="1400" i="1" dirty="0">
                <a:solidFill>
                  <a:schemeClr val="accent6">
                    <a:lumMod val="50000"/>
                  </a:schemeClr>
                </a:solidFill>
              </a:rPr>
              <a:t>radial</a:t>
            </a:r>
            <a:r>
              <a:rPr lang="en-US" sz="1400" dirty="0">
                <a:solidFill>
                  <a:schemeClr val="accent6">
                    <a:lumMod val="50000"/>
                  </a:schemeClr>
                </a:solidFill>
              </a:rPr>
              <a:t> or </a:t>
            </a:r>
            <a:r>
              <a:rPr lang="en-US" sz="1400" i="1" dirty="0">
                <a:solidFill>
                  <a:schemeClr val="accent6">
                    <a:lumMod val="50000"/>
                  </a:schemeClr>
                </a:solidFill>
              </a:rPr>
              <a:t>radial-axial turbines</a:t>
            </a:r>
            <a:r>
              <a:rPr lang="en-US" sz="1400" dirty="0">
                <a:solidFill>
                  <a:schemeClr val="accent6">
                    <a:lumMod val="50000"/>
                  </a:schemeClr>
                </a:solidFill>
              </a:rPr>
              <a:t>. </a:t>
            </a:r>
            <a:endParaRPr lang="en-US" sz="1400" dirty="0" smtClean="0">
              <a:solidFill>
                <a:schemeClr val="accent6">
                  <a:lumMod val="50000"/>
                </a:schemeClr>
              </a:solidFill>
            </a:endParaRPr>
          </a:p>
          <a:p>
            <a:pPr marL="0" lvl="0" indent="0">
              <a:lnSpc>
                <a:spcPct val="120000"/>
              </a:lnSpc>
              <a:spcBef>
                <a:spcPts val="0"/>
              </a:spcBef>
              <a:buSzPts val="2800"/>
              <a:buNone/>
            </a:pPr>
            <a:r>
              <a:rPr lang="en-US" sz="1400" dirty="0">
                <a:solidFill>
                  <a:schemeClr val="accent6">
                    <a:lumMod val="50000"/>
                  </a:schemeClr>
                </a:solidFill>
              </a:rPr>
              <a:t>They are used for </a:t>
            </a:r>
            <a:r>
              <a:rPr lang="en-US" sz="1400" dirty="0" smtClean="0">
                <a:solidFill>
                  <a:schemeClr val="accent6">
                    <a:lumMod val="50000"/>
                  </a:schemeClr>
                </a:solidFill>
              </a:rPr>
              <a:t>heads</a:t>
            </a:r>
            <a:r>
              <a:rPr lang="ru-RU" sz="1400" dirty="0" smtClean="0">
                <a:solidFill>
                  <a:schemeClr val="accent6">
                    <a:lumMod val="50000"/>
                  </a:schemeClr>
                </a:solidFill>
              </a:rPr>
              <a:t> </a:t>
            </a:r>
            <a:r>
              <a:rPr lang="ru-RU" sz="1400" i="1" dirty="0">
                <a:solidFill>
                  <a:schemeClr val="accent6">
                    <a:lumMod val="50000"/>
                  </a:schemeClr>
                </a:solidFill>
              </a:rPr>
              <a:t>H</a:t>
            </a:r>
            <a:r>
              <a:rPr lang="ru-RU" sz="1400" dirty="0">
                <a:solidFill>
                  <a:schemeClr val="accent6">
                    <a:lumMod val="50000"/>
                  </a:schemeClr>
                </a:solidFill>
              </a:rPr>
              <a:t>=20-400 m (</a:t>
            </a:r>
            <a:r>
              <a:rPr lang="ru-RU" sz="1400" i="1" dirty="0">
                <a:solidFill>
                  <a:schemeClr val="accent6">
                    <a:lumMod val="50000"/>
                  </a:schemeClr>
                </a:solidFill>
              </a:rPr>
              <a:t>e</a:t>
            </a:r>
            <a:r>
              <a:rPr lang="ru-RU" sz="1400" dirty="0">
                <a:solidFill>
                  <a:schemeClr val="accent6">
                    <a:lumMod val="50000"/>
                  </a:schemeClr>
                </a:solidFill>
              </a:rPr>
              <a:t>=200-4000 J/kg) </a:t>
            </a:r>
            <a:r>
              <a:rPr lang="en-US" sz="1400" dirty="0">
                <a:solidFill>
                  <a:schemeClr val="accent6">
                    <a:lumMod val="50000"/>
                  </a:schemeClr>
                </a:solidFill>
              </a:rPr>
              <a:t>and various power outputs ranging from 1 MW to 250 MW or </a:t>
            </a:r>
            <a:r>
              <a:rPr lang="en-US" sz="1400" dirty="0" smtClean="0">
                <a:solidFill>
                  <a:schemeClr val="accent6">
                    <a:lumMod val="50000"/>
                  </a:schemeClr>
                </a:solidFill>
              </a:rPr>
              <a:t>more</a:t>
            </a:r>
            <a:r>
              <a:rPr lang="ru-RU" sz="1400" dirty="0" smtClean="0">
                <a:solidFill>
                  <a:schemeClr val="accent6">
                    <a:lumMod val="50000"/>
                  </a:schemeClr>
                </a:solidFill>
              </a:rPr>
              <a:t>.</a:t>
            </a:r>
            <a:endParaRPr lang="en-US" sz="1400" dirty="0">
              <a:solidFill>
                <a:schemeClr val="accent6">
                  <a:lumMod val="50000"/>
                </a:schemeClr>
              </a:solidFill>
            </a:endParaRPr>
          </a:p>
        </p:txBody>
      </p:sp>
      <p:pic>
        <p:nvPicPr>
          <p:cNvPr id="12" name="Picture 11"/>
          <p:cNvPicPr/>
          <p:nvPr/>
        </p:nvPicPr>
        <p:blipFill>
          <a:blip r:embed="rId5"/>
          <a:stretch>
            <a:fillRect/>
          </a:stretch>
        </p:blipFill>
        <p:spPr>
          <a:xfrm>
            <a:off x="6637284" y="2006873"/>
            <a:ext cx="5331570" cy="3589885"/>
          </a:xfrm>
          <a:prstGeom prst="rect">
            <a:avLst/>
          </a:prstGeom>
        </p:spPr>
      </p:pic>
      <p:sp>
        <p:nvSpPr>
          <p:cNvPr id="3" name="Rectangle 2"/>
          <p:cNvSpPr/>
          <p:nvPr/>
        </p:nvSpPr>
        <p:spPr>
          <a:xfrm>
            <a:off x="7998549" y="1699096"/>
            <a:ext cx="2222083"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Scheme of a Francis turbine</a:t>
            </a:r>
            <a:endParaRPr lang="en-US" dirty="0"/>
          </a:p>
        </p:txBody>
      </p:sp>
      <p:pic>
        <p:nvPicPr>
          <p:cNvPr id="18" name="Picture 17"/>
          <p:cNvPicPr/>
          <p:nvPr/>
        </p:nvPicPr>
        <p:blipFill>
          <a:blip r:embed="rId6">
            <a:extLst>
              <a:ext uri="{28A0092B-C50C-407E-A947-70E740481C1C}">
                <a14:useLocalDpi xmlns:a14="http://schemas.microsoft.com/office/drawing/2010/main" val="0"/>
              </a:ext>
            </a:extLst>
          </a:blip>
          <a:srcRect/>
          <a:stretch>
            <a:fillRect/>
          </a:stretch>
        </p:blipFill>
        <p:spPr bwMode="auto">
          <a:xfrm>
            <a:off x="1392294" y="3473782"/>
            <a:ext cx="4599267" cy="2687977"/>
          </a:xfrm>
          <a:prstGeom prst="rect">
            <a:avLst/>
          </a:prstGeom>
          <a:noFill/>
          <a:ln>
            <a:noFill/>
          </a:ln>
        </p:spPr>
      </p:pic>
      <p:sp>
        <p:nvSpPr>
          <p:cNvPr id="4" name="Rectangle 3"/>
          <p:cNvSpPr/>
          <p:nvPr/>
        </p:nvSpPr>
        <p:spPr>
          <a:xfrm>
            <a:off x="1006605" y="3241063"/>
            <a:ext cx="2480166"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Illustration of a Francis turbine</a:t>
            </a:r>
            <a:endParaRPr lang="en-US" dirty="0"/>
          </a:p>
        </p:txBody>
      </p:sp>
    </p:spTree>
    <p:extLst>
      <p:ext uri="{BB962C8B-B14F-4D97-AF65-F5344CB8AC3E}">
        <p14:creationId xmlns:p14="http://schemas.microsoft.com/office/powerpoint/2010/main" val="4351279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2"/>
            <a:ext cx="10017299" cy="699233"/>
          </a:xfrm>
          <a:prstGeom prst="rect">
            <a:avLst/>
          </a:prstGeom>
          <a:noFill/>
          <a:ln>
            <a:noFill/>
          </a:ln>
        </p:spPr>
        <p:txBody>
          <a:bodyPr spcFirstLastPara="1" wrap="square" lIns="91425" tIns="45700" rIns="91425" bIns="45700" anchor="ctr" anchorCtr="0">
            <a:normAutofit/>
          </a:bodyPr>
          <a:lstStyle/>
          <a:p>
            <a:pPr lvl="0">
              <a:buSzPts val="4400"/>
            </a:pPr>
            <a:r>
              <a:rPr lang="en-US" sz="2000" dirty="0"/>
              <a:t>2.1.	Description and classification </a:t>
            </a:r>
            <a:br>
              <a:rPr lang="en-US" sz="2000" dirty="0"/>
            </a:br>
            <a:r>
              <a:rPr lang="en-US" sz="2000" dirty="0"/>
              <a:t>2.1.2.	Francis </a:t>
            </a:r>
            <a:r>
              <a:rPr lang="en-US" sz="2000" dirty="0" smtClean="0"/>
              <a:t>Turbine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Types of hydraulic turbines, constructions, selection of parameters for reaction and impulse turbines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13" name="Picture 12"/>
          <p:cNvPicPr/>
          <p:nvPr/>
        </p:nvPicPr>
        <p:blipFill>
          <a:blip r:embed="rId5">
            <a:extLst>
              <a:ext uri="{28A0092B-C50C-407E-A947-70E740481C1C}">
                <a14:useLocalDpi xmlns:a14="http://schemas.microsoft.com/office/drawing/2010/main" val="0"/>
              </a:ext>
            </a:extLst>
          </a:blip>
          <a:srcRect/>
          <a:stretch>
            <a:fillRect/>
          </a:stretch>
        </p:blipFill>
        <p:spPr bwMode="auto">
          <a:xfrm>
            <a:off x="414583" y="2370283"/>
            <a:ext cx="6511158" cy="3411584"/>
          </a:xfrm>
          <a:prstGeom prst="rect">
            <a:avLst/>
          </a:prstGeom>
          <a:noFill/>
          <a:ln>
            <a:noFill/>
          </a:ln>
        </p:spPr>
      </p:pic>
      <mc:AlternateContent xmlns:mc="http://schemas.openxmlformats.org/markup-compatibility/2006" xmlns:a14="http://schemas.microsoft.com/office/drawing/2010/main">
        <mc:Choice Requires="a14">
          <p:sp>
            <p:nvSpPr>
              <p:cNvPr id="15" name="Rectangle 14"/>
              <p:cNvSpPr/>
              <p:nvPr/>
            </p:nvSpPr>
            <p:spPr>
              <a:xfrm>
                <a:off x="7173911" y="3746408"/>
                <a:ext cx="4709772" cy="2114040"/>
              </a:xfrm>
              <a:prstGeom prst="rect">
                <a:avLst/>
              </a:prstGeom>
              <a:solidFill>
                <a:schemeClr val="bg1"/>
              </a:solidFill>
            </p:spPr>
            <p:txBody>
              <a:bodyPr wrap="square">
                <a:spAutoFit/>
              </a:bodyPr>
              <a:lstStyle/>
              <a:p>
                <a:r>
                  <a:rPr lang="en-US" sz="1600" dirty="0">
                    <a:latin typeface="Times New Roman" panose="02020603050405020304" pitchFamily="18" charset="0"/>
                    <a:ea typeface="Times New Roman" panose="02020603050405020304" pitchFamily="18" charset="0"/>
                  </a:rPr>
                  <a:t>The main dimensions of the turbine are determined using a series of statistical and empirical indicators. The primary among them are the so-called velocity coefficients, which represent ratios between any velocity in the flow passage and the theoretical velocity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𝑐</m:t>
                        </m:r>
                      </m:e>
                      <m:sub>
                        <m:r>
                          <a:rPr lang="en-US" sz="1600" i="1">
                            <a:latin typeface="Cambria Math" panose="02040503050406030204" pitchFamily="18" charset="0"/>
                            <a:ea typeface="Calibri" panose="020F0502020204030204" pitchFamily="34" charset="0"/>
                            <a:cs typeface="Times New Roman" panose="02020603050405020304" pitchFamily="18" charset="0"/>
                          </a:rPr>
                          <m:t>𝑡</m:t>
                        </m:r>
                      </m:sub>
                    </m:sSub>
                    <m:r>
                      <a:rPr lang="en-US" sz="1600" i="1">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1600" i="1">
                            <a:latin typeface="Cambria Math" panose="02040503050406030204" pitchFamily="18" charset="0"/>
                          </a:rPr>
                        </m:ctrlPr>
                      </m:radPr>
                      <m:deg/>
                      <m:e>
                        <m:r>
                          <a:rPr lang="en-US" sz="1600" i="1">
                            <a:latin typeface="Cambria Math" panose="02040503050406030204" pitchFamily="18" charset="0"/>
                            <a:ea typeface="Calibri" panose="020F0502020204030204" pitchFamily="34" charset="0"/>
                            <a:cs typeface="Times New Roman" panose="02020603050405020304" pitchFamily="18" charset="0"/>
                          </a:rPr>
                          <m:t>2</m:t>
                        </m:r>
                        <m:r>
                          <a:rPr lang="en-US" sz="1600" i="1">
                            <a:latin typeface="Cambria Math" panose="02040503050406030204" pitchFamily="18" charset="0"/>
                            <a:ea typeface="Calibri" panose="020F0502020204030204" pitchFamily="34" charset="0"/>
                            <a:cs typeface="Times New Roman" panose="02020603050405020304" pitchFamily="18" charset="0"/>
                          </a:rPr>
                          <m:t>𝑔𝑧</m:t>
                        </m:r>
                      </m:e>
                    </m:rad>
                  </m:oMath>
                </a14:m>
                <a:r>
                  <a:rPr lang="en-US" sz="1600" dirty="0">
                    <a:latin typeface="Times New Roman" panose="02020603050405020304" pitchFamily="18" charset="0"/>
                    <a:ea typeface="Times New Roman" panose="02020603050405020304" pitchFamily="18" charset="0"/>
                  </a:rPr>
                  <a:t> . These velocity coefficients are obtained from the basic parameters of each turbine</a:t>
                </a:r>
                <a:r>
                  <a:rPr lang="mk-MK" sz="1600" dirty="0" smtClean="0">
                    <a:latin typeface="Times New Roman" panose="02020603050405020304" pitchFamily="18" charset="0"/>
                    <a:ea typeface="Times New Roman" panose="02020603050405020304" pitchFamily="18" charset="0"/>
                  </a:rPr>
                  <a:t> </a:t>
                </a:r>
                <a:r>
                  <a:rPr lang="mk-MK" sz="1600" dirty="0">
                    <a:latin typeface="Times New Roman" panose="02020603050405020304" pitchFamily="18" charset="0"/>
                    <a:ea typeface="Times New Roman" panose="02020603050405020304" pitchFamily="18" charset="0"/>
                  </a:rPr>
                  <a:t>(</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oMath>
                </a14:m>
                <a:r>
                  <a:rPr lang="mk-MK" sz="1600" dirty="0">
                    <a:latin typeface="Times New Roman" panose="02020603050405020304" pitchFamily="18" charset="0"/>
                    <a:ea typeface="Times New Roman" panose="02020603050405020304" pitchFamily="18" charset="0"/>
                  </a:rPr>
                  <a:t>,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 </m:t>
                    </m:r>
                    <m:r>
                      <a:rPr lang="en-US" sz="1600" i="1">
                        <a:latin typeface="Cambria Math" panose="02040503050406030204" pitchFamily="18" charset="0"/>
                        <a:ea typeface="Calibri" panose="020F0502020204030204" pitchFamily="34" charset="0"/>
                        <a:cs typeface="Times New Roman" panose="02020603050405020304" pitchFamily="18" charset="0"/>
                      </a:rPr>
                      <m:t>𝑒</m:t>
                    </m:r>
                  </m:oMath>
                </a14:m>
                <a:r>
                  <a:rPr lang="mk-MK" sz="1600" dirty="0">
                    <a:latin typeface="Times New Roman" panose="02020603050405020304" pitchFamily="18" charset="0"/>
                    <a:ea typeface="Times New Roman" panose="02020603050405020304" pitchFamily="18" charset="0"/>
                  </a:rPr>
                  <a:t>,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𝑛</m:t>
                    </m:r>
                  </m:oMath>
                </a14:m>
                <a:r>
                  <a:rPr lang="mk-MK" sz="1600" dirty="0">
                    <a:latin typeface="Times New Roman" panose="02020603050405020304" pitchFamily="18" charset="0"/>
                    <a:ea typeface="Times New Roman" panose="02020603050405020304" pitchFamily="18" charset="0"/>
                  </a:rPr>
                  <a:t>  </a:t>
                </a:r>
                <a:r>
                  <a:rPr lang="en-US" sz="1600" dirty="0" smtClean="0">
                    <a:latin typeface="Times New Roman" panose="02020603050405020304" pitchFamily="18" charset="0"/>
                    <a:ea typeface="Times New Roman" panose="02020603050405020304" pitchFamily="18" charset="0"/>
                  </a:rPr>
                  <a:t>and</a:t>
                </a:r>
                <a:r>
                  <a:rPr lang="mk-MK" sz="1600" dirty="0" smtClean="0">
                    <a:latin typeface="Times New Roman" panose="02020603050405020304" pitchFamily="18" charset="0"/>
                    <a:ea typeface="Times New Roman" panose="02020603050405020304" pitchFamily="18" charset="0"/>
                  </a:rPr>
                  <a:t>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𝑃</m:t>
                    </m:r>
                  </m:oMath>
                </a14:m>
                <a:r>
                  <a:rPr lang="mk-MK" sz="1600" dirty="0">
                    <a:latin typeface="Times New Roman" panose="02020603050405020304" pitchFamily="18" charset="0"/>
                    <a:ea typeface="Times New Roman" panose="02020603050405020304" pitchFamily="18" charset="0"/>
                  </a:rPr>
                  <a:t>).</a:t>
                </a:r>
                <a:endParaRPr lang="en-US" sz="1600" dirty="0"/>
              </a:p>
            </p:txBody>
          </p:sp>
        </mc:Choice>
        <mc:Fallback xmlns="">
          <p:sp>
            <p:nvSpPr>
              <p:cNvPr id="15" name="Rectangle 14"/>
              <p:cNvSpPr>
                <a:spLocks noRot="1" noChangeAspect="1" noMove="1" noResize="1" noEditPoints="1" noAdjustHandles="1" noChangeArrowheads="1" noChangeShapeType="1" noTextEdit="1"/>
              </p:cNvSpPr>
              <p:nvPr/>
            </p:nvSpPr>
            <p:spPr>
              <a:xfrm>
                <a:off x="7173911" y="3746408"/>
                <a:ext cx="4709772" cy="2114040"/>
              </a:xfrm>
              <a:prstGeom prst="rect">
                <a:avLst/>
              </a:prstGeom>
              <a:blipFill>
                <a:blip r:embed="rId6"/>
                <a:stretch>
                  <a:fillRect l="-777" t="-867" r="-1684" b="-3179"/>
                </a:stretch>
              </a:blipFill>
            </p:spPr>
            <p:txBody>
              <a:bodyPr/>
              <a:lstStyle/>
              <a:p>
                <a:r>
                  <a:rPr lang="en-US">
                    <a:noFill/>
                  </a:rPr>
                  <a:t> </a:t>
                </a:r>
              </a:p>
            </p:txBody>
          </p:sp>
        </mc:Fallback>
      </mc:AlternateContent>
      <p:sp>
        <p:nvSpPr>
          <p:cNvPr id="8" name="Rectangle 7"/>
          <p:cNvSpPr/>
          <p:nvPr/>
        </p:nvSpPr>
        <p:spPr>
          <a:xfrm>
            <a:off x="1274839" y="1958541"/>
            <a:ext cx="4299110" cy="523220"/>
          </a:xfrm>
          <a:prstGeom prst="rect">
            <a:avLst/>
          </a:prstGeom>
        </p:spPr>
        <p:txBody>
          <a:bodyPr wrap="square">
            <a:spAutoFit/>
          </a:bodyPr>
          <a:lstStyle/>
          <a:p>
            <a:pPr algn="ctr"/>
            <a:r>
              <a:rPr lang="mk-MK" i="1" dirty="0">
                <a:latin typeface="Times New Roman" panose="02020603050405020304" pitchFamily="18" charset="0"/>
                <a:ea typeface="Calibri" panose="020F0502020204030204" pitchFamily="34" charset="0"/>
              </a:rPr>
              <a:t>Flow in the closed position (a) and in the open position (b) of the guide vane blades in a Francis turbine</a:t>
            </a:r>
            <a:endParaRPr lang="en-US" dirty="0"/>
          </a:p>
        </p:txBody>
      </p:sp>
    </p:spTree>
    <p:extLst>
      <p:ext uri="{BB962C8B-B14F-4D97-AF65-F5344CB8AC3E}">
        <p14:creationId xmlns:p14="http://schemas.microsoft.com/office/powerpoint/2010/main" val="13362805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434</TotalTime>
  <Words>1581</Words>
  <Application>Microsoft Office PowerPoint</Application>
  <PresentationFormat>Widescreen</PresentationFormat>
  <Paragraphs>114</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Cambria Math</vt:lpstr>
      <vt:lpstr>Arial</vt:lpstr>
      <vt:lpstr>Times New Roman</vt:lpstr>
      <vt:lpstr>Calibri</vt:lpstr>
      <vt:lpstr>Exo 2</vt:lpstr>
      <vt:lpstr>Office Theme</vt:lpstr>
      <vt:lpstr>Modern Hydro Power Plants</vt:lpstr>
      <vt:lpstr>Types of hydraulic turbines, constructions, selection of parameters for reaction and impulse turbines</vt:lpstr>
      <vt:lpstr>2.1. Description and classification </vt:lpstr>
      <vt:lpstr>2.1. Description and classification </vt:lpstr>
      <vt:lpstr>2.1. Description and classification </vt:lpstr>
      <vt:lpstr>2.1. Description and classification  2.1.1. Pelton turbine</vt:lpstr>
      <vt:lpstr>2.1. Description and classification  2.1.1. Pelton turbine</vt:lpstr>
      <vt:lpstr>2.1. Description and classification  2.1.2. Francis Turbine </vt:lpstr>
      <vt:lpstr>2.1. Description and classification  2.1.2. Francis Turbine </vt:lpstr>
      <vt:lpstr>2.1. Description and classification  2.1.3. Propeller and Kaplan turbines</vt:lpstr>
      <vt:lpstr>2.1. Description and classification  2.1.4. Horizontal axis turbine</vt:lpstr>
      <vt:lpstr>2.1. Description and classification  2.1.4. Horizontal axis turbine</vt:lpstr>
      <vt:lpstr>2.1. Description and classification  2.1.4. Horizontal axis turbine</vt:lpstr>
      <vt:lpstr>2.1. Description and classification  2.1.5. Diagonal turbine </vt:lpstr>
      <vt:lpstr>2.1. Description and classification  2.1.5. Diagonal turbine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43</cp:revision>
  <dcterms:created xsi:type="dcterms:W3CDTF">2022-10-28T13:12:53Z</dcterms:created>
  <dcterms:modified xsi:type="dcterms:W3CDTF">2024-01-31T21:13:23Z</dcterms:modified>
</cp:coreProperties>
</file>