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60" r:id="rId7"/>
    <p:sldId id="266" r:id="rId8"/>
    <p:sldId id="261" r:id="rId9"/>
    <p:sldId id="267" r:id="rId10"/>
    <p:sldId id="262" r:id="rId11"/>
    <p:sldId id="268" r:id="rId12"/>
    <p:sldId id="269" r:id="rId13"/>
    <p:sldId id="263" r:id="rId14"/>
    <p:sldId id="264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76" d="100"/>
          <a:sy n="76" d="100"/>
        </p:scale>
        <p:origin x="62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2602D7-1638-4D83-9BFF-EE80F23EB7E1}" type="doc">
      <dgm:prSet loTypeId="urn:microsoft.com/office/officeart/2005/8/layout/hierarchy1" loCatId="hierarchy" qsTypeId="urn:microsoft.com/office/officeart/2005/8/quickstyle/simple5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1DC296E7-6737-4076-ADF3-288D7FEC3C11}">
      <dgm:prSet/>
      <dgm:spPr/>
      <dgm:t>
        <a:bodyPr/>
        <a:lstStyle/>
        <a:p>
          <a:r>
            <a:rPr lang="sr-Latn-RS" b="0" i="0" baseline="0"/>
            <a:t>Podstiče razvoj ekološki prihvatljivih tehnologija za preradu otpada.</a:t>
          </a:r>
          <a:endParaRPr lang="en-US"/>
        </a:p>
      </dgm:t>
    </dgm:pt>
    <dgm:pt modelId="{EAA003FA-8A26-4D8C-BB68-4AE42C33D77C}" type="parTrans" cxnId="{58847AAC-C9BA-4E93-B625-50DB1343F12B}">
      <dgm:prSet/>
      <dgm:spPr/>
      <dgm:t>
        <a:bodyPr/>
        <a:lstStyle/>
        <a:p>
          <a:endParaRPr lang="en-US"/>
        </a:p>
      </dgm:t>
    </dgm:pt>
    <dgm:pt modelId="{BF9AF31B-44D8-4DF9-91EE-28C9BE4E0353}" type="sibTrans" cxnId="{58847AAC-C9BA-4E93-B625-50DB1343F12B}">
      <dgm:prSet/>
      <dgm:spPr/>
      <dgm:t>
        <a:bodyPr/>
        <a:lstStyle/>
        <a:p>
          <a:endParaRPr lang="en-US"/>
        </a:p>
      </dgm:t>
    </dgm:pt>
    <dgm:pt modelId="{A5DA1D1D-4187-428D-8030-3A56685D75AC}">
      <dgm:prSet/>
      <dgm:spPr/>
      <dgm:t>
        <a:bodyPr/>
        <a:lstStyle/>
        <a:p>
          <a:r>
            <a:rPr lang="sr-Latn-RS" b="0" i="0" baseline="0"/>
            <a:t>Ograničava upotrebu opasnih materijala kao što su olovo, živa i kadmijum u proizvodnji.</a:t>
          </a:r>
          <a:endParaRPr lang="en-US"/>
        </a:p>
      </dgm:t>
    </dgm:pt>
    <dgm:pt modelId="{AA9A298F-4444-4509-98E5-C2C4DFBBE432}" type="parTrans" cxnId="{20B3BE5D-5AB8-445B-8C8E-5C93AD6E10E5}">
      <dgm:prSet/>
      <dgm:spPr/>
      <dgm:t>
        <a:bodyPr/>
        <a:lstStyle/>
        <a:p>
          <a:endParaRPr lang="en-US"/>
        </a:p>
      </dgm:t>
    </dgm:pt>
    <dgm:pt modelId="{48D578EB-5A7E-48A7-A40B-80BA105995BE}" type="sibTrans" cxnId="{20B3BE5D-5AB8-445B-8C8E-5C93AD6E10E5}">
      <dgm:prSet/>
      <dgm:spPr/>
      <dgm:t>
        <a:bodyPr/>
        <a:lstStyle/>
        <a:p>
          <a:endParaRPr lang="en-US"/>
        </a:p>
      </dgm:t>
    </dgm:pt>
    <dgm:pt modelId="{F7585010-EA4D-43B5-9FC3-071D70F77857}">
      <dgm:prSet/>
      <dgm:spPr/>
      <dgm:t>
        <a:bodyPr/>
        <a:lstStyle/>
        <a:p>
          <a:r>
            <a:rPr lang="sr-Latn-RS" b="0" i="0" baseline="0"/>
            <a:t>Propisuje ciljeve za smanjenje elektronskog otpada i povećanje stope ponovne upotrebe. </a:t>
          </a:r>
          <a:endParaRPr lang="en-US"/>
        </a:p>
      </dgm:t>
    </dgm:pt>
    <dgm:pt modelId="{001EE5F7-ACC3-453B-96B6-DD6FCF2A4F60}" type="parTrans" cxnId="{806AA246-3A67-4828-A919-AC23686CFC34}">
      <dgm:prSet/>
      <dgm:spPr/>
      <dgm:t>
        <a:bodyPr/>
        <a:lstStyle/>
        <a:p>
          <a:endParaRPr lang="en-US"/>
        </a:p>
      </dgm:t>
    </dgm:pt>
    <dgm:pt modelId="{C621A57E-CAA5-4E55-8DF9-08F0A509F19B}" type="sibTrans" cxnId="{806AA246-3A67-4828-A919-AC23686CFC34}">
      <dgm:prSet/>
      <dgm:spPr/>
      <dgm:t>
        <a:bodyPr/>
        <a:lstStyle/>
        <a:p>
          <a:endParaRPr lang="en-US"/>
        </a:p>
      </dgm:t>
    </dgm:pt>
    <dgm:pt modelId="{A4778E50-9359-46E5-9E1C-7CC7F5B44CD4}" type="pres">
      <dgm:prSet presAssocID="{452602D7-1638-4D83-9BFF-EE80F23EB7E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2B2A94D-36CD-4F2D-8AEF-FDB2F3DAEF95}" type="pres">
      <dgm:prSet presAssocID="{1DC296E7-6737-4076-ADF3-288D7FEC3C11}" presName="hierRoot1" presStyleCnt="0"/>
      <dgm:spPr/>
    </dgm:pt>
    <dgm:pt modelId="{2E0761ED-1EE6-41FA-8DE4-B0DDC6D34DC1}" type="pres">
      <dgm:prSet presAssocID="{1DC296E7-6737-4076-ADF3-288D7FEC3C11}" presName="composite" presStyleCnt="0"/>
      <dgm:spPr/>
    </dgm:pt>
    <dgm:pt modelId="{EB26CA73-0DBF-4CD0-A8E3-E8736E2D27C0}" type="pres">
      <dgm:prSet presAssocID="{1DC296E7-6737-4076-ADF3-288D7FEC3C11}" presName="background" presStyleLbl="node0" presStyleIdx="0" presStyleCnt="3"/>
      <dgm:spPr/>
    </dgm:pt>
    <dgm:pt modelId="{2494818F-193C-4C19-B9AF-291551404C23}" type="pres">
      <dgm:prSet presAssocID="{1DC296E7-6737-4076-ADF3-288D7FEC3C11}" presName="text" presStyleLbl="fgAcc0" presStyleIdx="0" presStyleCnt="3">
        <dgm:presLayoutVars>
          <dgm:chPref val="3"/>
        </dgm:presLayoutVars>
      </dgm:prSet>
      <dgm:spPr/>
    </dgm:pt>
    <dgm:pt modelId="{05A7F8B1-235E-4BB5-911B-8E18CB19A335}" type="pres">
      <dgm:prSet presAssocID="{1DC296E7-6737-4076-ADF3-288D7FEC3C11}" presName="hierChild2" presStyleCnt="0"/>
      <dgm:spPr/>
    </dgm:pt>
    <dgm:pt modelId="{5C5C5B23-E470-4983-88FF-7A932B6EBB24}" type="pres">
      <dgm:prSet presAssocID="{A5DA1D1D-4187-428D-8030-3A56685D75AC}" presName="hierRoot1" presStyleCnt="0"/>
      <dgm:spPr/>
    </dgm:pt>
    <dgm:pt modelId="{A0E04899-BE96-4B6D-B3D5-3113A4776737}" type="pres">
      <dgm:prSet presAssocID="{A5DA1D1D-4187-428D-8030-3A56685D75AC}" presName="composite" presStyleCnt="0"/>
      <dgm:spPr/>
    </dgm:pt>
    <dgm:pt modelId="{8466B45B-3661-468C-A045-71A4CD104079}" type="pres">
      <dgm:prSet presAssocID="{A5DA1D1D-4187-428D-8030-3A56685D75AC}" presName="background" presStyleLbl="node0" presStyleIdx="1" presStyleCnt="3"/>
      <dgm:spPr/>
    </dgm:pt>
    <dgm:pt modelId="{0AA0C9B6-DB90-459C-8FD6-37AAE2967F68}" type="pres">
      <dgm:prSet presAssocID="{A5DA1D1D-4187-428D-8030-3A56685D75AC}" presName="text" presStyleLbl="fgAcc0" presStyleIdx="1" presStyleCnt="3">
        <dgm:presLayoutVars>
          <dgm:chPref val="3"/>
        </dgm:presLayoutVars>
      </dgm:prSet>
      <dgm:spPr/>
    </dgm:pt>
    <dgm:pt modelId="{55B404C8-CB63-4CC6-8922-75B99CD48794}" type="pres">
      <dgm:prSet presAssocID="{A5DA1D1D-4187-428D-8030-3A56685D75AC}" presName="hierChild2" presStyleCnt="0"/>
      <dgm:spPr/>
    </dgm:pt>
    <dgm:pt modelId="{25920AC9-3964-4466-87FE-36D239DC06F3}" type="pres">
      <dgm:prSet presAssocID="{F7585010-EA4D-43B5-9FC3-071D70F77857}" presName="hierRoot1" presStyleCnt="0"/>
      <dgm:spPr/>
    </dgm:pt>
    <dgm:pt modelId="{CE644DE5-9526-4220-9DD4-36561B1FF40A}" type="pres">
      <dgm:prSet presAssocID="{F7585010-EA4D-43B5-9FC3-071D70F77857}" presName="composite" presStyleCnt="0"/>
      <dgm:spPr/>
    </dgm:pt>
    <dgm:pt modelId="{4B74BB9E-E22B-413E-A7EB-B08379C7A4DE}" type="pres">
      <dgm:prSet presAssocID="{F7585010-EA4D-43B5-9FC3-071D70F77857}" presName="background" presStyleLbl="node0" presStyleIdx="2" presStyleCnt="3"/>
      <dgm:spPr/>
    </dgm:pt>
    <dgm:pt modelId="{E4AD206B-7F57-45CC-97B0-F8804EC46747}" type="pres">
      <dgm:prSet presAssocID="{F7585010-EA4D-43B5-9FC3-071D70F77857}" presName="text" presStyleLbl="fgAcc0" presStyleIdx="2" presStyleCnt="3">
        <dgm:presLayoutVars>
          <dgm:chPref val="3"/>
        </dgm:presLayoutVars>
      </dgm:prSet>
      <dgm:spPr/>
    </dgm:pt>
    <dgm:pt modelId="{971C6795-15EB-46E2-B4A3-204BFB981B87}" type="pres">
      <dgm:prSet presAssocID="{F7585010-EA4D-43B5-9FC3-071D70F77857}" presName="hierChild2" presStyleCnt="0"/>
      <dgm:spPr/>
    </dgm:pt>
  </dgm:ptLst>
  <dgm:cxnLst>
    <dgm:cxn modelId="{20B3BE5D-5AB8-445B-8C8E-5C93AD6E10E5}" srcId="{452602D7-1638-4D83-9BFF-EE80F23EB7E1}" destId="{A5DA1D1D-4187-428D-8030-3A56685D75AC}" srcOrd="1" destOrd="0" parTransId="{AA9A298F-4444-4509-98E5-C2C4DFBBE432}" sibTransId="{48D578EB-5A7E-48A7-A40B-80BA105995BE}"/>
    <dgm:cxn modelId="{806AA246-3A67-4828-A919-AC23686CFC34}" srcId="{452602D7-1638-4D83-9BFF-EE80F23EB7E1}" destId="{F7585010-EA4D-43B5-9FC3-071D70F77857}" srcOrd="2" destOrd="0" parTransId="{001EE5F7-ACC3-453B-96B6-DD6FCF2A4F60}" sibTransId="{C621A57E-CAA5-4E55-8DF9-08F0A509F19B}"/>
    <dgm:cxn modelId="{FDBAF97C-5184-4D09-B619-333E756519A9}" type="presOf" srcId="{452602D7-1638-4D83-9BFF-EE80F23EB7E1}" destId="{A4778E50-9359-46E5-9E1C-7CC7F5B44CD4}" srcOrd="0" destOrd="0" presId="urn:microsoft.com/office/officeart/2005/8/layout/hierarchy1"/>
    <dgm:cxn modelId="{C55B417F-CEAC-476C-87D3-4123948C7367}" type="presOf" srcId="{1DC296E7-6737-4076-ADF3-288D7FEC3C11}" destId="{2494818F-193C-4C19-B9AF-291551404C23}" srcOrd="0" destOrd="0" presId="urn:microsoft.com/office/officeart/2005/8/layout/hierarchy1"/>
    <dgm:cxn modelId="{759AAD9D-3129-4032-AE23-5967BD98EB49}" type="presOf" srcId="{F7585010-EA4D-43B5-9FC3-071D70F77857}" destId="{E4AD206B-7F57-45CC-97B0-F8804EC46747}" srcOrd="0" destOrd="0" presId="urn:microsoft.com/office/officeart/2005/8/layout/hierarchy1"/>
    <dgm:cxn modelId="{58847AAC-C9BA-4E93-B625-50DB1343F12B}" srcId="{452602D7-1638-4D83-9BFF-EE80F23EB7E1}" destId="{1DC296E7-6737-4076-ADF3-288D7FEC3C11}" srcOrd="0" destOrd="0" parTransId="{EAA003FA-8A26-4D8C-BB68-4AE42C33D77C}" sibTransId="{BF9AF31B-44D8-4DF9-91EE-28C9BE4E0353}"/>
    <dgm:cxn modelId="{4C5ACECD-0951-4B67-AFEE-24E190EBE8F4}" type="presOf" srcId="{A5DA1D1D-4187-428D-8030-3A56685D75AC}" destId="{0AA0C9B6-DB90-459C-8FD6-37AAE2967F68}" srcOrd="0" destOrd="0" presId="urn:microsoft.com/office/officeart/2005/8/layout/hierarchy1"/>
    <dgm:cxn modelId="{151796DC-B0D8-4497-8A44-B5296ADC6958}" type="presParOf" srcId="{A4778E50-9359-46E5-9E1C-7CC7F5B44CD4}" destId="{E2B2A94D-36CD-4F2D-8AEF-FDB2F3DAEF95}" srcOrd="0" destOrd="0" presId="urn:microsoft.com/office/officeart/2005/8/layout/hierarchy1"/>
    <dgm:cxn modelId="{A41CDB58-24F1-4217-BE44-D65D0A1913FC}" type="presParOf" srcId="{E2B2A94D-36CD-4F2D-8AEF-FDB2F3DAEF95}" destId="{2E0761ED-1EE6-41FA-8DE4-B0DDC6D34DC1}" srcOrd="0" destOrd="0" presId="urn:microsoft.com/office/officeart/2005/8/layout/hierarchy1"/>
    <dgm:cxn modelId="{3BCC72D1-DCDB-4848-BB7A-2568AB59A6A4}" type="presParOf" srcId="{2E0761ED-1EE6-41FA-8DE4-B0DDC6D34DC1}" destId="{EB26CA73-0DBF-4CD0-A8E3-E8736E2D27C0}" srcOrd="0" destOrd="0" presId="urn:microsoft.com/office/officeart/2005/8/layout/hierarchy1"/>
    <dgm:cxn modelId="{FF7BC8CF-2A67-414F-BF9A-D63A6B7D15F5}" type="presParOf" srcId="{2E0761ED-1EE6-41FA-8DE4-B0DDC6D34DC1}" destId="{2494818F-193C-4C19-B9AF-291551404C23}" srcOrd="1" destOrd="0" presId="urn:microsoft.com/office/officeart/2005/8/layout/hierarchy1"/>
    <dgm:cxn modelId="{7D532E40-12C3-4EA3-BA0A-F5DD49D57CE4}" type="presParOf" srcId="{E2B2A94D-36CD-4F2D-8AEF-FDB2F3DAEF95}" destId="{05A7F8B1-235E-4BB5-911B-8E18CB19A335}" srcOrd="1" destOrd="0" presId="urn:microsoft.com/office/officeart/2005/8/layout/hierarchy1"/>
    <dgm:cxn modelId="{682C55E9-F2B3-4C0F-9146-CC116D02FAE7}" type="presParOf" srcId="{A4778E50-9359-46E5-9E1C-7CC7F5B44CD4}" destId="{5C5C5B23-E470-4983-88FF-7A932B6EBB24}" srcOrd="1" destOrd="0" presId="urn:microsoft.com/office/officeart/2005/8/layout/hierarchy1"/>
    <dgm:cxn modelId="{26A24D86-7E7D-45A6-BD18-5DE531B93375}" type="presParOf" srcId="{5C5C5B23-E470-4983-88FF-7A932B6EBB24}" destId="{A0E04899-BE96-4B6D-B3D5-3113A4776737}" srcOrd="0" destOrd="0" presId="urn:microsoft.com/office/officeart/2005/8/layout/hierarchy1"/>
    <dgm:cxn modelId="{73B4D984-A0A5-4B57-BA89-69A43E6512EB}" type="presParOf" srcId="{A0E04899-BE96-4B6D-B3D5-3113A4776737}" destId="{8466B45B-3661-468C-A045-71A4CD104079}" srcOrd="0" destOrd="0" presId="urn:microsoft.com/office/officeart/2005/8/layout/hierarchy1"/>
    <dgm:cxn modelId="{06E37966-2190-4B3B-825A-AA9AFA2F6B13}" type="presParOf" srcId="{A0E04899-BE96-4B6D-B3D5-3113A4776737}" destId="{0AA0C9B6-DB90-459C-8FD6-37AAE2967F68}" srcOrd="1" destOrd="0" presId="urn:microsoft.com/office/officeart/2005/8/layout/hierarchy1"/>
    <dgm:cxn modelId="{98A2CD31-E431-4DC5-A431-60E30BBF6C6F}" type="presParOf" srcId="{5C5C5B23-E470-4983-88FF-7A932B6EBB24}" destId="{55B404C8-CB63-4CC6-8922-75B99CD48794}" srcOrd="1" destOrd="0" presId="urn:microsoft.com/office/officeart/2005/8/layout/hierarchy1"/>
    <dgm:cxn modelId="{E0830C01-610F-4A4D-8FE6-9E2957CBD8C0}" type="presParOf" srcId="{A4778E50-9359-46E5-9E1C-7CC7F5B44CD4}" destId="{25920AC9-3964-4466-87FE-36D239DC06F3}" srcOrd="2" destOrd="0" presId="urn:microsoft.com/office/officeart/2005/8/layout/hierarchy1"/>
    <dgm:cxn modelId="{383EB02A-B787-4AF0-88B6-8C2CE6BA7133}" type="presParOf" srcId="{25920AC9-3964-4466-87FE-36D239DC06F3}" destId="{CE644DE5-9526-4220-9DD4-36561B1FF40A}" srcOrd="0" destOrd="0" presId="urn:microsoft.com/office/officeart/2005/8/layout/hierarchy1"/>
    <dgm:cxn modelId="{51D9A18E-80A4-4AE7-B702-32F9B20418C2}" type="presParOf" srcId="{CE644DE5-9526-4220-9DD4-36561B1FF40A}" destId="{4B74BB9E-E22B-413E-A7EB-B08379C7A4DE}" srcOrd="0" destOrd="0" presId="urn:microsoft.com/office/officeart/2005/8/layout/hierarchy1"/>
    <dgm:cxn modelId="{18E98937-38DC-47D9-979F-B03DD6692001}" type="presParOf" srcId="{CE644DE5-9526-4220-9DD4-36561B1FF40A}" destId="{E4AD206B-7F57-45CC-97B0-F8804EC46747}" srcOrd="1" destOrd="0" presId="urn:microsoft.com/office/officeart/2005/8/layout/hierarchy1"/>
    <dgm:cxn modelId="{ED7D3DB1-474E-40E8-8B0E-589E1790B867}" type="presParOf" srcId="{25920AC9-3964-4466-87FE-36D239DC06F3}" destId="{971C6795-15EB-46E2-B4A3-204BFB981B8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5FC47C-2D2F-4CA0-9357-75153E05616E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C75C4EFD-30EF-4F44-9D79-4C3533F974AC}">
      <dgm:prSet/>
      <dgm:spPr/>
      <dgm:t>
        <a:bodyPr/>
        <a:lstStyle/>
        <a:p>
          <a:r>
            <a:rPr lang="sr-Latn-RS"/>
            <a:t>Važnost usklađivanja sa evropskim standardima u cilju zaštite životne sredine.</a:t>
          </a:r>
          <a:endParaRPr lang="en-US"/>
        </a:p>
      </dgm:t>
    </dgm:pt>
    <dgm:pt modelId="{133BF8D4-D05B-4D5D-812E-C012E98E618D}" type="parTrans" cxnId="{67EF07DB-F677-44BC-A0A5-AD5436EC7BF9}">
      <dgm:prSet/>
      <dgm:spPr/>
      <dgm:t>
        <a:bodyPr/>
        <a:lstStyle/>
        <a:p>
          <a:endParaRPr lang="en-US"/>
        </a:p>
      </dgm:t>
    </dgm:pt>
    <dgm:pt modelId="{76A2600E-CFAA-4E97-979F-72578CE77B6E}" type="sibTrans" cxnId="{67EF07DB-F677-44BC-A0A5-AD5436EC7BF9}">
      <dgm:prSet/>
      <dgm:spPr/>
      <dgm:t>
        <a:bodyPr/>
        <a:lstStyle/>
        <a:p>
          <a:endParaRPr lang="en-US"/>
        </a:p>
      </dgm:t>
    </dgm:pt>
    <dgm:pt modelId="{65C5C7FC-0050-439A-B4CD-0D64F16BFBD8}">
      <dgm:prSet/>
      <dgm:spPr/>
      <dgm:t>
        <a:bodyPr/>
        <a:lstStyle/>
        <a:p>
          <a:r>
            <a:rPr lang="sr-Latn-RS"/>
            <a:t>Potreba za kontinuiranim obrazovanjem i prilagođavanjem novim regulativama.</a:t>
          </a:r>
          <a:endParaRPr lang="en-US"/>
        </a:p>
      </dgm:t>
    </dgm:pt>
    <dgm:pt modelId="{380BCDB1-53EE-482D-93CE-C09ABA9C91AD}" type="parTrans" cxnId="{C023CD68-99B3-4A16-B25C-1ABA40479C34}">
      <dgm:prSet/>
      <dgm:spPr/>
      <dgm:t>
        <a:bodyPr/>
        <a:lstStyle/>
        <a:p>
          <a:endParaRPr lang="en-US"/>
        </a:p>
      </dgm:t>
    </dgm:pt>
    <dgm:pt modelId="{4B91BCC8-C1FE-4058-9B23-4A810F57CD09}" type="sibTrans" cxnId="{C023CD68-99B3-4A16-B25C-1ABA40479C34}">
      <dgm:prSet/>
      <dgm:spPr/>
      <dgm:t>
        <a:bodyPr/>
        <a:lstStyle/>
        <a:p>
          <a:endParaRPr lang="en-US"/>
        </a:p>
      </dgm:t>
    </dgm:pt>
    <dgm:pt modelId="{915E5D59-2659-4398-AABA-E78FAEBBFDED}">
      <dgm:prSet/>
      <dgm:spPr/>
      <dgm:t>
        <a:bodyPr/>
        <a:lstStyle/>
        <a:p>
          <a:r>
            <a:rPr lang="sr-Latn-RS"/>
            <a:t>Održivi razvoj kroz reciklažu i smanjenje otpada.</a:t>
          </a:r>
          <a:endParaRPr lang="en-US"/>
        </a:p>
      </dgm:t>
    </dgm:pt>
    <dgm:pt modelId="{66F49FDE-FF1B-4A2A-9451-F68555130BFD}" type="parTrans" cxnId="{1F9CD08E-07C0-4E80-A45B-C2FE8BF10057}">
      <dgm:prSet/>
      <dgm:spPr/>
      <dgm:t>
        <a:bodyPr/>
        <a:lstStyle/>
        <a:p>
          <a:endParaRPr lang="en-US"/>
        </a:p>
      </dgm:t>
    </dgm:pt>
    <dgm:pt modelId="{027E71B4-F160-4F86-8686-4944D8DD0C83}" type="sibTrans" cxnId="{1F9CD08E-07C0-4E80-A45B-C2FE8BF10057}">
      <dgm:prSet/>
      <dgm:spPr/>
      <dgm:t>
        <a:bodyPr/>
        <a:lstStyle/>
        <a:p>
          <a:endParaRPr lang="en-US"/>
        </a:p>
      </dgm:t>
    </dgm:pt>
    <dgm:pt modelId="{FB2345C6-04AD-48A3-A882-CC5CE4CD3A3B}" type="pres">
      <dgm:prSet presAssocID="{D15FC47C-2D2F-4CA0-9357-75153E05616E}" presName="linear" presStyleCnt="0">
        <dgm:presLayoutVars>
          <dgm:animLvl val="lvl"/>
          <dgm:resizeHandles val="exact"/>
        </dgm:presLayoutVars>
      </dgm:prSet>
      <dgm:spPr/>
    </dgm:pt>
    <dgm:pt modelId="{E8ED36E7-3A9B-45DF-A4F0-9078F4CA03DB}" type="pres">
      <dgm:prSet presAssocID="{C75C4EFD-30EF-4F44-9D79-4C3533F974AC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FBD98DBC-96F4-4776-8BA8-DAEAB9D19D8E}" type="pres">
      <dgm:prSet presAssocID="{76A2600E-CFAA-4E97-979F-72578CE77B6E}" presName="spacer" presStyleCnt="0"/>
      <dgm:spPr/>
    </dgm:pt>
    <dgm:pt modelId="{4BCBF652-4047-4986-AAC2-603789A74657}" type="pres">
      <dgm:prSet presAssocID="{65C5C7FC-0050-439A-B4CD-0D64F16BFBD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07A510C9-05DA-4C87-9E5B-728648CBA53B}" type="pres">
      <dgm:prSet presAssocID="{4B91BCC8-C1FE-4058-9B23-4A810F57CD09}" presName="spacer" presStyleCnt="0"/>
      <dgm:spPr/>
    </dgm:pt>
    <dgm:pt modelId="{50C8DD5E-FB65-4ECB-8216-824611EBD603}" type="pres">
      <dgm:prSet presAssocID="{915E5D59-2659-4398-AABA-E78FAEBBFDED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D95F1B05-0309-43BE-A61A-986EC5678EE6}" type="presOf" srcId="{915E5D59-2659-4398-AABA-E78FAEBBFDED}" destId="{50C8DD5E-FB65-4ECB-8216-824611EBD603}" srcOrd="0" destOrd="0" presId="urn:microsoft.com/office/officeart/2005/8/layout/vList2"/>
    <dgm:cxn modelId="{C023CD68-99B3-4A16-B25C-1ABA40479C34}" srcId="{D15FC47C-2D2F-4CA0-9357-75153E05616E}" destId="{65C5C7FC-0050-439A-B4CD-0D64F16BFBD8}" srcOrd="1" destOrd="0" parTransId="{380BCDB1-53EE-482D-93CE-C09ABA9C91AD}" sibTransId="{4B91BCC8-C1FE-4058-9B23-4A810F57CD09}"/>
    <dgm:cxn modelId="{E3C4858B-6F5A-4143-A42E-36D14B205C77}" type="presOf" srcId="{65C5C7FC-0050-439A-B4CD-0D64F16BFBD8}" destId="{4BCBF652-4047-4986-AAC2-603789A74657}" srcOrd="0" destOrd="0" presId="urn:microsoft.com/office/officeart/2005/8/layout/vList2"/>
    <dgm:cxn modelId="{1F9CD08E-07C0-4E80-A45B-C2FE8BF10057}" srcId="{D15FC47C-2D2F-4CA0-9357-75153E05616E}" destId="{915E5D59-2659-4398-AABA-E78FAEBBFDED}" srcOrd="2" destOrd="0" parTransId="{66F49FDE-FF1B-4A2A-9451-F68555130BFD}" sibTransId="{027E71B4-F160-4F86-8686-4944D8DD0C83}"/>
    <dgm:cxn modelId="{67EF07DB-F677-44BC-A0A5-AD5436EC7BF9}" srcId="{D15FC47C-2D2F-4CA0-9357-75153E05616E}" destId="{C75C4EFD-30EF-4F44-9D79-4C3533F974AC}" srcOrd="0" destOrd="0" parTransId="{133BF8D4-D05B-4D5D-812E-C012E98E618D}" sibTransId="{76A2600E-CFAA-4E97-979F-72578CE77B6E}"/>
    <dgm:cxn modelId="{7D4C58EC-F190-47A4-8E3A-4CAE70B998E8}" type="presOf" srcId="{D15FC47C-2D2F-4CA0-9357-75153E05616E}" destId="{FB2345C6-04AD-48A3-A882-CC5CE4CD3A3B}" srcOrd="0" destOrd="0" presId="urn:microsoft.com/office/officeart/2005/8/layout/vList2"/>
    <dgm:cxn modelId="{6B818FFA-1255-482D-B70A-84B46E3F9D2D}" type="presOf" srcId="{C75C4EFD-30EF-4F44-9D79-4C3533F974AC}" destId="{E8ED36E7-3A9B-45DF-A4F0-9078F4CA03DB}" srcOrd="0" destOrd="0" presId="urn:microsoft.com/office/officeart/2005/8/layout/vList2"/>
    <dgm:cxn modelId="{BA45CBA4-5C73-4172-885B-4E4EE3BB5A96}" type="presParOf" srcId="{FB2345C6-04AD-48A3-A882-CC5CE4CD3A3B}" destId="{E8ED36E7-3A9B-45DF-A4F0-9078F4CA03DB}" srcOrd="0" destOrd="0" presId="urn:microsoft.com/office/officeart/2005/8/layout/vList2"/>
    <dgm:cxn modelId="{BFCAEA0F-C18A-4FE7-B894-1F6C65D1EEC1}" type="presParOf" srcId="{FB2345C6-04AD-48A3-A882-CC5CE4CD3A3B}" destId="{FBD98DBC-96F4-4776-8BA8-DAEAB9D19D8E}" srcOrd="1" destOrd="0" presId="urn:microsoft.com/office/officeart/2005/8/layout/vList2"/>
    <dgm:cxn modelId="{970B3722-2B76-485D-A4D7-654D9BB33741}" type="presParOf" srcId="{FB2345C6-04AD-48A3-A882-CC5CE4CD3A3B}" destId="{4BCBF652-4047-4986-AAC2-603789A74657}" srcOrd="2" destOrd="0" presId="urn:microsoft.com/office/officeart/2005/8/layout/vList2"/>
    <dgm:cxn modelId="{B791F331-95D7-4AF4-AD5D-A56DCC7FEF70}" type="presParOf" srcId="{FB2345C6-04AD-48A3-A882-CC5CE4CD3A3B}" destId="{07A510C9-05DA-4C87-9E5B-728648CBA53B}" srcOrd="3" destOrd="0" presId="urn:microsoft.com/office/officeart/2005/8/layout/vList2"/>
    <dgm:cxn modelId="{DF794881-1900-47BD-9654-EBCD1CE555E8}" type="presParOf" srcId="{FB2345C6-04AD-48A3-A882-CC5CE4CD3A3B}" destId="{50C8DD5E-FB65-4ECB-8216-824611EBD60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26CA73-0DBF-4CD0-A8E3-E8736E2D27C0}">
      <dsp:nvSpPr>
        <dsp:cNvPr id="0" name=""/>
        <dsp:cNvSpPr/>
      </dsp:nvSpPr>
      <dsp:spPr>
        <a:xfrm>
          <a:off x="0" y="1080567"/>
          <a:ext cx="2957512" cy="18780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494818F-193C-4C19-B9AF-291551404C23}">
      <dsp:nvSpPr>
        <dsp:cNvPr id="0" name=""/>
        <dsp:cNvSpPr/>
      </dsp:nvSpPr>
      <dsp:spPr>
        <a:xfrm>
          <a:off x="328612" y="1392749"/>
          <a:ext cx="2957512" cy="1878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200" b="0" i="0" kern="1200" baseline="0"/>
            <a:t>Podstiče razvoj ekološki prihvatljivih tehnologija za preradu otpada.</a:t>
          </a:r>
          <a:endParaRPr lang="en-US" sz="2200" kern="1200"/>
        </a:p>
      </dsp:txBody>
      <dsp:txXfrm>
        <a:off x="383617" y="1447754"/>
        <a:ext cx="2847502" cy="1768010"/>
      </dsp:txXfrm>
    </dsp:sp>
    <dsp:sp modelId="{8466B45B-3661-468C-A045-71A4CD104079}">
      <dsp:nvSpPr>
        <dsp:cNvPr id="0" name=""/>
        <dsp:cNvSpPr/>
      </dsp:nvSpPr>
      <dsp:spPr>
        <a:xfrm>
          <a:off x="3614737" y="1080567"/>
          <a:ext cx="2957512" cy="18780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AA0C9B6-DB90-459C-8FD6-37AAE2967F68}">
      <dsp:nvSpPr>
        <dsp:cNvPr id="0" name=""/>
        <dsp:cNvSpPr/>
      </dsp:nvSpPr>
      <dsp:spPr>
        <a:xfrm>
          <a:off x="3943350" y="1392749"/>
          <a:ext cx="2957512" cy="1878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200" b="0" i="0" kern="1200" baseline="0"/>
            <a:t>Ograničava upotrebu opasnih materijala kao što su olovo, živa i kadmijum u proizvodnji.</a:t>
          </a:r>
          <a:endParaRPr lang="en-US" sz="2200" kern="1200"/>
        </a:p>
      </dsp:txBody>
      <dsp:txXfrm>
        <a:off x="3998355" y="1447754"/>
        <a:ext cx="2847502" cy="1768010"/>
      </dsp:txXfrm>
    </dsp:sp>
    <dsp:sp modelId="{4B74BB9E-E22B-413E-A7EB-B08379C7A4DE}">
      <dsp:nvSpPr>
        <dsp:cNvPr id="0" name=""/>
        <dsp:cNvSpPr/>
      </dsp:nvSpPr>
      <dsp:spPr>
        <a:xfrm>
          <a:off x="7229475" y="1080567"/>
          <a:ext cx="2957512" cy="18780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4AD206B-7F57-45CC-97B0-F8804EC46747}">
      <dsp:nvSpPr>
        <dsp:cNvPr id="0" name=""/>
        <dsp:cNvSpPr/>
      </dsp:nvSpPr>
      <dsp:spPr>
        <a:xfrm>
          <a:off x="7558087" y="1392749"/>
          <a:ext cx="2957512" cy="1878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200" b="0" i="0" kern="1200" baseline="0"/>
            <a:t>Propisuje ciljeve za smanjenje elektronskog otpada i povećanje stope ponovne upotrebe. </a:t>
          </a:r>
          <a:endParaRPr lang="en-US" sz="2200" kern="1200"/>
        </a:p>
      </dsp:txBody>
      <dsp:txXfrm>
        <a:off x="7613092" y="1447754"/>
        <a:ext cx="2847502" cy="17680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ED36E7-3A9B-45DF-A4F0-9078F4CA03DB}">
      <dsp:nvSpPr>
        <dsp:cNvPr id="0" name=""/>
        <dsp:cNvSpPr/>
      </dsp:nvSpPr>
      <dsp:spPr>
        <a:xfrm>
          <a:off x="0" y="14076"/>
          <a:ext cx="5918184" cy="159471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900" kern="1200"/>
            <a:t>Važnost usklađivanja sa evropskim standardima u cilju zaštite životne sredine.</a:t>
          </a:r>
          <a:endParaRPr lang="en-US" sz="2900" kern="1200"/>
        </a:p>
      </dsp:txBody>
      <dsp:txXfrm>
        <a:off x="77847" y="91923"/>
        <a:ext cx="5762490" cy="1439016"/>
      </dsp:txXfrm>
    </dsp:sp>
    <dsp:sp modelId="{4BCBF652-4047-4986-AAC2-603789A74657}">
      <dsp:nvSpPr>
        <dsp:cNvPr id="0" name=""/>
        <dsp:cNvSpPr/>
      </dsp:nvSpPr>
      <dsp:spPr>
        <a:xfrm>
          <a:off x="0" y="1692306"/>
          <a:ext cx="5918184" cy="1594710"/>
        </a:xfrm>
        <a:prstGeom prst="roundRect">
          <a:avLst/>
        </a:prstGeom>
        <a:solidFill>
          <a:schemeClr val="accent5">
            <a:hueOff val="-6076075"/>
            <a:satOff val="-413"/>
            <a:lumOff val="98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900" kern="1200"/>
            <a:t>Potreba za kontinuiranim obrazovanjem i prilagođavanjem novim regulativama.</a:t>
          </a:r>
          <a:endParaRPr lang="en-US" sz="2900" kern="1200"/>
        </a:p>
      </dsp:txBody>
      <dsp:txXfrm>
        <a:off x="77847" y="1770153"/>
        <a:ext cx="5762490" cy="1439016"/>
      </dsp:txXfrm>
    </dsp:sp>
    <dsp:sp modelId="{50C8DD5E-FB65-4ECB-8216-824611EBD603}">
      <dsp:nvSpPr>
        <dsp:cNvPr id="0" name=""/>
        <dsp:cNvSpPr/>
      </dsp:nvSpPr>
      <dsp:spPr>
        <a:xfrm>
          <a:off x="0" y="3370537"/>
          <a:ext cx="5918184" cy="1594710"/>
        </a:xfrm>
        <a:prstGeom prst="roundRect">
          <a:avLst/>
        </a:prstGeom>
        <a:solidFill>
          <a:schemeClr val="accent5">
            <a:hueOff val="-12152150"/>
            <a:satOff val="-826"/>
            <a:lumOff val="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900" kern="1200"/>
            <a:t>Održivi razvoj kroz reciklažu i smanjenje otpada.</a:t>
          </a:r>
          <a:endParaRPr lang="en-US" sz="2900" kern="1200"/>
        </a:p>
      </dsp:txBody>
      <dsp:txXfrm>
        <a:off x="77847" y="3448384"/>
        <a:ext cx="5762490" cy="14390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BA201D1-7CA7-9745-8304-B5A4A712B1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02FF835-573C-DB66-C84E-B30F607132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RS"/>
              <a:t>Kliknite da biste uredili stil podnaslova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26F92851-52EC-614E-CA14-D9628512B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CDB27-CC8E-4942-B6D5-D05AA2DE7F0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C3E34B22-C578-E15A-4671-F1FB54E8F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AF4A42D7-B2EF-864A-0F33-EA2AF15B1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71BB-EA61-4B88-95DD-F2BF0288728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458652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907AA14-40BB-CD10-2E69-3B6594D22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547C3F21-24EA-E28F-20CA-5CE8A0B8F4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7F07D164-7AFB-6FD5-B249-521DFAC8D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CDB27-CC8E-4942-B6D5-D05AA2DE7F0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84796328-D969-A11D-F469-BE64B6177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F4A45B81-4769-63BA-F38F-E7F3A18B4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71BB-EA61-4B88-95DD-F2BF0288728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25664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C2D01412-D3C8-56CB-6AEE-A68FFE4C56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685576CF-AD48-D507-708B-FB35FE78AF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EA9004FD-2EDA-A27E-6DA6-951C37DEA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CDB27-CC8E-4942-B6D5-D05AA2DE7F0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C6750BE6-01C8-8879-4E54-685A9BFFE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2BFF308B-635A-AF05-BA47-C9D1F1531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71BB-EA61-4B88-95DD-F2BF0288728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18333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671DE43-4F70-5713-5EBB-3C533CC7D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E2EB87DC-0C7B-27F1-34F3-BB53F2690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AD8635B2-7697-BDAB-B84A-72AD0C7AA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CDB27-CC8E-4942-B6D5-D05AA2DE7F0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B5EC4990-8464-47DB-A8F2-CB012A634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0EDA7509-C029-11B8-4752-EF2BA0642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71BB-EA61-4B88-95DD-F2BF0288728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123697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09A0A21-ED50-E8AD-4199-B2DD68AE7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A70591BB-0B22-50BF-CF0E-2D15753DB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423A5579-D41F-4289-CD19-101DA5650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CDB27-CC8E-4942-B6D5-D05AA2DE7F0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58AB57EC-67EE-9DD1-DBDC-8249C2964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12657D95-9970-723F-FBDC-0346B0354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71BB-EA61-4B88-95DD-F2BF0288728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998363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2BE87C-FC6F-E552-B817-5F6CF672F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3B240C8B-4ADC-85CD-4D83-A884DAA878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B3F06A03-A435-46F2-5A9E-289697069E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7378213D-7725-6811-4C04-4BD0D33F5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CDB27-CC8E-4942-B6D5-D05AA2DE7F0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23730BF2-E5A4-1846-0112-94EDD13E9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B34386CA-42BF-DE61-5E01-D0FBB8C41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71BB-EA61-4B88-95DD-F2BF0288728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381532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0E4EBF7-216E-3A4C-050B-612A1B2ED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4FBB1101-7DA4-481E-F3FA-CB5FBE6CCE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E91FC3D3-3523-D7E3-60F4-C5799C740C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7EA53E0D-F09D-8EE2-5BF9-94C9149031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A6041E75-4933-A7BC-36BA-CF4318CDD7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EADF9A1A-92BE-BE39-C33C-F0AD078D7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CDB27-CC8E-4942-B6D5-D05AA2DE7F0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B5E84CCC-F374-65E5-33DE-588579EAF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F65EBC09-FF95-DE19-8260-7A3C1F1CF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71BB-EA61-4B88-95DD-F2BF0288728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924433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708CC4B-82C3-315C-1420-269A25948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590741C3-7568-F3F6-BFBD-D868F183D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CDB27-CC8E-4942-B6D5-D05AA2DE7F0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E617484E-7513-ACC2-FFF6-55D377CCC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25FCFEE8-C902-3445-8070-BEA9D7936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71BB-EA61-4B88-95DD-F2BF0288728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453093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D33D20EB-5A77-3BA5-C18A-092F01A21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CDB27-CC8E-4942-B6D5-D05AA2DE7F0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8DEC4911-5C07-8AE1-9056-44FCD9639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D4048E9C-AFFE-03B0-6E82-BC9B75DEE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71BB-EA61-4B88-95DD-F2BF0288728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25341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09114D9-6A40-0028-58E5-BA0B48F12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55CC4025-DD68-1D6C-2601-52BF1FEE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57A6D4DD-B248-BF98-A486-593F5DE440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D251241F-40F4-B7F0-CC92-71230B25E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CDB27-CC8E-4942-B6D5-D05AA2DE7F0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C8911334-5F51-A57B-1FC4-1D02643AF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1E754FDD-7479-0961-56A4-F25BC0CD4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71BB-EA61-4B88-95DD-F2BF0288728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24715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2B9B012-AB7D-B3F6-A620-758060A94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358A5A4B-C2B5-B2A8-1592-AEA0551785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F144BAAE-4C62-AE64-2555-81FE0107C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EDD9F9CB-6FBC-0C42-E368-DAB7809AB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CDB27-CC8E-4942-B6D5-D05AA2DE7F0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A349E72C-C9D7-C30B-3FBB-4501E1148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E7F7B3B6-ED60-5E4C-996D-40F18DADF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71BB-EA61-4B88-95DD-F2BF0288728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650396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107230F7-8338-167C-2091-7E6F29ED0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60E8EA7E-2C0E-8C45-941E-B0961EAECC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E3793D02-B80B-A9E9-E7E6-8418643BB7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BCDB27-CC8E-4942-B6D5-D05AA2DE7F0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35AD6A4A-AB32-13D7-F606-68DE586544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7634E4F2-F4D8-2136-68E3-B3510BDB8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AC71BB-EA61-4B88-95DD-F2BF0288728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42816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file:///C:\Users\Dejan%20Blagojevic\Desktop\greens%20final\EU%20directive%20i%20standardi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3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43CAA20-3569-4189-9E48-239A229A8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475FABF1-896B-EE8F-D4B7-1E932AD9E0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451381"/>
            <a:ext cx="10512552" cy="4066540"/>
          </a:xfrm>
        </p:spPr>
        <p:txBody>
          <a:bodyPr anchor="b">
            <a:normAutofit/>
          </a:bodyPr>
          <a:lstStyle/>
          <a:p>
            <a:pPr algn="l"/>
            <a:r>
              <a:rPr lang="en-US" sz="66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Uvod</a:t>
            </a:r>
            <a:r>
              <a:rPr lang="en-US" sz="66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u </a:t>
            </a:r>
            <a:r>
              <a:rPr lang="en-US" sz="66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ekološke</a:t>
            </a:r>
            <a:r>
              <a:rPr lang="en-US" sz="66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regulative </a:t>
            </a:r>
            <a:r>
              <a:rPr lang="en-US" sz="66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</a:t>
            </a:r>
            <a:r>
              <a:rPr lang="en-US" sz="66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66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zakonske</a:t>
            </a:r>
            <a:r>
              <a:rPr lang="en-US" sz="66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66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okvire</a:t>
            </a:r>
            <a:endParaRPr lang="sr-Latn-RS" sz="6600" dirty="0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F5DFFFF-E1AC-FDEF-2FDC-93DBF4E5DE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4983276"/>
            <a:ext cx="10512552" cy="1126680"/>
          </a:xfrm>
        </p:spPr>
        <p:txBody>
          <a:bodyPr>
            <a:normAutofit/>
          </a:bodyPr>
          <a:lstStyle/>
          <a:p>
            <a:pPr algn="l"/>
            <a:r>
              <a:rPr lang="en-US" u="sng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Direktive</a:t>
            </a:r>
            <a:r>
              <a:rPr lang="en-US" u="sng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en-US" u="sng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i</a:t>
            </a:r>
            <a:r>
              <a:rPr lang="en-US" u="sng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en-US" u="sng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standardi</a:t>
            </a:r>
            <a:r>
              <a:rPr lang="en-US" u="sng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 u </a:t>
            </a:r>
            <a:r>
              <a:rPr lang="en-US" u="sng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zaštiti</a:t>
            </a:r>
            <a:r>
              <a:rPr lang="en-US" u="sng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en-US" u="sng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životne</a:t>
            </a:r>
            <a:r>
              <a:rPr lang="en-US" u="sng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en-US" u="sng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sredine</a:t>
            </a:r>
            <a:endParaRPr lang="sr-Latn-RS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A542B6D-E775-4832-91DC-2D20F8578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4718595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AE5B2892-768A-35B1-73EF-012D10FFEE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D0E8FB19-67B4-0CC7-3937-C966B01475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3757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274A2263-5F7F-2242-F545-DE3F6BBC0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pt-BR" sz="5400"/>
              <a:t>Praktična primena u državama članicama EU</a:t>
            </a:r>
            <a:endParaRPr lang="sr-Latn-RS" sz="5400"/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B85EAAAB-0DB6-6653-994B-CFF75915963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126418" y="552091"/>
            <a:ext cx="6224335" cy="543153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sr-Latn-RS" altLang="sr-Latn-RS" sz="2000" b="0" i="0" u="none" strike="noStrike" cap="none" normalizeH="0" baseline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kumimoji="0" lang="sr-Latn-RS" altLang="sr-Latn-R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Usklađivanje nacionalnih zakona sa EU direktivama</a:t>
            </a: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 – Države članice su obavezne da svoje zakonodavstvo usklade sa Direktivom o otpadu (2008/98/EC) i drugim relevantnim propisima EU.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kumimoji="0" lang="sr-Latn-RS" altLang="sr-Latn-R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Razvoj programa za upravljanje otpadom na lokalnom nivou</a:t>
            </a: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 – Lokalne samouprave moraju izraditi strategije i akcione planove za upravljanje otpadom, uključujući reciklažu i ponovnu upotrebu.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kumimoji="0" lang="sr-Latn-RS" altLang="sr-Latn-R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Mehanizmi inspekcija i sankcija za nepoštovanje regulativa</a:t>
            </a: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 – Uspostavljanje efikasnih sistema nadzora, inspekcija i kažnjavanja u slučaju nepridržavanja zakona.</a:t>
            </a:r>
            <a:endParaRPr kumimoji="0" lang="en-US" altLang="sr-Latn-RS" sz="2000" b="0" i="0" u="none" strike="noStrike" cap="none" normalizeH="0" baseline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Obaveze članica da nacionalno zakonodavstvo usklade sa EU direktivama.</a:t>
            </a:r>
          </a:p>
        </p:txBody>
      </p:sp>
      <p:pic>
        <p:nvPicPr>
          <p:cNvPr id="6" name="Grafika 2105894456">
            <a:extLst>
              <a:ext uri="{FF2B5EF4-FFF2-40B4-BE49-F238E27FC236}">
                <a16:creationId xmlns:a16="http://schemas.microsoft.com/office/drawing/2014/main" id="{D434BD30-6304-1392-489E-A7782E400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7" name="Slika 6" descr="Slika na kojoj se nalazi tekst&#10;&#10;Opis je automatski generisan">
            <a:extLst>
              <a:ext uri="{FF2B5EF4-FFF2-40B4-BE49-F238E27FC236}">
                <a16:creationId xmlns:a16="http://schemas.microsoft.com/office/drawing/2014/main" id="{8FC4BC78-183B-DBBA-4D58-5984652FD8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344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A8AAC95-3719-4BCD-B710-4160043D92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3A6D7BA-50E4-42FE-A0E3-FC42B7EC43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2767722"/>
            <a:ext cx="3021543" cy="1532055"/>
          </a:xfrm>
          <a:custGeom>
            <a:avLst/>
            <a:gdLst>
              <a:gd name="connsiteX0" fmla="*/ 3021543 w 3021543"/>
              <a:gd name="connsiteY0" fmla="*/ 0 h 1532055"/>
              <a:gd name="connsiteX1" fmla="*/ 2963800 w 3021543"/>
              <a:gd name="connsiteY1" fmla="*/ 7730 h 1532055"/>
              <a:gd name="connsiteX2" fmla="*/ 2793803 w 3021543"/>
              <a:gd name="connsiteY2" fmla="*/ 25704 h 1532055"/>
              <a:gd name="connsiteX3" fmla="*/ 2414348 w 3021543"/>
              <a:gd name="connsiteY3" fmla="*/ 31695 h 1532055"/>
              <a:gd name="connsiteX4" fmla="*/ 2091558 w 3021543"/>
              <a:gd name="connsiteY4" fmla="*/ 29298 h 1532055"/>
              <a:gd name="connsiteX5" fmla="*/ 1645319 w 3021543"/>
              <a:gd name="connsiteY5" fmla="*/ 30497 h 1532055"/>
              <a:gd name="connsiteX6" fmla="*/ 1243602 w 3021543"/>
              <a:gd name="connsiteY6" fmla="*/ 64048 h 1532055"/>
              <a:gd name="connsiteX7" fmla="*/ 753851 w 3021543"/>
              <a:gd name="connsiteY7" fmla="*/ 61651 h 1532055"/>
              <a:gd name="connsiteX8" fmla="*/ 465465 w 3021543"/>
              <a:gd name="connsiteY8" fmla="*/ 123960 h 1532055"/>
              <a:gd name="connsiteX9" fmla="*/ 546416 w 3021543"/>
              <a:gd name="connsiteY9" fmla="*/ 145529 h 1532055"/>
              <a:gd name="connsiteX10" fmla="*/ 689091 w 3021543"/>
              <a:gd name="connsiteY10" fmla="*/ 192260 h 1532055"/>
              <a:gd name="connsiteX11" fmla="*/ 704269 w 3021543"/>
              <a:gd name="connsiteY11" fmla="*/ 222217 h 1532055"/>
              <a:gd name="connsiteX12" fmla="*/ 683020 w 3021543"/>
              <a:gd name="connsiteY12" fmla="*/ 236595 h 1532055"/>
              <a:gd name="connsiteX13" fmla="*/ 621295 w 3021543"/>
              <a:gd name="connsiteY13" fmla="*/ 264155 h 1532055"/>
              <a:gd name="connsiteX14" fmla="*/ 848968 w 3021543"/>
              <a:gd name="connsiteY14" fmla="*/ 304896 h 1532055"/>
              <a:gd name="connsiteX15" fmla="*/ 768018 w 3021543"/>
              <a:gd name="connsiteY15" fmla="*/ 330059 h 1532055"/>
              <a:gd name="connsiteX16" fmla="*/ 684032 w 3021543"/>
              <a:gd name="connsiteY16" fmla="*/ 348032 h 1532055"/>
              <a:gd name="connsiteX17" fmla="*/ 592962 w 3021543"/>
              <a:gd name="connsiteY17" fmla="*/ 361213 h 1532055"/>
              <a:gd name="connsiteX18" fmla="*/ 509988 w 3021543"/>
              <a:gd name="connsiteY18" fmla="*/ 387575 h 1532055"/>
              <a:gd name="connsiteX19" fmla="*/ 726531 w 3021543"/>
              <a:gd name="connsiteY19" fmla="*/ 398359 h 1532055"/>
              <a:gd name="connsiteX20" fmla="*/ 614212 w 3021543"/>
              <a:gd name="connsiteY20" fmla="*/ 422324 h 1532055"/>
              <a:gd name="connsiteX21" fmla="*/ 522131 w 3021543"/>
              <a:gd name="connsiteY21" fmla="*/ 453478 h 1532055"/>
              <a:gd name="connsiteX22" fmla="*/ 457370 w 3021543"/>
              <a:gd name="connsiteY22" fmla="*/ 467857 h 1532055"/>
              <a:gd name="connsiteX23" fmla="*/ 388562 w 3021543"/>
              <a:gd name="connsiteY23" fmla="*/ 471452 h 1532055"/>
              <a:gd name="connsiteX24" fmla="*/ 372372 w 3021543"/>
              <a:gd name="connsiteY24" fmla="*/ 494218 h 1532055"/>
              <a:gd name="connsiteX25" fmla="*/ 393622 w 3021543"/>
              <a:gd name="connsiteY25" fmla="*/ 518184 h 1532055"/>
              <a:gd name="connsiteX26" fmla="*/ 426002 w 3021543"/>
              <a:gd name="connsiteY26" fmla="*/ 520580 h 1532055"/>
              <a:gd name="connsiteX27" fmla="*/ 619271 w 3021543"/>
              <a:gd name="connsiteY27" fmla="*/ 526571 h 1532055"/>
              <a:gd name="connsiteX28" fmla="*/ 0 w 3021543"/>
              <a:gd name="connsiteY28" fmla="*/ 579294 h 1532055"/>
              <a:gd name="connsiteX29" fmla="*/ 83986 w 3021543"/>
              <a:gd name="connsiteY29" fmla="*/ 611647 h 1532055"/>
              <a:gd name="connsiteX30" fmla="*/ 112319 w 3021543"/>
              <a:gd name="connsiteY30" fmla="*/ 700317 h 1532055"/>
              <a:gd name="connsiteX31" fmla="*/ 215531 w 3021543"/>
              <a:gd name="connsiteY31" fmla="*/ 750643 h 1532055"/>
              <a:gd name="connsiteX32" fmla="*/ 282315 w 3021543"/>
              <a:gd name="connsiteY32" fmla="*/ 768617 h 1532055"/>
              <a:gd name="connsiteX33" fmla="*/ 435109 w 3021543"/>
              <a:gd name="connsiteY33" fmla="*/ 794979 h 1532055"/>
              <a:gd name="connsiteX34" fmla="*/ 457370 w 3021543"/>
              <a:gd name="connsiteY34" fmla="*/ 838116 h 1532055"/>
              <a:gd name="connsiteX35" fmla="*/ 476596 w 3021543"/>
              <a:gd name="connsiteY35" fmla="*/ 886046 h 1532055"/>
              <a:gd name="connsiteX36" fmla="*/ 517071 w 3021543"/>
              <a:gd name="connsiteY36" fmla="*/ 917200 h 1532055"/>
              <a:gd name="connsiteX37" fmla="*/ 202377 w 3021543"/>
              <a:gd name="connsiteY37" fmla="*/ 912407 h 1532055"/>
              <a:gd name="connsiteX38" fmla="*/ 557546 w 3021543"/>
              <a:gd name="connsiteY38" fmla="*/ 1013060 h 1532055"/>
              <a:gd name="connsiteX39" fmla="*/ 526178 w 3021543"/>
              <a:gd name="connsiteY39" fmla="*/ 1052602 h 1532055"/>
              <a:gd name="connsiteX40" fmla="*/ 720459 w 3021543"/>
              <a:gd name="connsiteY40" fmla="*/ 1106523 h 1532055"/>
              <a:gd name="connsiteX41" fmla="*/ 616236 w 3021543"/>
              <a:gd name="connsiteY41" fmla="*/ 1112514 h 1532055"/>
              <a:gd name="connsiteX42" fmla="*/ 1222353 w 3021543"/>
              <a:gd name="connsiteY42" fmla="*/ 1337785 h 1532055"/>
              <a:gd name="connsiteX43" fmla="*/ 2087511 w 3021543"/>
              <a:gd name="connsiteY43" fmla="*/ 1500747 h 1532055"/>
              <a:gd name="connsiteX44" fmla="*/ 2425479 w 3021543"/>
              <a:gd name="connsiteY44" fmla="*/ 1531901 h 1532055"/>
              <a:gd name="connsiteX45" fmla="*/ 2809994 w 3021543"/>
              <a:gd name="connsiteY45" fmla="*/ 1522315 h 1532055"/>
              <a:gd name="connsiteX46" fmla="*/ 2953618 w 3021543"/>
              <a:gd name="connsiteY46" fmla="*/ 1512448 h 1532055"/>
              <a:gd name="connsiteX47" fmla="*/ 3021543 w 3021543"/>
              <a:gd name="connsiteY47" fmla="*/ 1502657 h 153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532055">
                <a:moveTo>
                  <a:pt x="3021543" y="0"/>
                </a:moveTo>
                <a:lnTo>
                  <a:pt x="2963800" y="7730"/>
                </a:lnTo>
                <a:cubicBezTo>
                  <a:pt x="2907134" y="14919"/>
                  <a:pt x="2850469" y="24506"/>
                  <a:pt x="2793803" y="25704"/>
                </a:cubicBezTo>
                <a:cubicBezTo>
                  <a:pt x="2667318" y="29298"/>
                  <a:pt x="2539821" y="20911"/>
                  <a:pt x="2414348" y="31695"/>
                </a:cubicBezTo>
                <a:cubicBezTo>
                  <a:pt x="2307089" y="41281"/>
                  <a:pt x="2198818" y="30497"/>
                  <a:pt x="2091558" y="29298"/>
                </a:cubicBezTo>
                <a:cubicBezTo>
                  <a:pt x="1942812" y="28100"/>
                  <a:pt x="1793053" y="19713"/>
                  <a:pt x="1645319" y="30497"/>
                </a:cubicBezTo>
                <a:cubicBezTo>
                  <a:pt x="1510738" y="38885"/>
                  <a:pt x="1376158" y="41281"/>
                  <a:pt x="1243602" y="64048"/>
                </a:cubicBezTo>
                <a:cubicBezTo>
                  <a:pt x="1079677" y="76030"/>
                  <a:pt x="916765" y="68841"/>
                  <a:pt x="753851" y="61651"/>
                </a:cubicBezTo>
                <a:cubicBezTo>
                  <a:pt x="653675" y="56858"/>
                  <a:pt x="554511" y="41281"/>
                  <a:pt x="465465" y="123960"/>
                </a:cubicBezTo>
                <a:cubicBezTo>
                  <a:pt x="489751" y="143132"/>
                  <a:pt x="519095" y="139537"/>
                  <a:pt x="546416" y="145529"/>
                </a:cubicBezTo>
                <a:cubicBezTo>
                  <a:pt x="594986" y="157511"/>
                  <a:pt x="643557" y="169493"/>
                  <a:pt x="689091" y="192260"/>
                </a:cubicBezTo>
                <a:cubicBezTo>
                  <a:pt x="699210" y="197053"/>
                  <a:pt x="708317" y="206639"/>
                  <a:pt x="704269" y="222217"/>
                </a:cubicBezTo>
                <a:cubicBezTo>
                  <a:pt x="701234" y="234199"/>
                  <a:pt x="691115" y="234199"/>
                  <a:pt x="683020" y="236595"/>
                </a:cubicBezTo>
                <a:cubicBezTo>
                  <a:pt x="664806" y="243785"/>
                  <a:pt x="642545" y="238992"/>
                  <a:pt x="621295" y="264155"/>
                </a:cubicBezTo>
                <a:cubicBezTo>
                  <a:pt x="702245" y="277336"/>
                  <a:pt x="780160" y="252172"/>
                  <a:pt x="848968" y="304896"/>
                </a:cubicBezTo>
                <a:cubicBezTo>
                  <a:pt x="823671" y="331257"/>
                  <a:pt x="795339" y="325266"/>
                  <a:pt x="768018" y="330059"/>
                </a:cubicBezTo>
                <a:cubicBezTo>
                  <a:pt x="739685" y="334852"/>
                  <a:pt x="712365" y="343240"/>
                  <a:pt x="684032" y="348032"/>
                </a:cubicBezTo>
                <a:cubicBezTo>
                  <a:pt x="653675" y="354023"/>
                  <a:pt x="623319" y="355222"/>
                  <a:pt x="592962" y="361213"/>
                </a:cubicBezTo>
                <a:cubicBezTo>
                  <a:pt x="567666" y="366006"/>
                  <a:pt x="540345" y="357618"/>
                  <a:pt x="509988" y="387575"/>
                </a:cubicBezTo>
                <a:cubicBezTo>
                  <a:pt x="584867" y="409143"/>
                  <a:pt x="652663" y="376790"/>
                  <a:pt x="726531" y="398359"/>
                </a:cubicBezTo>
                <a:cubicBezTo>
                  <a:pt x="683020" y="417531"/>
                  <a:pt x="647604" y="411539"/>
                  <a:pt x="614212" y="422324"/>
                </a:cubicBezTo>
                <a:cubicBezTo>
                  <a:pt x="583855" y="433108"/>
                  <a:pt x="547428" y="421126"/>
                  <a:pt x="522131" y="453478"/>
                </a:cubicBezTo>
                <a:cubicBezTo>
                  <a:pt x="502905" y="478641"/>
                  <a:pt x="482668" y="482236"/>
                  <a:pt x="457370" y="467857"/>
                </a:cubicBezTo>
                <a:cubicBezTo>
                  <a:pt x="435109" y="454676"/>
                  <a:pt x="410824" y="458271"/>
                  <a:pt x="388562" y="471452"/>
                </a:cubicBezTo>
                <a:cubicBezTo>
                  <a:pt x="380468" y="476245"/>
                  <a:pt x="372372" y="482236"/>
                  <a:pt x="372372" y="494218"/>
                </a:cubicBezTo>
                <a:cubicBezTo>
                  <a:pt x="372372" y="510994"/>
                  <a:pt x="382491" y="515787"/>
                  <a:pt x="393622" y="518184"/>
                </a:cubicBezTo>
                <a:cubicBezTo>
                  <a:pt x="403741" y="520580"/>
                  <a:pt x="415883" y="522977"/>
                  <a:pt x="426002" y="520580"/>
                </a:cubicBezTo>
                <a:cubicBezTo>
                  <a:pt x="490762" y="507399"/>
                  <a:pt x="554511" y="528968"/>
                  <a:pt x="619271" y="526571"/>
                </a:cubicBezTo>
                <a:cubicBezTo>
                  <a:pt x="415883" y="578096"/>
                  <a:pt x="210471" y="561321"/>
                  <a:pt x="0" y="579294"/>
                </a:cubicBezTo>
                <a:cubicBezTo>
                  <a:pt x="27321" y="615241"/>
                  <a:pt x="62737" y="585286"/>
                  <a:pt x="83986" y="611647"/>
                </a:cubicBezTo>
                <a:cubicBezTo>
                  <a:pt x="63748" y="666766"/>
                  <a:pt x="71844" y="696722"/>
                  <a:pt x="112319" y="700317"/>
                </a:cubicBezTo>
                <a:cubicBezTo>
                  <a:pt x="151782" y="703912"/>
                  <a:pt x="194281" y="684740"/>
                  <a:pt x="215531" y="750643"/>
                </a:cubicBezTo>
                <a:cubicBezTo>
                  <a:pt x="221602" y="771014"/>
                  <a:pt x="259042" y="765023"/>
                  <a:pt x="282315" y="768617"/>
                </a:cubicBezTo>
                <a:cubicBezTo>
                  <a:pt x="332909" y="777005"/>
                  <a:pt x="386539" y="768617"/>
                  <a:pt x="435109" y="794979"/>
                </a:cubicBezTo>
                <a:cubicBezTo>
                  <a:pt x="454335" y="804565"/>
                  <a:pt x="467489" y="811754"/>
                  <a:pt x="457370" y="838116"/>
                </a:cubicBezTo>
                <a:cubicBezTo>
                  <a:pt x="447252" y="865675"/>
                  <a:pt x="460406" y="875261"/>
                  <a:pt x="476596" y="886046"/>
                </a:cubicBezTo>
                <a:cubicBezTo>
                  <a:pt x="488739" y="894433"/>
                  <a:pt x="506953" y="892037"/>
                  <a:pt x="517071" y="917200"/>
                </a:cubicBezTo>
                <a:cubicBezTo>
                  <a:pt x="410824" y="913605"/>
                  <a:pt x="307612" y="893235"/>
                  <a:pt x="202377" y="912407"/>
                </a:cubicBezTo>
                <a:cubicBezTo>
                  <a:pt x="317731" y="960337"/>
                  <a:pt x="444216" y="957940"/>
                  <a:pt x="557546" y="1013060"/>
                </a:cubicBezTo>
                <a:cubicBezTo>
                  <a:pt x="553499" y="1032232"/>
                  <a:pt x="527190" y="1023844"/>
                  <a:pt x="526178" y="1052602"/>
                </a:cubicBezTo>
                <a:cubicBezTo>
                  <a:pt x="585879" y="1082558"/>
                  <a:pt x="657723" y="1062188"/>
                  <a:pt x="720459" y="1106523"/>
                </a:cubicBezTo>
                <a:cubicBezTo>
                  <a:pt x="684032" y="1126893"/>
                  <a:pt x="650640" y="1093342"/>
                  <a:pt x="616236" y="1112514"/>
                </a:cubicBezTo>
                <a:cubicBezTo>
                  <a:pt x="627367" y="1141273"/>
                  <a:pt x="1131283" y="1318613"/>
                  <a:pt x="1222353" y="1337785"/>
                </a:cubicBezTo>
                <a:cubicBezTo>
                  <a:pt x="1407527" y="1377327"/>
                  <a:pt x="1940788" y="1477980"/>
                  <a:pt x="2087511" y="1500747"/>
                </a:cubicBezTo>
                <a:cubicBezTo>
                  <a:pt x="2200841" y="1517522"/>
                  <a:pt x="2313160" y="1530703"/>
                  <a:pt x="2425479" y="1531901"/>
                </a:cubicBezTo>
                <a:cubicBezTo>
                  <a:pt x="2553988" y="1533099"/>
                  <a:pt x="2681485" y="1527108"/>
                  <a:pt x="2809994" y="1522315"/>
                </a:cubicBezTo>
                <a:cubicBezTo>
                  <a:pt x="2858058" y="1520518"/>
                  <a:pt x="2905933" y="1517372"/>
                  <a:pt x="2953618" y="1512448"/>
                </a:cubicBezTo>
                <a:lnTo>
                  <a:pt x="3021543" y="1502657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69EFABCC-9B9E-3B67-66FA-CB02DE168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8199"/>
            <a:ext cx="4191000" cy="5338763"/>
          </a:xfrm>
        </p:spPr>
        <p:txBody>
          <a:bodyPr>
            <a:normAutofit/>
          </a:bodyPr>
          <a:lstStyle/>
          <a:p>
            <a:r>
              <a:rPr lang="pt-BR" dirty="0"/>
              <a:t>Praktična primena u državama članicama EU</a:t>
            </a:r>
            <a:endParaRPr lang="sr-Latn-R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148FE90-EA40-D8F8-C878-B9361F26DA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302332" y="838199"/>
            <a:ext cx="6051468" cy="53387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Primena principa hijerarhije otpada</a:t>
            </a: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 – Promovisanje prevencije, ponovne upotrebe, reciklaže i energetskog iskorišćavanja pre nego odlaganja otpada na deponije.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Izveštavanje i transparentnost podataka</a:t>
            </a: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 – Obaveza prikupljanja podataka i redovno izveštavanje Evropskoj komisiji o napretku u primeni regulativa i postignutim ciljevima.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Podsticanje cirkularne ekonomije</a:t>
            </a: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 – Razvoj politika koje promovišu smanjenje otpada i povećanje upotrebe recikliranih materijala u proizvodnji.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Finansiranje programa i projekata</a:t>
            </a: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 – Osiguranje sredstava kroz nacionalne budžete, EU fondove i javno-privatna partnerstva za implementaciju strategija upravljanja otpadom.</a:t>
            </a:r>
          </a:p>
        </p:txBody>
      </p:sp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F7576941-9323-05B2-FB15-B25ADC3A4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6" name="Slika 5" descr="Slika na kojoj se nalazi tekst&#10;&#10;Opis je automatski generisan">
            <a:extLst>
              <a:ext uri="{FF2B5EF4-FFF2-40B4-BE49-F238E27FC236}">
                <a16:creationId xmlns:a16="http://schemas.microsoft.com/office/drawing/2014/main" id="{11E32248-560B-22F3-5E49-22E9474A00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8875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A8AAC95-3719-4BCD-B710-4160043D92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3A6D7BA-50E4-42FE-A0E3-FC42B7EC43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2767722"/>
            <a:ext cx="3021543" cy="1532055"/>
          </a:xfrm>
          <a:custGeom>
            <a:avLst/>
            <a:gdLst>
              <a:gd name="connsiteX0" fmla="*/ 3021543 w 3021543"/>
              <a:gd name="connsiteY0" fmla="*/ 0 h 1532055"/>
              <a:gd name="connsiteX1" fmla="*/ 2963800 w 3021543"/>
              <a:gd name="connsiteY1" fmla="*/ 7730 h 1532055"/>
              <a:gd name="connsiteX2" fmla="*/ 2793803 w 3021543"/>
              <a:gd name="connsiteY2" fmla="*/ 25704 h 1532055"/>
              <a:gd name="connsiteX3" fmla="*/ 2414348 w 3021543"/>
              <a:gd name="connsiteY3" fmla="*/ 31695 h 1532055"/>
              <a:gd name="connsiteX4" fmla="*/ 2091558 w 3021543"/>
              <a:gd name="connsiteY4" fmla="*/ 29298 h 1532055"/>
              <a:gd name="connsiteX5" fmla="*/ 1645319 w 3021543"/>
              <a:gd name="connsiteY5" fmla="*/ 30497 h 1532055"/>
              <a:gd name="connsiteX6" fmla="*/ 1243602 w 3021543"/>
              <a:gd name="connsiteY6" fmla="*/ 64048 h 1532055"/>
              <a:gd name="connsiteX7" fmla="*/ 753851 w 3021543"/>
              <a:gd name="connsiteY7" fmla="*/ 61651 h 1532055"/>
              <a:gd name="connsiteX8" fmla="*/ 465465 w 3021543"/>
              <a:gd name="connsiteY8" fmla="*/ 123960 h 1532055"/>
              <a:gd name="connsiteX9" fmla="*/ 546416 w 3021543"/>
              <a:gd name="connsiteY9" fmla="*/ 145529 h 1532055"/>
              <a:gd name="connsiteX10" fmla="*/ 689091 w 3021543"/>
              <a:gd name="connsiteY10" fmla="*/ 192260 h 1532055"/>
              <a:gd name="connsiteX11" fmla="*/ 704269 w 3021543"/>
              <a:gd name="connsiteY11" fmla="*/ 222217 h 1532055"/>
              <a:gd name="connsiteX12" fmla="*/ 683020 w 3021543"/>
              <a:gd name="connsiteY12" fmla="*/ 236595 h 1532055"/>
              <a:gd name="connsiteX13" fmla="*/ 621295 w 3021543"/>
              <a:gd name="connsiteY13" fmla="*/ 264155 h 1532055"/>
              <a:gd name="connsiteX14" fmla="*/ 848968 w 3021543"/>
              <a:gd name="connsiteY14" fmla="*/ 304896 h 1532055"/>
              <a:gd name="connsiteX15" fmla="*/ 768018 w 3021543"/>
              <a:gd name="connsiteY15" fmla="*/ 330059 h 1532055"/>
              <a:gd name="connsiteX16" fmla="*/ 684032 w 3021543"/>
              <a:gd name="connsiteY16" fmla="*/ 348032 h 1532055"/>
              <a:gd name="connsiteX17" fmla="*/ 592962 w 3021543"/>
              <a:gd name="connsiteY17" fmla="*/ 361213 h 1532055"/>
              <a:gd name="connsiteX18" fmla="*/ 509988 w 3021543"/>
              <a:gd name="connsiteY18" fmla="*/ 387575 h 1532055"/>
              <a:gd name="connsiteX19" fmla="*/ 726531 w 3021543"/>
              <a:gd name="connsiteY19" fmla="*/ 398359 h 1532055"/>
              <a:gd name="connsiteX20" fmla="*/ 614212 w 3021543"/>
              <a:gd name="connsiteY20" fmla="*/ 422324 h 1532055"/>
              <a:gd name="connsiteX21" fmla="*/ 522131 w 3021543"/>
              <a:gd name="connsiteY21" fmla="*/ 453478 h 1532055"/>
              <a:gd name="connsiteX22" fmla="*/ 457370 w 3021543"/>
              <a:gd name="connsiteY22" fmla="*/ 467857 h 1532055"/>
              <a:gd name="connsiteX23" fmla="*/ 388562 w 3021543"/>
              <a:gd name="connsiteY23" fmla="*/ 471452 h 1532055"/>
              <a:gd name="connsiteX24" fmla="*/ 372372 w 3021543"/>
              <a:gd name="connsiteY24" fmla="*/ 494218 h 1532055"/>
              <a:gd name="connsiteX25" fmla="*/ 393622 w 3021543"/>
              <a:gd name="connsiteY25" fmla="*/ 518184 h 1532055"/>
              <a:gd name="connsiteX26" fmla="*/ 426002 w 3021543"/>
              <a:gd name="connsiteY26" fmla="*/ 520580 h 1532055"/>
              <a:gd name="connsiteX27" fmla="*/ 619271 w 3021543"/>
              <a:gd name="connsiteY27" fmla="*/ 526571 h 1532055"/>
              <a:gd name="connsiteX28" fmla="*/ 0 w 3021543"/>
              <a:gd name="connsiteY28" fmla="*/ 579294 h 1532055"/>
              <a:gd name="connsiteX29" fmla="*/ 83986 w 3021543"/>
              <a:gd name="connsiteY29" fmla="*/ 611647 h 1532055"/>
              <a:gd name="connsiteX30" fmla="*/ 112319 w 3021543"/>
              <a:gd name="connsiteY30" fmla="*/ 700317 h 1532055"/>
              <a:gd name="connsiteX31" fmla="*/ 215531 w 3021543"/>
              <a:gd name="connsiteY31" fmla="*/ 750643 h 1532055"/>
              <a:gd name="connsiteX32" fmla="*/ 282315 w 3021543"/>
              <a:gd name="connsiteY32" fmla="*/ 768617 h 1532055"/>
              <a:gd name="connsiteX33" fmla="*/ 435109 w 3021543"/>
              <a:gd name="connsiteY33" fmla="*/ 794979 h 1532055"/>
              <a:gd name="connsiteX34" fmla="*/ 457370 w 3021543"/>
              <a:gd name="connsiteY34" fmla="*/ 838116 h 1532055"/>
              <a:gd name="connsiteX35" fmla="*/ 476596 w 3021543"/>
              <a:gd name="connsiteY35" fmla="*/ 886046 h 1532055"/>
              <a:gd name="connsiteX36" fmla="*/ 517071 w 3021543"/>
              <a:gd name="connsiteY36" fmla="*/ 917200 h 1532055"/>
              <a:gd name="connsiteX37" fmla="*/ 202377 w 3021543"/>
              <a:gd name="connsiteY37" fmla="*/ 912407 h 1532055"/>
              <a:gd name="connsiteX38" fmla="*/ 557546 w 3021543"/>
              <a:gd name="connsiteY38" fmla="*/ 1013060 h 1532055"/>
              <a:gd name="connsiteX39" fmla="*/ 526178 w 3021543"/>
              <a:gd name="connsiteY39" fmla="*/ 1052602 h 1532055"/>
              <a:gd name="connsiteX40" fmla="*/ 720459 w 3021543"/>
              <a:gd name="connsiteY40" fmla="*/ 1106523 h 1532055"/>
              <a:gd name="connsiteX41" fmla="*/ 616236 w 3021543"/>
              <a:gd name="connsiteY41" fmla="*/ 1112514 h 1532055"/>
              <a:gd name="connsiteX42" fmla="*/ 1222353 w 3021543"/>
              <a:gd name="connsiteY42" fmla="*/ 1337785 h 1532055"/>
              <a:gd name="connsiteX43" fmla="*/ 2087511 w 3021543"/>
              <a:gd name="connsiteY43" fmla="*/ 1500747 h 1532055"/>
              <a:gd name="connsiteX44" fmla="*/ 2425479 w 3021543"/>
              <a:gd name="connsiteY44" fmla="*/ 1531901 h 1532055"/>
              <a:gd name="connsiteX45" fmla="*/ 2809994 w 3021543"/>
              <a:gd name="connsiteY45" fmla="*/ 1522315 h 1532055"/>
              <a:gd name="connsiteX46" fmla="*/ 2953618 w 3021543"/>
              <a:gd name="connsiteY46" fmla="*/ 1512448 h 1532055"/>
              <a:gd name="connsiteX47" fmla="*/ 3021543 w 3021543"/>
              <a:gd name="connsiteY47" fmla="*/ 1502657 h 153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532055">
                <a:moveTo>
                  <a:pt x="3021543" y="0"/>
                </a:moveTo>
                <a:lnTo>
                  <a:pt x="2963800" y="7730"/>
                </a:lnTo>
                <a:cubicBezTo>
                  <a:pt x="2907134" y="14919"/>
                  <a:pt x="2850469" y="24506"/>
                  <a:pt x="2793803" y="25704"/>
                </a:cubicBezTo>
                <a:cubicBezTo>
                  <a:pt x="2667318" y="29298"/>
                  <a:pt x="2539821" y="20911"/>
                  <a:pt x="2414348" y="31695"/>
                </a:cubicBezTo>
                <a:cubicBezTo>
                  <a:pt x="2307089" y="41281"/>
                  <a:pt x="2198818" y="30497"/>
                  <a:pt x="2091558" y="29298"/>
                </a:cubicBezTo>
                <a:cubicBezTo>
                  <a:pt x="1942812" y="28100"/>
                  <a:pt x="1793053" y="19713"/>
                  <a:pt x="1645319" y="30497"/>
                </a:cubicBezTo>
                <a:cubicBezTo>
                  <a:pt x="1510738" y="38885"/>
                  <a:pt x="1376158" y="41281"/>
                  <a:pt x="1243602" y="64048"/>
                </a:cubicBezTo>
                <a:cubicBezTo>
                  <a:pt x="1079677" y="76030"/>
                  <a:pt x="916765" y="68841"/>
                  <a:pt x="753851" y="61651"/>
                </a:cubicBezTo>
                <a:cubicBezTo>
                  <a:pt x="653675" y="56858"/>
                  <a:pt x="554511" y="41281"/>
                  <a:pt x="465465" y="123960"/>
                </a:cubicBezTo>
                <a:cubicBezTo>
                  <a:pt x="489751" y="143132"/>
                  <a:pt x="519095" y="139537"/>
                  <a:pt x="546416" y="145529"/>
                </a:cubicBezTo>
                <a:cubicBezTo>
                  <a:pt x="594986" y="157511"/>
                  <a:pt x="643557" y="169493"/>
                  <a:pt x="689091" y="192260"/>
                </a:cubicBezTo>
                <a:cubicBezTo>
                  <a:pt x="699210" y="197053"/>
                  <a:pt x="708317" y="206639"/>
                  <a:pt x="704269" y="222217"/>
                </a:cubicBezTo>
                <a:cubicBezTo>
                  <a:pt x="701234" y="234199"/>
                  <a:pt x="691115" y="234199"/>
                  <a:pt x="683020" y="236595"/>
                </a:cubicBezTo>
                <a:cubicBezTo>
                  <a:pt x="664806" y="243785"/>
                  <a:pt x="642545" y="238992"/>
                  <a:pt x="621295" y="264155"/>
                </a:cubicBezTo>
                <a:cubicBezTo>
                  <a:pt x="702245" y="277336"/>
                  <a:pt x="780160" y="252172"/>
                  <a:pt x="848968" y="304896"/>
                </a:cubicBezTo>
                <a:cubicBezTo>
                  <a:pt x="823671" y="331257"/>
                  <a:pt x="795339" y="325266"/>
                  <a:pt x="768018" y="330059"/>
                </a:cubicBezTo>
                <a:cubicBezTo>
                  <a:pt x="739685" y="334852"/>
                  <a:pt x="712365" y="343240"/>
                  <a:pt x="684032" y="348032"/>
                </a:cubicBezTo>
                <a:cubicBezTo>
                  <a:pt x="653675" y="354023"/>
                  <a:pt x="623319" y="355222"/>
                  <a:pt x="592962" y="361213"/>
                </a:cubicBezTo>
                <a:cubicBezTo>
                  <a:pt x="567666" y="366006"/>
                  <a:pt x="540345" y="357618"/>
                  <a:pt x="509988" y="387575"/>
                </a:cubicBezTo>
                <a:cubicBezTo>
                  <a:pt x="584867" y="409143"/>
                  <a:pt x="652663" y="376790"/>
                  <a:pt x="726531" y="398359"/>
                </a:cubicBezTo>
                <a:cubicBezTo>
                  <a:pt x="683020" y="417531"/>
                  <a:pt x="647604" y="411539"/>
                  <a:pt x="614212" y="422324"/>
                </a:cubicBezTo>
                <a:cubicBezTo>
                  <a:pt x="583855" y="433108"/>
                  <a:pt x="547428" y="421126"/>
                  <a:pt x="522131" y="453478"/>
                </a:cubicBezTo>
                <a:cubicBezTo>
                  <a:pt x="502905" y="478641"/>
                  <a:pt x="482668" y="482236"/>
                  <a:pt x="457370" y="467857"/>
                </a:cubicBezTo>
                <a:cubicBezTo>
                  <a:pt x="435109" y="454676"/>
                  <a:pt x="410824" y="458271"/>
                  <a:pt x="388562" y="471452"/>
                </a:cubicBezTo>
                <a:cubicBezTo>
                  <a:pt x="380468" y="476245"/>
                  <a:pt x="372372" y="482236"/>
                  <a:pt x="372372" y="494218"/>
                </a:cubicBezTo>
                <a:cubicBezTo>
                  <a:pt x="372372" y="510994"/>
                  <a:pt x="382491" y="515787"/>
                  <a:pt x="393622" y="518184"/>
                </a:cubicBezTo>
                <a:cubicBezTo>
                  <a:pt x="403741" y="520580"/>
                  <a:pt x="415883" y="522977"/>
                  <a:pt x="426002" y="520580"/>
                </a:cubicBezTo>
                <a:cubicBezTo>
                  <a:pt x="490762" y="507399"/>
                  <a:pt x="554511" y="528968"/>
                  <a:pt x="619271" y="526571"/>
                </a:cubicBezTo>
                <a:cubicBezTo>
                  <a:pt x="415883" y="578096"/>
                  <a:pt x="210471" y="561321"/>
                  <a:pt x="0" y="579294"/>
                </a:cubicBezTo>
                <a:cubicBezTo>
                  <a:pt x="27321" y="615241"/>
                  <a:pt x="62737" y="585286"/>
                  <a:pt x="83986" y="611647"/>
                </a:cubicBezTo>
                <a:cubicBezTo>
                  <a:pt x="63748" y="666766"/>
                  <a:pt x="71844" y="696722"/>
                  <a:pt x="112319" y="700317"/>
                </a:cubicBezTo>
                <a:cubicBezTo>
                  <a:pt x="151782" y="703912"/>
                  <a:pt x="194281" y="684740"/>
                  <a:pt x="215531" y="750643"/>
                </a:cubicBezTo>
                <a:cubicBezTo>
                  <a:pt x="221602" y="771014"/>
                  <a:pt x="259042" y="765023"/>
                  <a:pt x="282315" y="768617"/>
                </a:cubicBezTo>
                <a:cubicBezTo>
                  <a:pt x="332909" y="777005"/>
                  <a:pt x="386539" y="768617"/>
                  <a:pt x="435109" y="794979"/>
                </a:cubicBezTo>
                <a:cubicBezTo>
                  <a:pt x="454335" y="804565"/>
                  <a:pt x="467489" y="811754"/>
                  <a:pt x="457370" y="838116"/>
                </a:cubicBezTo>
                <a:cubicBezTo>
                  <a:pt x="447252" y="865675"/>
                  <a:pt x="460406" y="875261"/>
                  <a:pt x="476596" y="886046"/>
                </a:cubicBezTo>
                <a:cubicBezTo>
                  <a:pt x="488739" y="894433"/>
                  <a:pt x="506953" y="892037"/>
                  <a:pt x="517071" y="917200"/>
                </a:cubicBezTo>
                <a:cubicBezTo>
                  <a:pt x="410824" y="913605"/>
                  <a:pt x="307612" y="893235"/>
                  <a:pt x="202377" y="912407"/>
                </a:cubicBezTo>
                <a:cubicBezTo>
                  <a:pt x="317731" y="960337"/>
                  <a:pt x="444216" y="957940"/>
                  <a:pt x="557546" y="1013060"/>
                </a:cubicBezTo>
                <a:cubicBezTo>
                  <a:pt x="553499" y="1032232"/>
                  <a:pt x="527190" y="1023844"/>
                  <a:pt x="526178" y="1052602"/>
                </a:cubicBezTo>
                <a:cubicBezTo>
                  <a:pt x="585879" y="1082558"/>
                  <a:pt x="657723" y="1062188"/>
                  <a:pt x="720459" y="1106523"/>
                </a:cubicBezTo>
                <a:cubicBezTo>
                  <a:pt x="684032" y="1126893"/>
                  <a:pt x="650640" y="1093342"/>
                  <a:pt x="616236" y="1112514"/>
                </a:cubicBezTo>
                <a:cubicBezTo>
                  <a:pt x="627367" y="1141273"/>
                  <a:pt x="1131283" y="1318613"/>
                  <a:pt x="1222353" y="1337785"/>
                </a:cubicBezTo>
                <a:cubicBezTo>
                  <a:pt x="1407527" y="1377327"/>
                  <a:pt x="1940788" y="1477980"/>
                  <a:pt x="2087511" y="1500747"/>
                </a:cubicBezTo>
                <a:cubicBezTo>
                  <a:pt x="2200841" y="1517522"/>
                  <a:pt x="2313160" y="1530703"/>
                  <a:pt x="2425479" y="1531901"/>
                </a:cubicBezTo>
                <a:cubicBezTo>
                  <a:pt x="2553988" y="1533099"/>
                  <a:pt x="2681485" y="1527108"/>
                  <a:pt x="2809994" y="1522315"/>
                </a:cubicBezTo>
                <a:cubicBezTo>
                  <a:pt x="2858058" y="1520518"/>
                  <a:pt x="2905933" y="1517372"/>
                  <a:pt x="2953618" y="1512448"/>
                </a:cubicBezTo>
                <a:lnTo>
                  <a:pt x="3021543" y="1502657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1F03A3F1-6EC7-391E-D011-EE8528235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8199"/>
            <a:ext cx="4191000" cy="5338763"/>
          </a:xfrm>
        </p:spPr>
        <p:txBody>
          <a:bodyPr>
            <a:normAutofit/>
          </a:bodyPr>
          <a:lstStyle/>
          <a:p>
            <a:r>
              <a:rPr lang="pt-BR" dirty="0"/>
              <a:t>Praktična primena u državama članicama EU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EB1BEFBA-18CA-D9AD-CB99-95ADD00146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2332" y="838199"/>
            <a:ext cx="6051468" cy="5338763"/>
          </a:xfrm>
        </p:spPr>
        <p:txBody>
          <a:bodyPr anchor="ctr">
            <a:normAutofit/>
          </a:bodyPr>
          <a:lstStyle/>
          <a:p>
            <a:pPr>
              <a:buFont typeface="+mj-lt"/>
              <a:buAutoNum type="arabicPeriod"/>
            </a:pPr>
            <a:r>
              <a:rPr lang="sr-Latn-RS" sz="2000" b="1"/>
              <a:t>Podrška istraživanju i inovacijama</a:t>
            </a:r>
            <a:r>
              <a:rPr lang="sr-Latn-RS" sz="2000"/>
              <a:t> – Promovisanje novih tehnologija i metoda za održivo upravljanje otpadom kroz istraživačke projekte i inovativna rešenja.</a:t>
            </a:r>
          </a:p>
          <a:p>
            <a:pPr>
              <a:buFont typeface="+mj-lt"/>
              <a:buAutoNum type="arabicPeriod"/>
            </a:pPr>
            <a:r>
              <a:rPr lang="sr-Latn-RS" sz="2000" b="1"/>
              <a:t>Edukacija i podizanje svesti javnosti</a:t>
            </a:r>
            <a:r>
              <a:rPr lang="sr-Latn-RS" sz="2000"/>
              <a:t> – Organizovanje kampanja i programa za informisanje građana o pravilnom razdvajanju otpada i ekološkim koristima reciklaže.</a:t>
            </a:r>
          </a:p>
          <a:p>
            <a:pPr>
              <a:buFont typeface="+mj-lt"/>
              <a:buAutoNum type="arabicPeriod"/>
            </a:pPr>
            <a:r>
              <a:rPr lang="sr-Latn-RS" sz="2000" b="1"/>
              <a:t>Međunarodna saradnja i razmena iskustava</a:t>
            </a:r>
            <a:r>
              <a:rPr lang="sr-Latn-RS" sz="2000"/>
              <a:t> – Razmena primera dobre prakse i uspostavljanje partnerstava sa drugim državama članicama EU za poboljšanje upravljanja otpadom.</a:t>
            </a:r>
          </a:p>
          <a:p>
            <a:r>
              <a:rPr lang="sr-Latn-RS" sz="2000"/>
              <a:t>Ovi koraci omogućavaju sveobuhvatno usklađivanje sa EU standardima i unapređenje održivog upravljanja otpadom na nacionalnom i lokalnom nivou.</a:t>
            </a:r>
          </a:p>
          <a:p>
            <a:endParaRPr lang="sr-Latn-RS" sz="20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C8C62ED9-022F-F882-7FF3-616A827238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A040866A-F4B6-3560-0C36-329314E445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2128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A8AAC95-3719-4BCD-B710-4160043D92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3A6D7BA-50E4-42FE-A0E3-FC42B7EC43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2767722"/>
            <a:ext cx="3021543" cy="1532055"/>
          </a:xfrm>
          <a:custGeom>
            <a:avLst/>
            <a:gdLst>
              <a:gd name="connsiteX0" fmla="*/ 3021543 w 3021543"/>
              <a:gd name="connsiteY0" fmla="*/ 0 h 1532055"/>
              <a:gd name="connsiteX1" fmla="*/ 2963800 w 3021543"/>
              <a:gd name="connsiteY1" fmla="*/ 7730 h 1532055"/>
              <a:gd name="connsiteX2" fmla="*/ 2793803 w 3021543"/>
              <a:gd name="connsiteY2" fmla="*/ 25704 h 1532055"/>
              <a:gd name="connsiteX3" fmla="*/ 2414348 w 3021543"/>
              <a:gd name="connsiteY3" fmla="*/ 31695 h 1532055"/>
              <a:gd name="connsiteX4" fmla="*/ 2091558 w 3021543"/>
              <a:gd name="connsiteY4" fmla="*/ 29298 h 1532055"/>
              <a:gd name="connsiteX5" fmla="*/ 1645319 w 3021543"/>
              <a:gd name="connsiteY5" fmla="*/ 30497 h 1532055"/>
              <a:gd name="connsiteX6" fmla="*/ 1243602 w 3021543"/>
              <a:gd name="connsiteY6" fmla="*/ 64048 h 1532055"/>
              <a:gd name="connsiteX7" fmla="*/ 753851 w 3021543"/>
              <a:gd name="connsiteY7" fmla="*/ 61651 h 1532055"/>
              <a:gd name="connsiteX8" fmla="*/ 465465 w 3021543"/>
              <a:gd name="connsiteY8" fmla="*/ 123960 h 1532055"/>
              <a:gd name="connsiteX9" fmla="*/ 546416 w 3021543"/>
              <a:gd name="connsiteY9" fmla="*/ 145529 h 1532055"/>
              <a:gd name="connsiteX10" fmla="*/ 689091 w 3021543"/>
              <a:gd name="connsiteY10" fmla="*/ 192260 h 1532055"/>
              <a:gd name="connsiteX11" fmla="*/ 704269 w 3021543"/>
              <a:gd name="connsiteY11" fmla="*/ 222217 h 1532055"/>
              <a:gd name="connsiteX12" fmla="*/ 683020 w 3021543"/>
              <a:gd name="connsiteY12" fmla="*/ 236595 h 1532055"/>
              <a:gd name="connsiteX13" fmla="*/ 621295 w 3021543"/>
              <a:gd name="connsiteY13" fmla="*/ 264155 h 1532055"/>
              <a:gd name="connsiteX14" fmla="*/ 848968 w 3021543"/>
              <a:gd name="connsiteY14" fmla="*/ 304896 h 1532055"/>
              <a:gd name="connsiteX15" fmla="*/ 768018 w 3021543"/>
              <a:gd name="connsiteY15" fmla="*/ 330059 h 1532055"/>
              <a:gd name="connsiteX16" fmla="*/ 684032 w 3021543"/>
              <a:gd name="connsiteY16" fmla="*/ 348032 h 1532055"/>
              <a:gd name="connsiteX17" fmla="*/ 592962 w 3021543"/>
              <a:gd name="connsiteY17" fmla="*/ 361213 h 1532055"/>
              <a:gd name="connsiteX18" fmla="*/ 509988 w 3021543"/>
              <a:gd name="connsiteY18" fmla="*/ 387575 h 1532055"/>
              <a:gd name="connsiteX19" fmla="*/ 726531 w 3021543"/>
              <a:gd name="connsiteY19" fmla="*/ 398359 h 1532055"/>
              <a:gd name="connsiteX20" fmla="*/ 614212 w 3021543"/>
              <a:gd name="connsiteY20" fmla="*/ 422324 h 1532055"/>
              <a:gd name="connsiteX21" fmla="*/ 522131 w 3021543"/>
              <a:gd name="connsiteY21" fmla="*/ 453478 h 1532055"/>
              <a:gd name="connsiteX22" fmla="*/ 457370 w 3021543"/>
              <a:gd name="connsiteY22" fmla="*/ 467857 h 1532055"/>
              <a:gd name="connsiteX23" fmla="*/ 388562 w 3021543"/>
              <a:gd name="connsiteY23" fmla="*/ 471452 h 1532055"/>
              <a:gd name="connsiteX24" fmla="*/ 372372 w 3021543"/>
              <a:gd name="connsiteY24" fmla="*/ 494218 h 1532055"/>
              <a:gd name="connsiteX25" fmla="*/ 393622 w 3021543"/>
              <a:gd name="connsiteY25" fmla="*/ 518184 h 1532055"/>
              <a:gd name="connsiteX26" fmla="*/ 426002 w 3021543"/>
              <a:gd name="connsiteY26" fmla="*/ 520580 h 1532055"/>
              <a:gd name="connsiteX27" fmla="*/ 619271 w 3021543"/>
              <a:gd name="connsiteY27" fmla="*/ 526571 h 1532055"/>
              <a:gd name="connsiteX28" fmla="*/ 0 w 3021543"/>
              <a:gd name="connsiteY28" fmla="*/ 579294 h 1532055"/>
              <a:gd name="connsiteX29" fmla="*/ 83986 w 3021543"/>
              <a:gd name="connsiteY29" fmla="*/ 611647 h 1532055"/>
              <a:gd name="connsiteX30" fmla="*/ 112319 w 3021543"/>
              <a:gd name="connsiteY30" fmla="*/ 700317 h 1532055"/>
              <a:gd name="connsiteX31" fmla="*/ 215531 w 3021543"/>
              <a:gd name="connsiteY31" fmla="*/ 750643 h 1532055"/>
              <a:gd name="connsiteX32" fmla="*/ 282315 w 3021543"/>
              <a:gd name="connsiteY32" fmla="*/ 768617 h 1532055"/>
              <a:gd name="connsiteX33" fmla="*/ 435109 w 3021543"/>
              <a:gd name="connsiteY33" fmla="*/ 794979 h 1532055"/>
              <a:gd name="connsiteX34" fmla="*/ 457370 w 3021543"/>
              <a:gd name="connsiteY34" fmla="*/ 838116 h 1532055"/>
              <a:gd name="connsiteX35" fmla="*/ 476596 w 3021543"/>
              <a:gd name="connsiteY35" fmla="*/ 886046 h 1532055"/>
              <a:gd name="connsiteX36" fmla="*/ 517071 w 3021543"/>
              <a:gd name="connsiteY36" fmla="*/ 917200 h 1532055"/>
              <a:gd name="connsiteX37" fmla="*/ 202377 w 3021543"/>
              <a:gd name="connsiteY37" fmla="*/ 912407 h 1532055"/>
              <a:gd name="connsiteX38" fmla="*/ 557546 w 3021543"/>
              <a:gd name="connsiteY38" fmla="*/ 1013060 h 1532055"/>
              <a:gd name="connsiteX39" fmla="*/ 526178 w 3021543"/>
              <a:gd name="connsiteY39" fmla="*/ 1052602 h 1532055"/>
              <a:gd name="connsiteX40" fmla="*/ 720459 w 3021543"/>
              <a:gd name="connsiteY40" fmla="*/ 1106523 h 1532055"/>
              <a:gd name="connsiteX41" fmla="*/ 616236 w 3021543"/>
              <a:gd name="connsiteY41" fmla="*/ 1112514 h 1532055"/>
              <a:gd name="connsiteX42" fmla="*/ 1222353 w 3021543"/>
              <a:gd name="connsiteY42" fmla="*/ 1337785 h 1532055"/>
              <a:gd name="connsiteX43" fmla="*/ 2087511 w 3021543"/>
              <a:gd name="connsiteY43" fmla="*/ 1500747 h 1532055"/>
              <a:gd name="connsiteX44" fmla="*/ 2425479 w 3021543"/>
              <a:gd name="connsiteY44" fmla="*/ 1531901 h 1532055"/>
              <a:gd name="connsiteX45" fmla="*/ 2809994 w 3021543"/>
              <a:gd name="connsiteY45" fmla="*/ 1522315 h 1532055"/>
              <a:gd name="connsiteX46" fmla="*/ 2953618 w 3021543"/>
              <a:gd name="connsiteY46" fmla="*/ 1512448 h 1532055"/>
              <a:gd name="connsiteX47" fmla="*/ 3021543 w 3021543"/>
              <a:gd name="connsiteY47" fmla="*/ 1502657 h 153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532055">
                <a:moveTo>
                  <a:pt x="3021543" y="0"/>
                </a:moveTo>
                <a:lnTo>
                  <a:pt x="2963800" y="7730"/>
                </a:lnTo>
                <a:cubicBezTo>
                  <a:pt x="2907134" y="14919"/>
                  <a:pt x="2850469" y="24506"/>
                  <a:pt x="2793803" y="25704"/>
                </a:cubicBezTo>
                <a:cubicBezTo>
                  <a:pt x="2667318" y="29298"/>
                  <a:pt x="2539821" y="20911"/>
                  <a:pt x="2414348" y="31695"/>
                </a:cubicBezTo>
                <a:cubicBezTo>
                  <a:pt x="2307089" y="41281"/>
                  <a:pt x="2198818" y="30497"/>
                  <a:pt x="2091558" y="29298"/>
                </a:cubicBezTo>
                <a:cubicBezTo>
                  <a:pt x="1942812" y="28100"/>
                  <a:pt x="1793053" y="19713"/>
                  <a:pt x="1645319" y="30497"/>
                </a:cubicBezTo>
                <a:cubicBezTo>
                  <a:pt x="1510738" y="38885"/>
                  <a:pt x="1376158" y="41281"/>
                  <a:pt x="1243602" y="64048"/>
                </a:cubicBezTo>
                <a:cubicBezTo>
                  <a:pt x="1079677" y="76030"/>
                  <a:pt x="916765" y="68841"/>
                  <a:pt x="753851" y="61651"/>
                </a:cubicBezTo>
                <a:cubicBezTo>
                  <a:pt x="653675" y="56858"/>
                  <a:pt x="554511" y="41281"/>
                  <a:pt x="465465" y="123960"/>
                </a:cubicBezTo>
                <a:cubicBezTo>
                  <a:pt x="489751" y="143132"/>
                  <a:pt x="519095" y="139537"/>
                  <a:pt x="546416" y="145529"/>
                </a:cubicBezTo>
                <a:cubicBezTo>
                  <a:pt x="594986" y="157511"/>
                  <a:pt x="643557" y="169493"/>
                  <a:pt x="689091" y="192260"/>
                </a:cubicBezTo>
                <a:cubicBezTo>
                  <a:pt x="699210" y="197053"/>
                  <a:pt x="708317" y="206639"/>
                  <a:pt x="704269" y="222217"/>
                </a:cubicBezTo>
                <a:cubicBezTo>
                  <a:pt x="701234" y="234199"/>
                  <a:pt x="691115" y="234199"/>
                  <a:pt x="683020" y="236595"/>
                </a:cubicBezTo>
                <a:cubicBezTo>
                  <a:pt x="664806" y="243785"/>
                  <a:pt x="642545" y="238992"/>
                  <a:pt x="621295" y="264155"/>
                </a:cubicBezTo>
                <a:cubicBezTo>
                  <a:pt x="702245" y="277336"/>
                  <a:pt x="780160" y="252172"/>
                  <a:pt x="848968" y="304896"/>
                </a:cubicBezTo>
                <a:cubicBezTo>
                  <a:pt x="823671" y="331257"/>
                  <a:pt x="795339" y="325266"/>
                  <a:pt x="768018" y="330059"/>
                </a:cubicBezTo>
                <a:cubicBezTo>
                  <a:pt x="739685" y="334852"/>
                  <a:pt x="712365" y="343240"/>
                  <a:pt x="684032" y="348032"/>
                </a:cubicBezTo>
                <a:cubicBezTo>
                  <a:pt x="653675" y="354023"/>
                  <a:pt x="623319" y="355222"/>
                  <a:pt x="592962" y="361213"/>
                </a:cubicBezTo>
                <a:cubicBezTo>
                  <a:pt x="567666" y="366006"/>
                  <a:pt x="540345" y="357618"/>
                  <a:pt x="509988" y="387575"/>
                </a:cubicBezTo>
                <a:cubicBezTo>
                  <a:pt x="584867" y="409143"/>
                  <a:pt x="652663" y="376790"/>
                  <a:pt x="726531" y="398359"/>
                </a:cubicBezTo>
                <a:cubicBezTo>
                  <a:pt x="683020" y="417531"/>
                  <a:pt x="647604" y="411539"/>
                  <a:pt x="614212" y="422324"/>
                </a:cubicBezTo>
                <a:cubicBezTo>
                  <a:pt x="583855" y="433108"/>
                  <a:pt x="547428" y="421126"/>
                  <a:pt x="522131" y="453478"/>
                </a:cubicBezTo>
                <a:cubicBezTo>
                  <a:pt x="502905" y="478641"/>
                  <a:pt x="482668" y="482236"/>
                  <a:pt x="457370" y="467857"/>
                </a:cubicBezTo>
                <a:cubicBezTo>
                  <a:pt x="435109" y="454676"/>
                  <a:pt x="410824" y="458271"/>
                  <a:pt x="388562" y="471452"/>
                </a:cubicBezTo>
                <a:cubicBezTo>
                  <a:pt x="380468" y="476245"/>
                  <a:pt x="372372" y="482236"/>
                  <a:pt x="372372" y="494218"/>
                </a:cubicBezTo>
                <a:cubicBezTo>
                  <a:pt x="372372" y="510994"/>
                  <a:pt x="382491" y="515787"/>
                  <a:pt x="393622" y="518184"/>
                </a:cubicBezTo>
                <a:cubicBezTo>
                  <a:pt x="403741" y="520580"/>
                  <a:pt x="415883" y="522977"/>
                  <a:pt x="426002" y="520580"/>
                </a:cubicBezTo>
                <a:cubicBezTo>
                  <a:pt x="490762" y="507399"/>
                  <a:pt x="554511" y="528968"/>
                  <a:pt x="619271" y="526571"/>
                </a:cubicBezTo>
                <a:cubicBezTo>
                  <a:pt x="415883" y="578096"/>
                  <a:pt x="210471" y="561321"/>
                  <a:pt x="0" y="579294"/>
                </a:cubicBezTo>
                <a:cubicBezTo>
                  <a:pt x="27321" y="615241"/>
                  <a:pt x="62737" y="585286"/>
                  <a:pt x="83986" y="611647"/>
                </a:cubicBezTo>
                <a:cubicBezTo>
                  <a:pt x="63748" y="666766"/>
                  <a:pt x="71844" y="696722"/>
                  <a:pt x="112319" y="700317"/>
                </a:cubicBezTo>
                <a:cubicBezTo>
                  <a:pt x="151782" y="703912"/>
                  <a:pt x="194281" y="684740"/>
                  <a:pt x="215531" y="750643"/>
                </a:cubicBezTo>
                <a:cubicBezTo>
                  <a:pt x="221602" y="771014"/>
                  <a:pt x="259042" y="765023"/>
                  <a:pt x="282315" y="768617"/>
                </a:cubicBezTo>
                <a:cubicBezTo>
                  <a:pt x="332909" y="777005"/>
                  <a:pt x="386539" y="768617"/>
                  <a:pt x="435109" y="794979"/>
                </a:cubicBezTo>
                <a:cubicBezTo>
                  <a:pt x="454335" y="804565"/>
                  <a:pt x="467489" y="811754"/>
                  <a:pt x="457370" y="838116"/>
                </a:cubicBezTo>
                <a:cubicBezTo>
                  <a:pt x="447252" y="865675"/>
                  <a:pt x="460406" y="875261"/>
                  <a:pt x="476596" y="886046"/>
                </a:cubicBezTo>
                <a:cubicBezTo>
                  <a:pt x="488739" y="894433"/>
                  <a:pt x="506953" y="892037"/>
                  <a:pt x="517071" y="917200"/>
                </a:cubicBezTo>
                <a:cubicBezTo>
                  <a:pt x="410824" y="913605"/>
                  <a:pt x="307612" y="893235"/>
                  <a:pt x="202377" y="912407"/>
                </a:cubicBezTo>
                <a:cubicBezTo>
                  <a:pt x="317731" y="960337"/>
                  <a:pt x="444216" y="957940"/>
                  <a:pt x="557546" y="1013060"/>
                </a:cubicBezTo>
                <a:cubicBezTo>
                  <a:pt x="553499" y="1032232"/>
                  <a:pt x="527190" y="1023844"/>
                  <a:pt x="526178" y="1052602"/>
                </a:cubicBezTo>
                <a:cubicBezTo>
                  <a:pt x="585879" y="1082558"/>
                  <a:pt x="657723" y="1062188"/>
                  <a:pt x="720459" y="1106523"/>
                </a:cubicBezTo>
                <a:cubicBezTo>
                  <a:pt x="684032" y="1126893"/>
                  <a:pt x="650640" y="1093342"/>
                  <a:pt x="616236" y="1112514"/>
                </a:cubicBezTo>
                <a:cubicBezTo>
                  <a:pt x="627367" y="1141273"/>
                  <a:pt x="1131283" y="1318613"/>
                  <a:pt x="1222353" y="1337785"/>
                </a:cubicBezTo>
                <a:cubicBezTo>
                  <a:pt x="1407527" y="1377327"/>
                  <a:pt x="1940788" y="1477980"/>
                  <a:pt x="2087511" y="1500747"/>
                </a:cubicBezTo>
                <a:cubicBezTo>
                  <a:pt x="2200841" y="1517522"/>
                  <a:pt x="2313160" y="1530703"/>
                  <a:pt x="2425479" y="1531901"/>
                </a:cubicBezTo>
                <a:cubicBezTo>
                  <a:pt x="2553988" y="1533099"/>
                  <a:pt x="2681485" y="1527108"/>
                  <a:pt x="2809994" y="1522315"/>
                </a:cubicBezTo>
                <a:cubicBezTo>
                  <a:pt x="2858058" y="1520518"/>
                  <a:pt x="2905933" y="1517372"/>
                  <a:pt x="2953618" y="1512448"/>
                </a:cubicBezTo>
                <a:lnTo>
                  <a:pt x="3021543" y="1502657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BADF1BA2-9059-497D-7B9D-CDA086F5B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8199"/>
            <a:ext cx="4191000" cy="5338763"/>
          </a:xfrm>
        </p:spPr>
        <p:txBody>
          <a:bodyPr>
            <a:normAutofit/>
          </a:bodyPr>
          <a:lstStyle/>
          <a:p>
            <a:r>
              <a:rPr lang="sr-Latn-RS" dirty="0"/>
              <a:t>Studije slučaja i primeri dobre prakse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5FD389CC-0BB5-ECB4-2832-87D3736819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302332" y="838199"/>
            <a:ext cx="6051468" cy="53387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Nemačka – Sistem depozita za ambalažu (Pfand)</a:t>
            </a: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Švedska – Energetska oporavka otpada kroz spaljivanje</a:t>
            </a: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Holandija – Integrisani centri za reciklažu i ponovnu upotrebu</a:t>
            </a: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271906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1F6BF70-C7D1-4AF9-8DB4-BEEB8A9C35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3C7C3D83-96A0-3867-5700-69F071E36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65" y="1097280"/>
            <a:ext cx="3796306" cy="4666207"/>
          </a:xfrm>
        </p:spPr>
        <p:txBody>
          <a:bodyPr anchor="ctr">
            <a:normAutofit/>
          </a:bodyPr>
          <a:lstStyle/>
          <a:p>
            <a:r>
              <a:rPr lang="sr-Latn-RS" sz="4800"/>
              <a:t>5. Zaključak</a:t>
            </a:r>
          </a:p>
        </p:txBody>
      </p:sp>
      <p:grpSp>
        <p:nvGrpSpPr>
          <p:cNvPr id="16" name="Group 10">
            <a:extLst>
              <a:ext uri="{FF2B5EF4-FFF2-40B4-BE49-F238E27FC236}">
                <a16:creationId xmlns:a16="http://schemas.microsoft.com/office/drawing/2014/main" id="{0C66A8B6-1F6E-4FCC-93B9-B9986B6FD1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2576" y="5945955"/>
            <a:ext cx="12109423" cy="525780"/>
            <a:chOff x="82576" y="5945955"/>
            <a:chExt cx="12109423" cy="525780"/>
          </a:xfrm>
        </p:grpSpPr>
        <p:sp>
          <p:nvSpPr>
            <p:cNvPr id="17" name="Rectangle 11">
              <a:extLst>
                <a:ext uri="{FF2B5EF4-FFF2-40B4-BE49-F238E27FC236}">
                  <a16:creationId xmlns:a16="http://schemas.microsoft.com/office/drawing/2014/main" id="{CAF7C4FD-65AD-4BBE-886A-D2E923F94C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103361" y="6131892"/>
              <a:ext cx="524256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BA8278B-6DF7-481F-B1FA-FFE7D6C3C7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 flipH="1">
              <a:off x="5998176" y="277912"/>
              <a:ext cx="524256" cy="1186339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706" y="587829"/>
            <a:ext cx="6505300" cy="56823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Čuvar mesta za sadržaj 2">
            <a:extLst>
              <a:ext uri="{FF2B5EF4-FFF2-40B4-BE49-F238E27FC236}">
                <a16:creationId xmlns:a16="http://schemas.microsoft.com/office/drawing/2014/main" id="{511F9594-DEC7-A4F0-9973-C9C408EF9D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8146463"/>
              </p:ext>
            </p:extLst>
          </p:nvPr>
        </p:nvGraphicFramePr>
        <p:xfrm>
          <a:off x="5431536" y="1014153"/>
          <a:ext cx="5918184" cy="4979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8" name="Grafika 2105894456">
            <a:extLst>
              <a:ext uri="{FF2B5EF4-FFF2-40B4-BE49-F238E27FC236}">
                <a16:creationId xmlns:a16="http://schemas.microsoft.com/office/drawing/2014/main" id="{C2B3BAB1-6308-FD2A-3444-852EAC83DB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19" name="Slika 18" descr="Slika na kojoj se nalazi tekst&#10;&#10;Opis je automatski generisan">
            <a:extLst>
              <a:ext uri="{FF2B5EF4-FFF2-40B4-BE49-F238E27FC236}">
                <a16:creationId xmlns:a16="http://schemas.microsoft.com/office/drawing/2014/main" id="{A0EEEA90-9077-B5D4-5E3D-A6910441D4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08929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6EAEAD-1F84-DA61-A7DA-2C54AF5E3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976" y="2766218"/>
            <a:ext cx="2708868" cy="1325563"/>
          </a:xfrm>
        </p:spPr>
        <p:txBody>
          <a:bodyPr/>
          <a:lstStyle/>
          <a:p>
            <a:r>
              <a:rPr lang="en-US" dirty="0"/>
              <a:t>PREGLED</a:t>
            </a:r>
            <a:endParaRPr lang="sr-Latn-RS" dirty="0"/>
          </a:p>
        </p:txBody>
      </p:sp>
      <p:pic>
        <p:nvPicPr>
          <p:cNvPr id="6" name="Grafika 2105894456">
            <a:extLst>
              <a:ext uri="{FF2B5EF4-FFF2-40B4-BE49-F238E27FC236}">
                <a16:creationId xmlns:a16="http://schemas.microsoft.com/office/drawing/2014/main" id="{AE5B2892-768A-35B1-73EF-012D10FFE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1306" y="5460011"/>
            <a:ext cx="1701165" cy="442595"/>
          </a:xfrm>
          <a:prstGeom prst="rect">
            <a:avLst/>
          </a:prstGeom>
        </p:spPr>
      </p:pic>
      <p:pic>
        <p:nvPicPr>
          <p:cNvPr id="7" name="Slika 6" descr="Slika na kojoj se nalazi tekst&#10;&#10;Opis je automatski generisan">
            <a:extLst>
              <a:ext uri="{FF2B5EF4-FFF2-40B4-BE49-F238E27FC236}">
                <a16:creationId xmlns:a16="http://schemas.microsoft.com/office/drawing/2014/main" id="{D5E0BCA4-6583-F594-2FE7-8DE9635C20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4559" y="5377195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8241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C699C2D5-72CA-6E05-1D3E-7A19080E0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r>
              <a:rPr lang="sr-Latn-RS" sz="2400" dirty="0"/>
              <a:t>Nacionalne regulative su zakonodavne mere koje svaka država donosi u cilju zaštite životne sredine. Ove regulative često obuhvataju: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400" dirty="0"/>
              <a:t>Zakonodavne okvire za zaštitu vazduha, vode i tla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400" dirty="0"/>
              <a:t>Propise za upravljanje otpadom, zaštitu divlje flore i faune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400" dirty="0"/>
              <a:t>Regulative o energetskoj efikasnosti i smanjenju emisija gasova sa efektom staklene bašte</a:t>
            </a:r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F4EF9E98-57E2-8A00-133E-040F81FF9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0802" y="6084696"/>
            <a:ext cx="209613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9ABAA041-B39C-0BE3-5D6F-B337B0BD43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741" y="5956236"/>
            <a:ext cx="1701165" cy="442595"/>
          </a:xfrm>
          <a:prstGeom prst="rect">
            <a:avLst/>
          </a:prstGeom>
        </p:spPr>
      </p:pic>
      <p:sp>
        <p:nvSpPr>
          <p:cNvPr id="9" name="Okvir za tekst 8">
            <a:extLst>
              <a:ext uri="{FF2B5EF4-FFF2-40B4-BE49-F238E27FC236}">
                <a16:creationId xmlns:a16="http://schemas.microsoft.com/office/drawing/2014/main" id="{FAFE1D9F-8419-9529-FA63-8B0C3A89D667}"/>
              </a:ext>
            </a:extLst>
          </p:cNvPr>
          <p:cNvSpPr txBox="1"/>
          <p:nvPr/>
        </p:nvSpPr>
        <p:spPr>
          <a:xfrm>
            <a:off x="951741" y="338329"/>
            <a:ext cx="104276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r-Latn-RS" sz="4400" dirty="0"/>
              <a:t>1. Ekološke regulative na nacionalnom nivou</a:t>
            </a:r>
          </a:p>
        </p:txBody>
      </p:sp>
    </p:spTree>
    <p:extLst>
      <p:ext uri="{BB962C8B-B14F-4D97-AF65-F5344CB8AC3E}">
        <p14:creationId xmlns:p14="http://schemas.microsoft.com/office/powerpoint/2010/main" val="11954949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352BEC0E-22F8-46D0-9632-375DB541B0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kvir za tekst 8">
            <a:extLst>
              <a:ext uri="{FF2B5EF4-FFF2-40B4-BE49-F238E27FC236}">
                <a16:creationId xmlns:a16="http://schemas.microsoft.com/office/drawing/2014/main" id="{C4DEEFFB-E58B-CE73-FC21-066557CA4640}"/>
              </a:ext>
            </a:extLst>
          </p:cNvPr>
          <p:cNvSpPr txBox="1"/>
          <p:nvPr/>
        </p:nvSpPr>
        <p:spPr>
          <a:xfrm>
            <a:off x="640080" y="329184"/>
            <a:ext cx="6894576" cy="17830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800" b="1">
                <a:latin typeface="+mj-lt"/>
                <a:ea typeface="+mj-ea"/>
                <a:cs typeface="+mj-cs"/>
              </a:rPr>
              <a:t>Mehanizmi za implementaciju ekoloških regulativa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800">
              <a:latin typeface="+mj-lt"/>
              <a:ea typeface="+mj-ea"/>
              <a:cs typeface="+mj-cs"/>
            </a:endParaRP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952" y="2395728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7B383D6A-3973-7B6F-9BF6-1AD1F56387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706624"/>
            <a:ext cx="6894576" cy="348386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/>
              <a:t>Uvođenje ekoloških regulativa zahteva efikasne mehanizme implementacije, koji uključuju:</a:t>
            </a:r>
          </a:p>
          <a:p>
            <a:r>
              <a:rPr lang="en-US" sz="2000" b="1"/>
              <a:t>Nadzorne i inspekcijske agencije</a:t>
            </a:r>
            <a:r>
              <a:rPr lang="en-US" sz="2000"/>
              <a:t> koje kontrolišu poštovanje ekoloških propisa.</a:t>
            </a:r>
          </a:p>
          <a:p>
            <a:r>
              <a:rPr lang="en-US" sz="2000" b="1"/>
              <a:t>Sistem sankcija</a:t>
            </a:r>
            <a:r>
              <a:rPr lang="en-US" sz="2000"/>
              <a:t> za prekršaje, uključujući novčane kazne, zabranu rada ili druge sankcije prema prekršiocima.</a:t>
            </a:r>
          </a:p>
          <a:p>
            <a:r>
              <a:rPr lang="en-US" sz="2000" b="1"/>
              <a:t>Podsticaji za preduzetnike i građane</a:t>
            </a:r>
            <a:r>
              <a:rPr lang="en-US" sz="2000"/>
              <a:t> kao što su subvencije za ekološki prihvatljive tehnologije, poreske olakšice i druge ekološke nagrade.</a:t>
            </a:r>
          </a:p>
        </p:txBody>
      </p:sp>
      <p:pic>
        <p:nvPicPr>
          <p:cNvPr id="7" name="Grafika 2105894456">
            <a:extLst>
              <a:ext uri="{FF2B5EF4-FFF2-40B4-BE49-F238E27FC236}">
                <a16:creationId xmlns:a16="http://schemas.microsoft.com/office/drawing/2014/main" id="{EB50FC4E-1B7B-E34E-468D-14F8A325C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63840" y="1521483"/>
            <a:ext cx="4014216" cy="1045368"/>
          </a:xfrm>
          <a:prstGeom prst="rect">
            <a:avLst/>
          </a:prstGeom>
        </p:spPr>
      </p:pic>
      <p:pic>
        <p:nvPicPr>
          <p:cNvPr id="8" name="Slika 7" descr="Slika na kojoj se nalazi tekst&#10;&#10;Opis je automatski generisan">
            <a:extLst>
              <a:ext uri="{FF2B5EF4-FFF2-40B4-BE49-F238E27FC236}">
                <a16:creationId xmlns:a16="http://schemas.microsoft.com/office/drawing/2014/main" id="{C0323351-ED00-26AC-F72C-3767EDA140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63840" y="4751753"/>
            <a:ext cx="3995928" cy="8311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558663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52BEC0E-22F8-46D0-9632-375DB541B0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CBC8FE8D-32FE-81CF-4803-F48A15E8D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9184"/>
            <a:ext cx="6894576" cy="1783080"/>
          </a:xfrm>
        </p:spPr>
        <p:txBody>
          <a:bodyPr anchor="b">
            <a:normAutofit/>
          </a:bodyPr>
          <a:lstStyle/>
          <a:p>
            <a:r>
              <a:rPr lang="sr-Latn-RS" sz="3800" b="1"/>
              <a:t>4. Internacionalni sporazumi i konvencije</a:t>
            </a:r>
            <a:br>
              <a:rPr lang="sr-Latn-RS" sz="3800" b="1"/>
            </a:br>
            <a:endParaRPr lang="sr-Latn-RS" sz="3800"/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952" y="2395728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FA4D776C-ED5C-6DED-4E77-70AE84384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706624"/>
            <a:ext cx="6894576" cy="3483864"/>
          </a:xfrm>
        </p:spPr>
        <p:txBody>
          <a:bodyPr>
            <a:normAutofit/>
          </a:bodyPr>
          <a:lstStyle/>
          <a:p>
            <a:r>
              <a:rPr lang="sr-Latn-RS" sz="2000"/>
              <a:t>Mnoge države se takođe pridružuju globalnim inicijativama i sporazumima kako bi rešile ekološke izazove koji prelaze granice nacionalnih zakonodavstava. To uključuje: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Pariški klimatski sporazum</a:t>
            </a:r>
            <a:r>
              <a:rPr lang="sr-Latn-RS" sz="2000"/>
              <a:t> za smanjenje globalnih emisija CO2.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Konvencija o biološkoj raznovrsnosti</a:t>
            </a:r>
            <a:r>
              <a:rPr lang="sr-Latn-RS" sz="2000"/>
              <a:t> koja promoviše očuvanje prirodnih ekosistema i vrsta.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Okvirna konvencija Ujedinjenih nacija o klimatskim promenama (UNFCCC)</a:t>
            </a:r>
            <a:r>
              <a:rPr lang="sr-Latn-RS" sz="2000"/>
              <a:t>.</a:t>
            </a:r>
          </a:p>
          <a:p>
            <a:endParaRPr lang="sr-Latn-RS" sz="20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DDDCA62B-7E58-E856-5E94-99AA0EA52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63840" y="1521483"/>
            <a:ext cx="4014216" cy="1045368"/>
          </a:xfrm>
          <a:prstGeom prst="rect">
            <a:avLst/>
          </a:prstGeom>
        </p:spPr>
      </p:pic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3D63C94A-0344-46C5-7874-3080730DC4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63840" y="4751753"/>
            <a:ext cx="3995928" cy="8311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609179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352BEC0E-22F8-46D0-9632-375DB541B0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kvir za tekst 7">
            <a:extLst>
              <a:ext uri="{FF2B5EF4-FFF2-40B4-BE49-F238E27FC236}">
                <a16:creationId xmlns:a16="http://schemas.microsoft.com/office/drawing/2014/main" id="{98D1B45A-AA32-3C74-3F64-E903EFDEF593}"/>
              </a:ext>
            </a:extLst>
          </p:cNvPr>
          <p:cNvSpPr txBox="1"/>
          <p:nvPr/>
        </p:nvSpPr>
        <p:spPr>
          <a:xfrm>
            <a:off x="640080" y="329184"/>
            <a:ext cx="6894576" cy="17830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800" b="1">
                <a:latin typeface="+mj-lt"/>
                <a:ea typeface="+mj-ea"/>
                <a:cs typeface="+mj-cs"/>
              </a:rPr>
              <a:t>5. Integracija ekoloških regulativa u ekonomske i društvene politike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800">
              <a:latin typeface="+mj-lt"/>
              <a:ea typeface="+mj-ea"/>
              <a:cs typeface="+mj-cs"/>
            </a:endParaRPr>
          </a:p>
        </p:txBody>
      </p:sp>
      <p:sp>
        <p:nvSpPr>
          <p:cNvPr id="15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952" y="2395728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kvir za tekst 4">
            <a:extLst>
              <a:ext uri="{FF2B5EF4-FFF2-40B4-BE49-F238E27FC236}">
                <a16:creationId xmlns:a16="http://schemas.microsoft.com/office/drawing/2014/main" id="{EF6C141D-6F6B-574A-C921-F2AFED227869}"/>
              </a:ext>
            </a:extLst>
          </p:cNvPr>
          <p:cNvSpPr txBox="1"/>
          <p:nvPr/>
        </p:nvSpPr>
        <p:spPr>
          <a:xfrm>
            <a:off x="640080" y="2706624"/>
            <a:ext cx="6894576" cy="3483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/>
              <a:t>Uspostavljanje ekoloških zakona mora biti povezano sa ekonomskim i društvenim politikama, kako bi se postigla održivost: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/>
              <a:t>Uključivanje ekoloških kriterijuma u privredne politike</a:t>
            </a:r>
            <a:r>
              <a:rPr lang="en-US" sz="2200"/>
              <a:t> (npr. zelena preduzetništva, održive proizvodne tehnologije).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/>
              <a:t>Povezivanje ekoloških ciljeva sa obrazovnim i istraživačkim programima</a:t>
            </a:r>
            <a:r>
              <a:rPr lang="en-US" sz="2200"/>
              <a:t>, kako bi se podigla svest o važnosti očuvanja životne sredine.</a:t>
            </a:r>
          </a:p>
        </p:txBody>
      </p:sp>
      <p:pic>
        <p:nvPicPr>
          <p:cNvPr id="6" name="Grafika 2105894456">
            <a:extLst>
              <a:ext uri="{FF2B5EF4-FFF2-40B4-BE49-F238E27FC236}">
                <a16:creationId xmlns:a16="http://schemas.microsoft.com/office/drawing/2014/main" id="{E70013AB-9817-F55F-404C-2B52537855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63840" y="1521483"/>
            <a:ext cx="4014216" cy="1045368"/>
          </a:xfrm>
          <a:prstGeom prst="rect">
            <a:avLst/>
          </a:prstGeom>
        </p:spPr>
      </p:pic>
      <p:pic>
        <p:nvPicPr>
          <p:cNvPr id="7" name="Slika 6" descr="Slika na kojoj se nalazi tekst&#10;&#10;Opis je automatski generisan">
            <a:extLst>
              <a:ext uri="{FF2B5EF4-FFF2-40B4-BE49-F238E27FC236}">
                <a16:creationId xmlns:a16="http://schemas.microsoft.com/office/drawing/2014/main" id="{0DAEA485-8787-F101-C028-BB183FCEF5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63840" y="4751753"/>
            <a:ext cx="3995928" cy="8311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7025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C15887B8-FFB9-7D02-27FE-1804D9BB5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sr-Latn-RS" sz="4200" b="1"/>
              <a:t>Okvirna direktiva o otpadu (2008/98/EC)</a:t>
            </a:r>
            <a:br>
              <a:rPr lang="sr-Latn-RS" sz="4200"/>
            </a:br>
            <a:endParaRPr lang="sr-Latn-RS" sz="4200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B1842888-3835-2A3C-3868-982EE1743C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2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Definiše hijerarhiju upravljanja otpadom: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sr-Latn-RS" altLang="sr-Latn-RS" sz="22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Prevencija.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sr-Latn-RS" altLang="sr-Latn-RS" sz="22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Priprema za ponovnu upotrebu.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sr-Latn-RS" altLang="sr-Latn-RS" sz="22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Reciklaža.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sr-Latn-RS" altLang="sr-Latn-RS" sz="22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Ostale vrste oporavka (npr. energetska).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sr-Latn-RS" altLang="sr-Latn-RS" sz="22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Odlaganje.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2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Uvodi koncept „zagađivač plaća“ </a:t>
            </a:r>
          </a:p>
          <a:p>
            <a:endParaRPr lang="en-US" sz="2200"/>
          </a:p>
          <a:p>
            <a:endParaRPr lang="en-US" sz="2200"/>
          </a:p>
          <a:p>
            <a:endParaRPr lang="sr-Latn-RS" sz="2200"/>
          </a:p>
        </p:txBody>
      </p:sp>
      <p:pic>
        <p:nvPicPr>
          <p:cNvPr id="7" name="Grafika 2105894456">
            <a:extLst>
              <a:ext uri="{FF2B5EF4-FFF2-40B4-BE49-F238E27FC236}">
                <a16:creationId xmlns:a16="http://schemas.microsoft.com/office/drawing/2014/main" id="{1BDBF37B-76D6-6C4B-2766-3C68AF865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9" name="Slika 8" descr="Slika na kojoj se nalazi tekst&#10;&#10;Opis je automatski generisan">
            <a:extLst>
              <a:ext uri="{FF2B5EF4-FFF2-40B4-BE49-F238E27FC236}">
                <a16:creationId xmlns:a16="http://schemas.microsoft.com/office/drawing/2014/main" id="{6F3272AF-593D-8627-EF60-552A4FB121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1205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3A64BD44-D6A1-6299-F191-3396FA115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pt-BR" sz="4600"/>
              <a:t>Direktiva o odlagalištima otpada (1999/31/EC)</a:t>
            </a:r>
            <a:endParaRPr lang="sr-Latn-RS" sz="4600"/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2C154AA8-B44D-56AB-8840-ACFF6632AE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2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Reguliše uslove za projektovanje, izgradnju i zatvaranje deponija.</a:t>
            </a:r>
            <a:endParaRPr kumimoji="0" lang="sr-Latn-RS" altLang="sr-Latn-RS" sz="2200" b="0" i="0" u="none" strike="noStrike" cap="none" normalizeH="0" baseline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2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Ograničava količinu biorazgradivog otpada na deponijama.</a:t>
            </a:r>
            <a:endParaRPr kumimoji="0" lang="sr-Latn-RS" altLang="sr-Latn-RS" sz="2200" b="0" i="0" u="none" strike="noStrike" cap="none" normalizeH="0" baseline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2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Zahteva monitoring podzemnih voda i kontrole emisija gasova sa deponija.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2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Uvodi obavezu obrade otpada pre odlaganja kako bi se smanjio njegov štetan uticaj na životnu sredinu. </a:t>
            </a:r>
          </a:p>
          <a:p>
            <a:endParaRPr lang="sr-Latn-RS" sz="2200"/>
          </a:p>
        </p:txBody>
      </p:sp>
      <p:pic>
        <p:nvPicPr>
          <p:cNvPr id="7" name="Grafika 2105894456">
            <a:extLst>
              <a:ext uri="{FF2B5EF4-FFF2-40B4-BE49-F238E27FC236}">
                <a16:creationId xmlns:a16="http://schemas.microsoft.com/office/drawing/2014/main" id="{1B51D0FD-AB66-A81A-3CDD-26FBD45E09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8" name="Slika 7" descr="Slika na kojoj se nalazi tekst&#10;&#10;Opis je automatski generisan">
            <a:extLst>
              <a:ext uri="{FF2B5EF4-FFF2-40B4-BE49-F238E27FC236}">
                <a16:creationId xmlns:a16="http://schemas.microsoft.com/office/drawing/2014/main" id="{B5F4525D-42DA-F89F-E442-33B3C68091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4308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17D51A-8FFB-EA8C-6D64-778073BD84E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25000"/>
          </a:blip>
          <a:srcRect t="1412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59C8EA5B-2451-D822-0FDA-1A6678011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pt-BR" dirty="0"/>
              <a:t>Direktiva o deponijama(1999/31/EC)</a:t>
            </a:r>
            <a:endParaRPr lang="sr-Latn-RS" dirty="0"/>
          </a:p>
        </p:txBody>
      </p:sp>
      <p:graphicFrame>
        <p:nvGraphicFramePr>
          <p:cNvPr id="5" name="Čuvar mesta za sadržaj 2">
            <a:extLst>
              <a:ext uri="{FF2B5EF4-FFF2-40B4-BE49-F238E27FC236}">
                <a16:creationId xmlns:a16="http://schemas.microsoft.com/office/drawing/2014/main" id="{2E22B00F-E69A-C2E9-E7E5-27C13C0141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859182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C63DF9F7-FB5F-3D7C-AF67-A0C83C5FF4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7" name="Slika 6" descr="Slika na kojoj se nalazi tekst&#10;&#10;Opis je automatski generisan">
            <a:extLst>
              <a:ext uri="{FF2B5EF4-FFF2-40B4-BE49-F238E27FC236}">
                <a16:creationId xmlns:a16="http://schemas.microsoft.com/office/drawing/2014/main" id="{1D841A3B-B00D-F246-8B62-7E20597C333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06353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83FC2922-3F00-A564-2010-DFA5792CA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Direktiva o električnom i elektronskom otpadu (WEEE) – 2012/19/EU</a:t>
            </a:r>
            <a:br>
              <a:rPr lang="en-US" sz="4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4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7D49FD1-4D0F-E5FF-E5C4-0F529872A2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6418" y="552091"/>
            <a:ext cx="6224335" cy="543153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sr-Latn-RS" sz="2200" b="1" i="0" u="none" strike="noStrike" cap="none" normalizeH="0" baseline="0">
                <a:ln>
                  <a:noFill/>
                </a:ln>
                <a:effectLst/>
              </a:rPr>
              <a:t>Postavlja ciljeve za prikupljanje i reciklažu elektronskog otpada.</a:t>
            </a:r>
            <a:endParaRPr kumimoji="0" lang="en-US" altLang="sr-Latn-RS" sz="2200" b="0" i="0" u="none" strike="noStrike" cap="none" normalizeH="0" baseline="0">
              <a:ln>
                <a:noFill/>
              </a:ln>
              <a:effectLst/>
            </a:endParaRPr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sr-Latn-RS" sz="2200" b="1" i="0" u="none" strike="noStrike" cap="none" normalizeH="0" baseline="0">
                <a:ln>
                  <a:noFill/>
                </a:ln>
                <a:effectLst/>
              </a:rPr>
              <a:t>Promoviše odgovornost proizvođača za reciklažu.</a:t>
            </a:r>
            <a:endParaRPr kumimoji="0" lang="en-US" altLang="sr-Latn-RS" sz="2200" b="0" i="0" u="none" strike="noStrike" cap="none" normalizeH="0" baseline="0">
              <a:ln>
                <a:noFill/>
              </a:ln>
              <a:effectLst/>
            </a:endParaRPr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sr-Latn-RS" sz="2200" b="0" i="0" u="none" strike="noStrike" cap="none" normalizeH="0" baseline="0">
                <a:ln>
                  <a:noFill/>
                </a:ln>
                <a:effectLst/>
              </a:rPr>
              <a:t>Uvodi obavezno obeležavanje električnih i elektronskih uređaja radi lakšeg</a:t>
            </a:r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sr-Latn-RS" sz="2200" b="0" i="0" u="none" strike="noStrike" cap="none" normalizeH="0" baseline="0">
                <a:ln>
                  <a:noFill/>
                </a:ln>
                <a:effectLst/>
              </a:rPr>
              <a:t> praćenja i reciklaže.</a:t>
            </a:r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sr-Latn-RS" sz="2200" b="0" i="0" u="none" strike="noStrike" cap="none" normalizeH="0" baseline="0">
                <a:ln>
                  <a:noFill/>
                </a:ln>
                <a:effectLst/>
              </a:rPr>
              <a:t>Zahteva od država članica uspostavljanje sistema za sakupljanje</a:t>
            </a:r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sr-Latn-RS" sz="2200" b="0" i="0" u="none" strike="noStrike" cap="none" normalizeH="0" baseline="0">
                <a:ln>
                  <a:noFill/>
                </a:ln>
                <a:effectLst/>
              </a:rPr>
              <a:t> i obradu elektronskog otpada.</a:t>
            </a:r>
          </a:p>
        </p:txBody>
      </p:sp>
      <p:pic>
        <p:nvPicPr>
          <p:cNvPr id="7" name="Grafika 2105894456">
            <a:extLst>
              <a:ext uri="{FF2B5EF4-FFF2-40B4-BE49-F238E27FC236}">
                <a16:creationId xmlns:a16="http://schemas.microsoft.com/office/drawing/2014/main" id="{58255FA1-53A3-3A99-51A4-0BCB67B52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8" name="Slika 7" descr="Slika na kojoj se nalazi tekst&#10;&#10;Opis je automatski generisan">
            <a:extLst>
              <a:ext uri="{FF2B5EF4-FFF2-40B4-BE49-F238E27FC236}">
                <a16:creationId xmlns:a16="http://schemas.microsoft.com/office/drawing/2014/main" id="{0D045C4F-5FAE-D27A-CE19-CD6248F8BD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5514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C1A6F8E0-63AC-6D26-A40A-1612A25B9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sr-Latn-RS" sz="4200"/>
              <a:t>Direktiva o baterijama i akumulatorima (2006/66/EC)</a:t>
            </a:r>
          </a:p>
        </p:txBody>
      </p:sp>
      <p:sp>
        <p:nvSpPr>
          <p:cNvPr id="2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B5A15B3B-480B-44FC-001C-CE69E70AB1E6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126418" y="552091"/>
            <a:ext cx="6224335" cy="543153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kumimoji="0" lang="sr-Latn-RS" altLang="sr-Latn-RS" sz="22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Postavlja ciljeve za prikupljanje i reciklažu elektronskog otpada</a:t>
            </a:r>
            <a:endParaRPr kumimoji="0" lang="en-US" altLang="sr-Latn-RS" sz="2200" b="1" i="0" u="none" strike="noStrike" cap="none" normalizeH="0" baseline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kumimoji="0" lang="sr-Latn-RS" altLang="sr-Latn-RS" sz="22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Promoviše odgovornost proizvođača za reciklažu.</a:t>
            </a:r>
            <a:endParaRPr kumimoji="0" lang="sr-Latn-RS" altLang="sr-Latn-RS" sz="2200" b="0" i="0" u="none" strike="noStrike" cap="none" normalizeH="0" baseline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2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Uvodi obavezno obeležavanje električnih i elektronskih uređaja radi lakšeg praćenja i reciklaže.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2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Zahteva od država članica uspostavljanje sistema za sakupljanje i obradu elektronskog otpada</a:t>
            </a:r>
          </a:p>
        </p:txBody>
      </p:sp>
      <p:pic>
        <p:nvPicPr>
          <p:cNvPr id="6" name="Grafika 2105894456">
            <a:extLst>
              <a:ext uri="{FF2B5EF4-FFF2-40B4-BE49-F238E27FC236}">
                <a16:creationId xmlns:a16="http://schemas.microsoft.com/office/drawing/2014/main" id="{3D7BE725-E10B-9EC4-B8FD-26A91D383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7" name="Slika 6" descr="Slika na kojoj se nalazi tekst&#10;&#10;Opis je automatski generisan">
            <a:extLst>
              <a:ext uri="{FF2B5EF4-FFF2-40B4-BE49-F238E27FC236}">
                <a16:creationId xmlns:a16="http://schemas.microsoft.com/office/drawing/2014/main" id="{DAEBFD69-E2ED-904A-26F6-A71EFAFC63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2248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3163C42A-CA36-504E-F960-1EE08B477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sr-Latn-RS" sz="4200"/>
              <a:t>Direktiva o baterijama i akumulatorima (2006/66/EC)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A09C8B0-C23F-85C0-7B60-4ED4B418D4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126418" y="552091"/>
            <a:ext cx="6224335" cy="543153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sr-Latn-RS" altLang="sr-Latn-RS" sz="2200" b="0" i="0" u="none" strike="noStrike" cap="none" normalizeH="0" baseline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2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Podstiče razvoj ekološki prihvatljivih tehnologija za preradu otpada.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2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Ograničava upotrebu opasnih materijala kao što su olovo, živa i kadmijum u proizvodnji.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2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Propisuje ciljeve za smanjenje elektronskog otpada i povećanje stope ponovne upotrebe. </a:t>
            </a:r>
          </a:p>
        </p:txBody>
      </p:sp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33FAAB82-7883-88C8-1A31-FA2B80186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6" name="Slika 5" descr="Slika na kojoj se nalazi tekst&#10;&#10;Opis je automatski generisan">
            <a:extLst>
              <a:ext uri="{FF2B5EF4-FFF2-40B4-BE49-F238E27FC236}">
                <a16:creationId xmlns:a16="http://schemas.microsoft.com/office/drawing/2014/main" id="{91182A09-7654-105E-6E86-06B081685E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9856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A8AAC95-3719-4BCD-B710-4160043D92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3A6D7BA-50E4-42FE-A0E3-FC42B7EC43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2767722"/>
            <a:ext cx="3021543" cy="1532055"/>
          </a:xfrm>
          <a:custGeom>
            <a:avLst/>
            <a:gdLst>
              <a:gd name="connsiteX0" fmla="*/ 3021543 w 3021543"/>
              <a:gd name="connsiteY0" fmla="*/ 0 h 1532055"/>
              <a:gd name="connsiteX1" fmla="*/ 2963800 w 3021543"/>
              <a:gd name="connsiteY1" fmla="*/ 7730 h 1532055"/>
              <a:gd name="connsiteX2" fmla="*/ 2793803 w 3021543"/>
              <a:gd name="connsiteY2" fmla="*/ 25704 h 1532055"/>
              <a:gd name="connsiteX3" fmla="*/ 2414348 w 3021543"/>
              <a:gd name="connsiteY3" fmla="*/ 31695 h 1532055"/>
              <a:gd name="connsiteX4" fmla="*/ 2091558 w 3021543"/>
              <a:gd name="connsiteY4" fmla="*/ 29298 h 1532055"/>
              <a:gd name="connsiteX5" fmla="*/ 1645319 w 3021543"/>
              <a:gd name="connsiteY5" fmla="*/ 30497 h 1532055"/>
              <a:gd name="connsiteX6" fmla="*/ 1243602 w 3021543"/>
              <a:gd name="connsiteY6" fmla="*/ 64048 h 1532055"/>
              <a:gd name="connsiteX7" fmla="*/ 753851 w 3021543"/>
              <a:gd name="connsiteY7" fmla="*/ 61651 h 1532055"/>
              <a:gd name="connsiteX8" fmla="*/ 465465 w 3021543"/>
              <a:gd name="connsiteY8" fmla="*/ 123960 h 1532055"/>
              <a:gd name="connsiteX9" fmla="*/ 546416 w 3021543"/>
              <a:gd name="connsiteY9" fmla="*/ 145529 h 1532055"/>
              <a:gd name="connsiteX10" fmla="*/ 689091 w 3021543"/>
              <a:gd name="connsiteY10" fmla="*/ 192260 h 1532055"/>
              <a:gd name="connsiteX11" fmla="*/ 704269 w 3021543"/>
              <a:gd name="connsiteY11" fmla="*/ 222217 h 1532055"/>
              <a:gd name="connsiteX12" fmla="*/ 683020 w 3021543"/>
              <a:gd name="connsiteY12" fmla="*/ 236595 h 1532055"/>
              <a:gd name="connsiteX13" fmla="*/ 621295 w 3021543"/>
              <a:gd name="connsiteY13" fmla="*/ 264155 h 1532055"/>
              <a:gd name="connsiteX14" fmla="*/ 848968 w 3021543"/>
              <a:gd name="connsiteY14" fmla="*/ 304896 h 1532055"/>
              <a:gd name="connsiteX15" fmla="*/ 768018 w 3021543"/>
              <a:gd name="connsiteY15" fmla="*/ 330059 h 1532055"/>
              <a:gd name="connsiteX16" fmla="*/ 684032 w 3021543"/>
              <a:gd name="connsiteY16" fmla="*/ 348032 h 1532055"/>
              <a:gd name="connsiteX17" fmla="*/ 592962 w 3021543"/>
              <a:gd name="connsiteY17" fmla="*/ 361213 h 1532055"/>
              <a:gd name="connsiteX18" fmla="*/ 509988 w 3021543"/>
              <a:gd name="connsiteY18" fmla="*/ 387575 h 1532055"/>
              <a:gd name="connsiteX19" fmla="*/ 726531 w 3021543"/>
              <a:gd name="connsiteY19" fmla="*/ 398359 h 1532055"/>
              <a:gd name="connsiteX20" fmla="*/ 614212 w 3021543"/>
              <a:gd name="connsiteY20" fmla="*/ 422324 h 1532055"/>
              <a:gd name="connsiteX21" fmla="*/ 522131 w 3021543"/>
              <a:gd name="connsiteY21" fmla="*/ 453478 h 1532055"/>
              <a:gd name="connsiteX22" fmla="*/ 457370 w 3021543"/>
              <a:gd name="connsiteY22" fmla="*/ 467857 h 1532055"/>
              <a:gd name="connsiteX23" fmla="*/ 388562 w 3021543"/>
              <a:gd name="connsiteY23" fmla="*/ 471452 h 1532055"/>
              <a:gd name="connsiteX24" fmla="*/ 372372 w 3021543"/>
              <a:gd name="connsiteY24" fmla="*/ 494218 h 1532055"/>
              <a:gd name="connsiteX25" fmla="*/ 393622 w 3021543"/>
              <a:gd name="connsiteY25" fmla="*/ 518184 h 1532055"/>
              <a:gd name="connsiteX26" fmla="*/ 426002 w 3021543"/>
              <a:gd name="connsiteY26" fmla="*/ 520580 h 1532055"/>
              <a:gd name="connsiteX27" fmla="*/ 619271 w 3021543"/>
              <a:gd name="connsiteY27" fmla="*/ 526571 h 1532055"/>
              <a:gd name="connsiteX28" fmla="*/ 0 w 3021543"/>
              <a:gd name="connsiteY28" fmla="*/ 579294 h 1532055"/>
              <a:gd name="connsiteX29" fmla="*/ 83986 w 3021543"/>
              <a:gd name="connsiteY29" fmla="*/ 611647 h 1532055"/>
              <a:gd name="connsiteX30" fmla="*/ 112319 w 3021543"/>
              <a:gd name="connsiteY30" fmla="*/ 700317 h 1532055"/>
              <a:gd name="connsiteX31" fmla="*/ 215531 w 3021543"/>
              <a:gd name="connsiteY31" fmla="*/ 750643 h 1532055"/>
              <a:gd name="connsiteX32" fmla="*/ 282315 w 3021543"/>
              <a:gd name="connsiteY32" fmla="*/ 768617 h 1532055"/>
              <a:gd name="connsiteX33" fmla="*/ 435109 w 3021543"/>
              <a:gd name="connsiteY33" fmla="*/ 794979 h 1532055"/>
              <a:gd name="connsiteX34" fmla="*/ 457370 w 3021543"/>
              <a:gd name="connsiteY34" fmla="*/ 838116 h 1532055"/>
              <a:gd name="connsiteX35" fmla="*/ 476596 w 3021543"/>
              <a:gd name="connsiteY35" fmla="*/ 886046 h 1532055"/>
              <a:gd name="connsiteX36" fmla="*/ 517071 w 3021543"/>
              <a:gd name="connsiteY36" fmla="*/ 917200 h 1532055"/>
              <a:gd name="connsiteX37" fmla="*/ 202377 w 3021543"/>
              <a:gd name="connsiteY37" fmla="*/ 912407 h 1532055"/>
              <a:gd name="connsiteX38" fmla="*/ 557546 w 3021543"/>
              <a:gd name="connsiteY38" fmla="*/ 1013060 h 1532055"/>
              <a:gd name="connsiteX39" fmla="*/ 526178 w 3021543"/>
              <a:gd name="connsiteY39" fmla="*/ 1052602 h 1532055"/>
              <a:gd name="connsiteX40" fmla="*/ 720459 w 3021543"/>
              <a:gd name="connsiteY40" fmla="*/ 1106523 h 1532055"/>
              <a:gd name="connsiteX41" fmla="*/ 616236 w 3021543"/>
              <a:gd name="connsiteY41" fmla="*/ 1112514 h 1532055"/>
              <a:gd name="connsiteX42" fmla="*/ 1222353 w 3021543"/>
              <a:gd name="connsiteY42" fmla="*/ 1337785 h 1532055"/>
              <a:gd name="connsiteX43" fmla="*/ 2087511 w 3021543"/>
              <a:gd name="connsiteY43" fmla="*/ 1500747 h 1532055"/>
              <a:gd name="connsiteX44" fmla="*/ 2425479 w 3021543"/>
              <a:gd name="connsiteY44" fmla="*/ 1531901 h 1532055"/>
              <a:gd name="connsiteX45" fmla="*/ 2809994 w 3021543"/>
              <a:gd name="connsiteY45" fmla="*/ 1522315 h 1532055"/>
              <a:gd name="connsiteX46" fmla="*/ 2953618 w 3021543"/>
              <a:gd name="connsiteY46" fmla="*/ 1512448 h 1532055"/>
              <a:gd name="connsiteX47" fmla="*/ 3021543 w 3021543"/>
              <a:gd name="connsiteY47" fmla="*/ 1502657 h 153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532055">
                <a:moveTo>
                  <a:pt x="3021543" y="0"/>
                </a:moveTo>
                <a:lnTo>
                  <a:pt x="2963800" y="7730"/>
                </a:lnTo>
                <a:cubicBezTo>
                  <a:pt x="2907134" y="14919"/>
                  <a:pt x="2850469" y="24506"/>
                  <a:pt x="2793803" y="25704"/>
                </a:cubicBezTo>
                <a:cubicBezTo>
                  <a:pt x="2667318" y="29298"/>
                  <a:pt x="2539821" y="20911"/>
                  <a:pt x="2414348" y="31695"/>
                </a:cubicBezTo>
                <a:cubicBezTo>
                  <a:pt x="2307089" y="41281"/>
                  <a:pt x="2198818" y="30497"/>
                  <a:pt x="2091558" y="29298"/>
                </a:cubicBezTo>
                <a:cubicBezTo>
                  <a:pt x="1942812" y="28100"/>
                  <a:pt x="1793053" y="19713"/>
                  <a:pt x="1645319" y="30497"/>
                </a:cubicBezTo>
                <a:cubicBezTo>
                  <a:pt x="1510738" y="38885"/>
                  <a:pt x="1376158" y="41281"/>
                  <a:pt x="1243602" y="64048"/>
                </a:cubicBezTo>
                <a:cubicBezTo>
                  <a:pt x="1079677" y="76030"/>
                  <a:pt x="916765" y="68841"/>
                  <a:pt x="753851" y="61651"/>
                </a:cubicBezTo>
                <a:cubicBezTo>
                  <a:pt x="653675" y="56858"/>
                  <a:pt x="554511" y="41281"/>
                  <a:pt x="465465" y="123960"/>
                </a:cubicBezTo>
                <a:cubicBezTo>
                  <a:pt x="489751" y="143132"/>
                  <a:pt x="519095" y="139537"/>
                  <a:pt x="546416" y="145529"/>
                </a:cubicBezTo>
                <a:cubicBezTo>
                  <a:pt x="594986" y="157511"/>
                  <a:pt x="643557" y="169493"/>
                  <a:pt x="689091" y="192260"/>
                </a:cubicBezTo>
                <a:cubicBezTo>
                  <a:pt x="699210" y="197053"/>
                  <a:pt x="708317" y="206639"/>
                  <a:pt x="704269" y="222217"/>
                </a:cubicBezTo>
                <a:cubicBezTo>
                  <a:pt x="701234" y="234199"/>
                  <a:pt x="691115" y="234199"/>
                  <a:pt x="683020" y="236595"/>
                </a:cubicBezTo>
                <a:cubicBezTo>
                  <a:pt x="664806" y="243785"/>
                  <a:pt x="642545" y="238992"/>
                  <a:pt x="621295" y="264155"/>
                </a:cubicBezTo>
                <a:cubicBezTo>
                  <a:pt x="702245" y="277336"/>
                  <a:pt x="780160" y="252172"/>
                  <a:pt x="848968" y="304896"/>
                </a:cubicBezTo>
                <a:cubicBezTo>
                  <a:pt x="823671" y="331257"/>
                  <a:pt x="795339" y="325266"/>
                  <a:pt x="768018" y="330059"/>
                </a:cubicBezTo>
                <a:cubicBezTo>
                  <a:pt x="739685" y="334852"/>
                  <a:pt x="712365" y="343240"/>
                  <a:pt x="684032" y="348032"/>
                </a:cubicBezTo>
                <a:cubicBezTo>
                  <a:pt x="653675" y="354023"/>
                  <a:pt x="623319" y="355222"/>
                  <a:pt x="592962" y="361213"/>
                </a:cubicBezTo>
                <a:cubicBezTo>
                  <a:pt x="567666" y="366006"/>
                  <a:pt x="540345" y="357618"/>
                  <a:pt x="509988" y="387575"/>
                </a:cubicBezTo>
                <a:cubicBezTo>
                  <a:pt x="584867" y="409143"/>
                  <a:pt x="652663" y="376790"/>
                  <a:pt x="726531" y="398359"/>
                </a:cubicBezTo>
                <a:cubicBezTo>
                  <a:pt x="683020" y="417531"/>
                  <a:pt x="647604" y="411539"/>
                  <a:pt x="614212" y="422324"/>
                </a:cubicBezTo>
                <a:cubicBezTo>
                  <a:pt x="583855" y="433108"/>
                  <a:pt x="547428" y="421126"/>
                  <a:pt x="522131" y="453478"/>
                </a:cubicBezTo>
                <a:cubicBezTo>
                  <a:pt x="502905" y="478641"/>
                  <a:pt x="482668" y="482236"/>
                  <a:pt x="457370" y="467857"/>
                </a:cubicBezTo>
                <a:cubicBezTo>
                  <a:pt x="435109" y="454676"/>
                  <a:pt x="410824" y="458271"/>
                  <a:pt x="388562" y="471452"/>
                </a:cubicBezTo>
                <a:cubicBezTo>
                  <a:pt x="380468" y="476245"/>
                  <a:pt x="372372" y="482236"/>
                  <a:pt x="372372" y="494218"/>
                </a:cubicBezTo>
                <a:cubicBezTo>
                  <a:pt x="372372" y="510994"/>
                  <a:pt x="382491" y="515787"/>
                  <a:pt x="393622" y="518184"/>
                </a:cubicBezTo>
                <a:cubicBezTo>
                  <a:pt x="403741" y="520580"/>
                  <a:pt x="415883" y="522977"/>
                  <a:pt x="426002" y="520580"/>
                </a:cubicBezTo>
                <a:cubicBezTo>
                  <a:pt x="490762" y="507399"/>
                  <a:pt x="554511" y="528968"/>
                  <a:pt x="619271" y="526571"/>
                </a:cubicBezTo>
                <a:cubicBezTo>
                  <a:pt x="415883" y="578096"/>
                  <a:pt x="210471" y="561321"/>
                  <a:pt x="0" y="579294"/>
                </a:cubicBezTo>
                <a:cubicBezTo>
                  <a:pt x="27321" y="615241"/>
                  <a:pt x="62737" y="585286"/>
                  <a:pt x="83986" y="611647"/>
                </a:cubicBezTo>
                <a:cubicBezTo>
                  <a:pt x="63748" y="666766"/>
                  <a:pt x="71844" y="696722"/>
                  <a:pt x="112319" y="700317"/>
                </a:cubicBezTo>
                <a:cubicBezTo>
                  <a:pt x="151782" y="703912"/>
                  <a:pt x="194281" y="684740"/>
                  <a:pt x="215531" y="750643"/>
                </a:cubicBezTo>
                <a:cubicBezTo>
                  <a:pt x="221602" y="771014"/>
                  <a:pt x="259042" y="765023"/>
                  <a:pt x="282315" y="768617"/>
                </a:cubicBezTo>
                <a:cubicBezTo>
                  <a:pt x="332909" y="777005"/>
                  <a:pt x="386539" y="768617"/>
                  <a:pt x="435109" y="794979"/>
                </a:cubicBezTo>
                <a:cubicBezTo>
                  <a:pt x="454335" y="804565"/>
                  <a:pt x="467489" y="811754"/>
                  <a:pt x="457370" y="838116"/>
                </a:cubicBezTo>
                <a:cubicBezTo>
                  <a:pt x="447252" y="865675"/>
                  <a:pt x="460406" y="875261"/>
                  <a:pt x="476596" y="886046"/>
                </a:cubicBezTo>
                <a:cubicBezTo>
                  <a:pt x="488739" y="894433"/>
                  <a:pt x="506953" y="892037"/>
                  <a:pt x="517071" y="917200"/>
                </a:cubicBezTo>
                <a:cubicBezTo>
                  <a:pt x="410824" y="913605"/>
                  <a:pt x="307612" y="893235"/>
                  <a:pt x="202377" y="912407"/>
                </a:cubicBezTo>
                <a:cubicBezTo>
                  <a:pt x="317731" y="960337"/>
                  <a:pt x="444216" y="957940"/>
                  <a:pt x="557546" y="1013060"/>
                </a:cubicBezTo>
                <a:cubicBezTo>
                  <a:pt x="553499" y="1032232"/>
                  <a:pt x="527190" y="1023844"/>
                  <a:pt x="526178" y="1052602"/>
                </a:cubicBezTo>
                <a:cubicBezTo>
                  <a:pt x="585879" y="1082558"/>
                  <a:pt x="657723" y="1062188"/>
                  <a:pt x="720459" y="1106523"/>
                </a:cubicBezTo>
                <a:cubicBezTo>
                  <a:pt x="684032" y="1126893"/>
                  <a:pt x="650640" y="1093342"/>
                  <a:pt x="616236" y="1112514"/>
                </a:cubicBezTo>
                <a:cubicBezTo>
                  <a:pt x="627367" y="1141273"/>
                  <a:pt x="1131283" y="1318613"/>
                  <a:pt x="1222353" y="1337785"/>
                </a:cubicBezTo>
                <a:cubicBezTo>
                  <a:pt x="1407527" y="1377327"/>
                  <a:pt x="1940788" y="1477980"/>
                  <a:pt x="2087511" y="1500747"/>
                </a:cubicBezTo>
                <a:cubicBezTo>
                  <a:pt x="2200841" y="1517522"/>
                  <a:pt x="2313160" y="1530703"/>
                  <a:pt x="2425479" y="1531901"/>
                </a:cubicBezTo>
                <a:cubicBezTo>
                  <a:pt x="2553988" y="1533099"/>
                  <a:pt x="2681485" y="1527108"/>
                  <a:pt x="2809994" y="1522315"/>
                </a:cubicBezTo>
                <a:cubicBezTo>
                  <a:pt x="2858058" y="1520518"/>
                  <a:pt x="2905933" y="1517372"/>
                  <a:pt x="2953618" y="1512448"/>
                </a:cubicBezTo>
                <a:lnTo>
                  <a:pt x="3021543" y="1502657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B6E88460-A53C-FFA7-DF1B-4C4B3F98D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8199"/>
            <a:ext cx="4191000" cy="5338763"/>
          </a:xfrm>
        </p:spPr>
        <p:txBody>
          <a:bodyPr>
            <a:normAutofit/>
          </a:bodyPr>
          <a:lstStyle/>
          <a:p>
            <a:r>
              <a:rPr lang="sr-Latn-RS" b="1" dirty="0"/>
              <a:t>Direktiva o ambalaži i ambalažnom otpadu (94/62/EC)</a:t>
            </a:r>
            <a:br>
              <a:rPr lang="sr-Latn-RS" dirty="0"/>
            </a:b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DA729B7D-216C-26D6-DF22-8891449562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2332" y="838199"/>
            <a:ext cx="6051468" cy="5338763"/>
          </a:xfrm>
        </p:spPr>
        <p:txBody>
          <a:bodyPr anchor="ctr">
            <a:norm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Definisanje konkretnih ciljeva:</a:t>
            </a: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 Postaviti kvantitativne ciljeve kao što su povećanje stope reciklaže za 20% u naredne tri godine.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Identifikacija prioriteta:</a:t>
            </a: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 Fokusirati se na najčešće vrste otpada (plastika, papir, staklo) i implementirati programe za njihovo odvojeno sakupljanje.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Usklađenost sa propisima:</a:t>
            </a: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 Obavezno pratiti lokalne i međunarodne standarde i zakone o otpadu. </a:t>
            </a:r>
          </a:p>
          <a:p>
            <a:endParaRPr lang="sr-Latn-RS" sz="2000"/>
          </a:p>
        </p:txBody>
      </p:sp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0EC07DC5-E54B-CAF0-2215-8BDCEE706D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6" name="Slika 5" descr="Slika na kojoj se nalazi tekst&#10;&#10;Opis je automatski generisan">
            <a:extLst>
              <a:ext uri="{FF2B5EF4-FFF2-40B4-BE49-F238E27FC236}">
                <a16:creationId xmlns:a16="http://schemas.microsoft.com/office/drawing/2014/main" id="{05CD68E5-4B28-6168-EBE0-8DDE6BD2A9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32489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A8AAC95-3719-4BCD-B710-4160043D92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3A6D7BA-50E4-42FE-A0E3-FC42B7EC43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2767722"/>
            <a:ext cx="3021543" cy="1532055"/>
          </a:xfrm>
          <a:custGeom>
            <a:avLst/>
            <a:gdLst>
              <a:gd name="connsiteX0" fmla="*/ 3021543 w 3021543"/>
              <a:gd name="connsiteY0" fmla="*/ 0 h 1532055"/>
              <a:gd name="connsiteX1" fmla="*/ 2963800 w 3021543"/>
              <a:gd name="connsiteY1" fmla="*/ 7730 h 1532055"/>
              <a:gd name="connsiteX2" fmla="*/ 2793803 w 3021543"/>
              <a:gd name="connsiteY2" fmla="*/ 25704 h 1532055"/>
              <a:gd name="connsiteX3" fmla="*/ 2414348 w 3021543"/>
              <a:gd name="connsiteY3" fmla="*/ 31695 h 1532055"/>
              <a:gd name="connsiteX4" fmla="*/ 2091558 w 3021543"/>
              <a:gd name="connsiteY4" fmla="*/ 29298 h 1532055"/>
              <a:gd name="connsiteX5" fmla="*/ 1645319 w 3021543"/>
              <a:gd name="connsiteY5" fmla="*/ 30497 h 1532055"/>
              <a:gd name="connsiteX6" fmla="*/ 1243602 w 3021543"/>
              <a:gd name="connsiteY6" fmla="*/ 64048 h 1532055"/>
              <a:gd name="connsiteX7" fmla="*/ 753851 w 3021543"/>
              <a:gd name="connsiteY7" fmla="*/ 61651 h 1532055"/>
              <a:gd name="connsiteX8" fmla="*/ 465465 w 3021543"/>
              <a:gd name="connsiteY8" fmla="*/ 123960 h 1532055"/>
              <a:gd name="connsiteX9" fmla="*/ 546416 w 3021543"/>
              <a:gd name="connsiteY9" fmla="*/ 145529 h 1532055"/>
              <a:gd name="connsiteX10" fmla="*/ 689091 w 3021543"/>
              <a:gd name="connsiteY10" fmla="*/ 192260 h 1532055"/>
              <a:gd name="connsiteX11" fmla="*/ 704269 w 3021543"/>
              <a:gd name="connsiteY11" fmla="*/ 222217 h 1532055"/>
              <a:gd name="connsiteX12" fmla="*/ 683020 w 3021543"/>
              <a:gd name="connsiteY12" fmla="*/ 236595 h 1532055"/>
              <a:gd name="connsiteX13" fmla="*/ 621295 w 3021543"/>
              <a:gd name="connsiteY13" fmla="*/ 264155 h 1532055"/>
              <a:gd name="connsiteX14" fmla="*/ 848968 w 3021543"/>
              <a:gd name="connsiteY14" fmla="*/ 304896 h 1532055"/>
              <a:gd name="connsiteX15" fmla="*/ 768018 w 3021543"/>
              <a:gd name="connsiteY15" fmla="*/ 330059 h 1532055"/>
              <a:gd name="connsiteX16" fmla="*/ 684032 w 3021543"/>
              <a:gd name="connsiteY16" fmla="*/ 348032 h 1532055"/>
              <a:gd name="connsiteX17" fmla="*/ 592962 w 3021543"/>
              <a:gd name="connsiteY17" fmla="*/ 361213 h 1532055"/>
              <a:gd name="connsiteX18" fmla="*/ 509988 w 3021543"/>
              <a:gd name="connsiteY18" fmla="*/ 387575 h 1532055"/>
              <a:gd name="connsiteX19" fmla="*/ 726531 w 3021543"/>
              <a:gd name="connsiteY19" fmla="*/ 398359 h 1532055"/>
              <a:gd name="connsiteX20" fmla="*/ 614212 w 3021543"/>
              <a:gd name="connsiteY20" fmla="*/ 422324 h 1532055"/>
              <a:gd name="connsiteX21" fmla="*/ 522131 w 3021543"/>
              <a:gd name="connsiteY21" fmla="*/ 453478 h 1532055"/>
              <a:gd name="connsiteX22" fmla="*/ 457370 w 3021543"/>
              <a:gd name="connsiteY22" fmla="*/ 467857 h 1532055"/>
              <a:gd name="connsiteX23" fmla="*/ 388562 w 3021543"/>
              <a:gd name="connsiteY23" fmla="*/ 471452 h 1532055"/>
              <a:gd name="connsiteX24" fmla="*/ 372372 w 3021543"/>
              <a:gd name="connsiteY24" fmla="*/ 494218 h 1532055"/>
              <a:gd name="connsiteX25" fmla="*/ 393622 w 3021543"/>
              <a:gd name="connsiteY25" fmla="*/ 518184 h 1532055"/>
              <a:gd name="connsiteX26" fmla="*/ 426002 w 3021543"/>
              <a:gd name="connsiteY26" fmla="*/ 520580 h 1532055"/>
              <a:gd name="connsiteX27" fmla="*/ 619271 w 3021543"/>
              <a:gd name="connsiteY27" fmla="*/ 526571 h 1532055"/>
              <a:gd name="connsiteX28" fmla="*/ 0 w 3021543"/>
              <a:gd name="connsiteY28" fmla="*/ 579294 h 1532055"/>
              <a:gd name="connsiteX29" fmla="*/ 83986 w 3021543"/>
              <a:gd name="connsiteY29" fmla="*/ 611647 h 1532055"/>
              <a:gd name="connsiteX30" fmla="*/ 112319 w 3021543"/>
              <a:gd name="connsiteY30" fmla="*/ 700317 h 1532055"/>
              <a:gd name="connsiteX31" fmla="*/ 215531 w 3021543"/>
              <a:gd name="connsiteY31" fmla="*/ 750643 h 1532055"/>
              <a:gd name="connsiteX32" fmla="*/ 282315 w 3021543"/>
              <a:gd name="connsiteY32" fmla="*/ 768617 h 1532055"/>
              <a:gd name="connsiteX33" fmla="*/ 435109 w 3021543"/>
              <a:gd name="connsiteY33" fmla="*/ 794979 h 1532055"/>
              <a:gd name="connsiteX34" fmla="*/ 457370 w 3021543"/>
              <a:gd name="connsiteY34" fmla="*/ 838116 h 1532055"/>
              <a:gd name="connsiteX35" fmla="*/ 476596 w 3021543"/>
              <a:gd name="connsiteY35" fmla="*/ 886046 h 1532055"/>
              <a:gd name="connsiteX36" fmla="*/ 517071 w 3021543"/>
              <a:gd name="connsiteY36" fmla="*/ 917200 h 1532055"/>
              <a:gd name="connsiteX37" fmla="*/ 202377 w 3021543"/>
              <a:gd name="connsiteY37" fmla="*/ 912407 h 1532055"/>
              <a:gd name="connsiteX38" fmla="*/ 557546 w 3021543"/>
              <a:gd name="connsiteY38" fmla="*/ 1013060 h 1532055"/>
              <a:gd name="connsiteX39" fmla="*/ 526178 w 3021543"/>
              <a:gd name="connsiteY39" fmla="*/ 1052602 h 1532055"/>
              <a:gd name="connsiteX40" fmla="*/ 720459 w 3021543"/>
              <a:gd name="connsiteY40" fmla="*/ 1106523 h 1532055"/>
              <a:gd name="connsiteX41" fmla="*/ 616236 w 3021543"/>
              <a:gd name="connsiteY41" fmla="*/ 1112514 h 1532055"/>
              <a:gd name="connsiteX42" fmla="*/ 1222353 w 3021543"/>
              <a:gd name="connsiteY42" fmla="*/ 1337785 h 1532055"/>
              <a:gd name="connsiteX43" fmla="*/ 2087511 w 3021543"/>
              <a:gd name="connsiteY43" fmla="*/ 1500747 h 1532055"/>
              <a:gd name="connsiteX44" fmla="*/ 2425479 w 3021543"/>
              <a:gd name="connsiteY44" fmla="*/ 1531901 h 1532055"/>
              <a:gd name="connsiteX45" fmla="*/ 2809994 w 3021543"/>
              <a:gd name="connsiteY45" fmla="*/ 1522315 h 1532055"/>
              <a:gd name="connsiteX46" fmla="*/ 2953618 w 3021543"/>
              <a:gd name="connsiteY46" fmla="*/ 1512448 h 1532055"/>
              <a:gd name="connsiteX47" fmla="*/ 3021543 w 3021543"/>
              <a:gd name="connsiteY47" fmla="*/ 1502657 h 153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532055">
                <a:moveTo>
                  <a:pt x="3021543" y="0"/>
                </a:moveTo>
                <a:lnTo>
                  <a:pt x="2963800" y="7730"/>
                </a:lnTo>
                <a:cubicBezTo>
                  <a:pt x="2907134" y="14919"/>
                  <a:pt x="2850469" y="24506"/>
                  <a:pt x="2793803" y="25704"/>
                </a:cubicBezTo>
                <a:cubicBezTo>
                  <a:pt x="2667318" y="29298"/>
                  <a:pt x="2539821" y="20911"/>
                  <a:pt x="2414348" y="31695"/>
                </a:cubicBezTo>
                <a:cubicBezTo>
                  <a:pt x="2307089" y="41281"/>
                  <a:pt x="2198818" y="30497"/>
                  <a:pt x="2091558" y="29298"/>
                </a:cubicBezTo>
                <a:cubicBezTo>
                  <a:pt x="1942812" y="28100"/>
                  <a:pt x="1793053" y="19713"/>
                  <a:pt x="1645319" y="30497"/>
                </a:cubicBezTo>
                <a:cubicBezTo>
                  <a:pt x="1510738" y="38885"/>
                  <a:pt x="1376158" y="41281"/>
                  <a:pt x="1243602" y="64048"/>
                </a:cubicBezTo>
                <a:cubicBezTo>
                  <a:pt x="1079677" y="76030"/>
                  <a:pt x="916765" y="68841"/>
                  <a:pt x="753851" y="61651"/>
                </a:cubicBezTo>
                <a:cubicBezTo>
                  <a:pt x="653675" y="56858"/>
                  <a:pt x="554511" y="41281"/>
                  <a:pt x="465465" y="123960"/>
                </a:cubicBezTo>
                <a:cubicBezTo>
                  <a:pt x="489751" y="143132"/>
                  <a:pt x="519095" y="139537"/>
                  <a:pt x="546416" y="145529"/>
                </a:cubicBezTo>
                <a:cubicBezTo>
                  <a:pt x="594986" y="157511"/>
                  <a:pt x="643557" y="169493"/>
                  <a:pt x="689091" y="192260"/>
                </a:cubicBezTo>
                <a:cubicBezTo>
                  <a:pt x="699210" y="197053"/>
                  <a:pt x="708317" y="206639"/>
                  <a:pt x="704269" y="222217"/>
                </a:cubicBezTo>
                <a:cubicBezTo>
                  <a:pt x="701234" y="234199"/>
                  <a:pt x="691115" y="234199"/>
                  <a:pt x="683020" y="236595"/>
                </a:cubicBezTo>
                <a:cubicBezTo>
                  <a:pt x="664806" y="243785"/>
                  <a:pt x="642545" y="238992"/>
                  <a:pt x="621295" y="264155"/>
                </a:cubicBezTo>
                <a:cubicBezTo>
                  <a:pt x="702245" y="277336"/>
                  <a:pt x="780160" y="252172"/>
                  <a:pt x="848968" y="304896"/>
                </a:cubicBezTo>
                <a:cubicBezTo>
                  <a:pt x="823671" y="331257"/>
                  <a:pt x="795339" y="325266"/>
                  <a:pt x="768018" y="330059"/>
                </a:cubicBezTo>
                <a:cubicBezTo>
                  <a:pt x="739685" y="334852"/>
                  <a:pt x="712365" y="343240"/>
                  <a:pt x="684032" y="348032"/>
                </a:cubicBezTo>
                <a:cubicBezTo>
                  <a:pt x="653675" y="354023"/>
                  <a:pt x="623319" y="355222"/>
                  <a:pt x="592962" y="361213"/>
                </a:cubicBezTo>
                <a:cubicBezTo>
                  <a:pt x="567666" y="366006"/>
                  <a:pt x="540345" y="357618"/>
                  <a:pt x="509988" y="387575"/>
                </a:cubicBezTo>
                <a:cubicBezTo>
                  <a:pt x="584867" y="409143"/>
                  <a:pt x="652663" y="376790"/>
                  <a:pt x="726531" y="398359"/>
                </a:cubicBezTo>
                <a:cubicBezTo>
                  <a:pt x="683020" y="417531"/>
                  <a:pt x="647604" y="411539"/>
                  <a:pt x="614212" y="422324"/>
                </a:cubicBezTo>
                <a:cubicBezTo>
                  <a:pt x="583855" y="433108"/>
                  <a:pt x="547428" y="421126"/>
                  <a:pt x="522131" y="453478"/>
                </a:cubicBezTo>
                <a:cubicBezTo>
                  <a:pt x="502905" y="478641"/>
                  <a:pt x="482668" y="482236"/>
                  <a:pt x="457370" y="467857"/>
                </a:cubicBezTo>
                <a:cubicBezTo>
                  <a:pt x="435109" y="454676"/>
                  <a:pt x="410824" y="458271"/>
                  <a:pt x="388562" y="471452"/>
                </a:cubicBezTo>
                <a:cubicBezTo>
                  <a:pt x="380468" y="476245"/>
                  <a:pt x="372372" y="482236"/>
                  <a:pt x="372372" y="494218"/>
                </a:cubicBezTo>
                <a:cubicBezTo>
                  <a:pt x="372372" y="510994"/>
                  <a:pt x="382491" y="515787"/>
                  <a:pt x="393622" y="518184"/>
                </a:cubicBezTo>
                <a:cubicBezTo>
                  <a:pt x="403741" y="520580"/>
                  <a:pt x="415883" y="522977"/>
                  <a:pt x="426002" y="520580"/>
                </a:cubicBezTo>
                <a:cubicBezTo>
                  <a:pt x="490762" y="507399"/>
                  <a:pt x="554511" y="528968"/>
                  <a:pt x="619271" y="526571"/>
                </a:cubicBezTo>
                <a:cubicBezTo>
                  <a:pt x="415883" y="578096"/>
                  <a:pt x="210471" y="561321"/>
                  <a:pt x="0" y="579294"/>
                </a:cubicBezTo>
                <a:cubicBezTo>
                  <a:pt x="27321" y="615241"/>
                  <a:pt x="62737" y="585286"/>
                  <a:pt x="83986" y="611647"/>
                </a:cubicBezTo>
                <a:cubicBezTo>
                  <a:pt x="63748" y="666766"/>
                  <a:pt x="71844" y="696722"/>
                  <a:pt x="112319" y="700317"/>
                </a:cubicBezTo>
                <a:cubicBezTo>
                  <a:pt x="151782" y="703912"/>
                  <a:pt x="194281" y="684740"/>
                  <a:pt x="215531" y="750643"/>
                </a:cubicBezTo>
                <a:cubicBezTo>
                  <a:pt x="221602" y="771014"/>
                  <a:pt x="259042" y="765023"/>
                  <a:pt x="282315" y="768617"/>
                </a:cubicBezTo>
                <a:cubicBezTo>
                  <a:pt x="332909" y="777005"/>
                  <a:pt x="386539" y="768617"/>
                  <a:pt x="435109" y="794979"/>
                </a:cubicBezTo>
                <a:cubicBezTo>
                  <a:pt x="454335" y="804565"/>
                  <a:pt x="467489" y="811754"/>
                  <a:pt x="457370" y="838116"/>
                </a:cubicBezTo>
                <a:cubicBezTo>
                  <a:pt x="447252" y="865675"/>
                  <a:pt x="460406" y="875261"/>
                  <a:pt x="476596" y="886046"/>
                </a:cubicBezTo>
                <a:cubicBezTo>
                  <a:pt x="488739" y="894433"/>
                  <a:pt x="506953" y="892037"/>
                  <a:pt x="517071" y="917200"/>
                </a:cubicBezTo>
                <a:cubicBezTo>
                  <a:pt x="410824" y="913605"/>
                  <a:pt x="307612" y="893235"/>
                  <a:pt x="202377" y="912407"/>
                </a:cubicBezTo>
                <a:cubicBezTo>
                  <a:pt x="317731" y="960337"/>
                  <a:pt x="444216" y="957940"/>
                  <a:pt x="557546" y="1013060"/>
                </a:cubicBezTo>
                <a:cubicBezTo>
                  <a:pt x="553499" y="1032232"/>
                  <a:pt x="527190" y="1023844"/>
                  <a:pt x="526178" y="1052602"/>
                </a:cubicBezTo>
                <a:cubicBezTo>
                  <a:pt x="585879" y="1082558"/>
                  <a:pt x="657723" y="1062188"/>
                  <a:pt x="720459" y="1106523"/>
                </a:cubicBezTo>
                <a:cubicBezTo>
                  <a:pt x="684032" y="1126893"/>
                  <a:pt x="650640" y="1093342"/>
                  <a:pt x="616236" y="1112514"/>
                </a:cubicBezTo>
                <a:cubicBezTo>
                  <a:pt x="627367" y="1141273"/>
                  <a:pt x="1131283" y="1318613"/>
                  <a:pt x="1222353" y="1337785"/>
                </a:cubicBezTo>
                <a:cubicBezTo>
                  <a:pt x="1407527" y="1377327"/>
                  <a:pt x="1940788" y="1477980"/>
                  <a:pt x="2087511" y="1500747"/>
                </a:cubicBezTo>
                <a:cubicBezTo>
                  <a:pt x="2200841" y="1517522"/>
                  <a:pt x="2313160" y="1530703"/>
                  <a:pt x="2425479" y="1531901"/>
                </a:cubicBezTo>
                <a:cubicBezTo>
                  <a:pt x="2553988" y="1533099"/>
                  <a:pt x="2681485" y="1527108"/>
                  <a:pt x="2809994" y="1522315"/>
                </a:cubicBezTo>
                <a:cubicBezTo>
                  <a:pt x="2858058" y="1520518"/>
                  <a:pt x="2905933" y="1517372"/>
                  <a:pt x="2953618" y="1512448"/>
                </a:cubicBezTo>
                <a:lnTo>
                  <a:pt x="3021543" y="1502657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3CC3BA2D-F4C9-EBC0-7864-1E1977F01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8199"/>
            <a:ext cx="4191000" cy="5338763"/>
          </a:xfrm>
        </p:spPr>
        <p:txBody>
          <a:bodyPr>
            <a:normAutofit/>
          </a:bodyPr>
          <a:lstStyle/>
          <a:p>
            <a:r>
              <a:rPr lang="sr-Latn-RS" b="1" dirty="0"/>
              <a:t>Direktiva o ambalaži i ambalažnom otpadu (94/62/EC)</a:t>
            </a:r>
            <a:br>
              <a:rPr lang="sr-Latn-RS" dirty="0"/>
            </a:br>
            <a:endParaRPr lang="sr-Latn-R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CAD7931-17BF-4C3F-A44D-DC167CB58BF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302332" y="838199"/>
            <a:ext cx="6051468" cy="53387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Infrastruktura:</a:t>
            </a: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 Postaviti kontejnere za razdvajanje otpada i obezbediti logističku podršku za transport i obradu.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Tehnologija:</a:t>
            </a: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 Uvesti pametne sisteme za praćenje količina prikupljenog otpada i efikasnosti reciklaže.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Obuka i edukacija:</a:t>
            </a: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 Organizovati radionice za građane i kompanije o pravilnom razdvajanju otpada</a:t>
            </a:r>
            <a:endParaRPr kumimoji="0" lang="en-US" altLang="sr-Latn-RS" sz="2000" b="0" i="0" u="none" strike="noStrike" cap="none" normalizeH="0" baseline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 i mogućnostima ponovne upotrebe. </a:t>
            </a:r>
          </a:p>
        </p:txBody>
      </p:sp>
      <p:pic>
        <p:nvPicPr>
          <p:cNvPr id="6" name="Grafika 2105894456">
            <a:extLst>
              <a:ext uri="{FF2B5EF4-FFF2-40B4-BE49-F238E27FC236}">
                <a16:creationId xmlns:a16="http://schemas.microsoft.com/office/drawing/2014/main" id="{2279C229-09F0-34DB-EA94-95B1CA9D1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7" name="Slika 6" descr="Slika na kojoj se nalazi tekst&#10;&#10;Opis je automatski generisan">
            <a:extLst>
              <a:ext uri="{FF2B5EF4-FFF2-40B4-BE49-F238E27FC236}">
                <a16:creationId xmlns:a16="http://schemas.microsoft.com/office/drawing/2014/main" id="{E19C8EB1-9D6A-4D41-6C9C-14DB24D79E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10" y="6109956"/>
            <a:ext cx="2096135" cy="43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99099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1025</Words>
  <Application>Microsoft Office PowerPoint</Application>
  <PresentationFormat>Široki ekran</PresentationFormat>
  <Paragraphs>90</Paragraphs>
  <Slides>19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19</vt:i4>
      </vt:variant>
    </vt:vector>
  </HeadingPairs>
  <TitlesOfParts>
    <vt:vector size="23" baseType="lpstr">
      <vt:lpstr>Aptos</vt:lpstr>
      <vt:lpstr>Aptos Display</vt:lpstr>
      <vt:lpstr>Arial</vt:lpstr>
      <vt:lpstr>Tema Office</vt:lpstr>
      <vt:lpstr>Uvod u ekološke regulative i zakonske okvire</vt:lpstr>
      <vt:lpstr>Okvirna direktiva o otpadu (2008/98/EC) </vt:lpstr>
      <vt:lpstr>Direktiva o odlagalištima otpada (1999/31/EC)</vt:lpstr>
      <vt:lpstr>Direktiva o deponijama(1999/31/EC)</vt:lpstr>
      <vt:lpstr>Direktiva o električnom i elektronskom otpadu (WEEE) – 2012/19/EU </vt:lpstr>
      <vt:lpstr>Direktiva o baterijama i akumulatorima (2006/66/EC)</vt:lpstr>
      <vt:lpstr>Direktiva o baterijama i akumulatorima (2006/66/EC)</vt:lpstr>
      <vt:lpstr>Direktiva o ambalaži i ambalažnom otpadu (94/62/EC) </vt:lpstr>
      <vt:lpstr>Direktiva o ambalaži i ambalažnom otpadu (94/62/EC) </vt:lpstr>
      <vt:lpstr>Praktična primena u državama članicama EU</vt:lpstr>
      <vt:lpstr>Praktična primena u državama članicama EU</vt:lpstr>
      <vt:lpstr>Praktična primena u državama članicama EU</vt:lpstr>
      <vt:lpstr>Studije slučaja i primeri dobre prakse</vt:lpstr>
      <vt:lpstr>5. Zaključak</vt:lpstr>
      <vt:lpstr>PREGLED</vt:lpstr>
      <vt:lpstr>PowerPoint prezentacija</vt:lpstr>
      <vt:lpstr>PowerPoint prezentacija</vt:lpstr>
      <vt:lpstr>4. Internacionalni sporazumi i konvencije 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dr Dejan Blagojević</dc:creator>
  <cp:lastModifiedBy>dr Dejan Blagojević</cp:lastModifiedBy>
  <cp:revision>1</cp:revision>
  <dcterms:created xsi:type="dcterms:W3CDTF">2025-01-08T08:06:33Z</dcterms:created>
  <dcterms:modified xsi:type="dcterms:W3CDTF">2025-01-08T09:53:15Z</dcterms:modified>
</cp:coreProperties>
</file>