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5" r:id="rId3"/>
    <p:sldId id="28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2" r:id="rId28"/>
    <p:sldId id="280" r:id="rId29"/>
    <p:sldId id="281" r:id="rId30"/>
    <p:sldId id="283" r:id="rId31"/>
    <p:sldId id="284" r:id="rId32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567" autoAdjust="0"/>
    <p:restoredTop sz="94660"/>
  </p:normalViewPr>
  <p:slideViewPr>
    <p:cSldViewPr snapToGrid="0">
      <p:cViewPr varScale="1">
        <p:scale>
          <a:sx n="82" d="100"/>
          <a:sy n="82" d="100"/>
        </p:scale>
        <p:origin x="27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4DC4669-61F8-4C23-84A4-17224414166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071DB471-0658-40B6-8E13-9F5DBDBD12C2}">
      <dgm:prSet/>
      <dgm:spPr/>
      <dgm:t>
        <a:bodyPr/>
        <a:lstStyle/>
        <a:p>
          <a:r>
            <a:rPr lang="sr-Latn-RS" b="0" i="0"/>
            <a:t>Vreme je važan aspekt za mnoge aplikacije i protokole koji se nalaze u bežičnim senzorskim mrežama.</a:t>
          </a:r>
          <a:endParaRPr lang="en-US"/>
        </a:p>
      </dgm:t>
    </dgm:pt>
    <dgm:pt modelId="{4F11141B-B89F-4F0A-B7E4-338213DA2C18}" type="parTrans" cxnId="{9D3596C4-F1CB-4DE7-8862-EFBC08FAECBF}">
      <dgm:prSet/>
      <dgm:spPr/>
      <dgm:t>
        <a:bodyPr/>
        <a:lstStyle/>
        <a:p>
          <a:endParaRPr lang="en-US"/>
        </a:p>
      </dgm:t>
    </dgm:pt>
    <dgm:pt modelId="{2493E88B-C2EB-463A-904F-0DDA345FDE7D}" type="sibTrans" cxnId="{9D3596C4-F1CB-4DE7-8862-EFBC08FAECBF}">
      <dgm:prSet/>
      <dgm:spPr/>
      <dgm:t>
        <a:bodyPr/>
        <a:lstStyle/>
        <a:p>
          <a:endParaRPr lang="en-US"/>
        </a:p>
      </dgm:t>
    </dgm:pt>
    <dgm:pt modelId="{16CB2D50-F8DD-4807-AED5-05994FE68EAF}">
      <dgm:prSet/>
      <dgm:spPr/>
      <dgm:t>
        <a:bodyPr/>
        <a:lstStyle/>
        <a:p>
          <a:r>
            <a:rPr lang="sr-Latn-RS" b="0" i="0"/>
            <a:t>Čvorovi mogu meriti vreme koristeći lokalne satove, pokretane oscilatorima.</a:t>
          </a:r>
          <a:endParaRPr lang="en-US"/>
        </a:p>
      </dgm:t>
    </dgm:pt>
    <dgm:pt modelId="{B8474ACE-845F-4A29-9992-323DD850642F}" type="parTrans" cxnId="{E7B6E3B0-FC05-43BB-A7AD-5C0258EA1CBE}">
      <dgm:prSet/>
      <dgm:spPr/>
      <dgm:t>
        <a:bodyPr/>
        <a:lstStyle/>
        <a:p>
          <a:endParaRPr lang="en-US"/>
        </a:p>
      </dgm:t>
    </dgm:pt>
    <dgm:pt modelId="{E59815C7-71E5-4862-9F5D-B00138E6DD2A}" type="sibTrans" cxnId="{E7B6E3B0-FC05-43BB-A7AD-5C0258EA1CBE}">
      <dgm:prSet/>
      <dgm:spPr/>
      <dgm:t>
        <a:bodyPr/>
        <a:lstStyle/>
        <a:p>
          <a:endParaRPr lang="en-US"/>
        </a:p>
      </dgm:t>
    </dgm:pt>
    <dgm:pt modelId="{F6541FF4-2470-417E-8464-94C201B71C0F}">
      <dgm:prSet/>
      <dgm:spPr/>
      <dgm:t>
        <a:bodyPr/>
        <a:lstStyle/>
        <a:p>
          <a:r>
            <a:rPr lang="sr-Latn-RS" b="0" i="0"/>
            <a:t>Zbog slučajnih faznih pomaka i brzina drifta oscilatora, lokalno vreme čitanja čvorova počelo bi da se razlikuje - oni gube sinhronizaciju - bez korekcije.</a:t>
          </a:r>
          <a:endParaRPr lang="en-US"/>
        </a:p>
      </dgm:t>
    </dgm:pt>
    <dgm:pt modelId="{62281EF5-D596-45A1-AACA-CB554D14A562}" type="parTrans" cxnId="{C326A5EA-E510-4178-A923-C148FE74790B}">
      <dgm:prSet/>
      <dgm:spPr/>
      <dgm:t>
        <a:bodyPr/>
        <a:lstStyle/>
        <a:p>
          <a:endParaRPr lang="en-US"/>
        </a:p>
      </dgm:t>
    </dgm:pt>
    <dgm:pt modelId="{0F1091CA-1821-4074-848A-2EACBDBC24B2}" type="sibTrans" cxnId="{C326A5EA-E510-4178-A923-C148FE74790B}">
      <dgm:prSet/>
      <dgm:spPr/>
      <dgm:t>
        <a:bodyPr/>
        <a:lstStyle/>
        <a:p>
          <a:endParaRPr lang="en-US"/>
        </a:p>
      </dgm:t>
    </dgm:pt>
    <dgm:pt modelId="{55F1532E-3FE7-41C1-8214-A4D88CAB1CBA}" type="pres">
      <dgm:prSet presAssocID="{E4DC4669-61F8-4C23-84A4-17224414166C}" presName="linear" presStyleCnt="0">
        <dgm:presLayoutVars>
          <dgm:animLvl val="lvl"/>
          <dgm:resizeHandles val="exact"/>
        </dgm:presLayoutVars>
      </dgm:prSet>
      <dgm:spPr/>
    </dgm:pt>
    <dgm:pt modelId="{E0D3F2AE-3E19-4293-8606-5D89396852CD}" type="pres">
      <dgm:prSet presAssocID="{071DB471-0658-40B6-8E13-9F5DBDBD12C2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2CB59A27-BE74-4DAE-B7C9-491ABF3F7311}" type="pres">
      <dgm:prSet presAssocID="{2493E88B-C2EB-463A-904F-0DDA345FDE7D}" presName="spacer" presStyleCnt="0"/>
      <dgm:spPr/>
    </dgm:pt>
    <dgm:pt modelId="{842691B6-6264-42F9-8FAC-D34A716D702D}" type="pres">
      <dgm:prSet presAssocID="{16CB2D50-F8DD-4807-AED5-05994FE68EAF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40C818A9-AE84-439A-A675-1958BA8678AD}" type="pres">
      <dgm:prSet presAssocID="{E59815C7-71E5-4862-9F5D-B00138E6DD2A}" presName="spacer" presStyleCnt="0"/>
      <dgm:spPr/>
    </dgm:pt>
    <dgm:pt modelId="{DFB4467C-42E5-413E-AC3F-37BBFC347C94}" type="pres">
      <dgm:prSet presAssocID="{F6541FF4-2470-417E-8464-94C201B71C0F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17312D68-F90D-4C54-A029-15AA74A5F4D8}" type="presOf" srcId="{071DB471-0658-40B6-8E13-9F5DBDBD12C2}" destId="{E0D3F2AE-3E19-4293-8606-5D89396852CD}" srcOrd="0" destOrd="0" presId="urn:microsoft.com/office/officeart/2005/8/layout/vList2"/>
    <dgm:cxn modelId="{B9AC0693-3861-4E3C-AB8D-427E017A1CE5}" type="presOf" srcId="{F6541FF4-2470-417E-8464-94C201B71C0F}" destId="{DFB4467C-42E5-413E-AC3F-37BBFC347C94}" srcOrd="0" destOrd="0" presId="urn:microsoft.com/office/officeart/2005/8/layout/vList2"/>
    <dgm:cxn modelId="{E7B6E3B0-FC05-43BB-A7AD-5C0258EA1CBE}" srcId="{E4DC4669-61F8-4C23-84A4-17224414166C}" destId="{16CB2D50-F8DD-4807-AED5-05994FE68EAF}" srcOrd="1" destOrd="0" parTransId="{B8474ACE-845F-4A29-9992-323DD850642F}" sibTransId="{E59815C7-71E5-4862-9F5D-B00138E6DD2A}"/>
    <dgm:cxn modelId="{89B2EDB2-865A-4308-A6BE-531CC2E8D098}" type="presOf" srcId="{E4DC4669-61F8-4C23-84A4-17224414166C}" destId="{55F1532E-3FE7-41C1-8214-A4D88CAB1CBA}" srcOrd="0" destOrd="0" presId="urn:microsoft.com/office/officeart/2005/8/layout/vList2"/>
    <dgm:cxn modelId="{D453BBBB-6C6C-45A8-8FE8-E9003B65EAB6}" type="presOf" srcId="{16CB2D50-F8DD-4807-AED5-05994FE68EAF}" destId="{842691B6-6264-42F9-8FAC-D34A716D702D}" srcOrd="0" destOrd="0" presId="urn:microsoft.com/office/officeart/2005/8/layout/vList2"/>
    <dgm:cxn modelId="{9D3596C4-F1CB-4DE7-8862-EFBC08FAECBF}" srcId="{E4DC4669-61F8-4C23-84A4-17224414166C}" destId="{071DB471-0658-40B6-8E13-9F5DBDBD12C2}" srcOrd="0" destOrd="0" parTransId="{4F11141B-B89F-4F0A-B7E4-338213DA2C18}" sibTransId="{2493E88B-C2EB-463A-904F-0DDA345FDE7D}"/>
    <dgm:cxn modelId="{C326A5EA-E510-4178-A923-C148FE74790B}" srcId="{E4DC4669-61F8-4C23-84A4-17224414166C}" destId="{F6541FF4-2470-417E-8464-94C201B71C0F}" srcOrd="2" destOrd="0" parTransId="{62281EF5-D596-45A1-AACA-CB554D14A562}" sibTransId="{0F1091CA-1821-4074-848A-2EACBDBC24B2}"/>
    <dgm:cxn modelId="{03619E6D-3AC0-4EE7-9461-5866F548A3B9}" type="presParOf" srcId="{55F1532E-3FE7-41C1-8214-A4D88CAB1CBA}" destId="{E0D3F2AE-3E19-4293-8606-5D89396852CD}" srcOrd="0" destOrd="0" presId="urn:microsoft.com/office/officeart/2005/8/layout/vList2"/>
    <dgm:cxn modelId="{80E3D218-1B47-4379-8B2C-B921CF6F9CE0}" type="presParOf" srcId="{55F1532E-3FE7-41C1-8214-A4D88CAB1CBA}" destId="{2CB59A27-BE74-4DAE-B7C9-491ABF3F7311}" srcOrd="1" destOrd="0" presId="urn:microsoft.com/office/officeart/2005/8/layout/vList2"/>
    <dgm:cxn modelId="{5E2D2EC6-2B87-4B5F-990C-C152E8235C2A}" type="presParOf" srcId="{55F1532E-3FE7-41C1-8214-A4D88CAB1CBA}" destId="{842691B6-6264-42F9-8FAC-D34A716D702D}" srcOrd="2" destOrd="0" presId="urn:microsoft.com/office/officeart/2005/8/layout/vList2"/>
    <dgm:cxn modelId="{31D0491B-A92C-44AA-BC50-AD234B0BBB43}" type="presParOf" srcId="{55F1532E-3FE7-41C1-8214-A4D88CAB1CBA}" destId="{40C818A9-AE84-439A-A675-1958BA8678AD}" srcOrd="3" destOrd="0" presId="urn:microsoft.com/office/officeart/2005/8/layout/vList2"/>
    <dgm:cxn modelId="{43951482-6C11-4E77-8E84-839E2375599E}" type="presParOf" srcId="{55F1532E-3FE7-41C1-8214-A4D88CAB1CBA}" destId="{DFB4467C-42E5-413E-AC3F-37BBFC347C94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DCFC145-F613-4C8D-A122-BE148B21D712}" type="doc">
      <dgm:prSet loTypeId="urn:microsoft.com/office/officeart/2005/8/layout/vList5" loCatId="list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C446F8FB-2BF4-418A-A6DE-2915FFAADC73}">
      <dgm:prSet/>
      <dgm:spPr/>
      <dgm:t>
        <a:bodyPr/>
        <a:lstStyle/>
        <a:p>
          <a:r>
            <a:rPr lang="sr-Latn-RS" b="0" i="0"/>
            <a:t>1. Upravljanje procesima i raspoređivanje</a:t>
          </a:r>
          <a:endParaRPr lang="en-US"/>
        </a:p>
      </dgm:t>
    </dgm:pt>
    <dgm:pt modelId="{661C0FB5-AA6D-404D-8DC2-293DA9E06FC9}" type="parTrans" cxnId="{B9838F80-622B-4479-AE2B-912ECECC8D96}">
      <dgm:prSet/>
      <dgm:spPr/>
      <dgm:t>
        <a:bodyPr/>
        <a:lstStyle/>
        <a:p>
          <a:endParaRPr lang="en-US"/>
        </a:p>
      </dgm:t>
    </dgm:pt>
    <dgm:pt modelId="{52F7AD1A-9067-44E7-B5CE-C6D32B6FF1C7}" type="sibTrans" cxnId="{B9838F80-622B-4479-AE2B-912ECECC8D96}">
      <dgm:prSet/>
      <dgm:spPr/>
      <dgm:t>
        <a:bodyPr/>
        <a:lstStyle/>
        <a:p>
          <a:endParaRPr lang="en-US"/>
        </a:p>
      </dgm:t>
    </dgm:pt>
    <dgm:pt modelId="{F304A973-E7DE-444B-A5AD-A3CC223F2359}">
      <dgm:prSet/>
      <dgm:spPr/>
      <dgm:t>
        <a:bodyPr/>
        <a:lstStyle/>
        <a:p>
          <a:r>
            <a:rPr lang="sr-Latn-RS" b="0" i="0"/>
            <a:t>Upravljanje memorijom</a:t>
          </a:r>
          <a:endParaRPr lang="en-US"/>
        </a:p>
      </dgm:t>
    </dgm:pt>
    <dgm:pt modelId="{346B3CEC-17A0-4CBD-A6E7-83949283AC22}" type="parTrans" cxnId="{4B035A38-4226-4EA9-BE6F-326200FF115E}">
      <dgm:prSet/>
      <dgm:spPr/>
      <dgm:t>
        <a:bodyPr/>
        <a:lstStyle/>
        <a:p>
          <a:endParaRPr lang="en-US"/>
        </a:p>
      </dgm:t>
    </dgm:pt>
    <dgm:pt modelId="{0BE972B1-8B32-479D-AE6A-222C9CBE5E1C}" type="sibTrans" cxnId="{4B035A38-4226-4EA9-BE6F-326200FF115E}">
      <dgm:prSet/>
      <dgm:spPr/>
      <dgm:t>
        <a:bodyPr/>
        <a:lstStyle/>
        <a:p>
          <a:endParaRPr lang="en-US"/>
        </a:p>
      </dgm:t>
    </dgm:pt>
    <dgm:pt modelId="{886AE54B-456F-46CD-BF3F-9A6A1EC28F00}">
      <dgm:prSet/>
      <dgm:spPr/>
      <dgm:t>
        <a:bodyPr/>
        <a:lstStyle/>
        <a:p>
          <a:r>
            <a:rPr lang="sr-Latn-RS" b="0" i="0"/>
            <a:t>Model jezgra</a:t>
          </a:r>
          <a:endParaRPr lang="en-US"/>
        </a:p>
      </dgm:t>
    </dgm:pt>
    <dgm:pt modelId="{15C8DA28-971A-4CD8-B597-BB73747A1B21}" type="parTrans" cxnId="{8C5943D8-2DC5-48B1-83DA-5BA39CF16315}">
      <dgm:prSet/>
      <dgm:spPr/>
      <dgm:t>
        <a:bodyPr/>
        <a:lstStyle/>
        <a:p>
          <a:endParaRPr lang="en-US"/>
        </a:p>
      </dgm:t>
    </dgm:pt>
    <dgm:pt modelId="{7F70E9B4-DD04-4F07-B49B-AA206C1421E9}" type="sibTrans" cxnId="{8C5943D8-2DC5-48B1-83DA-5BA39CF16315}">
      <dgm:prSet/>
      <dgm:spPr/>
      <dgm:t>
        <a:bodyPr/>
        <a:lstStyle/>
        <a:p>
          <a:endParaRPr lang="en-US"/>
        </a:p>
      </dgm:t>
    </dgm:pt>
    <dgm:pt modelId="{89180E0B-1791-4C8D-A827-23E9ACE7F9FA}">
      <dgm:prSet/>
      <dgm:spPr/>
      <dgm:t>
        <a:bodyPr/>
        <a:lstStyle/>
        <a:p>
          <a:r>
            <a:rPr lang="sr-Latn-RS" b="0" i="0"/>
            <a:t>Interfejs za aplikacione programe (API).</a:t>
          </a:r>
          <a:endParaRPr lang="en-US"/>
        </a:p>
      </dgm:t>
    </dgm:pt>
    <dgm:pt modelId="{7420408C-D769-48A3-86F0-24D52133FF33}" type="parTrans" cxnId="{1B8E5909-6AB2-44A2-BF95-359A2DA49D3E}">
      <dgm:prSet/>
      <dgm:spPr/>
      <dgm:t>
        <a:bodyPr/>
        <a:lstStyle/>
        <a:p>
          <a:endParaRPr lang="en-US"/>
        </a:p>
      </dgm:t>
    </dgm:pt>
    <dgm:pt modelId="{698973A3-09B4-4967-9006-63A9A3417573}" type="sibTrans" cxnId="{1B8E5909-6AB2-44A2-BF95-359A2DA49D3E}">
      <dgm:prSet/>
      <dgm:spPr/>
      <dgm:t>
        <a:bodyPr/>
        <a:lstStyle/>
        <a:p>
          <a:endParaRPr lang="en-US"/>
        </a:p>
      </dgm:t>
    </dgm:pt>
    <dgm:pt modelId="{309B84FA-CB7B-4CF3-AE32-305D0EDB6E59}">
      <dgm:prSet/>
      <dgm:spPr/>
      <dgm:t>
        <a:bodyPr/>
        <a:lstStyle/>
        <a:p>
          <a:r>
            <a:rPr lang="sr-Latn-RS" b="0" i="0"/>
            <a:t>Nadogradnja koda i reprogramiranje</a:t>
          </a:r>
          <a:endParaRPr lang="en-US"/>
        </a:p>
      </dgm:t>
    </dgm:pt>
    <dgm:pt modelId="{D41293A3-07C5-40E1-8EF1-DA3DD03FCA70}" type="parTrans" cxnId="{D44246D3-FA13-48AF-A6C1-BC8EEC13F21B}">
      <dgm:prSet/>
      <dgm:spPr/>
      <dgm:t>
        <a:bodyPr/>
        <a:lstStyle/>
        <a:p>
          <a:endParaRPr lang="en-US"/>
        </a:p>
      </dgm:t>
    </dgm:pt>
    <dgm:pt modelId="{23216597-B782-4288-A029-BB46E181E5AC}" type="sibTrans" cxnId="{D44246D3-FA13-48AF-A6C1-BC8EEC13F21B}">
      <dgm:prSet/>
      <dgm:spPr/>
      <dgm:t>
        <a:bodyPr/>
        <a:lstStyle/>
        <a:p>
          <a:endParaRPr lang="en-US"/>
        </a:p>
      </dgm:t>
    </dgm:pt>
    <dgm:pt modelId="{48690A32-AC1F-4533-AA87-8372A4E0788E}" type="pres">
      <dgm:prSet presAssocID="{2DCFC145-F613-4C8D-A122-BE148B21D712}" presName="Name0" presStyleCnt="0">
        <dgm:presLayoutVars>
          <dgm:dir/>
          <dgm:animLvl val="lvl"/>
          <dgm:resizeHandles val="exact"/>
        </dgm:presLayoutVars>
      </dgm:prSet>
      <dgm:spPr/>
    </dgm:pt>
    <dgm:pt modelId="{D1DFCA29-4F1C-4E25-B621-16FFA9CFA476}" type="pres">
      <dgm:prSet presAssocID="{C446F8FB-2BF4-418A-A6DE-2915FFAADC73}" presName="linNode" presStyleCnt="0"/>
      <dgm:spPr/>
    </dgm:pt>
    <dgm:pt modelId="{5EC10CF8-C677-4FDD-8CF2-F865D34D47F0}" type="pres">
      <dgm:prSet presAssocID="{C446F8FB-2BF4-418A-A6DE-2915FFAADC73}" presName="parentText" presStyleLbl="node1" presStyleIdx="0" presStyleCnt="5">
        <dgm:presLayoutVars>
          <dgm:chMax val="1"/>
          <dgm:bulletEnabled val="1"/>
        </dgm:presLayoutVars>
      </dgm:prSet>
      <dgm:spPr/>
    </dgm:pt>
    <dgm:pt modelId="{EFFC7FC5-7344-44F6-BC8A-FFEC0FC9EF7C}" type="pres">
      <dgm:prSet presAssocID="{52F7AD1A-9067-44E7-B5CE-C6D32B6FF1C7}" presName="sp" presStyleCnt="0"/>
      <dgm:spPr/>
    </dgm:pt>
    <dgm:pt modelId="{1145A4F2-DA83-44AE-AFB6-2476DA788045}" type="pres">
      <dgm:prSet presAssocID="{F304A973-E7DE-444B-A5AD-A3CC223F2359}" presName="linNode" presStyleCnt="0"/>
      <dgm:spPr/>
    </dgm:pt>
    <dgm:pt modelId="{B9294250-6B42-482A-82D1-6093F8F2E40D}" type="pres">
      <dgm:prSet presAssocID="{F304A973-E7DE-444B-A5AD-A3CC223F2359}" presName="parentText" presStyleLbl="node1" presStyleIdx="1" presStyleCnt="5">
        <dgm:presLayoutVars>
          <dgm:chMax val="1"/>
          <dgm:bulletEnabled val="1"/>
        </dgm:presLayoutVars>
      </dgm:prSet>
      <dgm:spPr/>
    </dgm:pt>
    <dgm:pt modelId="{08015A69-9E58-469B-81DF-E768C5A82BD2}" type="pres">
      <dgm:prSet presAssocID="{0BE972B1-8B32-479D-AE6A-222C9CBE5E1C}" presName="sp" presStyleCnt="0"/>
      <dgm:spPr/>
    </dgm:pt>
    <dgm:pt modelId="{900B684B-6BEB-4598-ACE9-E3646769B289}" type="pres">
      <dgm:prSet presAssocID="{886AE54B-456F-46CD-BF3F-9A6A1EC28F00}" presName="linNode" presStyleCnt="0"/>
      <dgm:spPr/>
    </dgm:pt>
    <dgm:pt modelId="{DB814151-7C79-4D3C-9218-E500947915BE}" type="pres">
      <dgm:prSet presAssocID="{886AE54B-456F-46CD-BF3F-9A6A1EC28F00}" presName="parentText" presStyleLbl="node1" presStyleIdx="2" presStyleCnt="5">
        <dgm:presLayoutVars>
          <dgm:chMax val="1"/>
          <dgm:bulletEnabled val="1"/>
        </dgm:presLayoutVars>
      </dgm:prSet>
      <dgm:spPr/>
    </dgm:pt>
    <dgm:pt modelId="{9867A054-CEA4-4C84-8D86-808AB90F8A82}" type="pres">
      <dgm:prSet presAssocID="{7F70E9B4-DD04-4F07-B49B-AA206C1421E9}" presName="sp" presStyleCnt="0"/>
      <dgm:spPr/>
    </dgm:pt>
    <dgm:pt modelId="{B76A2DF0-2D97-4051-9FC7-C13334901653}" type="pres">
      <dgm:prSet presAssocID="{89180E0B-1791-4C8D-A827-23E9ACE7F9FA}" presName="linNode" presStyleCnt="0"/>
      <dgm:spPr/>
    </dgm:pt>
    <dgm:pt modelId="{BA0812C1-C2B2-4662-8F9B-6559E5423E17}" type="pres">
      <dgm:prSet presAssocID="{89180E0B-1791-4C8D-A827-23E9ACE7F9FA}" presName="parentText" presStyleLbl="node1" presStyleIdx="3" presStyleCnt="5">
        <dgm:presLayoutVars>
          <dgm:chMax val="1"/>
          <dgm:bulletEnabled val="1"/>
        </dgm:presLayoutVars>
      </dgm:prSet>
      <dgm:spPr/>
    </dgm:pt>
    <dgm:pt modelId="{E8F8E0DD-7514-4E2F-9190-2C93F86EDFCE}" type="pres">
      <dgm:prSet presAssocID="{698973A3-09B4-4967-9006-63A9A3417573}" presName="sp" presStyleCnt="0"/>
      <dgm:spPr/>
    </dgm:pt>
    <dgm:pt modelId="{611F5DA3-AC7B-4B35-884A-DC828D137C61}" type="pres">
      <dgm:prSet presAssocID="{309B84FA-CB7B-4CF3-AE32-305D0EDB6E59}" presName="linNode" presStyleCnt="0"/>
      <dgm:spPr/>
    </dgm:pt>
    <dgm:pt modelId="{B3CB17D9-FEC3-47DC-B1FA-0CB9C6F8E211}" type="pres">
      <dgm:prSet presAssocID="{309B84FA-CB7B-4CF3-AE32-305D0EDB6E59}" presName="parentText" presStyleLbl="node1" presStyleIdx="4" presStyleCnt="5">
        <dgm:presLayoutVars>
          <dgm:chMax val="1"/>
          <dgm:bulletEnabled val="1"/>
        </dgm:presLayoutVars>
      </dgm:prSet>
      <dgm:spPr/>
    </dgm:pt>
  </dgm:ptLst>
  <dgm:cxnLst>
    <dgm:cxn modelId="{1B8E5909-6AB2-44A2-BF95-359A2DA49D3E}" srcId="{2DCFC145-F613-4C8D-A122-BE148B21D712}" destId="{89180E0B-1791-4C8D-A827-23E9ACE7F9FA}" srcOrd="3" destOrd="0" parTransId="{7420408C-D769-48A3-86F0-24D52133FF33}" sibTransId="{698973A3-09B4-4967-9006-63A9A3417573}"/>
    <dgm:cxn modelId="{4B035A38-4226-4EA9-BE6F-326200FF115E}" srcId="{2DCFC145-F613-4C8D-A122-BE148B21D712}" destId="{F304A973-E7DE-444B-A5AD-A3CC223F2359}" srcOrd="1" destOrd="0" parTransId="{346B3CEC-17A0-4CBD-A6E7-83949283AC22}" sibTransId="{0BE972B1-8B32-479D-AE6A-222C9CBE5E1C}"/>
    <dgm:cxn modelId="{4C8A217A-6E25-4ED4-8B3C-F77C95E650F8}" type="presOf" srcId="{2DCFC145-F613-4C8D-A122-BE148B21D712}" destId="{48690A32-AC1F-4533-AA87-8372A4E0788E}" srcOrd="0" destOrd="0" presId="urn:microsoft.com/office/officeart/2005/8/layout/vList5"/>
    <dgm:cxn modelId="{CFABC07D-B688-4C06-A2AB-813F7A891ED1}" type="presOf" srcId="{F304A973-E7DE-444B-A5AD-A3CC223F2359}" destId="{B9294250-6B42-482A-82D1-6093F8F2E40D}" srcOrd="0" destOrd="0" presId="urn:microsoft.com/office/officeart/2005/8/layout/vList5"/>
    <dgm:cxn modelId="{B9838F80-622B-4479-AE2B-912ECECC8D96}" srcId="{2DCFC145-F613-4C8D-A122-BE148B21D712}" destId="{C446F8FB-2BF4-418A-A6DE-2915FFAADC73}" srcOrd="0" destOrd="0" parTransId="{661C0FB5-AA6D-404D-8DC2-293DA9E06FC9}" sibTransId="{52F7AD1A-9067-44E7-B5CE-C6D32B6FF1C7}"/>
    <dgm:cxn modelId="{FDA2CF89-3EDA-4E00-A366-8E56A697C7E1}" type="presOf" srcId="{C446F8FB-2BF4-418A-A6DE-2915FFAADC73}" destId="{5EC10CF8-C677-4FDD-8CF2-F865D34D47F0}" srcOrd="0" destOrd="0" presId="urn:microsoft.com/office/officeart/2005/8/layout/vList5"/>
    <dgm:cxn modelId="{5DA94EA4-DADF-4E0F-8B82-2D7952833D58}" type="presOf" srcId="{89180E0B-1791-4C8D-A827-23E9ACE7F9FA}" destId="{BA0812C1-C2B2-4662-8F9B-6559E5423E17}" srcOrd="0" destOrd="0" presId="urn:microsoft.com/office/officeart/2005/8/layout/vList5"/>
    <dgm:cxn modelId="{8CC023B8-D2CF-477D-A9DB-E71345D8DE95}" type="presOf" srcId="{309B84FA-CB7B-4CF3-AE32-305D0EDB6E59}" destId="{B3CB17D9-FEC3-47DC-B1FA-0CB9C6F8E211}" srcOrd="0" destOrd="0" presId="urn:microsoft.com/office/officeart/2005/8/layout/vList5"/>
    <dgm:cxn modelId="{D44246D3-FA13-48AF-A6C1-BC8EEC13F21B}" srcId="{2DCFC145-F613-4C8D-A122-BE148B21D712}" destId="{309B84FA-CB7B-4CF3-AE32-305D0EDB6E59}" srcOrd="4" destOrd="0" parTransId="{D41293A3-07C5-40E1-8EF1-DA3DD03FCA70}" sibTransId="{23216597-B782-4288-A029-BB46E181E5AC}"/>
    <dgm:cxn modelId="{8C5943D8-2DC5-48B1-83DA-5BA39CF16315}" srcId="{2DCFC145-F613-4C8D-A122-BE148B21D712}" destId="{886AE54B-456F-46CD-BF3F-9A6A1EC28F00}" srcOrd="2" destOrd="0" parTransId="{15C8DA28-971A-4CD8-B597-BB73747A1B21}" sibTransId="{7F70E9B4-DD04-4F07-B49B-AA206C1421E9}"/>
    <dgm:cxn modelId="{0ED290F7-E2CC-4754-B7A4-D00B6513BDE3}" type="presOf" srcId="{886AE54B-456F-46CD-BF3F-9A6A1EC28F00}" destId="{DB814151-7C79-4D3C-9218-E500947915BE}" srcOrd="0" destOrd="0" presId="urn:microsoft.com/office/officeart/2005/8/layout/vList5"/>
    <dgm:cxn modelId="{B4F01AA4-E3B6-41B7-B44E-F5501819C8C8}" type="presParOf" srcId="{48690A32-AC1F-4533-AA87-8372A4E0788E}" destId="{D1DFCA29-4F1C-4E25-B621-16FFA9CFA476}" srcOrd="0" destOrd="0" presId="urn:microsoft.com/office/officeart/2005/8/layout/vList5"/>
    <dgm:cxn modelId="{F32EF032-4514-45CB-A1F4-BECA49E1A4C8}" type="presParOf" srcId="{D1DFCA29-4F1C-4E25-B621-16FFA9CFA476}" destId="{5EC10CF8-C677-4FDD-8CF2-F865D34D47F0}" srcOrd="0" destOrd="0" presId="urn:microsoft.com/office/officeart/2005/8/layout/vList5"/>
    <dgm:cxn modelId="{10FA3630-DFE8-4C50-9831-09D11A398CD4}" type="presParOf" srcId="{48690A32-AC1F-4533-AA87-8372A4E0788E}" destId="{EFFC7FC5-7344-44F6-BC8A-FFEC0FC9EF7C}" srcOrd="1" destOrd="0" presId="urn:microsoft.com/office/officeart/2005/8/layout/vList5"/>
    <dgm:cxn modelId="{02ADC0A6-6B92-4723-9B9F-22952DEC89C8}" type="presParOf" srcId="{48690A32-AC1F-4533-AA87-8372A4E0788E}" destId="{1145A4F2-DA83-44AE-AFB6-2476DA788045}" srcOrd="2" destOrd="0" presId="urn:microsoft.com/office/officeart/2005/8/layout/vList5"/>
    <dgm:cxn modelId="{242D27DB-E714-4FA3-8D1D-946DBF4FBB69}" type="presParOf" srcId="{1145A4F2-DA83-44AE-AFB6-2476DA788045}" destId="{B9294250-6B42-482A-82D1-6093F8F2E40D}" srcOrd="0" destOrd="0" presId="urn:microsoft.com/office/officeart/2005/8/layout/vList5"/>
    <dgm:cxn modelId="{C4D5A2EA-CD91-4A84-8E85-55739C6C993E}" type="presParOf" srcId="{48690A32-AC1F-4533-AA87-8372A4E0788E}" destId="{08015A69-9E58-469B-81DF-E768C5A82BD2}" srcOrd="3" destOrd="0" presId="urn:microsoft.com/office/officeart/2005/8/layout/vList5"/>
    <dgm:cxn modelId="{85870310-44A0-4A10-924D-2D06B11AED67}" type="presParOf" srcId="{48690A32-AC1F-4533-AA87-8372A4E0788E}" destId="{900B684B-6BEB-4598-ACE9-E3646769B289}" srcOrd="4" destOrd="0" presId="urn:microsoft.com/office/officeart/2005/8/layout/vList5"/>
    <dgm:cxn modelId="{011848B5-0C1E-4D87-BF78-D23E3BE97C6B}" type="presParOf" srcId="{900B684B-6BEB-4598-ACE9-E3646769B289}" destId="{DB814151-7C79-4D3C-9218-E500947915BE}" srcOrd="0" destOrd="0" presId="urn:microsoft.com/office/officeart/2005/8/layout/vList5"/>
    <dgm:cxn modelId="{702DCA67-8D95-44D3-B336-5C1338367C7E}" type="presParOf" srcId="{48690A32-AC1F-4533-AA87-8372A4E0788E}" destId="{9867A054-CEA4-4C84-8D86-808AB90F8A82}" srcOrd="5" destOrd="0" presId="urn:microsoft.com/office/officeart/2005/8/layout/vList5"/>
    <dgm:cxn modelId="{2B9900AB-D475-4814-A464-F0EDDAAEED08}" type="presParOf" srcId="{48690A32-AC1F-4533-AA87-8372A4E0788E}" destId="{B76A2DF0-2D97-4051-9FC7-C13334901653}" srcOrd="6" destOrd="0" presId="urn:microsoft.com/office/officeart/2005/8/layout/vList5"/>
    <dgm:cxn modelId="{CAF1631D-6E30-4537-8521-FCB2E9D46D7B}" type="presParOf" srcId="{B76A2DF0-2D97-4051-9FC7-C13334901653}" destId="{BA0812C1-C2B2-4662-8F9B-6559E5423E17}" srcOrd="0" destOrd="0" presId="urn:microsoft.com/office/officeart/2005/8/layout/vList5"/>
    <dgm:cxn modelId="{A0ADABF1-3BB5-4A5D-982C-654633DD428A}" type="presParOf" srcId="{48690A32-AC1F-4533-AA87-8372A4E0788E}" destId="{E8F8E0DD-7514-4E2F-9190-2C93F86EDFCE}" srcOrd="7" destOrd="0" presId="urn:microsoft.com/office/officeart/2005/8/layout/vList5"/>
    <dgm:cxn modelId="{7560B0E8-637A-435C-AB77-BE73E2654844}" type="presParOf" srcId="{48690A32-AC1F-4533-AA87-8372A4E0788E}" destId="{611F5DA3-AC7B-4B35-884A-DC828D137C61}" srcOrd="8" destOrd="0" presId="urn:microsoft.com/office/officeart/2005/8/layout/vList5"/>
    <dgm:cxn modelId="{5EA3413A-A4C6-41ED-AA40-423B1F90D863}" type="presParOf" srcId="{611F5DA3-AC7B-4B35-884A-DC828D137C61}" destId="{B3CB17D9-FEC3-47DC-B1FA-0CB9C6F8E211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D3F2AE-3E19-4293-8606-5D89396852CD}">
      <dsp:nvSpPr>
        <dsp:cNvPr id="0" name=""/>
        <dsp:cNvSpPr/>
      </dsp:nvSpPr>
      <dsp:spPr>
        <a:xfrm>
          <a:off x="0" y="4390"/>
          <a:ext cx="5181600" cy="140911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RS" sz="2000" b="0" i="0" kern="1200"/>
            <a:t>Vreme je važan aspekt za mnoge aplikacije i protokole koji se nalaze u bežičnim senzorskim mrežama.</a:t>
          </a:r>
          <a:endParaRPr lang="en-US" sz="2000" kern="1200"/>
        </a:p>
      </dsp:txBody>
      <dsp:txXfrm>
        <a:off x="68787" y="73177"/>
        <a:ext cx="5044026" cy="1271544"/>
      </dsp:txXfrm>
    </dsp:sp>
    <dsp:sp modelId="{842691B6-6264-42F9-8FAC-D34A716D702D}">
      <dsp:nvSpPr>
        <dsp:cNvPr id="0" name=""/>
        <dsp:cNvSpPr/>
      </dsp:nvSpPr>
      <dsp:spPr>
        <a:xfrm>
          <a:off x="0" y="1471109"/>
          <a:ext cx="5181600" cy="140911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RS" sz="2000" b="0" i="0" kern="1200"/>
            <a:t>Čvorovi mogu meriti vreme koristeći lokalne satove, pokretane oscilatorima.</a:t>
          </a:r>
          <a:endParaRPr lang="en-US" sz="2000" kern="1200"/>
        </a:p>
      </dsp:txBody>
      <dsp:txXfrm>
        <a:off x="68787" y="1539896"/>
        <a:ext cx="5044026" cy="1271544"/>
      </dsp:txXfrm>
    </dsp:sp>
    <dsp:sp modelId="{DFB4467C-42E5-413E-AC3F-37BBFC347C94}">
      <dsp:nvSpPr>
        <dsp:cNvPr id="0" name=""/>
        <dsp:cNvSpPr/>
      </dsp:nvSpPr>
      <dsp:spPr>
        <a:xfrm>
          <a:off x="0" y="2937828"/>
          <a:ext cx="5181600" cy="140911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RS" sz="2000" b="0" i="0" kern="1200"/>
            <a:t>Zbog slučajnih faznih pomaka i brzina drifta oscilatora, lokalno vreme čitanja čvorova počelo bi da se razlikuje - oni gube sinhronizaciju - bez korekcije.</a:t>
          </a:r>
          <a:endParaRPr lang="en-US" sz="2000" kern="1200"/>
        </a:p>
      </dsp:txBody>
      <dsp:txXfrm>
        <a:off x="68787" y="3006615"/>
        <a:ext cx="5044026" cy="127154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C10CF8-C677-4FDD-8CF2-F865D34D47F0}">
      <dsp:nvSpPr>
        <dsp:cNvPr id="0" name=""/>
        <dsp:cNvSpPr/>
      </dsp:nvSpPr>
      <dsp:spPr>
        <a:xfrm>
          <a:off x="3364992" y="1912"/>
          <a:ext cx="3785616" cy="83606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RS" sz="2300" b="0" i="0" kern="1200"/>
            <a:t>1. Upravljanje procesima i raspoređivanje</a:t>
          </a:r>
          <a:endParaRPr lang="en-US" sz="2300" kern="1200"/>
        </a:p>
      </dsp:txBody>
      <dsp:txXfrm>
        <a:off x="3405805" y="42725"/>
        <a:ext cx="3703990" cy="754434"/>
      </dsp:txXfrm>
    </dsp:sp>
    <dsp:sp modelId="{B9294250-6B42-482A-82D1-6093F8F2E40D}">
      <dsp:nvSpPr>
        <dsp:cNvPr id="0" name=""/>
        <dsp:cNvSpPr/>
      </dsp:nvSpPr>
      <dsp:spPr>
        <a:xfrm>
          <a:off x="3364992" y="879775"/>
          <a:ext cx="3785616" cy="83606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RS" sz="2300" b="0" i="0" kern="1200"/>
            <a:t>Upravljanje memorijom</a:t>
          </a:r>
          <a:endParaRPr lang="en-US" sz="2300" kern="1200"/>
        </a:p>
      </dsp:txBody>
      <dsp:txXfrm>
        <a:off x="3405805" y="920588"/>
        <a:ext cx="3703990" cy="754434"/>
      </dsp:txXfrm>
    </dsp:sp>
    <dsp:sp modelId="{DB814151-7C79-4D3C-9218-E500947915BE}">
      <dsp:nvSpPr>
        <dsp:cNvPr id="0" name=""/>
        <dsp:cNvSpPr/>
      </dsp:nvSpPr>
      <dsp:spPr>
        <a:xfrm>
          <a:off x="3364992" y="1757638"/>
          <a:ext cx="3785616" cy="83606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RS" sz="2300" b="0" i="0" kern="1200"/>
            <a:t>Model jezgra</a:t>
          </a:r>
          <a:endParaRPr lang="en-US" sz="2300" kern="1200"/>
        </a:p>
      </dsp:txBody>
      <dsp:txXfrm>
        <a:off x="3405805" y="1798451"/>
        <a:ext cx="3703990" cy="754434"/>
      </dsp:txXfrm>
    </dsp:sp>
    <dsp:sp modelId="{BA0812C1-C2B2-4662-8F9B-6559E5423E17}">
      <dsp:nvSpPr>
        <dsp:cNvPr id="0" name=""/>
        <dsp:cNvSpPr/>
      </dsp:nvSpPr>
      <dsp:spPr>
        <a:xfrm>
          <a:off x="3364992" y="2635502"/>
          <a:ext cx="3785616" cy="83606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RS" sz="2300" b="0" i="0" kern="1200"/>
            <a:t>Interfejs za aplikacione programe (API).</a:t>
          </a:r>
          <a:endParaRPr lang="en-US" sz="2300" kern="1200"/>
        </a:p>
      </dsp:txBody>
      <dsp:txXfrm>
        <a:off x="3405805" y="2676315"/>
        <a:ext cx="3703990" cy="754434"/>
      </dsp:txXfrm>
    </dsp:sp>
    <dsp:sp modelId="{B3CB17D9-FEC3-47DC-B1FA-0CB9C6F8E211}">
      <dsp:nvSpPr>
        <dsp:cNvPr id="0" name=""/>
        <dsp:cNvSpPr/>
      </dsp:nvSpPr>
      <dsp:spPr>
        <a:xfrm>
          <a:off x="3364992" y="3513365"/>
          <a:ext cx="3785616" cy="836060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RS" sz="2300" b="0" i="0" kern="1200"/>
            <a:t>Nadogradnja koda i reprogramiranje</a:t>
          </a:r>
          <a:endParaRPr lang="en-US" sz="2300" kern="1200"/>
        </a:p>
      </dsp:txBody>
      <dsp:txXfrm>
        <a:off x="3405805" y="3554178"/>
        <a:ext cx="3703990" cy="7544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 slaj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FFB5797-582D-C710-1203-C0F9FD4AD2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r-Latn-RS"/>
              <a:t>Kliknite i uredite naslov mastera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BE5F7B4E-AF7A-E2E1-B746-64EEF87DC6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r-Latn-RS"/>
              <a:t>Kliknite da biste uredili stil podnaslova mastera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4F34413D-A48C-6165-0891-3C3E628834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D3DC4-F91E-4E74-8C58-16D71E7AB66B}" type="datetimeFigureOut">
              <a:rPr lang="sr-Latn-RS" smtClean="0"/>
              <a:t>19.12.2024.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F673604E-CF8E-2757-AE6E-937C18E8A9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32AD7840-2C41-1032-C884-4A37598955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D87F6-D5FF-458B-B424-E7E8F5B9BFCF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2540939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vertikaln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BD9B236-50F0-2F10-642A-AFC08578F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vertikalni tekst 2">
            <a:extLst>
              <a:ext uri="{FF2B5EF4-FFF2-40B4-BE49-F238E27FC236}">
                <a16:creationId xmlns:a16="http://schemas.microsoft.com/office/drawing/2014/main" id="{9EB0F3F2-4BE4-6EF2-F6F7-C131F62379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3C311AC1-D283-B9B9-FD9F-28CBED29E4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D3DC4-F91E-4E74-8C58-16D71E7AB66B}" type="datetimeFigureOut">
              <a:rPr lang="sr-Latn-RS" smtClean="0"/>
              <a:t>19.12.2024.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1AF61E41-2FC2-224F-873F-5612921944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CA39163E-835E-6772-B03A-A2C116613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D87F6-D5FF-458B-B424-E7E8F5B9BFCF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3775069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n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ni naslov 1">
            <a:extLst>
              <a:ext uri="{FF2B5EF4-FFF2-40B4-BE49-F238E27FC236}">
                <a16:creationId xmlns:a16="http://schemas.microsoft.com/office/drawing/2014/main" id="{EDAB5956-50E5-A721-4F81-E66F031544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vertikalni tekst 2">
            <a:extLst>
              <a:ext uri="{FF2B5EF4-FFF2-40B4-BE49-F238E27FC236}">
                <a16:creationId xmlns:a16="http://schemas.microsoft.com/office/drawing/2014/main" id="{1919AF5E-F57E-5266-CF04-3613E0F52C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06752E79-7BED-0063-E4B2-EFB34FC319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D3DC4-F91E-4E74-8C58-16D71E7AB66B}" type="datetimeFigureOut">
              <a:rPr lang="sr-Latn-RS" smtClean="0"/>
              <a:t>19.12.2024.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A2AAEB20-F320-9877-4876-54A7ED5A39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C9129D91-8016-E673-A529-6F49781909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D87F6-D5FF-458B-B424-E7E8F5B9BFCF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9782606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CA7E015-10B2-AC6F-851C-9DD8CC9819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A8C14C69-F080-F6A5-00BC-3AF54FE687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3083A148-F15E-84C9-42F0-7DC8F3BB1A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D3DC4-F91E-4E74-8C58-16D71E7AB66B}" type="datetimeFigureOut">
              <a:rPr lang="sr-Latn-RS" smtClean="0"/>
              <a:t>19.12.2024.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2C180ED1-FCF4-D595-ED36-316D67AC73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89FA78E4-2C70-ED51-DB54-F846DAEB8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D87F6-D5FF-458B-B424-E7E8F5B9BFCF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5819287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odelj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8621020-5A67-5692-C893-FBC31DFE6F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tekst 2">
            <a:extLst>
              <a:ext uri="{FF2B5EF4-FFF2-40B4-BE49-F238E27FC236}">
                <a16:creationId xmlns:a16="http://schemas.microsoft.com/office/drawing/2014/main" id="{1D14CBAB-0651-577E-37C8-530021F744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074DDB0B-8DD8-A20F-F2E4-EB38B54BBA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D3DC4-F91E-4E74-8C58-16D71E7AB66B}" type="datetimeFigureOut">
              <a:rPr lang="sr-Latn-RS" smtClean="0"/>
              <a:t>19.12.2024.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F8E868BE-EB2D-187C-C61A-7863B1912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401AD54A-CC27-28AB-E14A-B7BCCE2D68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D87F6-D5FF-458B-B424-E7E8F5B9BFCF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340810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49D80DE-7670-A37E-4C77-CE66A76EF3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CCC79137-C1C7-2155-86E5-6DF6AB5177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sadržaj 3">
            <a:extLst>
              <a:ext uri="{FF2B5EF4-FFF2-40B4-BE49-F238E27FC236}">
                <a16:creationId xmlns:a16="http://schemas.microsoft.com/office/drawing/2014/main" id="{1D7E97C0-39C0-E655-F830-F9294609F3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5" name="Čuvar mesta za datum 4">
            <a:extLst>
              <a:ext uri="{FF2B5EF4-FFF2-40B4-BE49-F238E27FC236}">
                <a16:creationId xmlns:a16="http://schemas.microsoft.com/office/drawing/2014/main" id="{0B86A809-C356-E0F1-EB1A-AF732AC1ED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D3DC4-F91E-4E74-8C58-16D71E7AB66B}" type="datetimeFigureOut">
              <a:rPr lang="sr-Latn-RS" smtClean="0"/>
              <a:t>19.12.2024.</a:t>
            </a:fld>
            <a:endParaRPr lang="sr-Latn-RS"/>
          </a:p>
        </p:txBody>
      </p:sp>
      <p:sp>
        <p:nvSpPr>
          <p:cNvPr id="6" name="Čuvar mesta za podnožje 5">
            <a:extLst>
              <a:ext uri="{FF2B5EF4-FFF2-40B4-BE49-F238E27FC236}">
                <a16:creationId xmlns:a16="http://schemas.microsoft.com/office/drawing/2014/main" id="{3857C57A-0C61-078C-764C-BB9D4FB66F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Čuvar mesta za broj slajda 6">
            <a:extLst>
              <a:ext uri="{FF2B5EF4-FFF2-40B4-BE49-F238E27FC236}">
                <a16:creationId xmlns:a16="http://schemas.microsoft.com/office/drawing/2014/main" id="{B0E08A2C-C228-8DF4-F08F-3D4DD1274F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D87F6-D5FF-458B-B424-E7E8F5B9BFCF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638216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eđen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283F982-4F76-5151-3BA6-2000B2F987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tekst 2">
            <a:extLst>
              <a:ext uri="{FF2B5EF4-FFF2-40B4-BE49-F238E27FC236}">
                <a16:creationId xmlns:a16="http://schemas.microsoft.com/office/drawing/2014/main" id="{0C365A51-3B58-31FA-D57A-7C18806E79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4" name="Čuvar mesta za sadržaj 3">
            <a:extLst>
              <a:ext uri="{FF2B5EF4-FFF2-40B4-BE49-F238E27FC236}">
                <a16:creationId xmlns:a16="http://schemas.microsoft.com/office/drawing/2014/main" id="{5D021C26-371A-B616-376D-A395F438E1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5" name="Čuvar mesta za tekst 4">
            <a:extLst>
              <a:ext uri="{FF2B5EF4-FFF2-40B4-BE49-F238E27FC236}">
                <a16:creationId xmlns:a16="http://schemas.microsoft.com/office/drawing/2014/main" id="{FDE4B2BB-2D2C-2B7F-ABD6-7386C6EC81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6" name="Čuvar mesta za sadržaj 5">
            <a:extLst>
              <a:ext uri="{FF2B5EF4-FFF2-40B4-BE49-F238E27FC236}">
                <a16:creationId xmlns:a16="http://schemas.microsoft.com/office/drawing/2014/main" id="{327EBBBB-7FC8-E080-7D0A-AC50BC2ED1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7" name="Čuvar mesta za datum 6">
            <a:extLst>
              <a:ext uri="{FF2B5EF4-FFF2-40B4-BE49-F238E27FC236}">
                <a16:creationId xmlns:a16="http://schemas.microsoft.com/office/drawing/2014/main" id="{AE27BB6A-9E02-F78A-722F-691389F22E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D3DC4-F91E-4E74-8C58-16D71E7AB66B}" type="datetimeFigureOut">
              <a:rPr lang="sr-Latn-RS" smtClean="0"/>
              <a:t>19.12.2024.</a:t>
            </a:fld>
            <a:endParaRPr lang="sr-Latn-RS"/>
          </a:p>
        </p:txBody>
      </p:sp>
      <p:sp>
        <p:nvSpPr>
          <p:cNvPr id="8" name="Čuvar mesta za podnožje 7">
            <a:extLst>
              <a:ext uri="{FF2B5EF4-FFF2-40B4-BE49-F238E27FC236}">
                <a16:creationId xmlns:a16="http://schemas.microsoft.com/office/drawing/2014/main" id="{6CAFDF6A-0B4C-F309-63B1-9B43A5A41B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9" name="Čuvar mesta za broj slajda 8">
            <a:extLst>
              <a:ext uri="{FF2B5EF4-FFF2-40B4-BE49-F238E27FC236}">
                <a16:creationId xmlns:a16="http://schemas.microsoft.com/office/drawing/2014/main" id="{33DF09AF-2F25-AD9B-B0B5-9F74AD48D9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D87F6-D5FF-458B-B424-E7E8F5B9BFCF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567177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18E95BB-F553-B7DD-67B8-4527D93691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datum 2">
            <a:extLst>
              <a:ext uri="{FF2B5EF4-FFF2-40B4-BE49-F238E27FC236}">
                <a16:creationId xmlns:a16="http://schemas.microsoft.com/office/drawing/2014/main" id="{9AA50D41-49BD-EC36-EA4E-A887E868D5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D3DC4-F91E-4E74-8C58-16D71E7AB66B}" type="datetimeFigureOut">
              <a:rPr lang="sr-Latn-RS" smtClean="0"/>
              <a:t>19.12.2024.</a:t>
            </a:fld>
            <a:endParaRPr lang="sr-Latn-RS"/>
          </a:p>
        </p:txBody>
      </p:sp>
      <p:sp>
        <p:nvSpPr>
          <p:cNvPr id="4" name="Čuvar mesta za podnožje 3">
            <a:extLst>
              <a:ext uri="{FF2B5EF4-FFF2-40B4-BE49-F238E27FC236}">
                <a16:creationId xmlns:a16="http://schemas.microsoft.com/office/drawing/2014/main" id="{920B1AC9-845A-8A97-3BFD-EF369A4C36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5" name="Čuvar mesta za broj slajda 4">
            <a:extLst>
              <a:ext uri="{FF2B5EF4-FFF2-40B4-BE49-F238E27FC236}">
                <a16:creationId xmlns:a16="http://schemas.microsoft.com/office/drawing/2014/main" id="{327BDAF2-6819-3BD7-CA14-C6D5B8ABD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D87F6-D5FF-458B-B424-E7E8F5B9BFCF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754552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Čuvar mesta za datum 1">
            <a:extLst>
              <a:ext uri="{FF2B5EF4-FFF2-40B4-BE49-F238E27FC236}">
                <a16:creationId xmlns:a16="http://schemas.microsoft.com/office/drawing/2014/main" id="{CDE952B6-D8D6-C12A-E72F-0319AC5D9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D3DC4-F91E-4E74-8C58-16D71E7AB66B}" type="datetimeFigureOut">
              <a:rPr lang="sr-Latn-RS" smtClean="0"/>
              <a:t>19.12.2024.</a:t>
            </a:fld>
            <a:endParaRPr lang="sr-Latn-RS"/>
          </a:p>
        </p:txBody>
      </p:sp>
      <p:sp>
        <p:nvSpPr>
          <p:cNvPr id="3" name="Čuvar mesta za podnožje 2">
            <a:extLst>
              <a:ext uri="{FF2B5EF4-FFF2-40B4-BE49-F238E27FC236}">
                <a16:creationId xmlns:a16="http://schemas.microsoft.com/office/drawing/2014/main" id="{C5B91F00-E83F-310D-7A02-40C67DACA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Čuvar mesta za broj slajda 3">
            <a:extLst>
              <a:ext uri="{FF2B5EF4-FFF2-40B4-BE49-F238E27FC236}">
                <a16:creationId xmlns:a16="http://schemas.microsoft.com/office/drawing/2014/main" id="{8502515C-1AEE-D434-93BE-32248C73C5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D87F6-D5FF-458B-B424-E7E8F5B9BFCF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916819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a nat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9D89299-9D05-BC7C-B290-155DE1BE5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08747A69-3B10-E15F-0AE4-4629B48055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tekst 3">
            <a:extLst>
              <a:ext uri="{FF2B5EF4-FFF2-40B4-BE49-F238E27FC236}">
                <a16:creationId xmlns:a16="http://schemas.microsoft.com/office/drawing/2014/main" id="{B2E287DA-6EA0-3664-4506-124783ABB9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5" name="Čuvar mesta za datum 4">
            <a:extLst>
              <a:ext uri="{FF2B5EF4-FFF2-40B4-BE49-F238E27FC236}">
                <a16:creationId xmlns:a16="http://schemas.microsoft.com/office/drawing/2014/main" id="{0573C200-67F7-F953-BCE0-63DD3D289F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D3DC4-F91E-4E74-8C58-16D71E7AB66B}" type="datetimeFigureOut">
              <a:rPr lang="sr-Latn-RS" smtClean="0"/>
              <a:t>19.12.2024.</a:t>
            </a:fld>
            <a:endParaRPr lang="sr-Latn-RS"/>
          </a:p>
        </p:txBody>
      </p:sp>
      <p:sp>
        <p:nvSpPr>
          <p:cNvPr id="6" name="Čuvar mesta za podnožje 5">
            <a:extLst>
              <a:ext uri="{FF2B5EF4-FFF2-40B4-BE49-F238E27FC236}">
                <a16:creationId xmlns:a16="http://schemas.microsoft.com/office/drawing/2014/main" id="{9C8B894F-6506-1F6B-4E9B-0192534CE7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Čuvar mesta za broj slajda 6">
            <a:extLst>
              <a:ext uri="{FF2B5EF4-FFF2-40B4-BE49-F238E27FC236}">
                <a16:creationId xmlns:a16="http://schemas.microsoft.com/office/drawing/2014/main" id="{E3064C0A-D606-823E-8A28-61AC3CCFE5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D87F6-D5FF-458B-B424-E7E8F5B9BFCF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8805174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a nat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177D5C9-CD88-3053-9F1E-75D434E910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sliku 2">
            <a:extLst>
              <a:ext uri="{FF2B5EF4-FFF2-40B4-BE49-F238E27FC236}">
                <a16:creationId xmlns:a16="http://schemas.microsoft.com/office/drawing/2014/main" id="{EC01B354-47D7-9819-6BF8-F511619897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r-Latn-RS"/>
          </a:p>
        </p:txBody>
      </p:sp>
      <p:sp>
        <p:nvSpPr>
          <p:cNvPr id="4" name="Čuvar mesta za tekst 3">
            <a:extLst>
              <a:ext uri="{FF2B5EF4-FFF2-40B4-BE49-F238E27FC236}">
                <a16:creationId xmlns:a16="http://schemas.microsoft.com/office/drawing/2014/main" id="{764F343B-1FB8-3A2F-B4C9-43880FB3A5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5" name="Čuvar mesta za datum 4">
            <a:extLst>
              <a:ext uri="{FF2B5EF4-FFF2-40B4-BE49-F238E27FC236}">
                <a16:creationId xmlns:a16="http://schemas.microsoft.com/office/drawing/2014/main" id="{81B0445C-AC83-72E6-884F-6030AF5AE5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D3DC4-F91E-4E74-8C58-16D71E7AB66B}" type="datetimeFigureOut">
              <a:rPr lang="sr-Latn-RS" smtClean="0"/>
              <a:t>19.12.2024.</a:t>
            </a:fld>
            <a:endParaRPr lang="sr-Latn-RS"/>
          </a:p>
        </p:txBody>
      </p:sp>
      <p:sp>
        <p:nvSpPr>
          <p:cNvPr id="6" name="Čuvar mesta za podnožje 5">
            <a:extLst>
              <a:ext uri="{FF2B5EF4-FFF2-40B4-BE49-F238E27FC236}">
                <a16:creationId xmlns:a16="http://schemas.microsoft.com/office/drawing/2014/main" id="{953701A8-6A00-5D09-D3E3-C90FE7DF43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Čuvar mesta za broj slajda 6">
            <a:extLst>
              <a:ext uri="{FF2B5EF4-FFF2-40B4-BE49-F238E27FC236}">
                <a16:creationId xmlns:a16="http://schemas.microsoft.com/office/drawing/2014/main" id="{C63EE5CD-2ABE-764C-D71C-857BE6A786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D87F6-D5FF-458B-B424-E7E8F5B9BFCF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438400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Čuvar mesta za naslov 1">
            <a:extLst>
              <a:ext uri="{FF2B5EF4-FFF2-40B4-BE49-F238E27FC236}">
                <a16:creationId xmlns:a16="http://schemas.microsoft.com/office/drawing/2014/main" id="{1CA2451E-0A8F-528A-7ADC-6BE6782AB2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tekst 2">
            <a:extLst>
              <a:ext uri="{FF2B5EF4-FFF2-40B4-BE49-F238E27FC236}">
                <a16:creationId xmlns:a16="http://schemas.microsoft.com/office/drawing/2014/main" id="{64ECA20A-A269-2499-C9CB-A206A6BF1E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50954AB1-5E91-71CD-79E9-4657BDD594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59D3DC4-F91E-4E74-8C58-16D71E7AB66B}" type="datetimeFigureOut">
              <a:rPr lang="sr-Latn-RS" smtClean="0"/>
              <a:t>19.12.2024.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5EB8D12B-F313-B26A-4456-C3DB4FBBDE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B710EC42-16A6-0DA2-92A2-580032DC14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4AD87F6-D5FF-458B-B424-E7E8F5B9BFCF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976972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flickr.com/photos/worldworldworld/7880863848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5.em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symbiosisonlinepublishing.com/computer-science-technology/computerscience-information-technology28.php" TargetMode="External"/><Relationship Id="rId7" Type="http://schemas.openxmlformats.org/officeDocument/2006/relationships/image" Target="../media/image3.pn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hyperlink" Target="http://electronics.stackexchange.com/questions/92494/counter-pulse-every-8-clocks" TargetMode="Externa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Network_Time_Protocol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Relationship Id="rId9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stackoverflow.com/questions/34725495/can-i-use-a-neural-network-for-regression-when-input-has-multiple-output-values" TargetMode="Externa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ECC07320-C2CA-4E29-8481-9D9E143C77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Slika 4" descr="^Slika na kojoj se nalazi dijagram, linija, origami, dizajn&#10;&#10;Opis je automatski generisan">
            <a:extLst>
              <a:ext uri="{FF2B5EF4-FFF2-40B4-BE49-F238E27FC236}">
                <a16:creationId xmlns:a16="http://schemas.microsoft.com/office/drawing/2014/main" id="{98C31A8E-523E-08A1-8008-163BD4B6B0E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t="920" b="4516"/>
          <a:stretch/>
        </p:blipFill>
        <p:spPr>
          <a:xfrm>
            <a:off x="37345" y="0"/>
            <a:ext cx="9669642" cy="685799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178FB36B-5BFE-42CA-BC60-1115E0D95E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03A1D394-DAE0-B0E7-BBE4-CB55674F4F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35402" y="743447"/>
            <a:ext cx="3445765" cy="3692028"/>
          </a:xfrm>
          <a:noFill/>
        </p:spPr>
        <p:txBody>
          <a:bodyPr>
            <a:normAutofit/>
          </a:bodyPr>
          <a:lstStyle/>
          <a:p>
            <a:pPr algn="l"/>
            <a:r>
              <a:rPr lang="sr-Latn-RS" sz="5200" b="1" i="0" u="none" strike="noStrike" baseline="0" dirty="0">
                <a:latin typeface="Cambria-Bold"/>
              </a:rPr>
              <a:t>Topologija </a:t>
            </a:r>
            <a:r>
              <a:rPr lang="sr-Latn-RS" sz="5200" b="1" i="0" u="none" strike="noStrike" baseline="0" dirty="0" err="1">
                <a:latin typeface="Cambria-Bold"/>
              </a:rPr>
              <a:t>controla</a:t>
            </a:r>
            <a:r>
              <a:rPr lang="sr-Latn-RS" sz="5200" b="1" i="0" u="none" strike="noStrike" baseline="0" dirty="0">
                <a:latin typeface="Cambria-Bold"/>
              </a:rPr>
              <a:t>, </a:t>
            </a:r>
            <a:r>
              <a:rPr lang="sr-Latn-RS" sz="5200" b="1" i="0" u="none" strike="noStrike" baseline="0" dirty="0" err="1">
                <a:latin typeface="Cambria-Bold"/>
              </a:rPr>
              <a:t>clustering</a:t>
            </a:r>
            <a:endParaRPr lang="sr-Latn-RS" sz="5200" dirty="0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354A013D-AB9A-98A9-364B-468253DD1B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35403" y="4629234"/>
            <a:ext cx="3445766" cy="1485319"/>
          </a:xfrm>
          <a:noFill/>
        </p:spPr>
        <p:txBody>
          <a:bodyPr>
            <a:normAutofit/>
          </a:bodyPr>
          <a:lstStyle/>
          <a:p>
            <a:pPr algn="l"/>
            <a:endParaRPr lang="sr-Latn-RS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54AE7DDB-1173-1892-C2DB-16D7C17972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3075" y="208472"/>
            <a:ext cx="2095238" cy="438095"/>
          </a:xfrm>
          <a:prstGeom prst="rect">
            <a:avLst/>
          </a:prstGeom>
        </p:spPr>
      </p:pic>
      <p:pic>
        <p:nvPicPr>
          <p:cNvPr id="6" name="Slika 5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80B59B7B-69AD-D7B6-D052-C723AB51CC8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7986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0288C6B4-AFC3-407F-A595-EFFD38D4CC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5" name="Freeform: Shape 14">
            <a:extLst>
              <a:ext uri="{FF2B5EF4-FFF2-40B4-BE49-F238E27FC236}">
                <a16:creationId xmlns:a16="http://schemas.microsoft.com/office/drawing/2014/main" id="{CF236821-17FE-429B-8D2C-08E13A64EA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4455673" cy="6858000"/>
          </a:xfrm>
          <a:custGeom>
            <a:avLst/>
            <a:gdLst>
              <a:gd name="connsiteX0" fmla="*/ 0 w 4455673"/>
              <a:gd name="connsiteY0" fmla="*/ 0 h 6858000"/>
              <a:gd name="connsiteX1" fmla="*/ 3242695 w 4455673"/>
              <a:gd name="connsiteY1" fmla="*/ 0 h 6858000"/>
              <a:gd name="connsiteX2" fmla="*/ 3305678 w 4455673"/>
              <a:gd name="connsiteY2" fmla="*/ 69271 h 6858000"/>
              <a:gd name="connsiteX3" fmla="*/ 4455673 w 4455673"/>
              <a:gd name="connsiteY3" fmla="*/ 3429000 h 6858000"/>
              <a:gd name="connsiteX4" fmla="*/ 3305678 w 4455673"/>
              <a:gd name="connsiteY4" fmla="*/ 6788730 h 6858000"/>
              <a:gd name="connsiteX5" fmla="*/ 3242695 w 4455673"/>
              <a:gd name="connsiteY5" fmla="*/ 6858000 h 6858000"/>
              <a:gd name="connsiteX6" fmla="*/ 0 w 445567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55673" h="6858000">
                <a:moveTo>
                  <a:pt x="0" y="0"/>
                </a:moveTo>
                <a:lnTo>
                  <a:pt x="3242695" y="0"/>
                </a:lnTo>
                <a:lnTo>
                  <a:pt x="3305678" y="69271"/>
                </a:lnTo>
                <a:cubicBezTo>
                  <a:pt x="4016204" y="929100"/>
                  <a:pt x="4455673" y="2116944"/>
                  <a:pt x="4455673" y="3429000"/>
                </a:cubicBezTo>
                <a:cubicBezTo>
                  <a:pt x="4455673" y="4741056"/>
                  <a:pt x="4016204" y="5928900"/>
                  <a:pt x="3305678" y="6788730"/>
                </a:cubicBezTo>
                <a:lnTo>
                  <a:pt x="3242695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88900" dist="38100" algn="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7" name="Freeform: Shape 16">
            <a:extLst>
              <a:ext uri="{FF2B5EF4-FFF2-40B4-BE49-F238E27FC236}">
                <a16:creationId xmlns:a16="http://schemas.microsoft.com/office/drawing/2014/main" id="{C0BDBCD2-E081-43AB-9119-C55465E597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446529" cy="6858000"/>
          </a:xfrm>
          <a:custGeom>
            <a:avLst/>
            <a:gdLst>
              <a:gd name="connsiteX0" fmla="*/ 0 w 4446529"/>
              <a:gd name="connsiteY0" fmla="*/ 0 h 6858000"/>
              <a:gd name="connsiteX1" fmla="*/ 3233551 w 4446529"/>
              <a:gd name="connsiteY1" fmla="*/ 0 h 6858000"/>
              <a:gd name="connsiteX2" fmla="*/ 3296534 w 4446529"/>
              <a:gd name="connsiteY2" fmla="*/ 69271 h 6858000"/>
              <a:gd name="connsiteX3" fmla="*/ 4446529 w 4446529"/>
              <a:gd name="connsiteY3" fmla="*/ 3429000 h 6858000"/>
              <a:gd name="connsiteX4" fmla="*/ 3296534 w 4446529"/>
              <a:gd name="connsiteY4" fmla="*/ 6788730 h 6858000"/>
              <a:gd name="connsiteX5" fmla="*/ 3233551 w 4446529"/>
              <a:gd name="connsiteY5" fmla="*/ 6858000 h 6858000"/>
              <a:gd name="connsiteX6" fmla="*/ 0 w 444652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6529" h="6858000">
                <a:moveTo>
                  <a:pt x="0" y="0"/>
                </a:moveTo>
                <a:lnTo>
                  <a:pt x="3233551" y="0"/>
                </a:lnTo>
                <a:lnTo>
                  <a:pt x="3296534" y="69271"/>
                </a:lnTo>
                <a:cubicBezTo>
                  <a:pt x="4007060" y="929100"/>
                  <a:pt x="4446529" y="2116944"/>
                  <a:pt x="4446529" y="3429000"/>
                </a:cubicBezTo>
                <a:cubicBezTo>
                  <a:pt x="4446529" y="4741056"/>
                  <a:pt x="4007060" y="5928900"/>
                  <a:pt x="3296534" y="6788730"/>
                </a:cubicBezTo>
                <a:lnTo>
                  <a:pt x="3233551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Naslov 4">
            <a:extLst>
              <a:ext uri="{FF2B5EF4-FFF2-40B4-BE49-F238E27FC236}">
                <a16:creationId xmlns:a16="http://schemas.microsoft.com/office/drawing/2014/main" id="{308A0A1F-9C16-559A-2AE2-3C653BF4A7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94" y="1161288"/>
            <a:ext cx="3438144" cy="1239012"/>
          </a:xfrm>
        </p:spPr>
        <p:txBody>
          <a:bodyPr anchor="ctr">
            <a:normAutofit/>
          </a:bodyPr>
          <a:lstStyle/>
          <a:p>
            <a:r>
              <a:rPr lang="sr-Latn-RS" sz="2800" b="0" i="0">
                <a:effectLst/>
                <a:latin typeface="Söhne"/>
              </a:rPr>
              <a:t>Dodatne opcije</a:t>
            </a:r>
            <a:br>
              <a:rPr lang="sr-Latn-RS" sz="2800" b="0" i="0">
                <a:effectLst/>
                <a:latin typeface="Söhne"/>
              </a:rPr>
            </a:br>
            <a:endParaRPr lang="sr-Latn-RS" sz="280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8E79BE4-34FE-485A-98A5-92CE8F7C47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426546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5893" y="2443480"/>
            <a:ext cx="338328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Čuvar mesta za sadržaj 5">
            <a:extLst>
              <a:ext uri="{FF2B5EF4-FFF2-40B4-BE49-F238E27FC236}">
                <a16:creationId xmlns:a16="http://schemas.microsoft.com/office/drawing/2014/main" id="{76DD968D-4C8D-9AC1-F65D-DC8515629F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094" y="2718054"/>
            <a:ext cx="3438906" cy="3207258"/>
          </a:xfrm>
        </p:spPr>
        <p:txBody>
          <a:bodyPr anchor="t"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sr-Latn-RS" sz="1700" b="0" i="0">
                <a:effectLst/>
                <a:latin typeface="Söhne"/>
              </a:rPr>
              <a:t>Kako komuniciraju klasteri?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Latn-RS" sz="1700" b="0" i="0">
                <a:effectLst/>
                <a:latin typeface="Söhne"/>
              </a:rPr>
              <a:t>Neophodno je da neki čvorovi deluju kao ulazi između klastera.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Latn-RS" sz="1700" b="0" i="0">
                <a:effectLst/>
                <a:latin typeface="Söhne"/>
              </a:rPr>
              <a:t>Ako klasteri ne smeju preklapati, dva čvora moraju zajedno delovati kao distribuirani ulaz.</a:t>
            </a:r>
          </a:p>
          <a:p>
            <a:endParaRPr lang="sr-Latn-RS" sz="1700"/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1C481D2B-39F0-66F3-4423-1C2D629802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1184" y="1769639"/>
            <a:ext cx="6922008" cy="3419306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278B8E03-4714-312E-90C8-37562C0962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3075" y="109317"/>
            <a:ext cx="2095238" cy="438095"/>
          </a:xfrm>
          <a:prstGeom prst="rect">
            <a:avLst/>
          </a:prstGeom>
        </p:spPr>
      </p:pic>
      <p:pic>
        <p:nvPicPr>
          <p:cNvPr id="3" name="Slika 2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1BA6E1E6-2BF0-310A-BC5B-57204C95EC1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9620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5C9B446A-6343-4E56-90BA-061E4DDF0F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Freeform: Shape 11">
            <a:extLst>
              <a:ext uri="{FF2B5EF4-FFF2-40B4-BE49-F238E27FC236}">
                <a16:creationId xmlns:a16="http://schemas.microsoft.com/office/drawing/2014/main" id="{3EC72A1B-03D3-499C-B4BF-AC68EEC22B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4455673" cy="6858000"/>
          </a:xfrm>
          <a:custGeom>
            <a:avLst/>
            <a:gdLst>
              <a:gd name="connsiteX0" fmla="*/ 0 w 4455673"/>
              <a:gd name="connsiteY0" fmla="*/ 0 h 6858000"/>
              <a:gd name="connsiteX1" fmla="*/ 3242695 w 4455673"/>
              <a:gd name="connsiteY1" fmla="*/ 0 h 6858000"/>
              <a:gd name="connsiteX2" fmla="*/ 3305678 w 4455673"/>
              <a:gd name="connsiteY2" fmla="*/ 69271 h 6858000"/>
              <a:gd name="connsiteX3" fmla="*/ 4455673 w 4455673"/>
              <a:gd name="connsiteY3" fmla="*/ 3429000 h 6858000"/>
              <a:gd name="connsiteX4" fmla="*/ 3305678 w 4455673"/>
              <a:gd name="connsiteY4" fmla="*/ 6788730 h 6858000"/>
              <a:gd name="connsiteX5" fmla="*/ 3242695 w 4455673"/>
              <a:gd name="connsiteY5" fmla="*/ 6858000 h 6858000"/>
              <a:gd name="connsiteX6" fmla="*/ 0 w 445567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55673" h="6858000">
                <a:moveTo>
                  <a:pt x="0" y="0"/>
                </a:moveTo>
                <a:lnTo>
                  <a:pt x="3242695" y="0"/>
                </a:lnTo>
                <a:lnTo>
                  <a:pt x="3305678" y="69271"/>
                </a:lnTo>
                <a:cubicBezTo>
                  <a:pt x="4016204" y="929100"/>
                  <a:pt x="4455673" y="2116944"/>
                  <a:pt x="4455673" y="3429000"/>
                </a:cubicBezTo>
                <a:cubicBezTo>
                  <a:pt x="4455673" y="4741056"/>
                  <a:pt x="4016204" y="5928900"/>
                  <a:pt x="3305678" y="6788730"/>
                </a:cubicBezTo>
                <a:lnTo>
                  <a:pt x="3242695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88900" dist="38100" algn="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4" name="Freeform: Shape 13">
            <a:extLst>
              <a:ext uri="{FF2B5EF4-FFF2-40B4-BE49-F238E27FC236}">
                <a16:creationId xmlns:a16="http://schemas.microsoft.com/office/drawing/2014/main" id="{216322C2-3CF0-4D33-BF90-3F384CF6D2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446529" cy="6858000"/>
          </a:xfrm>
          <a:custGeom>
            <a:avLst/>
            <a:gdLst>
              <a:gd name="connsiteX0" fmla="*/ 0 w 4446529"/>
              <a:gd name="connsiteY0" fmla="*/ 0 h 6858000"/>
              <a:gd name="connsiteX1" fmla="*/ 3233551 w 4446529"/>
              <a:gd name="connsiteY1" fmla="*/ 0 h 6858000"/>
              <a:gd name="connsiteX2" fmla="*/ 3296534 w 4446529"/>
              <a:gd name="connsiteY2" fmla="*/ 69271 h 6858000"/>
              <a:gd name="connsiteX3" fmla="*/ 4446529 w 4446529"/>
              <a:gd name="connsiteY3" fmla="*/ 3429000 h 6858000"/>
              <a:gd name="connsiteX4" fmla="*/ 3296534 w 4446529"/>
              <a:gd name="connsiteY4" fmla="*/ 6788730 h 6858000"/>
              <a:gd name="connsiteX5" fmla="*/ 3233551 w 4446529"/>
              <a:gd name="connsiteY5" fmla="*/ 6858000 h 6858000"/>
              <a:gd name="connsiteX6" fmla="*/ 0 w 444652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6529" h="6858000">
                <a:moveTo>
                  <a:pt x="0" y="0"/>
                </a:moveTo>
                <a:lnTo>
                  <a:pt x="3233551" y="0"/>
                </a:lnTo>
                <a:lnTo>
                  <a:pt x="3296534" y="69271"/>
                </a:lnTo>
                <a:cubicBezTo>
                  <a:pt x="4007060" y="929100"/>
                  <a:pt x="4446529" y="2116944"/>
                  <a:pt x="4446529" y="3429000"/>
                </a:cubicBezTo>
                <a:cubicBezTo>
                  <a:pt x="4446529" y="4741056"/>
                  <a:pt x="4007060" y="5928900"/>
                  <a:pt x="3296534" y="6788730"/>
                </a:cubicBezTo>
                <a:lnTo>
                  <a:pt x="3233551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D1634F81-BE02-7C05-A2CE-5DE78F98F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94" y="1161288"/>
            <a:ext cx="3438144" cy="1124712"/>
          </a:xfrm>
        </p:spPr>
        <p:txBody>
          <a:bodyPr anchor="b">
            <a:normAutofit/>
          </a:bodyPr>
          <a:lstStyle/>
          <a:p>
            <a:r>
              <a:rPr lang="sr-Latn-RS" sz="2800" b="0" i="0">
                <a:effectLst/>
                <a:latin typeface="Söhne"/>
              </a:rPr>
              <a:t>Maksimalni nezavisni skup:</a:t>
            </a:r>
            <a:endParaRPr lang="sr-Latn-RS" sz="280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8244" y="2443480"/>
            <a:ext cx="333756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5BB5B971-A172-E9DE-E374-824AEEF874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094" y="2718054"/>
            <a:ext cx="3438906" cy="3207258"/>
          </a:xfrm>
        </p:spPr>
        <p:txBody>
          <a:bodyPr anchor="t">
            <a:normAutofit/>
          </a:bodyPr>
          <a:lstStyle/>
          <a:p>
            <a:r>
              <a:rPr lang="sr-Latn-RS" sz="1700" b="0" i="0">
                <a:effectLst/>
                <a:latin typeface="Söhne"/>
              </a:rPr>
              <a:t>Maksimalni nezavisni skup je takođe dominirajući skup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Latn-RS" sz="1700" b="0" i="0">
                <a:effectLst/>
                <a:latin typeface="Söhne"/>
              </a:rPr>
              <a:t>Maksimalni nezavisni skup nije nužno intuitivno željeno rešenje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Latn-RS" sz="1700" b="0" i="0">
                <a:effectLst/>
                <a:latin typeface="Söhne"/>
              </a:rPr>
              <a:t>Primer: Radijalni graf, sa samo (v0, vi) 2 E</a:t>
            </a:r>
          </a:p>
          <a:p>
            <a:endParaRPr lang="sr-Latn-RS" sz="1700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EE7D62EF-A257-BCA1-ED40-7699410B01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49" y="2155168"/>
            <a:ext cx="5820157" cy="2656905"/>
          </a:xfrm>
          <a:prstGeom prst="rect">
            <a:avLst/>
          </a:prstGeom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14F655A4-2C0C-1680-27EA-A43FD20313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3075" y="109241"/>
            <a:ext cx="2095238" cy="438095"/>
          </a:xfrm>
          <a:prstGeom prst="rect">
            <a:avLst/>
          </a:prstGeom>
        </p:spPr>
      </p:pic>
      <p:pic>
        <p:nvPicPr>
          <p:cNvPr id="6" name="Slika 5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CE61B130-3AE8-AC30-0759-37233512841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8916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:a16="http://schemas.microsoft.com/office/drawing/2014/main" id="{C786DB49-7BD9-066B-C6C8-DEB51080DE4D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746123" y="1145263"/>
            <a:ext cx="5571550" cy="498598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r-Latn-RS" altLang="sr-Latn-RS" sz="1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Söhne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sr-Latn-RS" altLang="sr-Latn-R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Söhne"/>
              </a:rPr>
              <a:t>Koristiti neko svojstvo čvorova kako bi se prekinule lokalne simetrije.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sr-Latn-RS" altLang="sr-Latn-R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Söhne"/>
              </a:rPr>
              <a:t>Identifikatori čvorova, energetske rezerve, pokretljivost, </a:t>
            </a:r>
            <a:r>
              <a:rPr kumimoji="0" lang="sr-Latn-RS" altLang="sr-Latn-RS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Söhne"/>
              </a:rPr>
              <a:t>ponderisane</a:t>
            </a:r>
            <a:r>
              <a:rPr kumimoji="0" lang="sr-Latn-RS" altLang="sr-Latn-R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Söhne"/>
              </a:rPr>
              <a:t> kombinacije... - nije bitno za samu ideju (sve vrste varijacija su razmatrane).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sr-Latn-RS" altLang="sr-Latn-R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Söhne"/>
              </a:rPr>
              <a:t>Učiniti svaki čvor vođom klastera koji lokalno ima najveću vrednost atributa.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sr-Latn-RS" altLang="sr-Latn-R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Söhne"/>
              </a:rPr>
              <a:t>Kada se čvor dominira od strane vođe klastera, uzdržava se od lokalne konkurencije, dajući drugim čvorovima šansu.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r-Latn-RS" altLang="sr-Latn-R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8BD20967-5C0F-6DE9-DB5B-E640C74742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8035" y="1439375"/>
            <a:ext cx="4257833" cy="3742225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0431D615-AE17-20F0-DB1D-2442CFC1F9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3075" y="109317"/>
            <a:ext cx="2095238" cy="438095"/>
          </a:xfrm>
          <a:prstGeom prst="rect">
            <a:avLst/>
          </a:prstGeom>
        </p:spPr>
      </p:pic>
      <p:pic>
        <p:nvPicPr>
          <p:cNvPr id="3" name="Slika 2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3706612E-142B-BD61-3D39-6A93DCCC1DF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1376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CD41DB89-F1EB-E28F-CEA9-12F9571D93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5568" y="2481943"/>
            <a:ext cx="10168128" cy="369502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numCol="1" rtlCol="0" anchorCtr="0" compatLnSpc="1">
            <a:prstTxWarp prst="textNoShape">
              <a:avLst/>
            </a:prstTxWarp>
            <a:normAutofit/>
          </a:bodyPr>
          <a:lstStyle/>
          <a:p>
            <a:pPr marR="0" lvl="0" fontAlgn="base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tabLst/>
            </a:pPr>
            <a:r>
              <a:rPr kumimoji="0" lang="en-US" altLang="sr-Latn-RS" sz="2200" b="0" i="0" u="none" strike="noStrike" cap="none" normalizeH="0" baseline="0" dirty="0" err="1">
                <a:ln>
                  <a:noFill/>
                </a:ln>
                <a:effectLst/>
              </a:rPr>
              <a:t>Određivanje</a:t>
            </a:r>
            <a:r>
              <a:rPr kumimoji="0" lang="en-US" altLang="sr-Latn-RS" sz="2200" b="0" i="0" u="none" strike="noStrike" cap="none" normalizeH="0" baseline="0" dirty="0">
                <a:ln>
                  <a:noFill/>
                </a:ln>
                <a:effectLst/>
              </a:rPr>
              <a:t> </a:t>
            </a:r>
            <a:r>
              <a:rPr kumimoji="0" lang="en-US" altLang="sr-Latn-RS" sz="2200" b="0" i="0" u="none" strike="noStrike" cap="none" normalizeH="0" baseline="0" dirty="0" err="1">
                <a:ln>
                  <a:noFill/>
                </a:ln>
                <a:effectLst/>
              </a:rPr>
              <a:t>prolaza</a:t>
            </a:r>
            <a:r>
              <a:rPr kumimoji="0" lang="en-US" altLang="sr-Latn-RS" sz="2200" b="0" i="0" u="none" strike="noStrike" cap="none" normalizeH="0" baseline="0" dirty="0">
                <a:ln>
                  <a:noFill/>
                </a:ln>
                <a:effectLst/>
              </a:rPr>
              <a:t> za </a:t>
            </a:r>
            <a:r>
              <a:rPr kumimoji="0" lang="en-US" altLang="sr-Latn-RS" sz="2200" b="0" i="0" u="none" strike="noStrike" cap="none" normalizeH="0" baseline="0" dirty="0" err="1">
                <a:ln>
                  <a:noFill/>
                </a:ln>
                <a:effectLst/>
              </a:rPr>
              <a:t>povezivanje</a:t>
            </a:r>
            <a:r>
              <a:rPr kumimoji="0" lang="en-US" altLang="sr-Latn-RS" sz="2200" b="0" i="0" u="none" strike="noStrike" cap="none" normalizeH="0" baseline="0" dirty="0">
                <a:ln>
                  <a:noFill/>
                </a:ln>
                <a:effectLst/>
              </a:rPr>
              <a:t> </a:t>
            </a:r>
            <a:r>
              <a:rPr kumimoji="0" lang="en-US" altLang="sr-Latn-RS" sz="2200" b="0" i="0" u="none" strike="noStrike" cap="none" normalizeH="0" baseline="0" dirty="0" err="1">
                <a:ln>
                  <a:noFill/>
                </a:ln>
                <a:effectLst/>
              </a:rPr>
              <a:t>klastera</a:t>
            </a:r>
            <a:r>
              <a:rPr kumimoji="0" lang="en-US" altLang="sr-Latn-RS" sz="2200" b="0" i="0" u="none" strike="noStrike" cap="none" normalizeH="0" baseline="0" dirty="0">
                <a:ln>
                  <a:noFill/>
                </a:ln>
                <a:effectLst/>
              </a:rPr>
              <a:t>:</a:t>
            </a:r>
          </a:p>
          <a:p>
            <a:pPr marL="0" marR="0" lvl="0" indent="-228600" fontAlgn="base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sr-Latn-RS" sz="2200" b="0" i="0" u="none" strike="noStrike" cap="none" normalizeH="0" baseline="0" dirty="0" err="1">
                <a:ln>
                  <a:noFill/>
                </a:ln>
                <a:effectLst/>
              </a:rPr>
              <a:t>Rotiranje</a:t>
            </a:r>
            <a:r>
              <a:rPr kumimoji="0" lang="en-US" altLang="sr-Latn-RS" sz="2200" b="0" i="0" u="none" strike="noStrike" cap="none" normalizeH="0" baseline="0" dirty="0">
                <a:ln>
                  <a:noFill/>
                </a:ln>
                <a:effectLst/>
              </a:rPr>
              <a:t> </a:t>
            </a:r>
            <a:r>
              <a:rPr lang="sr-Latn-RS" altLang="sr-Latn-RS" sz="2200" dirty="0"/>
              <a:t>vodećeg</a:t>
            </a:r>
            <a:r>
              <a:rPr kumimoji="0" lang="en-US" altLang="sr-Latn-RS" sz="2200" b="0" i="0" u="none" strike="noStrike" cap="none" normalizeH="0" baseline="0" dirty="0">
                <a:ln>
                  <a:noFill/>
                </a:ln>
                <a:effectLst/>
              </a:rPr>
              <a:t> </a:t>
            </a:r>
            <a:r>
              <a:rPr kumimoji="0" lang="en-US" altLang="sr-Latn-RS" sz="2200" b="0" i="0" u="none" strike="noStrike" cap="none" normalizeH="0" baseline="0" dirty="0" err="1">
                <a:ln>
                  <a:noFill/>
                </a:ln>
                <a:effectLst/>
              </a:rPr>
              <a:t>klastera</a:t>
            </a:r>
            <a:endParaRPr kumimoji="0" lang="en-US" altLang="sr-Latn-RS" sz="2200" b="0" i="0" u="none" strike="noStrike" cap="none" normalizeH="0" baseline="0" dirty="0">
              <a:ln>
                <a:noFill/>
              </a:ln>
              <a:effectLst/>
            </a:endParaRPr>
          </a:p>
          <a:p>
            <a:pPr marL="0" marR="0" lvl="0" indent="-228600" fontAlgn="base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sr-Latn-RS" altLang="sr-Latn-RS" sz="2200" b="0" i="0" u="none" strike="noStrike" cap="none" normalizeH="0" baseline="0" dirty="0">
                <a:ln>
                  <a:noFill/>
                </a:ln>
                <a:effectLst/>
              </a:rPr>
              <a:t>Multi hop</a:t>
            </a:r>
            <a:r>
              <a:rPr kumimoji="0" lang="en-US" altLang="sr-Latn-RS" sz="2200" b="0" i="0" u="none" strike="noStrike" cap="none" normalizeH="0" baseline="0" dirty="0">
                <a:ln>
                  <a:noFill/>
                </a:ln>
                <a:effectLst/>
              </a:rPr>
              <a:t> </a:t>
            </a:r>
            <a:r>
              <a:rPr kumimoji="0" lang="en-US" altLang="sr-Latn-RS" sz="2200" b="0" i="0" u="none" strike="noStrike" cap="none" normalizeH="0" baseline="0" dirty="0" err="1">
                <a:ln>
                  <a:noFill/>
                </a:ln>
                <a:effectLst/>
              </a:rPr>
              <a:t>klasteri</a:t>
            </a:r>
            <a:endParaRPr kumimoji="0" lang="en-US" altLang="sr-Latn-RS" sz="2200" b="0" i="0" u="none" strike="noStrike" cap="none" normalizeH="0" baseline="0" dirty="0">
              <a:ln>
                <a:noFill/>
              </a:ln>
              <a:effectLst/>
            </a:endParaRPr>
          </a:p>
          <a:p>
            <a:pPr marL="0" marR="0" lvl="0" indent="-228600" fontAlgn="base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sr-Latn-RS" sz="2200" b="0" i="0" u="none" strike="noStrike" cap="none" normalizeH="0" baseline="0" dirty="0" err="1">
                <a:ln>
                  <a:noFill/>
                </a:ln>
                <a:effectLst/>
              </a:rPr>
              <a:t>Pasivno</a:t>
            </a:r>
            <a:r>
              <a:rPr kumimoji="0" lang="en-US" altLang="sr-Latn-RS" sz="2200" b="0" i="0" u="none" strike="noStrike" cap="none" normalizeH="0" baseline="0" dirty="0">
                <a:ln>
                  <a:noFill/>
                </a:ln>
                <a:effectLst/>
              </a:rPr>
              <a:t> </a:t>
            </a:r>
            <a:r>
              <a:rPr kumimoji="0" lang="en-US" altLang="sr-Latn-RS" sz="2200" b="0" i="0" u="none" strike="noStrike" cap="none" normalizeH="0" baseline="0" dirty="0" err="1">
                <a:ln>
                  <a:noFill/>
                </a:ln>
                <a:effectLst/>
              </a:rPr>
              <a:t>grupisanje</a:t>
            </a:r>
            <a:endParaRPr kumimoji="0" lang="en-US" altLang="sr-Latn-RS" sz="2200" b="0" i="0" u="none" strike="noStrike" cap="none" normalizeH="0" baseline="0" dirty="0">
              <a:ln>
                <a:noFill/>
              </a:ln>
              <a:effectLst/>
            </a:endParaRPr>
          </a:p>
          <a:p>
            <a:pPr marL="0" marR="0" lvl="0" indent="-228600" fontAlgn="base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sr-Latn-RS" sz="2200" b="0" i="0" u="none" strike="noStrike" cap="none" normalizeH="0" baseline="0" dirty="0" err="1">
                <a:ln>
                  <a:noFill/>
                </a:ln>
                <a:effectLst/>
              </a:rPr>
              <a:t>Adaptivna</a:t>
            </a:r>
            <a:r>
              <a:rPr kumimoji="0" lang="en-US" altLang="sr-Latn-RS" sz="2200" b="0" i="0" u="none" strike="noStrike" cap="none" normalizeH="0" baseline="0" dirty="0">
                <a:ln>
                  <a:noFill/>
                </a:ln>
                <a:effectLst/>
              </a:rPr>
              <a:t> </a:t>
            </a:r>
            <a:r>
              <a:rPr kumimoji="0" lang="en-US" altLang="sr-Latn-RS" sz="2200" b="0" i="0" u="none" strike="noStrike" cap="none" normalizeH="0" baseline="0" dirty="0" err="1">
                <a:ln>
                  <a:noFill/>
                </a:ln>
                <a:effectLst/>
              </a:rPr>
              <a:t>aktivnost</a:t>
            </a:r>
            <a:r>
              <a:rPr kumimoji="0" lang="en-US" altLang="sr-Latn-RS" sz="2200" b="0" i="0" u="none" strike="noStrike" cap="none" normalizeH="0" baseline="0" dirty="0">
                <a:ln>
                  <a:noFill/>
                </a:ln>
                <a:effectLst/>
              </a:rPr>
              <a:t> </a:t>
            </a:r>
            <a:r>
              <a:rPr kumimoji="0" lang="en-US" altLang="sr-Latn-RS" sz="2200" b="0" i="0" u="none" strike="noStrike" cap="none" normalizeH="0" baseline="0" dirty="0" err="1">
                <a:ln>
                  <a:noFill/>
                </a:ln>
                <a:effectLst/>
              </a:rPr>
              <a:t>čvorova</a:t>
            </a:r>
            <a:endParaRPr kumimoji="0" lang="en-US" altLang="sr-Latn-RS" sz="2200" b="0" i="0" u="none" strike="noStrike" cap="none" normalizeH="0" baseline="0" dirty="0">
              <a:ln>
                <a:noFill/>
              </a:ln>
              <a:effectLst/>
            </a:endParaRPr>
          </a:p>
          <a:p>
            <a:pPr marL="0" marR="0" lvl="0" indent="-228600" fontAlgn="base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kumimoji="0" lang="en-US" altLang="sr-Latn-RS" sz="2200" b="0" i="0" u="none" strike="noStrike" cap="none" normalizeH="0" baseline="0" dirty="0">
              <a:ln>
                <a:noFill/>
              </a:ln>
              <a:effectLst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A3F1E386-0882-652B-6B6D-BF000AE6F3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323165"/>
            <a:ext cx="184731" cy="64633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br>
              <a:rPr kumimoji="0" lang="sr-Latn-RS" altLang="sr-Latn-RS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Söhne"/>
              </a:rPr>
            </a:br>
            <a:endParaRPr kumimoji="0" lang="sr-Latn-RS" altLang="sr-Latn-R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62E3F588-5B00-0D7A-4BC3-CC150CACB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7733" y="78207"/>
            <a:ext cx="2095238" cy="438095"/>
          </a:xfrm>
          <a:prstGeom prst="rect">
            <a:avLst/>
          </a:prstGeom>
        </p:spPr>
      </p:pic>
      <p:pic>
        <p:nvPicPr>
          <p:cNvPr id="3" name="Slika 2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09F7D0B9-7B8D-0749-C1A1-DEAD72A635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0546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7D7207D-A207-5C2D-8E3D-131C6E6290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2800" b="0" i="0" u="none" strike="noStrike" baseline="0" dirty="0">
                <a:latin typeface="Cambria" panose="02040503050406030204" pitchFamily="18" charset="0"/>
              </a:rPr>
              <a:t>Time </a:t>
            </a:r>
            <a:r>
              <a:rPr lang="sr-Latn-RS" sz="2800" b="0" i="0" u="none" strike="noStrike" baseline="0" dirty="0" err="1">
                <a:latin typeface="Cambria" panose="02040503050406030204" pitchFamily="18" charset="0"/>
              </a:rPr>
              <a:t>synchronization</a:t>
            </a:r>
            <a:endParaRPr lang="sr-Latn-RS" sz="2800" dirty="0"/>
          </a:p>
        </p:txBody>
      </p:sp>
      <p:graphicFrame>
        <p:nvGraphicFramePr>
          <p:cNvPr id="11" name="Čuvar mesta za sadržaj 3">
            <a:extLst>
              <a:ext uri="{FF2B5EF4-FFF2-40B4-BE49-F238E27FC236}">
                <a16:creationId xmlns:a16="http://schemas.microsoft.com/office/drawing/2014/main" id="{89241DAB-4D82-7F51-6613-BF88D056FD8B}"/>
              </a:ext>
            </a:extLst>
          </p:cNvPr>
          <p:cNvGraphicFramePr>
            <a:graphicFrameLocks noGrp="1"/>
          </p:cNvGraphicFramePr>
          <p:nvPr>
            <p:ph sz="half" idx="1"/>
          </p:nvPr>
        </p:nvGraphicFramePr>
        <p:xfrm>
          <a:off x="838200" y="1825625"/>
          <a:ext cx="5181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Slika 6">
            <a:extLst>
              <a:ext uri="{FF2B5EF4-FFF2-40B4-BE49-F238E27FC236}">
                <a16:creationId xmlns:a16="http://schemas.microsoft.com/office/drawing/2014/main" id="{2140DB60-79BA-CAD5-A71D-E986E6DFCC2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36508" y="2357533"/>
            <a:ext cx="3546005" cy="2142934"/>
          </a:xfrm>
          <a:prstGeom prst="rect">
            <a:avLst/>
          </a:prstGeom>
        </p:spPr>
      </p:pic>
      <p:sp>
        <p:nvSpPr>
          <p:cNvPr id="9" name="Okvir za tekst 8">
            <a:extLst>
              <a:ext uri="{FF2B5EF4-FFF2-40B4-BE49-F238E27FC236}">
                <a16:creationId xmlns:a16="http://schemas.microsoft.com/office/drawing/2014/main" id="{BCCB3133-E8D1-30A7-F6A5-6250E81AD639}"/>
              </a:ext>
            </a:extLst>
          </p:cNvPr>
          <p:cNvSpPr txBox="1"/>
          <p:nvPr/>
        </p:nvSpPr>
        <p:spPr>
          <a:xfrm>
            <a:off x="6631709" y="5167312"/>
            <a:ext cx="505191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sr-Latn-RS" b="0" i="0" dirty="0">
                <a:solidFill>
                  <a:srgbClr val="0D0D0D"/>
                </a:solidFill>
                <a:effectLst/>
                <a:latin typeface="Söhne"/>
              </a:rPr>
              <a:t>Određivanje ugla dolaska udaljenog zvučnog signala pomoću niza akustičnih senzora</a:t>
            </a:r>
            <a:endParaRPr lang="sr-Latn-RS" dirty="0"/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22B96BF5-E8AC-6D5B-7686-02C2263EF69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762" y="181126"/>
            <a:ext cx="2095238" cy="438095"/>
          </a:xfrm>
          <a:prstGeom prst="rect">
            <a:avLst/>
          </a:prstGeom>
        </p:spPr>
      </p:pic>
      <p:pic>
        <p:nvPicPr>
          <p:cNvPr id="4" name="Slika 3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8668B660-48D3-5734-B7E4-7E15CFDC241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8239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C608BEB-860E-4094-8511-78603564A7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059050" cy="685800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A090B1D6-71BC-9F39-7600-B07A2407A76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80855" y="1412489"/>
            <a:ext cx="3427283" cy="4363844"/>
          </a:xfrm>
        </p:spPr>
        <p:txBody>
          <a:bodyPr>
            <a:normAutofit/>
          </a:bodyPr>
          <a:lstStyle/>
          <a:p>
            <a:r>
              <a:rPr lang="sr-Latn-RS" sz="2000" b="0" i="0">
                <a:effectLst/>
                <a:latin typeface="Söhne"/>
              </a:rPr>
              <a:t>Postoje najmanje dva načina da se dobije pouzdanija procena. Prvi način (i onaj koji je fokusiran u ovom poglavlju) je održavanje senzorskih satova što je moguće više sinhronizovanim, koristeći posebne algoritme za sinhronizaciju vremena. </a:t>
            </a:r>
          </a:p>
          <a:p>
            <a:r>
              <a:rPr lang="sr-Latn-RS" sz="2000" b="0" i="0">
                <a:effectLst/>
                <a:latin typeface="Söhne"/>
              </a:rPr>
              <a:t>Drugi način je kombinovanje očitavanja više senzora i "prosečno" izjednačavanje grešaka procene.</a:t>
            </a:r>
          </a:p>
          <a:p>
            <a:endParaRPr lang="sr-Latn-RS" sz="200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F16A8D4-FE87-4604-88B2-394B5D1EB4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129871" y="1412488"/>
            <a:ext cx="0" cy="365760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Čuvar mesta za sadržaj 3">
            <a:extLst>
              <a:ext uri="{FF2B5EF4-FFF2-40B4-BE49-F238E27FC236}">
                <a16:creationId xmlns:a16="http://schemas.microsoft.com/office/drawing/2014/main" id="{B229A1B4-2FB6-9BED-F779-5970AC59D5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451604" y="1412489"/>
            <a:ext cx="3197701" cy="4363844"/>
          </a:xfrm>
        </p:spPr>
        <p:txBody>
          <a:bodyPr>
            <a:normAutofit/>
          </a:bodyPr>
          <a:lstStyle/>
          <a:p>
            <a:r>
              <a:rPr lang="sr-Latn-RS" sz="1600" b="0" i="0">
                <a:effectLst/>
                <a:latin typeface="Söhne"/>
              </a:rPr>
              <a:t>Važno je napomenuti da vreme potrebno u senzorskim mrežama treba da se pridržava fizičkog vremena, tj. dva senzorska čvora trebalo bi da imaju istu predstavu o trajanju 1 s, i dodatno, sekunda senzorskog čvora trebala bi da bude što bliža 1 s stvarnog vremena ili koordiniranog univerzalnog vremena (UTC).</a:t>
            </a:r>
          </a:p>
          <a:p>
            <a:r>
              <a:rPr lang="sr-Latn-RS" sz="1600" b="0" i="0">
                <a:effectLst/>
                <a:latin typeface="Söhne"/>
              </a:rPr>
              <a:t>Fizičko vreme mora biti razlikovano od koncepta logičkog vremena koje omogućava određivanje redosleda događaja u distribuiranom sistemu, ali ne mora nužno pokazivati odgovarajući odnos prema stvarnom vremenu.</a:t>
            </a:r>
          </a:p>
          <a:p>
            <a:endParaRPr lang="sr-Latn-RS" sz="160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4201494C-D427-43AA-2112-1FF9A5DE9D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355" y="78207"/>
            <a:ext cx="2095238" cy="438095"/>
          </a:xfrm>
          <a:prstGeom prst="rect">
            <a:avLst/>
          </a:prstGeom>
        </p:spPr>
      </p:pic>
      <p:pic>
        <p:nvPicPr>
          <p:cNvPr id="5" name="Slika 4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DF0CAD73-3838-8DD5-83A5-C479B8F7E00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1625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69D47016-023F-44BD-981C-50E7A10A66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Naslov 4">
            <a:extLst>
              <a:ext uri="{FF2B5EF4-FFF2-40B4-BE49-F238E27FC236}">
                <a16:creationId xmlns:a16="http://schemas.microsoft.com/office/drawing/2014/main" id="{BE46D505-1D79-7078-8DEF-63954664D1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457200"/>
            <a:ext cx="4343400" cy="1929384"/>
          </a:xfrm>
        </p:spPr>
        <p:txBody>
          <a:bodyPr anchor="ctr">
            <a:normAutofit/>
          </a:bodyPr>
          <a:lstStyle/>
          <a:p>
            <a:r>
              <a:rPr lang="sr-Latn-RS" b="0" i="0">
                <a:effectLst/>
                <a:latin typeface="Söhne"/>
              </a:rPr>
              <a:t>Node Clocks i problem tačnosti</a:t>
            </a:r>
            <a:br>
              <a:rPr lang="sr-Latn-RS" b="0" i="0">
                <a:effectLst/>
                <a:latin typeface="Söhne"/>
              </a:rPr>
            </a:br>
            <a:endParaRPr lang="sr-Latn-RS" dirty="0"/>
          </a:p>
        </p:txBody>
      </p:sp>
      <p:sp>
        <p:nvSpPr>
          <p:cNvPr id="17" name="sketchy line">
            <a:extLst>
              <a:ext uri="{FF2B5EF4-FFF2-40B4-BE49-F238E27FC236}">
                <a16:creationId xmlns:a16="http://schemas.microsoft.com/office/drawing/2014/main" id="{6D8B37B0-0682-433E-BC8D-498C04ABD9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4471415" y="1412748"/>
            <a:ext cx="1554480" cy="18288"/>
          </a:xfrm>
          <a:custGeom>
            <a:avLst/>
            <a:gdLst>
              <a:gd name="connsiteX0" fmla="*/ 0 w 1554480"/>
              <a:gd name="connsiteY0" fmla="*/ 0 h 18288"/>
              <a:gd name="connsiteX1" fmla="*/ 549250 w 1554480"/>
              <a:gd name="connsiteY1" fmla="*/ 0 h 18288"/>
              <a:gd name="connsiteX2" fmla="*/ 1082954 w 1554480"/>
              <a:gd name="connsiteY2" fmla="*/ 0 h 18288"/>
              <a:gd name="connsiteX3" fmla="*/ 1554480 w 1554480"/>
              <a:gd name="connsiteY3" fmla="*/ 0 h 18288"/>
              <a:gd name="connsiteX4" fmla="*/ 1554480 w 1554480"/>
              <a:gd name="connsiteY4" fmla="*/ 18288 h 18288"/>
              <a:gd name="connsiteX5" fmla="*/ 1067410 w 1554480"/>
              <a:gd name="connsiteY5" fmla="*/ 18288 h 18288"/>
              <a:gd name="connsiteX6" fmla="*/ 549250 w 1554480"/>
              <a:gd name="connsiteY6" fmla="*/ 18288 h 18288"/>
              <a:gd name="connsiteX7" fmla="*/ 0 w 1554480"/>
              <a:gd name="connsiteY7" fmla="*/ 18288 h 18288"/>
              <a:gd name="connsiteX8" fmla="*/ 0 w 1554480"/>
              <a:gd name="connsiteY8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4480" h="18288" fill="none" extrusionOk="0">
                <a:moveTo>
                  <a:pt x="0" y="0"/>
                </a:moveTo>
                <a:cubicBezTo>
                  <a:pt x="114141" y="-19864"/>
                  <a:pt x="345055" y="-1657"/>
                  <a:pt x="549250" y="0"/>
                </a:cubicBezTo>
                <a:cubicBezTo>
                  <a:pt x="753445" y="1657"/>
                  <a:pt x="862292" y="-5674"/>
                  <a:pt x="1082954" y="0"/>
                </a:cubicBezTo>
                <a:cubicBezTo>
                  <a:pt x="1303616" y="5674"/>
                  <a:pt x="1363530" y="4537"/>
                  <a:pt x="1554480" y="0"/>
                </a:cubicBezTo>
                <a:cubicBezTo>
                  <a:pt x="1554963" y="7176"/>
                  <a:pt x="1553909" y="13682"/>
                  <a:pt x="1554480" y="18288"/>
                </a:cubicBezTo>
                <a:cubicBezTo>
                  <a:pt x="1338847" y="6127"/>
                  <a:pt x="1215066" y="37851"/>
                  <a:pt x="1067410" y="18288"/>
                </a:cubicBezTo>
                <a:cubicBezTo>
                  <a:pt x="919754" y="-1275"/>
                  <a:pt x="800465" y="3080"/>
                  <a:pt x="549250" y="18288"/>
                </a:cubicBezTo>
                <a:cubicBezTo>
                  <a:pt x="298035" y="33496"/>
                  <a:pt x="158868" y="22769"/>
                  <a:pt x="0" y="18288"/>
                </a:cubicBezTo>
                <a:cubicBezTo>
                  <a:pt x="-655" y="13237"/>
                  <a:pt x="709" y="4645"/>
                  <a:pt x="0" y="0"/>
                </a:cubicBezTo>
                <a:close/>
              </a:path>
              <a:path w="1554480" h="18288" stroke="0" extrusionOk="0">
                <a:moveTo>
                  <a:pt x="0" y="0"/>
                </a:moveTo>
                <a:cubicBezTo>
                  <a:pt x="249941" y="-58"/>
                  <a:pt x="367334" y="23448"/>
                  <a:pt x="502615" y="0"/>
                </a:cubicBezTo>
                <a:cubicBezTo>
                  <a:pt x="637897" y="-23448"/>
                  <a:pt x="813653" y="-20418"/>
                  <a:pt x="974141" y="0"/>
                </a:cubicBezTo>
                <a:cubicBezTo>
                  <a:pt x="1134629" y="20418"/>
                  <a:pt x="1268772" y="6288"/>
                  <a:pt x="1554480" y="0"/>
                </a:cubicBezTo>
                <a:cubicBezTo>
                  <a:pt x="1554917" y="7222"/>
                  <a:pt x="1555359" y="13299"/>
                  <a:pt x="1554480" y="18288"/>
                </a:cubicBezTo>
                <a:cubicBezTo>
                  <a:pt x="1336087" y="12172"/>
                  <a:pt x="1310024" y="19759"/>
                  <a:pt x="1067410" y="18288"/>
                </a:cubicBezTo>
                <a:cubicBezTo>
                  <a:pt x="824796" y="16818"/>
                  <a:pt x="787902" y="34647"/>
                  <a:pt x="518160" y="18288"/>
                </a:cubicBezTo>
                <a:cubicBezTo>
                  <a:pt x="248418" y="1930"/>
                  <a:pt x="133160" y="9205"/>
                  <a:pt x="0" y="18288"/>
                </a:cubicBezTo>
                <a:cubicBezTo>
                  <a:pt x="-643" y="9451"/>
                  <a:pt x="-340" y="7114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282FED0E-0EE8-D90F-556D-CD0329D75A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41263" y="457200"/>
            <a:ext cx="6007608" cy="1929384"/>
          </a:xfrm>
        </p:spPr>
        <p:txBody>
          <a:bodyPr anchor="ctr">
            <a:normAutofit/>
          </a:bodyPr>
          <a:lstStyle/>
          <a:p>
            <a:pPr lvl="1"/>
            <a:r>
              <a:rPr lang="sr-Latn-RS" sz="2200" b="0" i="0">
                <a:effectLst/>
                <a:latin typeface="Söhne"/>
              </a:rPr>
              <a:t>Oscilator</a:t>
            </a:r>
          </a:p>
          <a:p>
            <a:pPr lvl="1"/>
            <a:r>
              <a:rPr lang="sr-Latn-RS" sz="2200" b="0" i="0">
                <a:effectLst/>
                <a:latin typeface="Söhne"/>
              </a:rPr>
              <a:t>Brojačni registar</a:t>
            </a:r>
          </a:p>
          <a:p>
            <a:pPr lvl="1"/>
            <a:r>
              <a:rPr lang="sr-Latn-RS" sz="2200" b="0" i="0">
                <a:effectLst/>
                <a:latin typeface="Söhne"/>
              </a:rPr>
              <a:t>Hardverski sat</a:t>
            </a:r>
          </a:p>
          <a:p>
            <a:pPr lvl="1"/>
            <a:r>
              <a:rPr lang="sr-Latn-RS" sz="2200" b="0" i="0">
                <a:effectLst/>
                <a:latin typeface="Söhne"/>
              </a:rPr>
              <a:t>Softverski sat</a:t>
            </a:r>
          </a:p>
          <a:p>
            <a:endParaRPr lang="sr-Latn-RS" sz="2200"/>
          </a:p>
        </p:txBody>
      </p:sp>
      <p:pic>
        <p:nvPicPr>
          <p:cNvPr id="7" name="Slika 6" descr="Slika na kojoj se nalazi krug, dijagram, linija, tekst&#10;&#10;Opis je automatski generisan">
            <a:extLst>
              <a:ext uri="{FF2B5EF4-FFF2-40B4-BE49-F238E27FC236}">
                <a16:creationId xmlns:a16="http://schemas.microsoft.com/office/drawing/2014/main" id="{A23C3614-3756-81BF-F4AD-8481BF792E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895416" y="2569464"/>
            <a:ext cx="4609968" cy="3678936"/>
          </a:xfrm>
          <a:prstGeom prst="rect">
            <a:avLst/>
          </a:prstGeom>
        </p:spPr>
      </p:pic>
      <p:pic>
        <p:nvPicPr>
          <p:cNvPr id="10" name="Slika 9" descr="Slika na kojoj se nalazi linija, Četvorougao, snimak ekrana, Plot&#10;&#10;Opis je automatski generisan">
            <a:extLst>
              <a:ext uri="{FF2B5EF4-FFF2-40B4-BE49-F238E27FC236}">
                <a16:creationId xmlns:a16="http://schemas.microsoft.com/office/drawing/2014/main" id="{6E7E7DE6-9AAD-DF02-8A1F-E5856724AE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6254496" y="3663902"/>
            <a:ext cx="5468112" cy="1490059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0201FD6D-F017-3B3F-17D6-15CCD631B1E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0560" y="78207"/>
            <a:ext cx="2095238" cy="438095"/>
          </a:xfrm>
          <a:prstGeom prst="rect">
            <a:avLst/>
          </a:prstGeom>
        </p:spPr>
      </p:pic>
      <p:pic>
        <p:nvPicPr>
          <p:cNvPr id="4" name="Slika 3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8B8035FD-7172-D3BB-2C9C-FF595B36296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4677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129E4E7-F89D-EFE0-DB1C-997A840450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02587"/>
            <a:ext cx="10515600" cy="535967"/>
          </a:xfrm>
        </p:spPr>
        <p:txBody>
          <a:bodyPr>
            <a:normAutofit fontScale="90000"/>
          </a:bodyPr>
          <a:lstStyle/>
          <a:p>
            <a:r>
              <a:rPr lang="sr-Latn-RS" altLang="sr-Latn-RS" dirty="0">
                <a:solidFill>
                  <a:srgbClr val="000000"/>
                </a:solidFill>
                <a:latin typeface="Söhne"/>
              </a:rPr>
              <a:t>Svojstva i struktura algoritama za sinhronizaciju vremena</a:t>
            </a:r>
            <a:br>
              <a:rPr lang="sr-Latn-RS" altLang="sr-Latn-RS" dirty="0">
                <a:solidFill>
                  <a:srgbClr val="000000"/>
                </a:solidFill>
                <a:latin typeface="Söhne"/>
              </a:rPr>
            </a:br>
            <a:endParaRPr lang="sr-Latn-RS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A5798878-0F65-729B-8335-46A316E95C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7750" y="2373249"/>
            <a:ext cx="3829050" cy="241630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198375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sr-Latn-RS" altLang="sr-Latn-R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Söhne"/>
              </a:rPr>
              <a:t>Fizičko vreme </a:t>
            </a:r>
            <a:r>
              <a:rPr kumimoji="0" lang="sr-Latn-RS" altLang="sr-Latn-R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Söhne"/>
              </a:rPr>
              <a:t>vs</a:t>
            </a:r>
            <a:r>
              <a:rPr kumimoji="0" lang="sr-Latn-RS" altLang="sr-Latn-R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Söhne"/>
              </a:rPr>
              <a:t>. Logičko vreme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sr-Latn-RS" altLang="sr-Latn-R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Söhne"/>
              </a:rPr>
              <a:t>Spoljašnja </a:t>
            </a:r>
            <a:r>
              <a:rPr kumimoji="0" lang="sr-Latn-RS" altLang="sr-Latn-R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Söhne"/>
              </a:rPr>
              <a:t>vs</a:t>
            </a:r>
            <a:r>
              <a:rPr kumimoji="0" lang="sr-Latn-RS" altLang="sr-Latn-R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Söhne"/>
              </a:rPr>
              <a:t>. Interna sinhronizacija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sr-Latn-RS" altLang="sr-Latn-R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Söhne"/>
              </a:rPr>
              <a:t>Globalna </a:t>
            </a:r>
            <a:r>
              <a:rPr kumimoji="0" lang="sr-Latn-RS" altLang="sr-Latn-R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Söhne"/>
              </a:rPr>
              <a:t>vs</a:t>
            </a:r>
            <a:r>
              <a:rPr kumimoji="0" lang="sr-Latn-RS" altLang="sr-Latn-R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Söhne"/>
              </a:rPr>
              <a:t>. Lokalna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sr-Latn-RS" altLang="sr-Latn-R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Söhne"/>
              </a:rPr>
              <a:t>Apsolutna </a:t>
            </a:r>
            <a:r>
              <a:rPr kumimoji="0" lang="sr-Latn-RS" altLang="sr-Latn-R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Söhne"/>
              </a:rPr>
              <a:t>vs</a:t>
            </a:r>
            <a:r>
              <a:rPr kumimoji="0" lang="sr-Latn-RS" altLang="sr-Latn-R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Söhne"/>
              </a:rPr>
              <a:t>. Relativna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sr-Latn-RS" altLang="sr-Latn-R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Söhne"/>
              </a:rPr>
              <a:t>Hardverska </a:t>
            </a:r>
            <a:r>
              <a:rPr kumimoji="0" lang="sr-Latn-RS" altLang="sr-Latn-R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Söhne"/>
              </a:rPr>
              <a:t>vs</a:t>
            </a:r>
            <a:r>
              <a:rPr kumimoji="0" lang="sr-Latn-RS" altLang="sr-Latn-R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Söhne"/>
              </a:rPr>
              <a:t>. Softverska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sr-Latn-RS" altLang="sr-Latn-R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Söhne"/>
              </a:rPr>
              <a:t>A priori </a:t>
            </a:r>
            <a:r>
              <a:rPr kumimoji="0" lang="sr-Latn-RS" altLang="sr-Latn-R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Söhne"/>
              </a:rPr>
              <a:t>vs</a:t>
            </a:r>
            <a:r>
              <a:rPr kumimoji="0" lang="sr-Latn-RS" altLang="sr-Latn-R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Söhne"/>
              </a:rPr>
              <a:t>. A </a:t>
            </a:r>
            <a:r>
              <a:rPr kumimoji="0" lang="sr-Latn-RS" altLang="sr-Latn-R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Söhne"/>
              </a:rPr>
              <a:t>posteriori</a:t>
            </a:r>
            <a:endParaRPr kumimoji="0" lang="sr-Latn-RS" altLang="sr-Latn-RS" sz="1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Söhne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sr-Latn-RS" altLang="sr-Latn-R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Söhne"/>
              </a:rPr>
              <a:t>Deterministička</a:t>
            </a:r>
            <a:r>
              <a:rPr kumimoji="0" lang="sr-Latn-RS" altLang="sr-Latn-R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Söhne"/>
              </a:rPr>
              <a:t> </a:t>
            </a:r>
            <a:r>
              <a:rPr kumimoji="0" lang="sr-Latn-RS" altLang="sr-Latn-R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Söhne"/>
              </a:rPr>
              <a:t>vs</a:t>
            </a:r>
            <a:r>
              <a:rPr kumimoji="0" lang="sr-Latn-RS" altLang="sr-Latn-R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Söhne"/>
              </a:rPr>
              <a:t>. Stohastička</a:t>
            </a:r>
            <a:endParaRPr lang="sr-Latn-RS" altLang="sr-Latn-RS" dirty="0">
              <a:solidFill>
                <a:srgbClr val="000000"/>
              </a:solidFill>
              <a:latin typeface="Söhne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sr-Latn-RS" altLang="sr-Latn-R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Söhne"/>
              </a:rPr>
              <a:t>Disciplina ažuriranja lokalnih satova</a:t>
            </a:r>
            <a:endParaRPr kumimoji="0" lang="sr-Latn-RS" altLang="sr-Latn-R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CD7B846C-9639-21EE-9564-4BA09F4C7A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04775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sr-Latn-RS" altLang="sr-Latn-RS" sz="1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Söhne"/>
              </a:rPr>
            </a:br>
            <a:endParaRPr kumimoji="0" lang="sr-Latn-RS" altLang="sr-Latn-R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Okvir za tekst 6">
            <a:extLst>
              <a:ext uri="{FF2B5EF4-FFF2-40B4-BE49-F238E27FC236}">
                <a16:creationId xmlns:a16="http://schemas.microsoft.com/office/drawing/2014/main" id="{986D7CF8-21A6-3FA7-C885-99A62276CF1E}"/>
              </a:ext>
            </a:extLst>
          </p:cNvPr>
          <p:cNvSpPr txBox="1"/>
          <p:nvPr/>
        </p:nvSpPr>
        <p:spPr>
          <a:xfrm>
            <a:off x="8682182" y="4643250"/>
            <a:ext cx="3509818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sr-Latn-RS" altLang="sr-Latn-R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Söhne"/>
              </a:rPr>
              <a:t>Metrika performansi: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sr-Latn-RS" altLang="sr-Latn-R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Söhne"/>
              </a:rPr>
              <a:t>Preciznost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sr-Latn-RS" altLang="sr-Latn-R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Söhne"/>
              </a:rPr>
              <a:t>Troškovi energije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sr-Latn-RS" altLang="sr-Latn-R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Söhne"/>
              </a:rPr>
              <a:t>Zahtevi za memorijom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sr-Latn-RS" altLang="sr-Latn-R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Söhne"/>
              </a:rPr>
              <a:t>Tolerancija na greške</a:t>
            </a:r>
          </a:p>
        </p:txBody>
      </p:sp>
      <p:pic>
        <p:nvPicPr>
          <p:cNvPr id="15" name="Slika 14" descr="Slika na kojoj se nalazi snimak ekrana, dijagram, krug, linija&#10;&#10;Opis je automatski generisan">
            <a:extLst>
              <a:ext uri="{FF2B5EF4-FFF2-40B4-BE49-F238E27FC236}">
                <a16:creationId xmlns:a16="http://schemas.microsoft.com/office/drawing/2014/main" id="{E6A67768-4050-5597-0BCD-EFD344AAD4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096000" y="1352875"/>
            <a:ext cx="2627002" cy="2346390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8867DE57-B8FF-5A01-3556-79EC80C85C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7276" y="127978"/>
            <a:ext cx="2095238" cy="438095"/>
          </a:xfrm>
          <a:prstGeom prst="rect">
            <a:avLst/>
          </a:prstGeom>
        </p:spPr>
      </p:pic>
      <p:pic>
        <p:nvPicPr>
          <p:cNvPr id="6" name="Slika 5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D26F0423-81FF-275C-66AE-CFC95847EFD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7967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7301F447-EEF7-48F5-AF73-7566EE7F64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BE9219D1-DDA6-0918-2C6F-88706ED209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334644"/>
            <a:ext cx="10509504" cy="107691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400" b="0" i="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Sinhronizacija vremena u bežičnim senzorskim mrežama</a:t>
            </a:r>
            <a:endParaRPr lang="en-US" sz="3400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7117410-A2A4-4085-9ADC-46744551DB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2772" y="0"/>
            <a:ext cx="10506456" cy="1913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9F74EB5-E547-4FB4-95F5-BCC788F3C4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1248" y="1512994"/>
            <a:ext cx="10506456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Čuvar mesta za sadržaj 3">
            <a:extLst>
              <a:ext uri="{FF2B5EF4-FFF2-40B4-BE49-F238E27FC236}">
                <a16:creationId xmlns:a16="http://schemas.microsoft.com/office/drawing/2014/main" id="{E40E5ECA-156C-3B0F-DD8A-50B34CC8BA29}"/>
              </a:ext>
            </a:extLst>
          </p:cNvPr>
          <p:cNvSpPr>
            <a:spLocks/>
          </p:cNvSpPr>
          <p:nvPr/>
        </p:nvSpPr>
        <p:spPr>
          <a:xfrm>
            <a:off x="1158928" y="2042019"/>
            <a:ext cx="5038020" cy="4230765"/>
          </a:xfrm>
          <a:prstGeom prst="rect">
            <a:avLst/>
          </a:prstGeom>
        </p:spPr>
        <p:txBody>
          <a:bodyPr>
            <a:normAutofit/>
          </a:bodyPr>
          <a:lstStyle/>
          <a:p>
            <a:pPr defTabSz="886968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r-Latn-RS" sz="1746" kern="1200">
                <a:solidFill>
                  <a:srgbClr val="0D0D0D"/>
                </a:solidFill>
                <a:latin typeface="Söhne"/>
                <a:ea typeface="+mn-ea"/>
                <a:cs typeface="+mn-cs"/>
              </a:rPr>
              <a:t>Algoritam mora biti skalabilan za velike multi </a:t>
            </a:r>
            <a:r>
              <a:rPr lang="sr-Latn-RS" sz="1746" kern="1200" err="1">
                <a:solidFill>
                  <a:srgbClr val="0D0D0D"/>
                </a:solidFill>
                <a:latin typeface="Söhne"/>
                <a:ea typeface="+mn-ea"/>
                <a:cs typeface="+mn-cs"/>
              </a:rPr>
              <a:t>jump</a:t>
            </a:r>
            <a:r>
              <a:rPr lang="sr-Latn-RS" sz="1746" kern="1200">
                <a:solidFill>
                  <a:srgbClr val="0D0D0D"/>
                </a:solidFill>
                <a:latin typeface="Söhne"/>
                <a:ea typeface="+mn-ea"/>
                <a:cs typeface="+mn-cs"/>
              </a:rPr>
              <a:t> mreže nepouzdanih i strogo energetski ograničenih čvorova.</a:t>
            </a:r>
          </a:p>
          <a:p>
            <a:pPr defTabSz="886968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r-Latn-RS" sz="1746" kern="1200">
                <a:solidFill>
                  <a:srgbClr val="0D0D0D"/>
                </a:solidFill>
                <a:latin typeface="Söhne"/>
                <a:ea typeface="+mn-ea"/>
                <a:cs typeface="+mn-cs"/>
              </a:rPr>
              <a:t>Zahtev skalabilnosti odnosi se kako na broj čvorova, tako i na prosečan stepen čvorova/gustinu čvorova.</a:t>
            </a:r>
          </a:p>
          <a:p>
            <a:pPr defTabSz="886968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r-Latn-RS" sz="1746" kern="1200">
                <a:solidFill>
                  <a:srgbClr val="0D0D0D"/>
                </a:solidFill>
                <a:latin typeface="Söhne"/>
                <a:ea typeface="+mn-ea"/>
                <a:cs typeface="+mn-cs"/>
              </a:rPr>
              <a:t>Zahtevi za preciznošću mogu biti veoma raznoliki, krećući se od </a:t>
            </a:r>
            <a:r>
              <a:rPr lang="sr-Latn-RS" sz="1746" kern="1200" err="1">
                <a:solidFill>
                  <a:srgbClr val="0D0D0D"/>
                </a:solidFill>
                <a:latin typeface="Söhne"/>
                <a:ea typeface="+mn-ea"/>
                <a:cs typeface="+mn-cs"/>
              </a:rPr>
              <a:t>mikrosekundi</a:t>
            </a:r>
            <a:r>
              <a:rPr lang="sr-Latn-RS" sz="1746" kern="1200">
                <a:solidFill>
                  <a:srgbClr val="0D0D0D"/>
                </a:solidFill>
                <a:latin typeface="Söhne"/>
                <a:ea typeface="+mn-ea"/>
                <a:cs typeface="+mn-cs"/>
              </a:rPr>
              <a:t> do sekundi.</a:t>
            </a:r>
          </a:p>
          <a:p>
            <a:pPr defTabSz="886968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r-Latn-RS" sz="1746" kern="1200">
                <a:solidFill>
                  <a:srgbClr val="0D0D0D"/>
                </a:solidFill>
                <a:latin typeface="Söhne"/>
                <a:ea typeface="+mn-ea"/>
                <a:cs typeface="+mn-cs"/>
              </a:rPr>
              <a:t>Upotreba dodatne hardverske opreme samo za potrebe sinhronizacije vremena uglavnom je isključena zbog dodatnih troškova i energetskih kazni koje donosi specijalizovana elektronika.</a:t>
            </a:r>
          </a:p>
          <a:p>
            <a:pPr defTabSz="886968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r-Latn-RS" sz="1746" kern="1200" err="1">
                <a:solidFill>
                  <a:srgbClr val="0D0D0D"/>
                </a:solidFill>
                <a:latin typeface="Söhne"/>
                <a:ea typeface="+mn-ea"/>
                <a:cs typeface="+mn-cs"/>
              </a:rPr>
              <a:t>Stepem</a:t>
            </a:r>
            <a:r>
              <a:rPr lang="sr-Latn-RS" sz="1746" kern="1200">
                <a:solidFill>
                  <a:srgbClr val="0D0D0D"/>
                </a:solidFill>
                <a:latin typeface="Söhne"/>
                <a:ea typeface="+mn-ea"/>
                <a:cs typeface="+mn-cs"/>
              </a:rPr>
              <a:t> mobilnosti je nizak.</a:t>
            </a:r>
          </a:p>
          <a:p>
            <a:pPr>
              <a:spcAft>
                <a:spcPts val="600"/>
              </a:spcAft>
            </a:pPr>
            <a:endParaRPr lang="sr-Latn-RS"/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2A83AC02-5C1A-CD75-8C52-730D7BF56E7A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6540836" y="1542594"/>
            <a:ext cx="4483092" cy="441467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198375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defTabSz="886968" eaLnBrk="0" fontAlgn="base" hangingPunct="0">
              <a:spcBef>
                <a:spcPct val="0"/>
              </a:spcBef>
              <a:spcAft>
                <a:spcPts val="600"/>
              </a:spcAft>
            </a:pPr>
            <a:endParaRPr lang="sr-Latn-RS" altLang="sr-Latn-RS" sz="1746" kern="1200">
              <a:solidFill>
                <a:srgbClr val="000000"/>
              </a:solidFill>
              <a:latin typeface="Söhne"/>
              <a:ea typeface="+mn-ea"/>
              <a:cs typeface="+mn-cs"/>
            </a:endParaRPr>
          </a:p>
          <a:p>
            <a:pPr defTabSz="886968" eaLnBrk="0" fontAlgn="base" hangingPunct="0">
              <a:spcBef>
                <a:spcPct val="0"/>
              </a:spcBef>
              <a:spcAft>
                <a:spcPts val="600"/>
              </a:spcAft>
              <a:buFontTx/>
              <a:buChar char="•"/>
            </a:pPr>
            <a:r>
              <a:rPr lang="sr-Latn-RS" altLang="sr-Latn-RS" sz="1940" kern="1200">
                <a:solidFill>
                  <a:srgbClr val="000000"/>
                </a:solidFill>
                <a:latin typeface="Söhne"/>
                <a:ea typeface="+mn-ea"/>
                <a:cs typeface="+mn-cs"/>
              </a:rPr>
              <a:t>Većinom nema fiksnih gornjih granica za kašnjenje isporuke paketa.</a:t>
            </a:r>
          </a:p>
          <a:p>
            <a:pPr defTabSz="886968" eaLnBrk="0" fontAlgn="base" hangingPunct="0">
              <a:spcBef>
                <a:spcPct val="0"/>
              </a:spcBef>
              <a:spcAft>
                <a:spcPts val="600"/>
              </a:spcAft>
              <a:buFontTx/>
              <a:buChar char="•"/>
            </a:pPr>
            <a:r>
              <a:rPr lang="sr-Latn-RS" altLang="sr-Latn-RS" sz="1940" kern="1200" err="1">
                <a:solidFill>
                  <a:srgbClr val="000000"/>
                </a:solidFill>
                <a:latin typeface="Söhne"/>
                <a:ea typeface="+mn-ea"/>
                <a:cs typeface="+mn-cs"/>
              </a:rPr>
              <a:t>Propagaciono</a:t>
            </a:r>
            <a:r>
              <a:rPr lang="sr-Latn-RS" altLang="sr-Latn-RS" sz="1940" kern="1200">
                <a:solidFill>
                  <a:srgbClr val="000000"/>
                </a:solidFill>
                <a:latin typeface="Söhne"/>
                <a:ea typeface="+mn-ea"/>
                <a:cs typeface="+mn-cs"/>
              </a:rPr>
              <a:t> kašnjenje između susednih čvorova je zanemarljivo.</a:t>
            </a:r>
          </a:p>
          <a:p>
            <a:pPr defTabSz="886968" eaLnBrk="0" fontAlgn="base" hangingPunct="0">
              <a:spcBef>
                <a:spcPct val="0"/>
              </a:spcBef>
              <a:spcAft>
                <a:spcPts val="600"/>
              </a:spcAft>
              <a:buFontTx/>
              <a:buChar char="•"/>
            </a:pPr>
            <a:r>
              <a:rPr lang="sr-Latn-RS" altLang="sr-Latn-RS" sz="1940" kern="1200">
                <a:solidFill>
                  <a:srgbClr val="000000"/>
                </a:solidFill>
                <a:latin typeface="Söhne"/>
                <a:ea typeface="+mn-ea"/>
                <a:cs typeface="+mn-cs"/>
              </a:rPr>
              <a:t>Ručna konfiguracija pojedinačnih čvorova nije opcija.</a:t>
            </a:r>
          </a:p>
          <a:p>
            <a:pPr defTabSz="886968" eaLnBrk="0" fontAlgn="base" hangingPunct="0">
              <a:spcBef>
                <a:spcPct val="0"/>
              </a:spcBef>
              <a:spcAft>
                <a:spcPts val="600"/>
              </a:spcAft>
              <a:buFontTx/>
              <a:buChar char="•"/>
            </a:pPr>
            <a:r>
              <a:rPr lang="sr-Latn-RS" altLang="sr-Latn-RS" sz="1940" kern="1200">
                <a:solidFill>
                  <a:srgbClr val="000000"/>
                </a:solidFill>
                <a:latin typeface="Söhne"/>
                <a:ea typeface="+mn-ea"/>
                <a:cs typeface="+mn-cs"/>
              </a:rPr>
              <a:t>Ispostaviće se da tačnost algoritama za sinhronizaciju vremena kritično zavisi od kašnjenja između prijema poslednjeg bita paketa i vremena kada je označen vremenom.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endParaRPr kumimoji="0" lang="sr-Latn-RS" altLang="sr-Latn-R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0A276BF-EBFD-1CA9-0520-15ECFCE3CE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3075" y="95693"/>
            <a:ext cx="2095238" cy="438095"/>
          </a:xfrm>
          <a:prstGeom prst="rect">
            <a:avLst/>
          </a:prstGeom>
        </p:spPr>
      </p:pic>
      <p:pic>
        <p:nvPicPr>
          <p:cNvPr id="5" name="Slika 4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AC530426-5BE0-96FC-29AC-2B444BEE0F3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6931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Slide Background">
            <a:extLst>
              <a:ext uri="{FF2B5EF4-FFF2-40B4-BE49-F238E27FC236}">
                <a16:creationId xmlns:a16="http://schemas.microsoft.com/office/drawing/2014/main" id="{3ECBE1F1-D69B-4AFA-ABD5-8E41720EF6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Stock numbers on a digital display">
            <a:extLst>
              <a:ext uri="{FF2B5EF4-FFF2-40B4-BE49-F238E27FC236}">
                <a16:creationId xmlns:a16="http://schemas.microsoft.com/office/drawing/2014/main" id="{6BEC4FB7-C584-EB34-BAAB-03CF7870888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8799" r="15247" b="-2"/>
          <a:stretch/>
        </p:blipFill>
        <p:spPr>
          <a:xfrm>
            <a:off x="-1" y="-2"/>
            <a:ext cx="5410198" cy="6858002"/>
          </a:xfrm>
          <a:prstGeom prst="rect">
            <a:avLst/>
          </a:prstGeom>
        </p:spPr>
      </p:pic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603A6265-E10C-4B85-9C20-E75FCAF9CC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10197" y="-1"/>
            <a:ext cx="6781802" cy="2286000"/>
          </a:xfrm>
          <a:prstGeom prst="rect">
            <a:avLst/>
          </a:prstGeom>
          <a:ln>
            <a:noFill/>
          </a:ln>
          <a:effectLst>
            <a:outerShdw blurRad="355600" dist="152400" sx="95000" sy="95000" algn="t" rotWithShape="0">
              <a:srgbClr val="000000">
                <a:alpha val="2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74ADF9AF-5E8F-7B3A-7E0B-92319A12F2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317" y="405685"/>
            <a:ext cx="5464968" cy="1559301"/>
          </a:xfrm>
        </p:spPr>
        <p:txBody>
          <a:bodyPr>
            <a:normAutofit/>
          </a:bodyPr>
          <a:lstStyle/>
          <a:p>
            <a:r>
              <a:rPr lang="sr-Latn-RS" sz="4000" b="0" i="0" u="none" strike="noStrike" baseline="0" dirty="0" err="1">
                <a:latin typeface="Cambria" panose="02040503050406030204" pitchFamily="18" charset="0"/>
              </a:rPr>
              <a:t>Lokalizcija</a:t>
            </a:r>
            <a:r>
              <a:rPr lang="sr-Latn-RS" sz="4000" b="0" i="0" u="none" strike="noStrike" baseline="0" dirty="0">
                <a:latin typeface="Cambria" panose="02040503050406030204" pitchFamily="18" charset="0"/>
              </a:rPr>
              <a:t> i pozicioniranje</a:t>
            </a:r>
            <a:endParaRPr lang="sr-Latn-RS" sz="4000" dirty="0"/>
          </a:p>
        </p:txBody>
      </p:sp>
      <p:sp>
        <p:nvSpPr>
          <p:cNvPr id="5" name="Čuvar mesta za sadržaj 4">
            <a:extLst>
              <a:ext uri="{FF2B5EF4-FFF2-40B4-BE49-F238E27FC236}">
                <a16:creationId xmlns:a16="http://schemas.microsoft.com/office/drawing/2014/main" id="{1204622B-0C6B-5264-E516-355240EDA7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317" y="2743200"/>
            <a:ext cx="5247340" cy="3496878"/>
          </a:xfrm>
        </p:spPr>
        <p:txBody>
          <a:bodyPr anchor="ctr">
            <a:normAutofit/>
          </a:bodyPr>
          <a:lstStyle/>
          <a:p>
            <a:r>
              <a:rPr lang="sr-Latn-RS" sz="2000" b="0" i="0">
                <a:effectLst/>
                <a:latin typeface="Söhne"/>
              </a:rPr>
              <a:t>Svojstva postupaka lokalizacije i pozicioniranja: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Latn-RS" sz="2000" b="0" i="0">
                <a:effectLst/>
                <a:latin typeface="Söhne"/>
              </a:rPr>
              <a:t>Fizička pozicija nasuprot simboličnoj lokaciji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Latn-RS" sz="2000" b="0" i="0">
                <a:effectLst/>
                <a:latin typeface="Söhne"/>
              </a:rPr>
              <a:t>Apsolutne nasuprot relativnim koordinatama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Latn-RS" sz="2000" b="0" i="0">
                <a:effectLst/>
                <a:latin typeface="Söhne"/>
              </a:rPr>
              <a:t>Lokalizovano nasuprot centralizovanoj računici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Latn-RS" sz="2000" b="0" i="0">
                <a:effectLst/>
                <a:latin typeface="Söhne"/>
              </a:rPr>
              <a:t>Tačnost i preciznost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Latn-RS" sz="2000" b="0" i="0">
                <a:effectLst/>
                <a:latin typeface="Söhne"/>
              </a:rPr>
              <a:t>Razmera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Latn-RS" sz="2000" b="0" i="0">
                <a:effectLst/>
                <a:latin typeface="Söhne"/>
              </a:rPr>
              <a:t>Ograničenja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Latn-RS" sz="2000" b="0" i="0">
                <a:effectLst/>
                <a:latin typeface="Söhne"/>
              </a:rPr>
              <a:t>Troškovi</a:t>
            </a:r>
          </a:p>
          <a:p>
            <a:endParaRPr lang="sr-Latn-RS" sz="2000"/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3B1F8EE9-0DCE-49E6-F7D4-7A08F6C56E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3075" y="179827"/>
            <a:ext cx="2095238" cy="438095"/>
          </a:xfrm>
          <a:prstGeom prst="rect">
            <a:avLst/>
          </a:prstGeom>
        </p:spPr>
      </p:pic>
      <p:pic>
        <p:nvPicPr>
          <p:cNvPr id="4" name="Slika 3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488EDB37-4715-47EC-A121-FD06695255A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4619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>
            <a:extLst>
              <a:ext uri="{FF2B5EF4-FFF2-40B4-BE49-F238E27FC236}">
                <a16:creationId xmlns:a16="http://schemas.microsoft.com/office/drawing/2014/main" id="{ED1A2834-006B-B6F2-31BA-A0B33F3098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4950" y="643466"/>
            <a:ext cx="10462099" cy="5571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21137133-A0F1-37C1-7ABC-11FB8C33F5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9954" y="29270"/>
            <a:ext cx="2095238" cy="438095"/>
          </a:xfrm>
          <a:prstGeom prst="rect">
            <a:avLst/>
          </a:prstGeom>
        </p:spPr>
      </p:pic>
      <p:pic>
        <p:nvPicPr>
          <p:cNvPr id="3" name="Slika 2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BA69742B-7932-FDCD-F423-58B2E790BBD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2658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C0557D3D-DB81-A3DC-ED21-3761FC683D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sr-Latn-RS" b="0" i="0" dirty="0">
                <a:solidFill>
                  <a:srgbClr val="0D0D0D"/>
                </a:solidFill>
                <a:effectLst/>
                <a:latin typeface="Söhne"/>
              </a:rPr>
              <a:t>Mogući pristupi:</a:t>
            </a:r>
          </a:p>
          <a:p>
            <a:pPr algn="l">
              <a:buFont typeface="+mj-lt"/>
              <a:buAutoNum type="arabicPeriod"/>
            </a:pPr>
            <a:r>
              <a:rPr lang="sr-Latn-RS" b="0" i="0" dirty="0">
                <a:solidFill>
                  <a:srgbClr val="0D0D0D"/>
                </a:solidFill>
                <a:effectLst/>
                <a:latin typeface="Söhne"/>
              </a:rPr>
              <a:t>Blizina</a:t>
            </a:r>
          </a:p>
          <a:p>
            <a:pPr algn="l">
              <a:buFont typeface="+mj-lt"/>
              <a:buAutoNum type="arabicPeriod"/>
            </a:pPr>
            <a:r>
              <a:rPr lang="sr-Latn-RS" b="0" i="0" dirty="0" err="1">
                <a:solidFill>
                  <a:srgbClr val="0D0D0D"/>
                </a:solidFill>
                <a:effectLst/>
                <a:latin typeface="Söhne"/>
              </a:rPr>
              <a:t>Trilateracija</a:t>
            </a:r>
            <a:r>
              <a:rPr lang="sr-Latn-RS" b="0" i="0" dirty="0">
                <a:solidFill>
                  <a:srgbClr val="0D0D0D"/>
                </a:solidFill>
                <a:effectLst/>
                <a:latin typeface="Söhne"/>
              </a:rPr>
              <a:t> i </a:t>
            </a:r>
            <a:r>
              <a:rPr lang="sr-Latn-RS" b="0" i="0" dirty="0" err="1">
                <a:solidFill>
                  <a:srgbClr val="0D0D0D"/>
                </a:solidFill>
                <a:effectLst/>
                <a:latin typeface="Söhne"/>
              </a:rPr>
              <a:t>triangulacija</a:t>
            </a:r>
            <a:endParaRPr lang="sr-Latn-RS" b="0" i="0" dirty="0">
              <a:solidFill>
                <a:srgbClr val="0D0D0D"/>
              </a:solidFill>
              <a:effectLst/>
              <a:latin typeface="Söhne"/>
            </a:endParaRPr>
          </a:p>
          <a:p>
            <a:pPr algn="l">
              <a:buFont typeface="+mj-lt"/>
              <a:buAutoNum type="arabicPeriod"/>
            </a:pPr>
            <a:r>
              <a:rPr lang="sr-Latn-RS" b="0" i="0" dirty="0">
                <a:solidFill>
                  <a:srgbClr val="0D0D0D"/>
                </a:solidFill>
                <a:effectLst/>
                <a:latin typeface="Söhne"/>
              </a:rPr>
              <a:t>Analiza scene</a:t>
            </a:r>
          </a:p>
          <a:p>
            <a:endParaRPr lang="sr-Latn-RS" dirty="0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2BFCF77B-7712-E79F-FFA6-13EA67224D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2255" y="2386883"/>
            <a:ext cx="3798284" cy="2822425"/>
          </a:xfrm>
          <a:prstGeom prst="rect">
            <a:avLst/>
          </a:prstGeom>
        </p:spPr>
      </p:pic>
      <p:sp>
        <p:nvSpPr>
          <p:cNvPr id="7" name="Okvir za tekst 6">
            <a:extLst>
              <a:ext uri="{FF2B5EF4-FFF2-40B4-BE49-F238E27FC236}">
                <a16:creationId xmlns:a16="http://schemas.microsoft.com/office/drawing/2014/main" id="{1144D1A4-5660-4CEB-B520-55F72CAC39A8}"/>
              </a:ext>
            </a:extLst>
          </p:cNvPr>
          <p:cNvSpPr txBox="1"/>
          <p:nvPr/>
        </p:nvSpPr>
        <p:spPr>
          <a:xfrm>
            <a:off x="3454400" y="5435753"/>
            <a:ext cx="6096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Latn-RS" b="0" i="0" dirty="0">
                <a:solidFill>
                  <a:srgbClr val="0D0D0D"/>
                </a:solidFill>
                <a:effectLst/>
                <a:latin typeface="Söhne"/>
              </a:rPr>
              <a:t>Određivanje položaja </a:t>
            </a:r>
            <a:r>
              <a:rPr lang="sr-Latn-RS" b="0" i="0" dirty="0" err="1">
                <a:solidFill>
                  <a:srgbClr val="0D0D0D"/>
                </a:solidFill>
                <a:effectLst/>
                <a:latin typeface="Söhne"/>
              </a:rPr>
              <a:t>senzorskih</a:t>
            </a:r>
            <a:r>
              <a:rPr lang="sr-Latn-RS" b="0" i="0" dirty="0">
                <a:solidFill>
                  <a:srgbClr val="0D0D0D"/>
                </a:solidFill>
                <a:effectLst/>
                <a:latin typeface="Söhne"/>
              </a:rPr>
              <a:t> čvorova uz pomoć nekih referentnih tačaka; nisu svi čvorovi nužno u kontaktu sa svim referentnim tačkama.</a:t>
            </a:r>
            <a:endParaRPr lang="sr-Latn-RS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5653B48B-C784-3347-7A13-A3059D5814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762" y="78207"/>
            <a:ext cx="2095238" cy="438095"/>
          </a:xfrm>
          <a:prstGeom prst="rect">
            <a:avLst/>
          </a:prstGeom>
        </p:spPr>
      </p:pic>
      <p:pic>
        <p:nvPicPr>
          <p:cNvPr id="4" name="Slika 3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A50A4FEF-631D-F22D-5D4F-3BC001B92B1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9066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2B97F24A-32CE-4C1C-A50D-3016B394DC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38B7CF59-34D1-32F1-4033-7A3DCDF79A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39520"/>
            <a:ext cx="3429000" cy="1719072"/>
          </a:xfrm>
        </p:spPr>
        <p:txBody>
          <a:bodyPr anchor="b">
            <a:normAutofit/>
          </a:bodyPr>
          <a:lstStyle/>
          <a:p>
            <a:r>
              <a:rPr lang="sr-Latn-RS" sz="3800" b="0" i="0">
                <a:effectLst/>
                <a:latin typeface="Söhne"/>
              </a:rPr>
              <a:t>Pozicioniranje u multihop okruženju</a:t>
            </a:r>
            <a:endParaRPr lang="sr-Latn-RS" sz="3800"/>
          </a:p>
        </p:txBody>
      </p:sp>
      <p:sp>
        <p:nvSpPr>
          <p:cNvPr id="21" name="sketch line">
            <a:extLst>
              <a:ext uri="{FF2B5EF4-FFF2-40B4-BE49-F238E27FC236}">
                <a16:creationId xmlns:a16="http://schemas.microsoft.com/office/drawing/2014/main" id="{CD8B4F24-440B-49E9-B85D-733523DC06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2573756"/>
            <a:ext cx="3255095" cy="18288"/>
          </a:xfrm>
          <a:custGeom>
            <a:avLst/>
            <a:gdLst>
              <a:gd name="connsiteX0" fmla="*/ 0 w 3255095"/>
              <a:gd name="connsiteY0" fmla="*/ 0 h 18288"/>
              <a:gd name="connsiteX1" fmla="*/ 618468 w 3255095"/>
              <a:gd name="connsiteY1" fmla="*/ 0 h 18288"/>
              <a:gd name="connsiteX2" fmla="*/ 1269487 w 3255095"/>
              <a:gd name="connsiteY2" fmla="*/ 0 h 18288"/>
              <a:gd name="connsiteX3" fmla="*/ 1953057 w 3255095"/>
              <a:gd name="connsiteY3" fmla="*/ 0 h 18288"/>
              <a:gd name="connsiteX4" fmla="*/ 2636627 w 3255095"/>
              <a:gd name="connsiteY4" fmla="*/ 0 h 18288"/>
              <a:gd name="connsiteX5" fmla="*/ 3255095 w 3255095"/>
              <a:gd name="connsiteY5" fmla="*/ 0 h 18288"/>
              <a:gd name="connsiteX6" fmla="*/ 3255095 w 3255095"/>
              <a:gd name="connsiteY6" fmla="*/ 18288 h 18288"/>
              <a:gd name="connsiteX7" fmla="*/ 2538974 w 3255095"/>
              <a:gd name="connsiteY7" fmla="*/ 18288 h 18288"/>
              <a:gd name="connsiteX8" fmla="*/ 1822853 w 3255095"/>
              <a:gd name="connsiteY8" fmla="*/ 18288 h 18288"/>
              <a:gd name="connsiteX9" fmla="*/ 1171834 w 3255095"/>
              <a:gd name="connsiteY9" fmla="*/ 18288 h 18288"/>
              <a:gd name="connsiteX10" fmla="*/ 0 w 3255095"/>
              <a:gd name="connsiteY10" fmla="*/ 18288 h 18288"/>
              <a:gd name="connsiteX11" fmla="*/ 0 w 3255095"/>
              <a:gd name="connsiteY11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1E7F5CC1-20B3-6739-D163-9D81E47822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936" y="2807208"/>
            <a:ext cx="3429000" cy="3410712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endParaRPr lang="sr-Latn-RS" sz="2000" b="0" i="0">
              <a:effectLst/>
              <a:latin typeface="Söhne"/>
            </a:endParaRPr>
          </a:p>
          <a:p>
            <a:pPr>
              <a:buFont typeface="+mj-lt"/>
              <a:buAutoNum type="arabicPeriod"/>
            </a:pPr>
            <a:r>
              <a:rPr lang="sr-Latn-RS" sz="2000" b="0" i="0">
                <a:effectLst/>
                <a:latin typeface="Söhne"/>
              </a:rPr>
              <a:t>Povezanost u multi hop mreži</a:t>
            </a:r>
          </a:p>
          <a:p>
            <a:pPr>
              <a:buFont typeface="+mj-lt"/>
              <a:buAutoNum type="arabicPeriod"/>
            </a:pPr>
            <a:r>
              <a:rPr lang="sr-Latn-RS" sz="2000" b="0" i="0">
                <a:effectLst/>
                <a:latin typeface="Söhne"/>
              </a:rPr>
              <a:t>Procena opsega u multihop okruženju</a:t>
            </a:r>
          </a:p>
          <a:p>
            <a:pPr>
              <a:buFont typeface="+mj-lt"/>
              <a:buAutoNum type="arabicPeriod"/>
            </a:pPr>
            <a:r>
              <a:rPr lang="sr-Latn-RS" sz="2000" b="0" i="0">
                <a:effectLst/>
                <a:latin typeface="Söhne"/>
              </a:rPr>
              <a:t>Iterativno i saradničko određivanje položaja na osnovu više tačaka</a:t>
            </a:r>
          </a:p>
          <a:p>
            <a:pPr>
              <a:buFont typeface="+mj-lt"/>
              <a:buAutoNum type="arabicPeriod"/>
            </a:pPr>
            <a:r>
              <a:rPr lang="sr-Latn-RS" sz="2000" b="0" i="0">
                <a:effectLst/>
                <a:latin typeface="Söhne"/>
              </a:rPr>
              <a:t>Verovatni opis pozicioniranja i propagacija</a:t>
            </a:r>
          </a:p>
          <a:p>
            <a:endParaRPr lang="sr-Latn-RS" sz="2000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D0B38363-044F-41A5-669C-4AA74539F6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4296" y="1262001"/>
            <a:ext cx="6903720" cy="4333998"/>
          </a:xfrm>
          <a:prstGeom prst="rect">
            <a:avLst/>
          </a:prstGeom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FFFDF265-8E66-63B5-66DA-A39E5A24DD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762" y="78207"/>
            <a:ext cx="2095238" cy="438095"/>
          </a:xfrm>
          <a:prstGeom prst="rect">
            <a:avLst/>
          </a:prstGeom>
        </p:spPr>
      </p:pic>
      <p:pic>
        <p:nvPicPr>
          <p:cNvPr id="6" name="Slika 5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47EA0DBF-D1CD-CB1F-C931-E45ACC86352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0564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DC4A53C9-7787-B61E-A28F-F9840EE280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1295" y="643466"/>
            <a:ext cx="9349409" cy="5571067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9D36A6EC-5ADD-1FF5-E288-1911F4FF2F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3075" y="127978"/>
            <a:ext cx="2095238" cy="438095"/>
          </a:xfrm>
          <a:prstGeom prst="rect">
            <a:avLst/>
          </a:prstGeom>
        </p:spPr>
      </p:pic>
      <p:pic>
        <p:nvPicPr>
          <p:cNvPr id="3" name="Slika 2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99295049-748A-337D-A8DF-849A6B8AF11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636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E6C634E3-D844-9DEE-A970-B6179C9EAB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7909" y="643466"/>
            <a:ext cx="8736182" cy="5571067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8A888533-32AD-88D0-3C8E-735AA9664F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762" y="78207"/>
            <a:ext cx="2095238" cy="438095"/>
          </a:xfrm>
          <a:prstGeom prst="rect">
            <a:avLst/>
          </a:prstGeom>
        </p:spPr>
      </p:pic>
      <p:pic>
        <p:nvPicPr>
          <p:cNvPr id="3" name="Slika 2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BD19AAC9-3AD2-FB17-367F-3AB3A64A049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0325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D64C8AF-5381-B70C-660A-7C138AF44A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i="0" u="none" strike="noStrike" baseline="0" dirty="0">
                <a:solidFill>
                  <a:srgbClr val="002060"/>
                </a:solidFill>
                <a:latin typeface="Cambria-Bold"/>
              </a:rPr>
              <a:t>Operating Systems for Wireless Sensor Networks</a:t>
            </a:r>
            <a:endParaRPr lang="sr-Latn-RS" sz="3200" dirty="0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D8C155C8-F004-BFCB-E98A-CE9F7525F4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Font typeface="Arial" panose="020B0604020202020204" pitchFamily="34" charset="0"/>
              <a:buChar char="•"/>
            </a:pPr>
            <a:r>
              <a:rPr lang="sr-Latn-RS" b="0" i="0" dirty="0">
                <a:solidFill>
                  <a:srgbClr val="0D0D0D"/>
                </a:solidFill>
                <a:effectLst/>
                <a:latin typeface="Söhne"/>
              </a:rPr>
              <a:t>WSN se generalno sastoji od centralne stanice (prijemnika) i desetina, stotina ili možda hiljada malih </a:t>
            </a:r>
            <a:r>
              <a:rPr lang="sr-Latn-RS" b="0" i="0" dirty="0" err="1">
                <a:solidFill>
                  <a:srgbClr val="0D0D0D"/>
                </a:solidFill>
                <a:effectLst/>
                <a:latin typeface="Söhne"/>
              </a:rPr>
              <a:t>senzorskih</a:t>
            </a:r>
            <a:r>
              <a:rPr lang="sr-Latn-RS" b="0" i="0" dirty="0">
                <a:solidFill>
                  <a:srgbClr val="0D0D0D"/>
                </a:solidFill>
                <a:effectLst/>
                <a:latin typeface="Söhne"/>
              </a:rPr>
              <a:t> čvorova poput Mote i Mica2.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sr-Latn-RS" b="0" i="0" dirty="0">
                <a:solidFill>
                  <a:srgbClr val="0D0D0D"/>
                </a:solidFill>
                <a:effectLst/>
                <a:latin typeface="Söhne"/>
              </a:rPr>
              <a:t>WSN su poseban tip distribuiranog mrežnog sistema koji je sličan bazama podataka, realnom vremenu i ugrađenim sistemima.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sr-Latn-RS" b="0" i="0" dirty="0">
                <a:solidFill>
                  <a:srgbClr val="0D0D0D"/>
                </a:solidFill>
                <a:effectLst/>
                <a:latin typeface="Söhne"/>
              </a:rPr>
              <a:t>Osnovna funkcija WSN je prikupljanje informacija i podrška određenim aplikacijama specifičnim za zadatke postavljanja WSN-a.</a:t>
            </a:r>
          </a:p>
          <a:p>
            <a:endParaRPr lang="sr-Latn-RS" dirty="0"/>
          </a:p>
        </p:txBody>
      </p:sp>
      <p:sp>
        <p:nvSpPr>
          <p:cNvPr id="4" name="Okvir za tekst 3">
            <a:extLst>
              <a:ext uri="{FF2B5EF4-FFF2-40B4-BE49-F238E27FC236}">
                <a16:creationId xmlns:a16="http://schemas.microsoft.com/office/drawing/2014/main" id="{13C5EF94-734F-2B3C-9EC5-6686FFCC07D0}"/>
              </a:ext>
            </a:extLst>
          </p:cNvPr>
          <p:cNvSpPr txBox="1"/>
          <p:nvPr/>
        </p:nvSpPr>
        <p:spPr>
          <a:xfrm>
            <a:off x="4451927" y="5310909"/>
            <a:ext cx="3017749" cy="584775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sr-Latn-RS" sz="3200" dirty="0"/>
              <a:t>Podsetnik!!!!!!!!!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EE7981FD-5990-C717-4B43-3C367499B3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3075" y="146077"/>
            <a:ext cx="2095238" cy="438095"/>
          </a:xfrm>
          <a:prstGeom prst="rect">
            <a:avLst/>
          </a:prstGeom>
        </p:spPr>
      </p:pic>
      <p:pic>
        <p:nvPicPr>
          <p:cNvPr id="6" name="Slika 5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850F03A8-E00A-B99C-EE9E-65B7F299955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47487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FD019A9B-3663-AACC-FC15-B0E2B25AB5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65190"/>
            <a:ext cx="10515600" cy="1125498"/>
          </a:xfrm>
        </p:spPr>
        <p:txBody>
          <a:bodyPr>
            <a:normAutofit fontScale="90000"/>
          </a:bodyPr>
          <a:lstStyle/>
          <a:p>
            <a:r>
              <a:rPr lang="sr-Latn-RS" sz="4200" b="0" i="0" dirty="0">
                <a:effectLst/>
                <a:latin typeface="Söhne"/>
              </a:rPr>
              <a:t>Komercijalno dostupni senzorski čvorovi se </a:t>
            </a:r>
            <a:r>
              <a:rPr lang="sr-Latn-RS" sz="4200" b="0" i="0" dirty="0" err="1">
                <a:effectLst/>
                <a:latin typeface="Söhne"/>
              </a:rPr>
              <a:t>kategorizuju</a:t>
            </a:r>
            <a:r>
              <a:rPr lang="sr-Latn-RS" sz="4200" b="0" i="0" dirty="0">
                <a:effectLst/>
                <a:latin typeface="Söhne"/>
              </a:rPr>
              <a:t> u četiri grupe</a:t>
            </a:r>
            <a:endParaRPr lang="sr-Latn-RS" sz="4200" dirty="0"/>
          </a:p>
        </p:txBody>
      </p:sp>
      <p:sp>
        <p:nvSpPr>
          <p:cNvPr id="21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78559DF8-E5BC-35BE-1955-A4AB42FCF3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251960"/>
          </a:xfrm>
        </p:spPr>
        <p:txBody>
          <a:bodyPr>
            <a:normAutofit/>
          </a:bodyPr>
          <a:lstStyle/>
          <a:p>
            <a:pPr>
              <a:buFont typeface="+mj-lt"/>
              <a:buAutoNum type="arabicPeriod"/>
            </a:pPr>
            <a:r>
              <a:rPr lang="sr-Latn-RS" sz="2200" b="0" i="0" dirty="0">
                <a:effectLst/>
                <a:latin typeface="Söhne"/>
              </a:rPr>
              <a:t>Specijalizovane platforme za </a:t>
            </a:r>
            <a:r>
              <a:rPr lang="sr-Latn-RS" sz="2200" b="0" i="0" dirty="0" err="1">
                <a:effectLst/>
                <a:latin typeface="Söhne"/>
              </a:rPr>
              <a:t>upralvnaje</a:t>
            </a:r>
            <a:r>
              <a:rPr lang="sr-Latn-RS" sz="2200" b="0" i="0" dirty="0">
                <a:effectLst/>
                <a:latin typeface="Söhne"/>
              </a:rPr>
              <a:t> poput </a:t>
            </a:r>
            <a:r>
              <a:rPr lang="sr-Latn-RS" sz="2200" b="0" i="0" dirty="0" err="1">
                <a:effectLst/>
                <a:latin typeface="Söhne"/>
              </a:rPr>
              <a:t>Spec</a:t>
            </a:r>
            <a:r>
              <a:rPr lang="sr-Latn-RS" sz="2200" dirty="0" err="1">
                <a:latin typeface="Söhne"/>
              </a:rPr>
              <a:t>Nodes</a:t>
            </a:r>
            <a:r>
              <a:rPr lang="sr-Latn-RS" sz="2200" dirty="0">
                <a:latin typeface="Söhne"/>
              </a:rPr>
              <a:t> </a:t>
            </a:r>
            <a:r>
              <a:rPr lang="sr-Latn-RS" sz="2200" b="0" i="0" dirty="0">
                <a:effectLst/>
                <a:latin typeface="Söhne"/>
              </a:rPr>
              <a:t>dizajniranog na Univerzitetu Kalifornija - Berkli.</a:t>
            </a:r>
          </a:p>
          <a:p>
            <a:pPr>
              <a:buFont typeface="+mj-lt"/>
              <a:buAutoNum type="arabicPeriod"/>
            </a:pPr>
            <a:r>
              <a:rPr lang="sr-Latn-RS" sz="2200" b="0" i="0" dirty="0">
                <a:effectLst/>
                <a:latin typeface="Söhne"/>
              </a:rPr>
              <a:t>Generičke platforme za </a:t>
            </a:r>
            <a:r>
              <a:rPr lang="sr-Latn-RS" sz="2200" b="0" i="0" dirty="0" err="1">
                <a:effectLst/>
                <a:latin typeface="Söhne"/>
              </a:rPr>
              <a:t>urpalvanje</a:t>
            </a:r>
            <a:r>
              <a:rPr lang="sr-Latn-RS" sz="2200" b="0" i="0" dirty="0">
                <a:effectLst/>
                <a:latin typeface="Söhne"/>
              </a:rPr>
              <a:t> poput </a:t>
            </a:r>
            <a:r>
              <a:rPr lang="sr-Latn-RS" sz="2200" b="0" i="0" dirty="0" err="1">
                <a:effectLst/>
                <a:latin typeface="Söhne"/>
              </a:rPr>
              <a:t>Berkeley</a:t>
            </a:r>
            <a:r>
              <a:rPr lang="sr-Latn-RS" sz="2200" b="0" i="0" dirty="0">
                <a:effectLst/>
                <a:latin typeface="Söhne"/>
              </a:rPr>
              <a:t> Mote-a.</a:t>
            </a:r>
          </a:p>
          <a:p>
            <a:pPr>
              <a:buFont typeface="+mj-lt"/>
              <a:buAutoNum type="arabicPeriod"/>
            </a:pPr>
            <a:r>
              <a:rPr lang="sr-Latn-RS" sz="2200" b="0" i="0" dirty="0">
                <a:effectLst/>
                <a:latin typeface="Söhne"/>
              </a:rPr>
              <a:t>Platforme za </a:t>
            </a:r>
            <a:r>
              <a:rPr lang="sr-Latn-RS" sz="2200" b="0" i="0" dirty="0" err="1">
                <a:effectLst/>
                <a:latin typeface="Söhne"/>
              </a:rPr>
              <a:t>upralvanje</a:t>
            </a:r>
            <a:r>
              <a:rPr lang="sr-Latn-RS" sz="2200" b="0" i="0" dirty="0">
                <a:effectLst/>
                <a:latin typeface="Söhne"/>
              </a:rPr>
              <a:t>  visokog propusnog opsega poput </a:t>
            </a:r>
            <a:r>
              <a:rPr lang="sr-Latn-RS" sz="2200" b="0" i="0" dirty="0" err="1">
                <a:effectLst/>
                <a:latin typeface="Söhne"/>
              </a:rPr>
              <a:t>iMote</a:t>
            </a:r>
            <a:r>
              <a:rPr lang="sr-Latn-RS" sz="2200" b="0" i="0" dirty="0">
                <a:effectLst/>
                <a:latin typeface="Söhne"/>
              </a:rPr>
              <a:t>-a.</a:t>
            </a:r>
          </a:p>
          <a:p>
            <a:pPr>
              <a:buFont typeface="+mj-lt"/>
              <a:buAutoNum type="arabicPeriod"/>
            </a:pPr>
            <a:r>
              <a:rPr lang="sr-Latn-RS" sz="2200" b="0" i="0" dirty="0">
                <a:effectLst/>
                <a:latin typeface="Söhne"/>
              </a:rPr>
              <a:t>Platforme za pristupni čvor poput </a:t>
            </a:r>
            <a:r>
              <a:rPr lang="sr-Latn-RS" sz="2200" b="0" i="0" dirty="0" err="1">
                <a:effectLst/>
                <a:latin typeface="Söhne"/>
              </a:rPr>
              <a:t>Stargate</a:t>
            </a:r>
            <a:r>
              <a:rPr lang="sr-Latn-RS" sz="2200" b="0" i="0" dirty="0">
                <a:effectLst/>
                <a:latin typeface="Söhne"/>
              </a:rPr>
              <a:t>-a.</a:t>
            </a:r>
          </a:p>
          <a:p>
            <a:endParaRPr lang="sr-Latn-RS" sz="2200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F195F62B-BC0D-F4B4-D115-0C4CAC0F62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3714" y="107430"/>
            <a:ext cx="2095238" cy="438095"/>
          </a:xfrm>
          <a:prstGeom prst="rect">
            <a:avLst/>
          </a:prstGeom>
        </p:spPr>
      </p:pic>
      <p:pic>
        <p:nvPicPr>
          <p:cNvPr id="5" name="Slika 4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ADDB1F3A-027D-4AB8-4652-06EB51CD22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2493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25B408C3-DE05-B7E6-F858-1C38038BAD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251960"/>
          </a:xfrm>
        </p:spPr>
        <p:txBody>
          <a:bodyPr>
            <a:normAutofit/>
          </a:bodyPr>
          <a:lstStyle/>
          <a:p>
            <a:r>
              <a:rPr lang="sr-Latn-RS" sz="2200" b="0" i="0">
                <a:effectLst/>
                <a:latin typeface="Söhne"/>
              </a:rPr>
              <a:t>Razlike u navedenim tipovima senzora su u funkciji senzora, frekvenciji mikroprocesora, veličini memorije i propusnom opsegu transivera. Iako ovi čvorovi imaju različite karakteristike,</a:t>
            </a:r>
          </a:p>
          <a:p>
            <a:r>
              <a:rPr lang="sr-Latn-RS" sz="2200" b="0" i="0">
                <a:effectLst/>
                <a:latin typeface="Söhne"/>
              </a:rPr>
              <a:t>Osnovne hardverske komponente su iste: fizički senzor, mikroprocesor ili mikrokontroler, memorija, radio transiver i baterija. </a:t>
            </a:r>
          </a:p>
          <a:p>
            <a:r>
              <a:rPr lang="sr-Latn-RS" sz="2200" b="0" i="0">
                <a:effectLst/>
                <a:latin typeface="Söhne"/>
              </a:rPr>
              <a:t>Svaki senzorski čvor zahteva operativni sistem (OS) koji može kontrolisati hardver, pružiti apstrakciju hardvera aplikacionom softveru i popuniti prazninu između aplikacija i osnovnog hardvera.</a:t>
            </a:r>
            <a:endParaRPr lang="sr-Latn-RS" sz="220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F57EA820-B347-68FD-AF0B-E39C1F2367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3075" y="78207"/>
            <a:ext cx="2095238" cy="438095"/>
          </a:xfrm>
          <a:prstGeom prst="rect">
            <a:avLst/>
          </a:prstGeom>
        </p:spPr>
      </p:pic>
      <p:pic>
        <p:nvPicPr>
          <p:cNvPr id="4" name="Slika 3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83DBF3E3-6A82-C055-612B-40C63F9BC6F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30863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0C79C13-4FD0-710A-D033-F5EDB855D64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b="1573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6" name="Rectangle 9">
            <a:extLst>
              <a:ext uri="{FF2B5EF4-FFF2-40B4-BE49-F238E27FC236}">
                <a16:creationId xmlns:a16="http://schemas.microsoft.com/office/drawing/2014/main" id="{B50AB553-2A96-4A92-96F2-93548E0969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">
                <a:schemeClr val="bg2">
                  <a:alpha val="68000"/>
                </a:schemeClr>
              </a:gs>
              <a:gs pos="85000">
                <a:schemeClr val="bg2">
                  <a:alpha val="97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AC8691F2-006A-8FED-5D7B-187F2428B8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sr-Latn-RS"/>
              <a:t>Zahtevi pretvinih sistema za BSM</a:t>
            </a:r>
            <a:endParaRPr lang="sr-Latn-RS" dirty="0"/>
          </a:p>
        </p:txBody>
      </p:sp>
      <p:graphicFrame>
        <p:nvGraphicFramePr>
          <p:cNvPr id="5" name="Čuvar mesta za sadržaj 2">
            <a:extLst>
              <a:ext uri="{FF2B5EF4-FFF2-40B4-BE49-F238E27FC236}">
                <a16:creationId xmlns:a16="http://schemas.microsoft.com/office/drawing/2014/main" id="{C0189919-AB75-013D-DFBF-DE7A8018343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5979788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" name="Slika 2">
            <a:extLst>
              <a:ext uri="{FF2B5EF4-FFF2-40B4-BE49-F238E27FC236}">
                <a16:creationId xmlns:a16="http://schemas.microsoft.com/office/drawing/2014/main" id="{72DBFB5B-0999-968C-31F1-2056226669D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3075" y="78207"/>
            <a:ext cx="2095238" cy="438095"/>
          </a:xfrm>
          <a:prstGeom prst="rect">
            <a:avLst/>
          </a:prstGeom>
        </p:spPr>
      </p:pic>
      <p:pic>
        <p:nvPicPr>
          <p:cNvPr id="4" name="Slika 3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51536DFE-CD67-D7A5-538C-10DBC9FD390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558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4E5BA4C-761A-B1C3-43E5-0E53B12DFE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Tradicionalni </a:t>
            </a:r>
            <a:r>
              <a:rPr lang="sr-Latn-RS" dirty="0" err="1"/>
              <a:t>v.s</a:t>
            </a:r>
            <a:r>
              <a:rPr lang="sr-Latn-RS" dirty="0"/>
              <a:t>. </a:t>
            </a:r>
            <a:r>
              <a:rPr lang="sr-Latn-RS" dirty="0" err="1"/>
              <a:t>operatvini</a:t>
            </a:r>
            <a:r>
              <a:rPr lang="sr-Latn-RS" dirty="0"/>
              <a:t> sistemi za BSM</a:t>
            </a:r>
          </a:p>
        </p:txBody>
      </p:sp>
      <p:sp>
        <p:nvSpPr>
          <p:cNvPr id="4" name="Čuvar mesta za sadržaj 3">
            <a:extLst>
              <a:ext uri="{FF2B5EF4-FFF2-40B4-BE49-F238E27FC236}">
                <a16:creationId xmlns:a16="http://schemas.microsoft.com/office/drawing/2014/main" id="{1855D5BA-6AA1-19DC-6340-B671C24BC5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65729" y="1837762"/>
            <a:ext cx="5181600" cy="4351338"/>
          </a:xfrm>
          <a:solidFill>
            <a:schemeClr val="accent2"/>
          </a:solidFill>
        </p:spPr>
        <p:txBody>
          <a:bodyPr>
            <a:normAutofit fontScale="70000" lnSpcReduction="20000"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sr-Latn-RS" b="0" i="0" dirty="0">
                <a:solidFill>
                  <a:srgbClr val="0D0D0D"/>
                </a:solidFill>
                <a:effectLst/>
                <a:latin typeface="Söhne"/>
              </a:rPr>
              <a:t>Tradicionalni operativni sistemi su sistemski softver, uključujući programe koji upravljaju računarskim resursima, kontrolišu periferne uređaje i pružaju softversku apstrakciju aplikacionom softveru.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sr-Latn-RS" b="0" i="0" dirty="0">
                <a:solidFill>
                  <a:srgbClr val="0D0D0D"/>
                </a:solidFill>
                <a:effectLst/>
                <a:latin typeface="Söhne"/>
              </a:rPr>
              <a:t>Funkcije tradicionalnih operativnih sistema su stoga upravljanje procesima, memorijom, vremenom CPU-a, sistemom datoteka i uređajima.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sr-Latn-RS" b="0" i="0" dirty="0">
                <a:solidFill>
                  <a:srgbClr val="0D0D0D"/>
                </a:solidFill>
                <a:effectLst/>
                <a:latin typeface="Söhne"/>
              </a:rPr>
              <a:t>Ovo se često implementira na modularan i slojevit način, uključujući niži sloj jezgara i viši sloj sistemskih biblioteka.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sr-Latn-RS" b="0" i="0" dirty="0">
                <a:solidFill>
                  <a:srgbClr val="0D0D0D"/>
                </a:solidFill>
                <a:effectLst/>
                <a:latin typeface="Söhne"/>
              </a:rPr>
              <a:t>Tradicionalni operativni sistemi nisu pogodni za bežične </a:t>
            </a:r>
            <a:r>
              <a:rPr lang="sr-Latn-RS" b="0" i="0" dirty="0" err="1">
                <a:solidFill>
                  <a:srgbClr val="0D0D0D"/>
                </a:solidFill>
                <a:effectLst/>
                <a:latin typeface="Söhne"/>
              </a:rPr>
              <a:t>senzorske</a:t>
            </a:r>
            <a:r>
              <a:rPr lang="sr-Latn-RS" b="0" i="0" dirty="0">
                <a:solidFill>
                  <a:srgbClr val="0D0D0D"/>
                </a:solidFill>
                <a:effectLst/>
                <a:latin typeface="Söhne"/>
              </a:rPr>
              <a:t> mreže jer imaju ograničene resurse i raznovrsne aplikacije </a:t>
            </a:r>
            <a:r>
              <a:rPr lang="sr-Latn-RS" b="0" i="0" dirty="0" err="1">
                <a:solidFill>
                  <a:srgbClr val="0D0D0D"/>
                </a:solidFill>
                <a:effectLst/>
                <a:latin typeface="Söhne"/>
              </a:rPr>
              <a:t>usmjerene</a:t>
            </a:r>
            <a:r>
              <a:rPr lang="sr-Latn-RS" b="0" i="0" dirty="0">
                <a:solidFill>
                  <a:srgbClr val="0D0D0D"/>
                </a:solidFill>
                <a:effectLst/>
                <a:latin typeface="Söhne"/>
              </a:rPr>
              <a:t> na podatke, uz promenljivu topologiju.</a:t>
            </a:r>
          </a:p>
          <a:p>
            <a:endParaRPr lang="sr-Latn-RS" dirty="0"/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734A0DB6-4E87-F6F8-3A9A-E47E2085B9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6259944" y="1318778"/>
            <a:ext cx="4951529" cy="5740290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txBody>
          <a:bodyPr vert="horz" wrap="square" lIns="0" tIns="198375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r-Latn-RS" altLang="sr-Latn-RS" sz="1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Söhne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sr-Latn-RS" altLang="sr-Latn-R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Söhne"/>
              </a:rPr>
              <a:t>Treba da budu kompaktni i mali po veličini jer </a:t>
            </a:r>
            <a:r>
              <a:rPr kumimoji="0" lang="sr-Latn-RS" altLang="sr-Latn-R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Söhne"/>
              </a:rPr>
              <a:t>senzorski</a:t>
            </a:r>
            <a:r>
              <a:rPr kumimoji="0" lang="sr-Latn-RS" altLang="sr-Latn-R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Söhne"/>
              </a:rPr>
              <a:t> čvorovi imaju veoma malu memoriju.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sr-Latn-RS" altLang="sr-Latn-R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Söhne"/>
              </a:rPr>
              <a:t>Treba da pruže podršku za realno vreme, pošto postoje aplikacije u realnom vremenu, posebno kada su uključeni </a:t>
            </a:r>
            <a:r>
              <a:rPr kumimoji="0" lang="sr-Latn-RS" altLang="sr-Latn-R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Söhne"/>
              </a:rPr>
              <a:t>aktuatori</a:t>
            </a:r>
            <a:r>
              <a:rPr kumimoji="0" lang="sr-Latn-RS" altLang="sr-Latn-R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Söhne"/>
              </a:rPr>
              <a:t>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sr-Latn-RS" altLang="sr-Latn-R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Söhne"/>
              </a:rPr>
              <a:t>Treba da pruže efikasne mehanizme upravljanja resursima kako bi se dodelilo vreme mikroprocesora i ograničena memorija.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sr-Latn-RS" altLang="sr-Latn-R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Söhne"/>
              </a:rPr>
              <a:t>Treba bi da podrže pouzdanu i efikasnu distribuciju koda jer funkcionalnost koju obavljaju </a:t>
            </a:r>
            <a:r>
              <a:rPr kumimoji="0" lang="sr-Latn-RS" altLang="sr-Latn-R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Söhne"/>
              </a:rPr>
              <a:t>senzorski</a:t>
            </a:r>
            <a:r>
              <a:rPr kumimoji="0" lang="sr-Latn-RS" altLang="sr-Latn-R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Söhne"/>
              </a:rPr>
              <a:t> čvorovi može biti potrebno promeniti nakon implementacije.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sr-Latn-RS" altLang="sr-Latn-R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Söhne"/>
              </a:rPr>
              <a:t>Treba da podrže upravljanje energijom, što pomaže u produženju veka trajanja sistema i poboljšanju njegove performanse.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sr-Latn-RS" altLang="sr-Latn-R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Söhne"/>
              </a:rPr>
              <a:t>Treba da obezbede generički programski interfejs do </a:t>
            </a:r>
            <a:r>
              <a:rPr kumimoji="0" lang="sr-Latn-RS" altLang="sr-Latn-R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Söhne"/>
              </a:rPr>
              <a:t>senzorskog</a:t>
            </a:r>
            <a:r>
              <a:rPr kumimoji="0" lang="sr-Latn-RS" altLang="sr-Latn-R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Söhne"/>
              </a:rPr>
              <a:t> posrednika ili aplikacionog softvera.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r-Latn-RS" altLang="sr-Latn-R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923B600B-8A61-2121-0A0B-04AC61F94D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5227" y="31110"/>
            <a:ext cx="2095238" cy="438095"/>
          </a:xfrm>
          <a:prstGeom prst="rect">
            <a:avLst/>
          </a:prstGeom>
        </p:spPr>
      </p:pic>
      <p:pic>
        <p:nvPicPr>
          <p:cNvPr id="5" name="Slika 4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B1E18B56-2B39-5BD3-5611-58C5C587608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86374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slov 4">
            <a:extLst>
              <a:ext uri="{FF2B5EF4-FFF2-40B4-BE49-F238E27FC236}">
                <a16:creationId xmlns:a16="http://schemas.microsoft.com/office/drawing/2014/main" id="{D78AB8AB-807B-9F87-0A7A-BAFADFFE60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Pirmeri</a:t>
            </a:r>
            <a:r>
              <a:rPr lang="sr-Latn-RS" dirty="0"/>
              <a:t> </a:t>
            </a:r>
            <a:r>
              <a:rPr lang="sr-Latn-RS" dirty="0" err="1"/>
              <a:t>operatvinih</a:t>
            </a:r>
            <a:r>
              <a:rPr lang="sr-Latn-RS" dirty="0"/>
              <a:t> sistema za BSM</a:t>
            </a:r>
          </a:p>
        </p:txBody>
      </p:sp>
      <p:sp>
        <p:nvSpPr>
          <p:cNvPr id="6" name="Čuvar mesta za sadržaj 5">
            <a:extLst>
              <a:ext uri="{FF2B5EF4-FFF2-40B4-BE49-F238E27FC236}">
                <a16:creationId xmlns:a16="http://schemas.microsoft.com/office/drawing/2014/main" id="{457BB6D2-6D25-4AA5-F841-694B734B19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>
              <a:buNone/>
            </a:pPr>
            <a:r>
              <a:rPr lang="sr-Latn-RS" sz="1800" b="0" i="0" u="none" strike="noStrike" baseline="0" dirty="0">
                <a:solidFill>
                  <a:srgbClr val="000000"/>
                </a:solidFill>
                <a:latin typeface="Cambria" panose="02040503050406030204" pitchFamily="18" charset="0"/>
              </a:rPr>
              <a:t>1. </a:t>
            </a:r>
            <a:r>
              <a:rPr lang="sr-Latn-RS" sz="1800" b="0" i="0" u="none" strike="noStrike" baseline="0" dirty="0" err="1">
                <a:solidFill>
                  <a:srgbClr val="000000"/>
                </a:solidFill>
                <a:latin typeface="Cambria" panose="02040503050406030204" pitchFamily="18" charset="0"/>
              </a:rPr>
              <a:t>TinyOS</a:t>
            </a:r>
            <a:endParaRPr lang="sr-Latn-RS" sz="1800" b="0" i="0" u="none" strike="noStrike" baseline="0" dirty="0">
              <a:solidFill>
                <a:srgbClr val="000000"/>
              </a:solidFill>
              <a:latin typeface="Cambria" panose="02040503050406030204" pitchFamily="18" charset="0"/>
            </a:endParaRPr>
          </a:p>
          <a:p>
            <a:pPr marL="0" indent="0" algn="l">
              <a:buNone/>
            </a:pPr>
            <a:r>
              <a:rPr lang="sr-Latn-RS" sz="1800" b="0" i="0" u="none" strike="noStrike" baseline="0" dirty="0">
                <a:solidFill>
                  <a:srgbClr val="000000"/>
                </a:solidFill>
                <a:latin typeface="Cambria" panose="02040503050406030204" pitchFamily="18" charset="0"/>
              </a:rPr>
              <a:t>2 .Mate,</a:t>
            </a:r>
          </a:p>
          <a:p>
            <a:pPr marL="0" indent="0" algn="l">
              <a:buNone/>
            </a:pPr>
            <a:r>
              <a:rPr lang="sr-Latn-RS" sz="1800" b="0" i="0" u="none" strike="noStrike" baseline="0" dirty="0">
                <a:solidFill>
                  <a:srgbClr val="000000"/>
                </a:solidFill>
                <a:latin typeface="Cambria" panose="02040503050406030204" pitchFamily="18" charset="0"/>
              </a:rPr>
              <a:t>3 .</a:t>
            </a:r>
            <a:r>
              <a:rPr lang="sr-Latn-RS" sz="1800" b="0" i="0" u="none" strike="noStrike" baseline="0" dirty="0" err="1">
                <a:solidFill>
                  <a:srgbClr val="000000"/>
                </a:solidFill>
                <a:latin typeface="Cambria" panose="02040503050406030204" pitchFamily="18" charset="0"/>
              </a:rPr>
              <a:t>MagnetOS</a:t>
            </a:r>
            <a:r>
              <a:rPr lang="sr-Latn-RS" sz="1800" b="0" i="0" u="none" strike="noStrike" baseline="0" dirty="0">
                <a:solidFill>
                  <a:srgbClr val="000000"/>
                </a:solidFill>
                <a:latin typeface="Cambria" panose="02040503050406030204" pitchFamily="18" charset="0"/>
              </a:rPr>
              <a:t>,</a:t>
            </a:r>
          </a:p>
          <a:p>
            <a:pPr marL="0" indent="0" algn="l">
              <a:buNone/>
            </a:pPr>
            <a:r>
              <a:rPr lang="sr-Latn-RS" sz="1800" b="0" i="0" u="none" strike="noStrike" baseline="0" dirty="0">
                <a:solidFill>
                  <a:srgbClr val="000000"/>
                </a:solidFill>
                <a:latin typeface="Cambria" panose="02040503050406030204" pitchFamily="18" charset="0"/>
              </a:rPr>
              <a:t>4 .MANTIS,</a:t>
            </a:r>
          </a:p>
          <a:p>
            <a:pPr marL="0" indent="0" algn="l">
              <a:buNone/>
            </a:pPr>
            <a:r>
              <a:rPr lang="sr-Latn-RS" sz="1800" b="0" i="0" u="none" strike="noStrike" baseline="0" dirty="0">
                <a:solidFill>
                  <a:srgbClr val="000000"/>
                </a:solidFill>
                <a:latin typeface="Cambria" panose="02040503050406030204" pitchFamily="18" charset="0"/>
              </a:rPr>
              <a:t>5 .OSPM</a:t>
            </a:r>
          </a:p>
          <a:p>
            <a:pPr marL="0" indent="0" algn="l">
              <a:buNone/>
            </a:pPr>
            <a:r>
              <a:rPr lang="sr-Latn-RS" sz="1800" b="0" i="0" u="none" strike="noStrike" baseline="0" dirty="0">
                <a:solidFill>
                  <a:srgbClr val="000000"/>
                </a:solidFill>
                <a:latin typeface="Cambria" panose="02040503050406030204" pitchFamily="18" charset="0"/>
              </a:rPr>
              <a:t>6 .EYES OS</a:t>
            </a:r>
          </a:p>
          <a:p>
            <a:pPr marL="0" indent="0" algn="l">
              <a:buNone/>
            </a:pPr>
            <a:r>
              <a:rPr lang="sr-Latn-RS" sz="1800" b="0" i="0" u="none" strike="noStrike" baseline="0" dirty="0">
                <a:solidFill>
                  <a:srgbClr val="000000"/>
                </a:solidFill>
                <a:latin typeface="Cambria" panose="02040503050406030204" pitchFamily="18" charset="0"/>
              </a:rPr>
              <a:t>7 .</a:t>
            </a:r>
            <a:r>
              <a:rPr lang="sr-Latn-RS" sz="1800" b="0" i="0" u="none" strike="noStrike" baseline="0" dirty="0" err="1">
                <a:solidFill>
                  <a:srgbClr val="000000"/>
                </a:solidFill>
                <a:latin typeface="Cambria" panose="02040503050406030204" pitchFamily="18" charset="0"/>
              </a:rPr>
              <a:t>SenOS</a:t>
            </a:r>
            <a:r>
              <a:rPr lang="sr-Latn-RS" sz="1800" b="0" i="0" u="none" strike="noStrike" baseline="0" dirty="0">
                <a:solidFill>
                  <a:srgbClr val="000000"/>
                </a:solidFill>
                <a:latin typeface="Cambria" panose="02040503050406030204" pitchFamily="18" charset="0"/>
              </a:rPr>
              <a:t>,</a:t>
            </a:r>
          </a:p>
          <a:p>
            <a:pPr marL="0" indent="0" algn="l">
              <a:buNone/>
            </a:pPr>
            <a:r>
              <a:rPr lang="sr-Latn-RS" sz="1800" b="0" i="0" u="none" strike="noStrike" baseline="0" dirty="0">
                <a:solidFill>
                  <a:srgbClr val="000000"/>
                </a:solidFill>
                <a:latin typeface="Cambria" panose="02040503050406030204" pitchFamily="18" charset="0"/>
              </a:rPr>
              <a:t>8 .EMERALDS</a:t>
            </a:r>
          </a:p>
          <a:p>
            <a:pPr marL="0" indent="0" algn="l">
              <a:buNone/>
            </a:pPr>
            <a:r>
              <a:rPr lang="sr-Latn-RS" sz="1800" b="0" i="0" u="none" strike="noStrike" baseline="0" dirty="0">
                <a:solidFill>
                  <a:srgbClr val="000000"/>
                </a:solidFill>
                <a:latin typeface="Cambria" panose="02040503050406030204" pitchFamily="18" charset="0"/>
              </a:rPr>
              <a:t>9 . </a:t>
            </a:r>
            <a:r>
              <a:rPr lang="sr-Latn-RS" sz="1800" b="0" i="0" u="none" strike="noStrike" baseline="0" dirty="0" err="1">
                <a:solidFill>
                  <a:srgbClr val="000000"/>
                </a:solidFill>
                <a:latin typeface="Cambria" panose="02040503050406030204" pitchFamily="18" charset="0"/>
              </a:rPr>
              <a:t>PicOS</a:t>
            </a:r>
            <a:endParaRPr lang="sr-Latn-RS" sz="1800" b="0" i="0" u="none" strike="noStrike" baseline="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11" name="Rectangle 5">
            <a:extLst>
              <a:ext uri="{FF2B5EF4-FFF2-40B4-BE49-F238E27FC236}">
                <a16:creationId xmlns:a16="http://schemas.microsoft.com/office/drawing/2014/main" id="{050E13B5-3C27-4D04-EBAF-C57F181E29B4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4634346" y="2759655"/>
            <a:ext cx="6540500" cy="175432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RS" altLang="sr-Latn-R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Söhne"/>
              </a:rPr>
              <a:t>Glavni problemi za dizajn operativnih sistema za bežične </a:t>
            </a:r>
            <a:r>
              <a:rPr kumimoji="0" lang="sr-Latn-RS" altLang="sr-Latn-R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Söhne"/>
              </a:rPr>
              <a:t>senzorske</a:t>
            </a:r>
            <a:r>
              <a:rPr kumimoji="0" lang="sr-Latn-RS" altLang="sr-Latn-R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Söhne"/>
              </a:rPr>
              <a:t> mreže su veličina (zahtev za memorijom), energetski efikasne </a:t>
            </a:r>
            <a:r>
              <a:rPr kumimoji="0" lang="sr-Latn-RS" altLang="sr-Latn-R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Söhne"/>
              </a:rPr>
              <a:t>međuprocesorske</a:t>
            </a:r>
            <a:r>
              <a:rPr kumimoji="0" lang="sr-Latn-RS" altLang="sr-Latn-R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Söhne"/>
              </a:rPr>
              <a:t> komunikacije i raspoređivanje zadataka, efikasna distribucija i nadogradnja koda, i na kraju, generički interfejsi za programiranje aplikacija.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r-Latn-RS" altLang="sr-Latn-R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id="{FDB61178-1B74-1753-ED1F-5D83760064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428625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sr-Latn-RS" altLang="sr-Latn-RS" sz="1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Söhne"/>
              </a:rPr>
            </a:br>
            <a:endParaRPr kumimoji="0" lang="sr-Latn-RS" altLang="sr-Latn-R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ACA62D58-F62D-CC9F-B93B-1F82F93614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3075" y="78207"/>
            <a:ext cx="2095238" cy="438095"/>
          </a:xfrm>
          <a:prstGeom prst="rect">
            <a:avLst/>
          </a:prstGeom>
        </p:spPr>
      </p:pic>
      <p:pic>
        <p:nvPicPr>
          <p:cNvPr id="3" name="Slika 2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929BE2BD-E852-D0D5-1ABD-98A668AC54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5443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1: Classification of wireless sensor MAC protocols">
            <a:extLst>
              <a:ext uri="{FF2B5EF4-FFF2-40B4-BE49-F238E27FC236}">
                <a16:creationId xmlns:a16="http://schemas.microsoft.com/office/drawing/2014/main" id="{3219EE57-8891-E4EA-3DB2-EBBDE71789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4149" y="643466"/>
            <a:ext cx="9703702" cy="5571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B5C5AFCA-3F41-B1A0-8ACD-710038EB9C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762" y="141789"/>
            <a:ext cx="2095238" cy="438095"/>
          </a:xfrm>
          <a:prstGeom prst="rect">
            <a:avLst/>
          </a:prstGeom>
        </p:spPr>
      </p:pic>
      <p:pic>
        <p:nvPicPr>
          <p:cNvPr id="3" name="Slika 2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61386C47-3DAB-6C88-8021-6B190A0B430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76375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A44F3745-36AA-25EA-8B8F-61167876E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sr-Latn-RS" sz="5400" b="0" i="0">
                <a:effectLst/>
                <a:latin typeface="Söhne"/>
              </a:rPr>
              <a:t>TinyOS</a:t>
            </a:r>
            <a:endParaRPr lang="sr-Latn-RS" sz="5400"/>
          </a:p>
        </p:txBody>
      </p:sp>
      <p:sp>
        <p:nvSpPr>
          <p:cNvPr id="10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9B090B7C-3DF1-A363-61DD-28FE340DB5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251960"/>
          </a:xfrm>
        </p:spPr>
        <p:txBody>
          <a:bodyPr>
            <a:normAutofit/>
          </a:bodyPr>
          <a:lstStyle/>
          <a:p>
            <a:r>
              <a:rPr lang="sr-Latn-RS" sz="2200" b="0" i="0">
                <a:effectLst/>
                <a:latin typeface="Söhne"/>
              </a:rPr>
              <a:t>je operativni sistem za bežične senzorske mreže koji omogućava aplikacionom softveru direktni pristup hardveru kada je to potrebno.</a:t>
            </a:r>
          </a:p>
          <a:p>
            <a:r>
              <a:rPr lang="sr-Latn-RS" sz="2200" b="0" i="0">
                <a:effectLst/>
                <a:latin typeface="Söhne"/>
              </a:rPr>
              <a:t>TinyOS je mali mikronitijski OS koji pokušava da reši dva problema: kako garantovati istovremene tokove podataka između hardverskih uređaja, i kako pružiti modularizovane komponente sa malim opterećenjem obrade i skladišta. </a:t>
            </a:r>
          </a:p>
          <a:p>
            <a:r>
              <a:rPr lang="sr-Latn-RS" sz="2200" b="0" i="0">
                <a:effectLst/>
                <a:latin typeface="Söhne"/>
              </a:rPr>
              <a:t>TinyOS koristi model zasnovan na događajima kako bi podržao visoke nivoe istovremenih aplikacija u veoma maloj količini memorije. Uključuje mali planer rasporeda i skup komponenti. Planer rasporeda raspoređuje rad ovih komponenti. </a:t>
            </a:r>
          </a:p>
          <a:p>
            <a:r>
              <a:rPr lang="sr-Latn-RS" sz="2200" b="0" i="0">
                <a:effectLst/>
                <a:latin typeface="Söhne"/>
              </a:rPr>
              <a:t>Svaka komponenta se sastoji od četiri dela: obrada komandi, obrada događaja, inkapsuliran okvir fiksne veličine i grupa zadataka.</a:t>
            </a:r>
            <a:endParaRPr lang="sr-Latn-RS" sz="220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FD1D6540-F09D-9185-2EAE-B42843B107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3075" y="78207"/>
            <a:ext cx="2095238" cy="438095"/>
          </a:xfrm>
          <a:prstGeom prst="rect">
            <a:avLst/>
          </a:prstGeom>
        </p:spPr>
      </p:pic>
      <p:pic>
        <p:nvPicPr>
          <p:cNvPr id="5" name="Slika 4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97BD3353-154D-DBB4-7B35-9EBEE4A3EF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0627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Tiny OS Simulator Projects | Embedded Sensor Network | Network Simulation  Tools">
            <a:extLst>
              <a:ext uri="{FF2B5EF4-FFF2-40B4-BE49-F238E27FC236}">
                <a16:creationId xmlns:a16="http://schemas.microsoft.com/office/drawing/2014/main" id="{45CDE484-E49A-D63A-F231-31C18944E0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404938"/>
            <a:ext cx="6858000" cy="404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4571C6F9-2C0A-48E9-FE42-FDEAF91A64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762" y="90656"/>
            <a:ext cx="2095238" cy="438095"/>
          </a:xfrm>
          <a:prstGeom prst="rect">
            <a:avLst/>
          </a:prstGeom>
        </p:spPr>
      </p:pic>
      <p:pic>
        <p:nvPicPr>
          <p:cNvPr id="3" name="Slika 2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171B3585-AECB-D39B-C519-EF7717C4AB3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8524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0288C6B4-AFC3-407F-A595-EFFD38D4CC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3" name="Freeform: Shape 12">
            <a:extLst>
              <a:ext uri="{FF2B5EF4-FFF2-40B4-BE49-F238E27FC236}">
                <a16:creationId xmlns:a16="http://schemas.microsoft.com/office/drawing/2014/main" id="{CF236821-17FE-429B-8D2C-08E13A64EA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4455673" cy="6858000"/>
          </a:xfrm>
          <a:custGeom>
            <a:avLst/>
            <a:gdLst>
              <a:gd name="connsiteX0" fmla="*/ 0 w 4455673"/>
              <a:gd name="connsiteY0" fmla="*/ 0 h 6858000"/>
              <a:gd name="connsiteX1" fmla="*/ 3242695 w 4455673"/>
              <a:gd name="connsiteY1" fmla="*/ 0 h 6858000"/>
              <a:gd name="connsiteX2" fmla="*/ 3305678 w 4455673"/>
              <a:gd name="connsiteY2" fmla="*/ 69271 h 6858000"/>
              <a:gd name="connsiteX3" fmla="*/ 4455673 w 4455673"/>
              <a:gd name="connsiteY3" fmla="*/ 3429000 h 6858000"/>
              <a:gd name="connsiteX4" fmla="*/ 3305678 w 4455673"/>
              <a:gd name="connsiteY4" fmla="*/ 6788730 h 6858000"/>
              <a:gd name="connsiteX5" fmla="*/ 3242695 w 4455673"/>
              <a:gd name="connsiteY5" fmla="*/ 6858000 h 6858000"/>
              <a:gd name="connsiteX6" fmla="*/ 0 w 445567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55673" h="6858000">
                <a:moveTo>
                  <a:pt x="0" y="0"/>
                </a:moveTo>
                <a:lnTo>
                  <a:pt x="3242695" y="0"/>
                </a:lnTo>
                <a:lnTo>
                  <a:pt x="3305678" y="69271"/>
                </a:lnTo>
                <a:cubicBezTo>
                  <a:pt x="4016204" y="929100"/>
                  <a:pt x="4455673" y="2116944"/>
                  <a:pt x="4455673" y="3429000"/>
                </a:cubicBezTo>
                <a:cubicBezTo>
                  <a:pt x="4455673" y="4741056"/>
                  <a:pt x="4016204" y="5928900"/>
                  <a:pt x="3305678" y="6788730"/>
                </a:cubicBezTo>
                <a:lnTo>
                  <a:pt x="3242695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88900" dist="38100" algn="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5" name="Freeform: Shape 14">
            <a:extLst>
              <a:ext uri="{FF2B5EF4-FFF2-40B4-BE49-F238E27FC236}">
                <a16:creationId xmlns:a16="http://schemas.microsoft.com/office/drawing/2014/main" id="{C0BDBCD2-E081-43AB-9119-C55465E597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446529" cy="6858000"/>
          </a:xfrm>
          <a:custGeom>
            <a:avLst/>
            <a:gdLst>
              <a:gd name="connsiteX0" fmla="*/ 0 w 4446529"/>
              <a:gd name="connsiteY0" fmla="*/ 0 h 6858000"/>
              <a:gd name="connsiteX1" fmla="*/ 3233551 w 4446529"/>
              <a:gd name="connsiteY1" fmla="*/ 0 h 6858000"/>
              <a:gd name="connsiteX2" fmla="*/ 3296534 w 4446529"/>
              <a:gd name="connsiteY2" fmla="*/ 69271 h 6858000"/>
              <a:gd name="connsiteX3" fmla="*/ 4446529 w 4446529"/>
              <a:gd name="connsiteY3" fmla="*/ 3429000 h 6858000"/>
              <a:gd name="connsiteX4" fmla="*/ 3296534 w 4446529"/>
              <a:gd name="connsiteY4" fmla="*/ 6788730 h 6858000"/>
              <a:gd name="connsiteX5" fmla="*/ 3233551 w 4446529"/>
              <a:gd name="connsiteY5" fmla="*/ 6858000 h 6858000"/>
              <a:gd name="connsiteX6" fmla="*/ 0 w 444652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6529" h="6858000">
                <a:moveTo>
                  <a:pt x="0" y="0"/>
                </a:moveTo>
                <a:lnTo>
                  <a:pt x="3233551" y="0"/>
                </a:lnTo>
                <a:lnTo>
                  <a:pt x="3296534" y="69271"/>
                </a:lnTo>
                <a:cubicBezTo>
                  <a:pt x="4007060" y="929100"/>
                  <a:pt x="4446529" y="2116944"/>
                  <a:pt x="4446529" y="3429000"/>
                </a:cubicBezTo>
                <a:cubicBezTo>
                  <a:pt x="4446529" y="4741056"/>
                  <a:pt x="4007060" y="5928900"/>
                  <a:pt x="3296534" y="6788730"/>
                </a:cubicBezTo>
                <a:lnTo>
                  <a:pt x="3233551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8E79BE4-34FE-485A-98A5-92CE8F7C47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426546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5893" y="2443480"/>
            <a:ext cx="338328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C7D0B068-8144-E4B9-F634-32965C1CC6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094" y="2718054"/>
            <a:ext cx="3438906" cy="320725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-228600" fontAlgn="base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sr-Latn-RS" sz="1700" b="0" i="0" u="none" strike="noStrike" cap="none" normalizeH="0" baseline="0">
                <a:ln>
                  <a:noFill/>
                </a:ln>
                <a:effectLst/>
              </a:rPr>
              <a:t>Problem topološke kontrole za senzorsku mrežu je kako postaviti radijus komunicije za svaki čvor tako da se minimizira potrošnja energije, istovremeno osiguravajući da komunikacijski graf ostane funkcionalan povezan i zadovoljava druge poželjne komunikacijske osobine.</a:t>
            </a:r>
          </a:p>
          <a:p>
            <a:pPr marL="0" marR="0" lvl="0" indent="-228600" fontAlgn="base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kumimoji="0" lang="en-US" altLang="sr-Latn-RS" sz="1700" b="0" i="0" u="none" strike="noStrike" cap="none" normalizeH="0" baseline="0">
              <a:ln>
                <a:noFill/>
              </a:ln>
              <a:effectLst/>
            </a:endParaRP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756CEBCE-B98F-4443-AFB8-3CD284AEE9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1184" y="1388269"/>
            <a:ext cx="6922008" cy="4182045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0557505F-868F-CD16-D80D-85899D11DA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285" y="100583"/>
            <a:ext cx="2095238" cy="438095"/>
          </a:xfrm>
          <a:prstGeom prst="rect">
            <a:avLst/>
          </a:prstGeom>
        </p:spPr>
      </p:pic>
      <p:pic>
        <p:nvPicPr>
          <p:cNvPr id="3" name="Slika 2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1A591C58-394C-9CE5-792C-BD8A9632AD5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6456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53B021B3-DE93-4AB7-8A18-CF5F1CED88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72DD7CBE-01DC-F0E4-80B7-8BC7A8C2BB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256032"/>
            <a:ext cx="10506456" cy="101498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Flat network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2D502E5-F6B4-4D58-B4AE-FC466FF15E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5953" y="1634502"/>
            <a:ext cx="10451592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DECDBF4-02B6-4BB4-B65B-B8107AD6A9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841248" y="1538176"/>
            <a:ext cx="1873457" cy="10981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" name="Čuvar mesta za sadržaj 3">
            <a:extLst>
              <a:ext uri="{FF2B5EF4-FFF2-40B4-BE49-F238E27FC236}">
                <a16:creationId xmlns:a16="http://schemas.microsoft.com/office/drawing/2014/main" id="{A19B58AE-7963-46FF-434F-A2BC8B9EE85B}"/>
              </a:ext>
            </a:extLst>
          </p:cNvPr>
          <p:cNvSpPr>
            <a:spLocks/>
          </p:cNvSpPr>
          <p:nvPr/>
        </p:nvSpPr>
        <p:spPr>
          <a:xfrm>
            <a:off x="838200" y="1929359"/>
            <a:ext cx="5181600" cy="4351338"/>
          </a:xfrm>
          <a:prstGeom prst="rect">
            <a:avLst/>
          </a:prstGeom>
        </p:spPr>
        <p:txBody>
          <a:bodyPr/>
          <a:lstStyle/>
          <a:p>
            <a:pPr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r-Latn-RS" sz="1800" kern="1200">
                <a:solidFill>
                  <a:srgbClr val="0D0D0D"/>
                </a:solidFill>
                <a:latin typeface="Söhne"/>
                <a:ea typeface="+mn-ea"/>
                <a:cs typeface="+mn-cs"/>
              </a:rPr>
              <a:t>Glavna opcija: Kontrola snage prenosa</a:t>
            </a:r>
          </a:p>
          <a:p>
            <a:pPr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r-Latn-RS" sz="1800" kern="1200" err="1">
                <a:solidFill>
                  <a:srgbClr val="0D0D0D"/>
                </a:solidFill>
                <a:latin typeface="Söhne"/>
                <a:ea typeface="+mn-ea"/>
                <a:cs typeface="+mn-cs"/>
              </a:rPr>
              <a:t>Maksimlana</a:t>
            </a:r>
            <a:r>
              <a:rPr lang="sr-Latn-RS" sz="1800" kern="1200">
                <a:solidFill>
                  <a:srgbClr val="0D0D0D"/>
                </a:solidFill>
                <a:latin typeface="Söhne"/>
                <a:ea typeface="+mn-ea"/>
                <a:cs typeface="+mn-cs"/>
              </a:rPr>
              <a:t> snaga </a:t>
            </a:r>
            <a:r>
              <a:rPr lang="sr-Latn-RS" sz="1800" kern="1200" err="1">
                <a:solidFill>
                  <a:srgbClr val="0D0D0D"/>
                </a:solidFill>
                <a:latin typeface="Söhne"/>
                <a:ea typeface="+mn-ea"/>
                <a:cs typeface="+mn-cs"/>
              </a:rPr>
              <a:t>korisiti</a:t>
            </a:r>
            <a:r>
              <a:rPr lang="sr-Latn-RS" sz="1800" kern="1200">
                <a:solidFill>
                  <a:srgbClr val="0D0D0D"/>
                </a:solidFill>
                <a:latin typeface="Söhne"/>
                <a:ea typeface="+mn-ea"/>
                <a:cs typeface="+mn-cs"/>
              </a:rPr>
              <a:t> se po potrebi</a:t>
            </a:r>
          </a:p>
          <a:p>
            <a:pPr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r-Latn-RS" sz="1800" kern="1200">
                <a:solidFill>
                  <a:srgbClr val="0D0D0D"/>
                </a:solidFill>
                <a:latin typeface="Söhne"/>
                <a:ea typeface="+mn-ea"/>
                <a:cs typeface="+mn-cs"/>
              </a:rPr>
              <a:t>Selektivni pristup (za neke veze ili za čvor)</a:t>
            </a:r>
          </a:p>
          <a:p>
            <a:pPr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r-Latn-RS" sz="1800" kern="1200">
                <a:solidFill>
                  <a:srgbClr val="0D0D0D"/>
                </a:solidFill>
                <a:latin typeface="Söhne"/>
                <a:ea typeface="+mn-ea"/>
                <a:cs typeface="+mn-cs"/>
              </a:rPr>
              <a:t>Topologija izgleda "tanje"</a:t>
            </a:r>
          </a:p>
          <a:p>
            <a:pPr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r-Latn-RS" sz="1800" kern="1200">
                <a:solidFill>
                  <a:srgbClr val="0D0D0D"/>
                </a:solidFill>
                <a:latin typeface="Söhne"/>
                <a:ea typeface="+mn-ea"/>
                <a:cs typeface="+mn-cs"/>
              </a:rPr>
              <a:t>Manje smetnji</a:t>
            </a:r>
          </a:p>
          <a:p>
            <a:pPr>
              <a:spcAft>
                <a:spcPts val="600"/>
              </a:spcAft>
            </a:pPr>
            <a:endParaRPr lang="sr-Latn-RS"/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26390076-D398-BEA6-695B-54D951893B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1855" y="1997187"/>
            <a:ext cx="4159354" cy="3201355"/>
          </a:xfrm>
          <a:prstGeom prst="rect">
            <a:avLst/>
          </a:prstGeom>
        </p:spPr>
      </p:pic>
      <p:sp>
        <p:nvSpPr>
          <p:cNvPr id="9" name="Okvir za tekst 8">
            <a:extLst>
              <a:ext uri="{FF2B5EF4-FFF2-40B4-BE49-F238E27FC236}">
                <a16:creationId xmlns:a16="http://schemas.microsoft.com/office/drawing/2014/main" id="{A05EAD3C-F9A4-6FAD-1511-0A3AA48332FF}"/>
              </a:ext>
            </a:extLst>
          </p:cNvPr>
          <p:cNvSpPr txBox="1"/>
          <p:nvPr/>
        </p:nvSpPr>
        <p:spPr>
          <a:xfrm>
            <a:off x="1302327" y="5769303"/>
            <a:ext cx="100514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sr-Latn-RS" kern="1200">
                <a:solidFill>
                  <a:srgbClr val="0D0D0D"/>
                </a:solidFill>
                <a:latin typeface="Söhne"/>
                <a:ea typeface="+mn-ea"/>
                <a:cs typeface="+mn-cs"/>
              </a:rPr>
              <a:t>a</a:t>
            </a:r>
            <a:r>
              <a:rPr lang="pt-BR" kern="1200">
                <a:solidFill>
                  <a:srgbClr val="0D0D0D"/>
                </a:solidFill>
                <a:latin typeface="Söhne"/>
                <a:ea typeface="+mn-ea"/>
                <a:cs typeface="+mn-cs"/>
              </a:rPr>
              <a:t>lternativa: Selektivno odbacivanje nekih veza</a:t>
            </a:r>
            <a:r>
              <a:rPr lang="sr-Latn-RS" kern="1200">
                <a:solidFill>
                  <a:srgbClr val="0D0D0D"/>
                </a:solidFill>
                <a:latin typeface="Söhne"/>
                <a:ea typeface="+mn-ea"/>
                <a:cs typeface="+mn-cs"/>
              </a:rPr>
              <a:t> i </a:t>
            </a:r>
            <a:r>
              <a:rPr lang="sr-Latn-RS" kern="1200" err="1">
                <a:solidFill>
                  <a:srgbClr val="0D0D0D"/>
                </a:solidFill>
                <a:latin typeface="Söhne"/>
                <a:ea typeface="+mn-ea"/>
                <a:cs typeface="+mn-cs"/>
              </a:rPr>
              <a:t>uvodjenje</a:t>
            </a:r>
            <a:r>
              <a:rPr lang="sr-Latn-RS" kern="1200">
                <a:solidFill>
                  <a:srgbClr val="0D0D0D"/>
                </a:solidFill>
                <a:latin typeface="Söhne"/>
                <a:ea typeface="+mn-ea"/>
                <a:cs typeface="+mn-cs"/>
              </a:rPr>
              <a:t> hijerarhije</a:t>
            </a:r>
            <a:endParaRPr lang="pt-BR" b="0" i="0">
              <a:solidFill>
                <a:srgbClr val="0D0D0D"/>
              </a:solidFill>
              <a:effectLst/>
              <a:latin typeface="Söhne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A5BAD3C6-5D6F-CBA6-D672-CE18CD908E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5937" y="126419"/>
            <a:ext cx="2095238" cy="438095"/>
          </a:xfrm>
          <a:prstGeom prst="rect">
            <a:avLst/>
          </a:prstGeom>
        </p:spPr>
      </p:pic>
      <p:pic>
        <p:nvPicPr>
          <p:cNvPr id="5" name="Slika 4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A6EF8C9F-9CAF-1C00-0E64-879CB552FE4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2454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0288C6B4-AFC3-407F-A595-EFFD38D4CC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3" name="Freeform: Shape 12">
            <a:extLst>
              <a:ext uri="{FF2B5EF4-FFF2-40B4-BE49-F238E27FC236}">
                <a16:creationId xmlns:a16="http://schemas.microsoft.com/office/drawing/2014/main" id="{CF236821-17FE-429B-8D2C-08E13A64EA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4455673" cy="6858000"/>
          </a:xfrm>
          <a:custGeom>
            <a:avLst/>
            <a:gdLst>
              <a:gd name="connsiteX0" fmla="*/ 0 w 4455673"/>
              <a:gd name="connsiteY0" fmla="*/ 0 h 6858000"/>
              <a:gd name="connsiteX1" fmla="*/ 3242695 w 4455673"/>
              <a:gd name="connsiteY1" fmla="*/ 0 h 6858000"/>
              <a:gd name="connsiteX2" fmla="*/ 3305678 w 4455673"/>
              <a:gd name="connsiteY2" fmla="*/ 69271 h 6858000"/>
              <a:gd name="connsiteX3" fmla="*/ 4455673 w 4455673"/>
              <a:gd name="connsiteY3" fmla="*/ 3429000 h 6858000"/>
              <a:gd name="connsiteX4" fmla="*/ 3305678 w 4455673"/>
              <a:gd name="connsiteY4" fmla="*/ 6788730 h 6858000"/>
              <a:gd name="connsiteX5" fmla="*/ 3242695 w 4455673"/>
              <a:gd name="connsiteY5" fmla="*/ 6858000 h 6858000"/>
              <a:gd name="connsiteX6" fmla="*/ 0 w 445567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55673" h="6858000">
                <a:moveTo>
                  <a:pt x="0" y="0"/>
                </a:moveTo>
                <a:lnTo>
                  <a:pt x="3242695" y="0"/>
                </a:lnTo>
                <a:lnTo>
                  <a:pt x="3305678" y="69271"/>
                </a:lnTo>
                <a:cubicBezTo>
                  <a:pt x="4016204" y="929100"/>
                  <a:pt x="4455673" y="2116944"/>
                  <a:pt x="4455673" y="3429000"/>
                </a:cubicBezTo>
                <a:cubicBezTo>
                  <a:pt x="4455673" y="4741056"/>
                  <a:pt x="4016204" y="5928900"/>
                  <a:pt x="3305678" y="6788730"/>
                </a:cubicBezTo>
                <a:lnTo>
                  <a:pt x="3242695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88900" dist="38100" algn="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5" name="Freeform: Shape 14">
            <a:extLst>
              <a:ext uri="{FF2B5EF4-FFF2-40B4-BE49-F238E27FC236}">
                <a16:creationId xmlns:a16="http://schemas.microsoft.com/office/drawing/2014/main" id="{C0BDBCD2-E081-43AB-9119-C55465E597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446529" cy="6858000"/>
          </a:xfrm>
          <a:custGeom>
            <a:avLst/>
            <a:gdLst>
              <a:gd name="connsiteX0" fmla="*/ 0 w 4446529"/>
              <a:gd name="connsiteY0" fmla="*/ 0 h 6858000"/>
              <a:gd name="connsiteX1" fmla="*/ 3233551 w 4446529"/>
              <a:gd name="connsiteY1" fmla="*/ 0 h 6858000"/>
              <a:gd name="connsiteX2" fmla="*/ 3296534 w 4446529"/>
              <a:gd name="connsiteY2" fmla="*/ 69271 h 6858000"/>
              <a:gd name="connsiteX3" fmla="*/ 4446529 w 4446529"/>
              <a:gd name="connsiteY3" fmla="*/ 3429000 h 6858000"/>
              <a:gd name="connsiteX4" fmla="*/ 3296534 w 4446529"/>
              <a:gd name="connsiteY4" fmla="*/ 6788730 h 6858000"/>
              <a:gd name="connsiteX5" fmla="*/ 3233551 w 4446529"/>
              <a:gd name="connsiteY5" fmla="*/ 6858000 h 6858000"/>
              <a:gd name="connsiteX6" fmla="*/ 0 w 444652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6529" h="6858000">
                <a:moveTo>
                  <a:pt x="0" y="0"/>
                </a:moveTo>
                <a:lnTo>
                  <a:pt x="3233551" y="0"/>
                </a:lnTo>
                <a:lnTo>
                  <a:pt x="3296534" y="69271"/>
                </a:lnTo>
                <a:cubicBezTo>
                  <a:pt x="4007060" y="929100"/>
                  <a:pt x="4446529" y="2116944"/>
                  <a:pt x="4446529" y="3429000"/>
                </a:cubicBezTo>
                <a:cubicBezTo>
                  <a:pt x="4446529" y="4741056"/>
                  <a:pt x="4007060" y="5928900"/>
                  <a:pt x="3296534" y="6788730"/>
                </a:cubicBezTo>
                <a:lnTo>
                  <a:pt x="3233551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F5001EDC-DD91-D238-1E3C-0ED228052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94" y="1161288"/>
            <a:ext cx="3438144" cy="123901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800" b="0" i="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Hierarhijske mreže </a:t>
            </a:r>
            <a:endParaRPr lang="en-US" sz="2800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8E79BE4-34FE-485A-98A5-92CE8F7C47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426546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5893" y="2443480"/>
            <a:ext cx="338328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DA4AAC70-9AB9-4B77-AC2B-6A34088565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71094" y="2718054"/>
            <a:ext cx="3438906" cy="320725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1700" b="0" i="0">
                <a:effectLst/>
              </a:rPr>
              <a:t>Kontrola topologije, klasteriranje</a:t>
            </a:r>
          </a:p>
          <a:p>
            <a:r>
              <a:rPr lang="en-US" sz="1700" b="0" i="0">
                <a:effectLst/>
              </a:rPr>
              <a:t>Neke čvorove "kontrolišu" njihovi susedi - oni formiraju (minimalni) dominirajući skup</a:t>
            </a:r>
          </a:p>
          <a:p>
            <a:r>
              <a:rPr lang="en-US" sz="1700" b="0" i="0">
                <a:effectLst/>
              </a:rPr>
              <a:t>Svaki čvor treba imati suseda koji ga kontroliše.</a:t>
            </a:r>
          </a:p>
          <a:p>
            <a:r>
              <a:rPr lang="en-US" sz="1700" b="0" i="0">
                <a:effectLst/>
              </a:rPr>
              <a:t>Kontrolisani čvorovi moraju biti povezani u klastr</a:t>
            </a:r>
          </a:p>
          <a:p>
            <a:r>
              <a:rPr lang="en-US" sz="1700" b="0" i="0">
                <a:effectLst/>
              </a:rPr>
              <a:t>Koriste se samo veze unutar kalastera i od klastera do kontrolisanih suseda</a:t>
            </a:r>
          </a:p>
          <a:p>
            <a:endParaRPr lang="en-US" sz="1700"/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48A05A50-859D-D89E-C4EE-E32A006C64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6507" y="841248"/>
            <a:ext cx="5851361" cy="5276088"/>
          </a:xfrm>
          <a:prstGeom prst="rect">
            <a:avLst/>
          </a:prstGeom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8A0F9E93-7E82-E5B3-2046-EB6E1F1EDF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3075" y="100584"/>
            <a:ext cx="2095238" cy="438095"/>
          </a:xfrm>
          <a:prstGeom prst="rect">
            <a:avLst/>
          </a:prstGeom>
        </p:spPr>
      </p:pic>
      <p:pic>
        <p:nvPicPr>
          <p:cNvPr id="5" name="Slika 4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4A475328-2A45-BEDB-3325-B8BCEE71543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5349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ka 5" descr="Slika na kojoj se nalazi krug, dijagram, snimak ekrana&#10;&#10;Opis je automatski generisan">
            <a:extLst>
              <a:ext uri="{FF2B5EF4-FFF2-40B4-BE49-F238E27FC236}">
                <a16:creationId xmlns:a16="http://schemas.microsoft.com/office/drawing/2014/main" id="{455A5CC1-C7EE-7C57-4FF7-328E6A7EFF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096528" y="2477886"/>
            <a:ext cx="4266205" cy="2793187"/>
          </a:xfrm>
          <a:prstGeom prst="rect">
            <a:avLst/>
          </a:prstGeom>
        </p:spPr>
      </p:pic>
      <p:sp>
        <p:nvSpPr>
          <p:cNvPr id="14" name="Rectangle 7">
            <a:extLst>
              <a:ext uri="{FF2B5EF4-FFF2-40B4-BE49-F238E27FC236}">
                <a16:creationId xmlns:a16="http://schemas.microsoft.com/office/drawing/2014/main" id="{B36F400F-DF28-43BC-8D8E-4929793B39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1391690" y="643466"/>
            <a:ext cx="9408619" cy="5065606"/>
          </a:xfrm>
          <a:prstGeom prst="rect">
            <a:avLst/>
          </a:prstGeom>
          <a:solidFill>
            <a:schemeClr val="tx1">
              <a:alpha val="15000"/>
            </a:schemeClr>
          </a:solidFill>
          <a:ln w="127000" cap="sq" cmpd="thinThick">
            <a:solidFill>
              <a:schemeClr val="tx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C9260955-BF76-1C4D-A39D-27A743E2961F}"/>
              </a:ext>
            </a:extLst>
          </p:cNvPr>
          <p:cNvSpPr>
            <a:spLocks/>
          </p:cNvSpPr>
          <p:nvPr/>
        </p:nvSpPr>
        <p:spPr>
          <a:xfrm>
            <a:off x="1812582" y="2156663"/>
            <a:ext cx="4153052" cy="3092315"/>
          </a:xfrm>
          <a:prstGeom prst="rect">
            <a:avLst/>
          </a:prstGeom>
        </p:spPr>
        <p:txBody>
          <a:bodyPr>
            <a:normAutofit/>
          </a:bodyPr>
          <a:lstStyle/>
          <a:p>
            <a:pPr defTabSz="740664">
              <a:spcAft>
                <a:spcPts val="600"/>
              </a:spcAft>
            </a:pPr>
            <a:r>
              <a:rPr lang="sr-Latn-RS" sz="1377" kern="1200">
                <a:solidFill>
                  <a:schemeClr val="tx1"/>
                </a:solidFill>
                <a:latin typeface="Söhne"/>
                <a:ea typeface="+mn-ea"/>
                <a:cs typeface="+mn-cs"/>
              </a:rPr>
              <a:t>Povezanost - Ako su dva čvora povezana u G, moraju biti povezani u G0 koji proizlazi iz topološke kontrole </a:t>
            </a:r>
          </a:p>
          <a:p>
            <a:pPr defTabSz="740664">
              <a:spcAft>
                <a:spcPts val="600"/>
              </a:spcAft>
            </a:pPr>
            <a:r>
              <a:rPr lang="sr-Latn-RS" sz="1377" kern="1200" err="1">
                <a:solidFill>
                  <a:schemeClr val="tx1"/>
                </a:solidFill>
                <a:latin typeface="Söhne"/>
                <a:ea typeface="+mn-ea"/>
                <a:cs typeface="+mn-cs"/>
              </a:rPr>
              <a:t>Stretch</a:t>
            </a:r>
            <a:r>
              <a:rPr lang="sr-Latn-RS" sz="1377" kern="1200">
                <a:solidFill>
                  <a:schemeClr val="tx1"/>
                </a:solidFill>
                <a:latin typeface="Söhne"/>
                <a:ea typeface="+mn-ea"/>
                <a:cs typeface="+mn-cs"/>
              </a:rPr>
              <a:t> faktor- treba biti mali</a:t>
            </a:r>
          </a:p>
          <a:p>
            <a:pPr defTabSz="740664">
              <a:spcAft>
                <a:spcPts val="600"/>
              </a:spcAft>
            </a:pPr>
            <a:r>
              <a:rPr lang="sr-Latn-RS" sz="1377" kern="1200" err="1">
                <a:solidFill>
                  <a:schemeClr val="tx1"/>
                </a:solidFill>
                <a:latin typeface="Söhne"/>
                <a:ea typeface="+mn-ea"/>
                <a:cs typeface="+mn-cs"/>
              </a:rPr>
              <a:t>Stretch</a:t>
            </a:r>
            <a:r>
              <a:rPr lang="sr-Latn-RS" sz="1377" kern="1200">
                <a:solidFill>
                  <a:schemeClr val="tx1"/>
                </a:solidFill>
                <a:latin typeface="Söhne"/>
                <a:ea typeface="+mn-ea"/>
                <a:cs typeface="+mn-cs"/>
              </a:rPr>
              <a:t> faktor skokova: koliko su putevi u G0 duži nego u G? </a:t>
            </a:r>
          </a:p>
          <a:p>
            <a:pPr defTabSz="740664">
              <a:spcAft>
                <a:spcPts val="600"/>
              </a:spcAft>
            </a:pPr>
            <a:r>
              <a:rPr lang="sr-Latn-RS" sz="1377" kern="1200" err="1">
                <a:solidFill>
                  <a:schemeClr val="tx1"/>
                </a:solidFill>
                <a:latin typeface="Söhne"/>
                <a:ea typeface="+mn-ea"/>
                <a:cs typeface="+mn-cs"/>
              </a:rPr>
              <a:t>Stretch</a:t>
            </a:r>
            <a:r>
              <a:rPr lang="sr-Latn-RS" sz="1377" kern="1200">
                <a:solidFill>
                  <a:schemeClr val="tx1"/>
                </a:solidFill>
                <a:latin typeface="Söhne"/>
                <a:ea typeface="+mn-ea"/>
                <a:cs typeface="+mn-cs"/>
              </a:rPr>
              <a:t> faktor energije: koliko više energije je potrebno najefikasnijem putu? </a:t>
            </a:r>
          </a:p>
          <a:p>
            <a:pPr defTabSz="740664">
              <a:spcAft>
                <a:spcPts val="600"/>
              </a:spcAft>
            </a:pPr>
            <a:r>
              <a:rPr lang="sr-Latn-RS" sz="1377" kern="1200">
                <a:solidFill>
                  <a:schemeClr val="tx1"/>
                </a:solidFill>
                <a:latin typeface="Söhne"/>
                <a:ea typeface="+mn-ea"/>
                <a:cs typeface="+mn-cs"/>
              </a:rPr>
              <a:t>Protok - uklanjanje čvorova/veza može smanjiti protok, koliko? </a:t>
            </a:r>
          </a:p>
          <a:p>
            <a:pPr defTabSz="740664">
              <a:spcAft>
                <a:spcPts val="600"/>
              </a:spcAft>
            </a:pPr>
            <a:r>
              <a:rPr lang="sr-Latn-RS" sz="1377" kern="1200">
                <a:solidFill>
                  <a:schemeClr val="tx1"/>
                </a:solidFill>
                <a:latin typeface="Söhne"/>
                <a:ea typeface="+mn-ea"/>
                <a:cs typeface="+mn-cs"/>
              </a:rPr>
              <a:t>Robusnost prema pokretljivosti</a:t>
            </a:r>
          </a:p>
          <a:p>
            <a:pPr defTabSz="740664">
              <a:spcAft>
                <a:spcPts val="600"/>
              </a:spcAft>
            </a:pPr>
            <a:r>
              <a:rPr lang="sr-Latn-RS" sz="1377" kern="1200">
                <a:solidFill>
                  <a:schemeClr val="tx1"/>
                </a:solidFill>
                <a:latin typeface="Söhne"/>
                <a:ea typeface="+mn-ea"/>
                <a:cs typeface="+mn-cs"/>
              </a:rPr>
              <a:t> Trošak algoritma</a:t>
            </a:r>
            <a:endParaRPr lang="sr-Latn-RS" sz="170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08DE04B-8E6D-8DA6-1A12-D114745280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762" y="141789"/>
            <a:ext cx="2095238" cy="438095"/>
          </a:xfrm>
          <a:prstGeom prst="rect">
            <a:avLst/>
          </a:prstGeom>
        </p:spPr>
      </p:pic>
      <p:pic>
        <p:nvPicPr>
          <p:cNvPr id="4" name="Slika 3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225E379B-65A4-0743-3D43-AC3D4C1F5A5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7819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0288C6B4-AFC3-407F-A595-EFFD38D4CC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3" name="Freeform: Shape 12">
            <a:extLst>
              <a:ext uri="{FF2B5EF4-FFF2-40B4-BE49-F238E27FC236}">
                <a16:creationId xmlns:a16="http://schemas.microsoft.com/office/drawing/2014/main" id="{CF236821-17FE-429B-8D2C-08E13A64EA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4455673" cy="6858000"/>
          </a:xfrm>
          <a:custGeom>
            <a:avLst/>
            <a:gdLst>
              <a:gd name="connsiteX0" fmla="*/ 0 w 4455673"/>
              <a:gd name="connsiteY0" fmla="*/ 0 h 6858000"/>
              <a:gd name="connsiteX1" fmla="*/ 3242695 w 4455673"/>
              <a:gd name="connsiteY1" fmla="*/ 0 h 6858000"/>
              <a:gd name="connsiteX2" fmla="*/ 3305678 w 4455673"/>
              <a:gd name="connsiteY2" fmla="*/ 69271 h 6858000"/>
              <a:gd name="connsiteX3" fmla="*/ 4455673 w 4455673"/>
              <a:gd name="connsiteY3" fmla="*/ 3429000 h 6858000"/>
              <a:gd name="connsiteX4" fmla="*/ 3305678 w 4455673"/>
              <a:gd name="connsiteY4" fmla="*/ 6788730 h 6858000"/>
              <a:gd name="connsiteX5" fmla="*/ 3242695 w 4455673"/>
              <a:gd name="connsiteY5" fmla="*/ 6858000 h 6858000"/>
              <a:gd name="connsiteX6" fmla="*/ 0 w 445567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55673" h="6858000">
                <a:moveTo>
                  <a:pt x="0" y="0"/>
                </a:moveTo>
                <a:lnTo>
                  <a:pt x="3242695" y="0"/>
                </a:lnTo>
                <a:lnTo>
                  <a:pt x="3305678" y="69271"/>
                </a:lnTo>
                <a:cubicBezTo>
                  <a:pt x="4016204" y="929100"/>
                  <a:pt x="4455673" y="2116944"/>
                  <a:pt x="4455673" y="3429000"/>
                </a:cubicBezTo>
                <a:cubicBezTo>
                  <a:pt x="4455673" y="4741056"/>
                  <a:pt x="4016204" y="5928900"/>
                  <a:pt x="3305678" y="6788730"/>
                </a:cubicBezTo>
                <a:lnTo>
                  <a:pt x="3242695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88900" dist="38100" algn="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5" name="Freeform: Shape 14">
            <a:extLst>
              <a:ext uri="{FF2B5EF4-FFF2-40B4-BE49-F238E27FC236}">
                <a16:creationId xmlns:a16="http://schemas.microsoft.com/office/drawing/2014/main" id="{C0BDBCD2-E081-43AB-9119-C55465E597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446529" cy="6858000"/>
          </a:xfrm>
          <a:custGeom>
            <a:avLst/>
            <a:gdLst>
              <a:gd name="connsiteX0" fmla="*/ 0 w 4446529"/>
              <a:gd name="connsiteY0" fmla="*/ 0 h 6858000"/>
              <a:gd name="connsiteX1" fmla="*/ 3233551 w 4446529"/>
              <a:gd name="connsiteY1" fmla="*/ 0 h 6858000"/>
              <a:gd name="connsiteX2" fmla="*/ 3296534 w 4446529"/>
              <a:gd name="connsiteY2" fmla="*/ 69271 h 6858000"/>
              <a:gd name="connsiteX3" fmla="*/ 4446529 w 4446529"/>
              <a:gd name="connsiteY3" fmla="*/ 3429000 h 6858000"/>
              <a:gd name="connsiteX4" fmla="*/ 3296534 w 4446529"/>
              <a:gd name="connsiteY4" fmla="*/ 6788730 h 6858000"/>
              <a:gd name="connsiteX5" fmla="*/ 3233551 w 4446529"/>
              <a:gd name="connsiteY5" fmla="*/ 6858000 h 6858000"/>
              <a:gd name="connsiteX6" fmla="*/ 0 w 444652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6529" h="6858000">
                <a:moveTo>
                  <a:pt x="0" y="0"/>
                </a:moveTo>
                <a:lnTo>
                  <a:pt x="3233551" y="0"/>
                </a:lnTo>
                <a:lnTo>
                  <a:pt x="3296534" y="69271"/>
                </a:lnTo>
                <a:cubicBezTo>
                  <a:pt x="4007060" y="929100"/>
                  <a:pt x="4446529" y="2116944"/>
                  <a:pt x="4446529" y="3429000"/>
                </a:cubicBezTo>
                <a:cubicBezTo>
                  <a:pt x="4446529" y="4741056"/>
                  <a:pt x="4007060" y="5928900"/>
                  <a:pt x="3296534" y="6788730"/>
                </a:cubicBezTo>
                <a:lnTo>
                  <a:pt x="3233551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281011BC-7067-BA72-64FC-3F36E2F75C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94" y="1161288"/>
            <a:ext cx="3438144" cy="123901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600" b="0" i="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Podela čvorova u grupe ("klasteri")</a:t>
            </a:r>
            <a:br>
              <a:rPr lang="en-US" sz="2600" b="0" i="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</a:br>
            <a:endParaRPr lang="en-US" sz="2600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8E79BE4-34FE-485A-98A5-92CE8F7C47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426546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5893" y="2443480"/>
            <a:ext cx="338328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4E57A863-B1A0-4D6E-A451-6D1A992369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71094" y="2718054"/>
            <a:ext cx="3438906" cy="320725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1700" b="0" i="0">
                <a:effectLst/>
              </a:rPr>
              <a:t>Svaki čvor je tačno u jednoj grupi, osim čvorova koji "mostuju" između dve ili više grupa</a:t>
            </a:r>
          </a:p>
          <a:p>
            <a:r>
              <a:rPr lang="en-US" sz="1700" b="0" i="0">
                <a:effectLst/>
              </a:rPr>
              <a:t>Grupe mogu imati leading node</a:t>
            </a:r>
          </a:p>
          <a:p>
            <a:r>
              <a:rPr lang="en-US" sz="1700" b="0" i="0">
                <a:effectLst/>
              </a:rPr>
              <a:t>čvorovi u klasteru su direktni susedi svog leading node</a:t>
            </a:r>
          </a:p>
          <a:p>
            <a:r>
              <a:rPr lang="en-US" sz="1700" b="0" i="0">
                <a:effectLst/>
              </a:rPr>
              <a:t>leading nodes su takođe dominirajući skup, ali bi trebalo da budu odvojeni jedni od drugih - oni čine nezavisni skup.</a:t>
            </a:r>
          </a:p>
          <a:p>
            <a:endParaRPr lang="en-US" sz="1700"/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D3B0D91B-A132-744D-F47B-E0911750D3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1184" y="1007146"/>
            <a:ext cx="6922008" cy="4944291"/>
          </a:xfrm>
          <a:prstGeom prst="rect">
            <a:avLst/>
          </a:prstGeom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31BF094A-DDD8-4DB5-C54C-98148696A3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7946" y="100583"/>
            <a:ext cx="2095238" cy="438095"/>
          </a:xfrm>
          <a:prstGeom prst="rect">
            <a:avLst/>
          </a:prstGeom>
        </p:spPr>
      </p:pic>
      <p:pic>
        <p:nvPicPr>
          <p:cNvPr id="5" name="Slika 4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B252A453-1E32-5D61-E521-D1D62B64039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699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0288C6B4-AFC3-407F-A595-EFFD38D4CC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3" name="Freeform: Shape 12">
            <a:extLst>
              <a:ext uri="{FF2B5EF4-FFF2-40B4-BE49-F238E27FC236}">
                <a16:creationId xmlns:a16="http://schemas.microsoft.com/office/drawing/2014/main" id="{CF236821-17FE-429B-8D2C-08E13A64EA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4455673" cy="6858000"/>
          </a:xfrm>
          <a:custGeom>
            <a:avLst/>
            <a:gdLst>
              <a:gd name="connsiteX0" fmla="*/ 0 w 4455673"/>
              <a:gd name="connsiteY0" fmla="*/ 0 h 6858000"/>
              <a:gd name="connsiteX1" fmla="*/ 3242695 w 4455673"/>
              <a:gd name="connsiteY1" fmla="*/ 0 h 6858000"/>
              <a:gd name="connsiteX2" fmla="*/ 3305678 w 4455673"/>
              <a:gd name="connsiteY2" fmla="*/ 69271 h 6858000"/>
              <a:gd name="connsiteX3" fmla="*/ 4455673 w 4455673"/>
              <a:gd name="connsiteY3" fmla="*/ 3429000 h 6858000"/>
              <a:gd name="connsiteX4" fmla="*/ 3305678 w 4455673"/>
              <a:gd name="connsiteY4" fmla="*/ 6788730 h 6858000"/>
              <a:gd name="connsiteX5" fmla="*/ 3242695 w 4455673"/>
              <a:gd name="connsiteY5" fmla="*/ 6858000 h 6858000"/>
              <a:gd name="connsiteX6" fmla="*/ 0 w 445567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55673" h="6858000">
                <a:moveTo>
                  <a:pt x="0" y="0"/>
                </a:moveTo>
                <a:lnTo>
                  <a:pt x="3242695" y="0"/>
                </a:lnTo>
                <a:lnTo>
                  <a:pt x="3305678" y="69271"/>
                </a:lnTo>
                <a:cubicBezTo>
                  <a:pt x="4016204" y="929100"/>
                  <a:pt x="4455673" y="2116944"/>
                  <a:pt x="4455673" y="3429000"/>
                </a:cubicBezTo>
                <a:cubicBezTo>
                  <a:pt x="4455673" y="4741056"/>
                  <a:pt x="4016204" y="5928900"/>
                  <a:pt x="3305678" y="6788730"/>
                </a:cubicBezTo>
                <a:lnTo>
                  <a:pt x="3242695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88900" dist="38100" algn="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5" name="Freeform: Shape 14">
            <a:extLst>
              <a:ext uri="{FF2B5EF4-FFF2-40B4-BE49-F238E27FC236}">
                <a16:creationId xmlns:a16="http://schemas.microsoft.com/office/drawing/2014/main" id="{C0BDBCD2-E081-43AB-9119-C55465E597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446529" cy="6858000"/>
          </a:xfrm>
          <a:custGeom>
            <a:avLst/>
            <a:gdLst>
              <a:gd name="connsiteX0" fmla="*/ 0 w 4446529"/>
              <a:gd name="connsiteY0" fmla="*/ 0 h 6858000"/>
              <a:gd name="connsiteX1" fmla="*/ 3233551 w 4446529"/>
              <a:gd name="connsiteY1" fmla="*/ 0 h 6858000"/>
              <a:gd name="connsiteX2" fmla="*/ 3296534 w 4446529"/>
              <a:gd name="connsiteY2" fmla="*/ 69271 h 6858000"/>
              <a:gd name="connsiteX3" fmla="*/ 4446529 w 4446529"/>
              <a:gd name="connsiteY3" fmla="*/ 3429000 h 6858000"/>
              <a:gd name="connsiteX4" fmla="*/ 3296534 w 4446529"/>
              <a:gd name="connsiteY4" fmla="*/ 6788730 h 6858000"/>
              <a:gd name="connsiteX5" fmla="*/ 3233551 w 4446529"/>
              <a:gd name="connsiteY5" fmla="*/ 6858000 h 6858000"/>
              <a:gd name="connsiteX6" fmla="*/ 0 w 444652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6529" h="6858000">
                <a:moveTo>
                  <a:pt x="0" y="0"/>
                </a:moveTo>
                <a:lnTo>
                  <a:pt x="3233551" y="0"/>
                </a:lnTo>
                <a:lnTo>
                  <a:pt x="3296534" y="69271"/>
                </a:lnTo>
                <a:cubicBezTo>
                  <a:pt x="4007060" y="929100"/>
                  <a:pt x="4446529" y="2116944"/>
                  <a:pt x="4446529" y="3429000"/>
                </a:cubicBezTo>
                <a:cubicBezTo>
                  <a:pt x="4446529" y="4741056"/>
                  <a:pt x="4007060" y="5928900"/>
                  <a:pt x="3296534" y="6788730"/>
                </a:cubicBezTo>
                <a:lnTo>
                  <a:pt x="3233551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7EBC8BB5-4AD9-3165-4508-B0BA58C73D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94" y="1161288"/>
            <a:ext cx="3438144" cy="123901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600" b="0" i="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Podela čvorova u grupe čvorova - Klasteri</a:t>
            </a:r>
            <a:br>
              <a:rPr lang="en-US" sz="2600" b="0" i="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</a:br>
            <a:endParaRPr lang="en-US" sz="2600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8E79BE4-34FE-485A-98A5-92CE8F7C47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426546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5893" y="2443480"/>
            <a:ext cx="338328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8643F7EB-DEB0-5FF3-E8C5-E46EE7592D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71094" y="2718054"/>
            <a:ext cx="3438906" cy="320725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1600" b="0" i="0">
                <a:effectLst/>
              </a:rPr>
              <a:t>Da li postoji vodeći čvor  klastera? </a:t>
            </a:r>
          </a:p>
          <a:p>
            <a:r>
              <a:rPr lang="en-US" sz="1600" b="0" i="0">
                <a:effectLst/>
              </a:rPr>
              <a:t> Jedan kontroler/predstavnik čvor po klasteru</a:t>
            </a:r>
          </a:p>
          <a:p>
            <a:r>
              <a:rPr lang="en-US" sz="1600" b="0" i="0">
                <a:effectLst/>
              </a:rPr>
              <a:t>Da li vodeći čvorovi mogu biti susedi? Ako ne onda vodeći čvorovi čine nezavisni skup C: </a:t>
            </a:r>
          </a:p>
          <a:p>
            <a:r>
              <a:rPr lang="en-US" sz="1600" b="0" i="0">
                <a:effectLst/>
              </a:rPr>
              <a:t>Tipično: vodeći čvorovi formiraju maksimalni nezavisni skup</a:t>
            </a:r>
          </a:p>
          <a:p>
            <a:r>
              <a:rPr lang="en-US" sz="1600" b="0" i="0">
                <a:effectLst/>
              </a:rPr>
              <a:t>Da li klasteri mogu preklapati?</a:t>
            </a:r>
          </a:p>
          <a:p>
            <a:r>
              <a:rPr lang="en-US" sz="1600" b="0" i="0">
                <a:effectLst/>
              </a:rPr>
              <a:t>Imaju li zajedničke čvorove?</a:t>
            </a:r>
          </a:p>
          <a:p>
            <a:endParaRPr lang="en-US" sz="1600"/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47D50CE0-7D74-34EF-B0C7-E042BBB882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1184" y="2315020"/>
            <a:ext cx="6922008" cy="2328543"/>
          </a:xfrm>
          <a:prstGeom prst="rect">
            <a:avLst/>
          </a:prstGeom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009FEDCB-C624-C001-6485-23F9A884DA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3075" y="100583"/>
            <a:ext cx="2095238" cy="438095"/>
          </a:xfrm>
          <a:prstGeom prst="rect">
            <a:avLst/>
          </a:prstGeom>
        </p:spPr>
      </p:pic>
      <p:pic>
        <p:nvPicPr>
          <p:cNvPr id="5" name="Slika 4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90C35046-1C26-C072-5203-73F76F772E3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80790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1573</Words>
  <Application>Microsoft Office PowerPoint</Application>
  <PresentationFormat>Široki ekran</PresentationFormat>
  <Paragraphs>161</Paragraphs>
  <Slides>31</Slides>
  <Notes>0</Notes>
  <HiddenSlides>0</HiddenSlides>
  <MMClips>0</MMClips>
  <ScaleCrop>false</ScaleCrop>
  <HeadingPairs>
    <vt:vector size="6" baseType="variant">
      <vt:variant>
        <vt:lpstr>Korišćeni fontovi</vt:lpstr>
      </vt:variant>
      <vt:variant>
        <vt:i4>7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31</vt:i4>
      </vt:variant>
    </vt:vector>
  </HeadingPairs>
  <TitlesOfParts>
    <vt:vector size="39" baseType="lpstr">
      <vt:lpstr>Aptos</vt:lpstr>
      <vt:lpstr>Aptos Display</vt:lpstr>
      <vt:lpstr>Arial</vt:lpstr>
      <vt:lpstr>Calibri</vt:lpstr>
      <vt:lpstr>Cambria</vt:lpstr>
      <vt:lpstr>Cambria-Bold</vt:lpstr>
      <vt:lpstr>Söhne</vt:lpstr>
      <vt:lpstr>Tema Office</vt:lpstr>
      <vt:lpstr>Topologija controla, clustering</vt:lpstr>
      <vt:lpstr>PowerPoint prezentacija</vt:lpstr>
      <vt:lpstr>PowerPoint prezentacija</vt:lpstr>
      <vt:lpstr>PowerPoint prezentacija</vt:lpstr>
      <vt:lpstr>Flat network</vt:lpstr>
      <vt:lpstr>Hierarhijske mreže </vt:lpstr>
      <vt:lpstr>PowerPoint prezentacija</vt:lpstr>
      <vt:lpstr>Podela čvorova u grupe ("klasteri") </vt:lpstr>
      <vt:lpstr>Podela čvorova u grupe čvorova - Klasteri </vt:lpstr>
      <vt:lpstr>Dodatne opcije </vt:lpstr>
      <vt:lpstr>Maksimalni nezavisni skup:</vt:lpstr>
      <vt:lpstr>PowerPoint prezentacija</vt:lpstr>
      <vt:lpstr>PowerPoint prezentacija</vt:lpstr>
      <vt:lpstr>Time synchronization</vt:lpstr>
      <vt:lpstr>PowerPoint prezentacija</vt:lpstr>
      <vt:lpstr>Node Clocks i problem tačnosti </vt:lpstr>
      <vt:lpstr>Svojstva i struktura algoritama za sinhronizaciju vremena </vt:lpstr>
      <vt:lpstr>Sinhronizacija vremena u bežičnim senzorskim mrežama</vt:lpstr>
      <vt:lpstr>Lokalizcija i pozicioniranje</vt:lpstr>
      <vt:lpstr>PowerPoint prezentacija</vt:lpstr>
      <vt:lpstr>Pozicioniranje u multihop okruženju</vt:lpstr>
      <vt:lpstr>PowerPoint prezentacija</vt:lpstr>
      <vt:lpstr>PowerPoint prezentacija</vt:lpstr>
      <vt:lpstr>Operating Systems for Wireless Sensor Networks</vt:lpstr>
      <vt:lpstr>Komercijalno dostupni senzorski čvorovi se kategorizuju u četiri grupe</vt:lpstr>
      <vt:lpstr>PowerPoint prezentacija</vt:lpstr>
      <vt:lpstr>Zahtevi pretvinih sistema za BSM</vt:lpstr>
      <vt:lpstr>Tradicionalni v.s. operatvini sistemi za BSM</vt:lpstr>
      <vt:lpstr>Pirmeri operatvinih sistema za BSM</vt:lpstr>
      <vt:lpstr>TinyOS</vt:lpstr>
      <vt:lpstr>PowerPoint prezentacija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Topologija controla, clustering</dc:title>
  <dc:creator>dr Dejan Blagojević</dc:creator>
  <cp:lastModifiedBy>dr Dejan Blagojević</cp:lastModifiedBy>
  <cp:revision>3</cp:revision>
  <dcterms:created xsi:type="dcterms:W3CDTF">2024-02-16T10:43:08Z</dcterms:created>
  <dcterms:modified xsi:type="dcterms:W3CDTF">2024-12-19T20:52:54Z</dcterms:modified>
</cp:coreProperties>
</file>