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61" r:id="rId6"/>
    <p:sldId id="267" r:id="rId7"/>
    <p:sldId id="268" r:id="rId8"/>
    <p:sldId id="269" r:id="rId9"/>
    <p:sldId id="270" r:id="rId10"/>
    <p:sldId id="271" r:id="rId11"/>
    <p:sldId id="272" r:id="rId12"/>
    <p:sldId id="262" r:id="rId13"/>
    <p:sldId id="263" r:id="rId14"/>
    <p:sldId id="264" r:id="rId15"/>
    <p:sldId id="265" r:id="rId16"/>
    <p:sldId id="266" r:id="rId17"/>
    <p:sldId id="273" r:id="rId18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76" d="100"/>
          <a:sy n="76" d="100"/>
        </p:scale>
        <p:origin x="62" y="10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 slaj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1F7795EE-4D07-1AC4-328A-0EF37A0D30A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sr-Latn-RS"/>
              <a:t>Kliknite i uredite naslov mastera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A4CEF3C8-E05D-D313-CCD2-341A10132A2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sr-Latn-RS"/>
              <a:t>Kliknite da biste uredili stil podnaslova mastera</a:t>
            </a:r>
          </a:p>
        </p:txBody>
      </p:sp>
      <p:sp>
        <p:nvSpPr>
          <p:cNvPr id="4" name="Čuvar mesta za datum 3">
            <a:extLst>
              <a:ext uri="{FF2B5EF4-FFF2-40B4-BE49-F238E27FC236}">
                <a16:creationId xmlns:a16="http://schemas.microsoft.com/office/drawing/2014/main" id="{B6BD1C6F-35E0-6E97-937B-FF39D45090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8B6C3F-66FE-4245-B4A8-222C840924AA}" type="datetimeFigureOut">
              <a:rPr lang="sr-Latn-RS" smtClean="0"/>
              <a:t>8.1.2025.</a:t>
            </a:fld>
            <a:endParaRPr lang="sr-Latn-RS"/>
          </a:p>
        </p:txBody>
      </p:sp>
      <p:sp>
        <p:nvSpPr>
          <p:cNvPr id="5" name="Čuvar mesta za podnožje 4">
            <a:extLst>
              <a:ext uri="{FF2B5EF4-FFF2-40B4-BE49-F238E27FC236}">
                <a16:creationId xmlns:a16="http://schemas.microsoft.com/office/drawing/2014/main" id="{55740069-5A3C-886B-D2EA-1D22E0685E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6" name="Čuvar mesta za broj slajda 5">
            <a:extLst>
              <a:ext uri="{FF2B5EF4-FFF2-40B4-BE49-F238E27FC236}">
                <a16:creationId xmlns:a16="http://schemas.microsoft.com/office/drawing/2014/main" id="{680A3658-D789-87A7-F4E6-2E21B43D50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BE5061-67E4-40FF-81C3-1AFF541DEDB8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28836509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vertikaln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A36B2C8-C7A0-7D9D-DEE4-189CC64B30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/>
              <a:t>Kliknite i uredite naslov mastera</a:t>
            </a:r>
          </a:p>
        </p:txBody>
      </p:sp>
      <p:sp>
        <p:nvSpPr>
          <p:cNvPr id="3" name="Čuvar mesta za vertikalni tekst 2">
            <a:extLst>
              <a:ext uri="{FF2B5EF4-FFF2-40B4-BE49-F238E27FC236}">
                <a16:creationId xmlns:a16="http://schemas.microsoft.com/office/drawing/2014/main" id="{9B87474A-085D-90EB-B926-C66B3F5F8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r-Latn-RS"/>
              <a:t>Kliknite da biste uredili stilove teksta mastera</a:t>
            </a:r>
          </a:p>
          <a:p>
            <a:pPr lvl="1"/>
            <a:r>
              <a:rPr lang="sr-Latn-RS"/>
              <a:t>Drugi nivo</a:t>
            </a:r>
          </a:p>
          <a:p>
            <a:pPr lvl="2"/>
            <a:r>
              <a:rPr lang="sr-Latn-RS"/>
              <a:t>Treći nivo</a:t>
            </a:r>
          </a:p>
          <a:p>
            <a:pPr lvl="3"/>
            <a:r>
              <a:rPr lang="sr-Latn-RS"/>
              <a:t>Četvrti nivo</a:t>
            </a:r>
          </a:p>
          <a:p>
            <a:pPr lvl="4"/>
            <a:r>
              <a:rPr lang="sr-Latn-RS"/>
              <a:t>Peti nivo</a:t>
            </a:r>
          </a:p>
        </p:txBody>
      </p:sp>
      <p:sp>
        <p:nvSpPr>
          <p:cNvPr id="4" name="Čuvar mesta za datum 3">
            <a:extLst>
              <a:ext uri="{FF2B5EF4-FFF2-40B4-BE49-F238E27FC236}">
                <a16:creationId xmlns:a16="http://schemas.microsoft.com/office/drawing/2014/main" id="{5C69B7C9-5DA7-2BE2-18A1-C2FCA87F8F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8B6C3F-66FE-4245-B4A8-222C840924AA}" type="datetimeFigureOut">
              <a:rPr lang="sr-Latn-RS" smtClean="0"/>
              <a:t>8.1.2025.</a:t>
            </a:fld>
            <a:endParaRPr lang="sr-Latn-RS"/>
          </a:p>
        </p:txBody>
      </p:sp>
      <p:sp>
        <p:nvSpPr>
          <p:cNvPr id="5" name="Čuvar mesta za podnožje 4">
            <a:extLst>
              <a:ext uri="{FF2B5EF4-FFF2-40B4-BE49-F238E27FC236}">
                <a16:creationId xmlns:a16="http://schemas.microsoft.com/office/drawing/2014/main" id="{921D919B-1784-4509-5148-E9F82D7981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6" name="Čuvar mesta za broj slajda 5">
            <a:extLst>
              <a:ext uri="{FF2B5EF4-FFF2-40B4-BE49-F238E27FC236}">
                <a16:creationId xmlns:a16="http://schemas.microsoft.com/office/drawing/2014/main" id="{1B093787-5913-C7B2-D62B-42606A0453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BE5061-67E4-40FF-81C3-1AFF541DEDB8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33674577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n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ni naslov 1">
            <a:extLst>
              <a:ext uri="{FF2B5EF4-FFF2-40B4-BE49-F238E27FC236}">
                <a16:creationId xmlns:a16="http://schemas.microsoft.com/office/drawing/2014/main" id="{EE1C4722-5771-5995-2CDF-683F66526BC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sr-Latn-RS"/>
              <a:t>Kliknite i uredite naslov mastera</a:t>
            </a:r>
          </a:p>
        </p:txBody>
      </p:sp>
      <p:sp>
        <p:nvSpPr>
          <p:cNvPr id="3" name="Čuvar mesta za vertikalni tekst 2">
            <a:extLst>
              <a:ext uri="{FF2B5EF4-FFF2-40B4-BE49-F238E27FC236}">
                <a16:creationId xmlns:a16="http://schemas.microsoft.com/office/drawing/2014/main" id="{606DA3A6-A1DF-35FC-C808-7CEAB6C83A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sr-Latn-RS"/>
              <a:t>Kliknite da biste uredili stilove teksta mastera</a:t>
            </a:r>
          </a:p>
          <a:p>
            <a:pPr lvl="1"/>
            <a:r>
              <a:rPr lang="sr-Latn-RS"/>
              <a:t>Drugi nivo</a:t>
            </a:r>
          </a:p>
          <a:p>
            <a:pPr lvl="2"/>
            <a:r>
              <a:rPr lang="sr-Latn-RS"/>
              <a:t>Treći nivo</a:t>
            </a:r>
          </a:p>
          <a:p>
            <a:pPr lvl="3"/>
            <a:r>
              <a:rPr lang="sr-Latn-RS"/>
              <a:t>Četvrti nivo</a:t>
            </a:r>
          </a:p>
          <a:p>
            <a:pPr lvl="4"/>
            <a:r>
              <a:rPr lang="sr-Latn-RS"/>
              <a:t>Peti nivo</a:t>
            </a:r>
          </a:p>
        </p:txBody>
      </p:sp>
      <p:sp>
        <p:nvSpPr>
          <p:cNvPr id="4" name="Čuvar mesta za datum 3">
            <a:extLst>
              <a:ext uri="{FF2B5EF4-FFF2-40B4-BE49-F238E27FC236}">
                <a16:creationId xmlns:a16="http://schemas.microsoft.com/office/drawing/2014/main" id="{3C7090A6-6DB5-4231-B41D-E2F3B3E01F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8B6C3F-66FE-4245-B4A8-222C840924AA}" type="datetimeFigureOut">
              <a:rPr lang="sr-Latn-RS" smtClean="0"/>
              <a:t>8.1.2025.</a:t>
            </a:fld>
            <a:endParaRPr lang="sr-Latn-RS"/>
          </a:p>
        </p:txBody>
      </p:sp>
      <p:sp>
        <p:nvSpPr>
          <p:cNvPr id="5" name="Čuvar mesta za podnožje 4">
            <a:extLst>
              <a:ext uri="{FF2B5EF4-FFF2-40B4-BE49-F238E27FC236}">
                <a16:creationId xmlns:a16="http://schemas.microsoft.com/office/drawing/2014/main" id="{1D1B86E1-4F87-726A-FDC2-982F847F27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6" name="Čuvar mesta za broj slajda 5">
            <a:extLst>
              <a:ext uri="{FF2B5EF4-FFF2-40B4-BE49-F238E27FC236}">
                <a16:creationId xmlns:a16="http://schemas.microsoft.com/office/drawing/2014/main" id="{D4D7459A-E688-3729-6353-2E8381BABF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BE5061-67E4-40FF-81C3-1AFF541DEDB8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10223687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68E32A6F-D309-C605-DF2D-C95ADC1D31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/>
              <a:t>Kliknite i uredite naslov mastera</a:t>
            </a:r>
          </a:p>
        </p:txBody>
      </p:sp>
      <p:sp>
        <p:nvSpPr>
          <p:cNvPr id="3" name="Čuvar mesta za sadržaj 2">
            <a:extLst>
              <a:ext uri="{FF2B5EF4-FFF2-40B4-BE49-F238E27FC236}">
                <a16:creationId xmlns:a16="http://schemas.microsoft.com/office/drawing/2014/main" id="{85A6A206-6A52-3036-02E0-A4A9A565BA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r-Latn-RS"/>
              <a:t>Kliknite da biste uredili stilove teksta mastera</a:t>
            </a:r>
          </a:p>
          <a:p>
            <a:pPr lvl="1"/>
            <a:r>
              <a:rPr lang="sr-Latn-RS"/>
              <a:t>Drugi nivo</a:t>
            </a:r>
          </a:p>
          <a:p>
            <a:pPr lvl="2"/>
            <a:r>
              <a:rPr lang="sr-Latn-RS"/>
              <a:t>Treći nivo</a:t>
            </a:r>
          </a:p>
          <a:p>
            <a:pPr lvl="3"/>
            <a:r>
              <a:rPr lang="sr-Latn-RS"/>
              <a:t>Četvrti nivo</a:t>
            </a:r>
          </a:p>
          <a:p>
            <a:pPr lvl="4"/>
            <a:r>
              <a:rPr lang="sr-Latn-RS"/>
              <a:t>Peti nivo</a:t>
            </a:r>
          </a:p>
        </p:txBody>
      </p:sp>
      <p:sp>
        <p:nvSpPr>
          <p:cNvPr id="4" name="Čuvar mesta za datum 3">
            <a:extLst>
              <a:ext uri="{FF2B5EF4-FFF2-40B4-BE49-F238E27FC236}">
                <a16:creationId xmlns:a16="http://schemas.microsoft.com/office/drawing/2014/main" id="{05B48277-30D7-90C1-E1B0-EDBB5C861D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8B6C3F-66FE-4245-B4A8-222C840924AA}" type="datetimeFigureOut">
              <a:rPr lang="sr-Latn-RS" smtClean="0"/>
              <a:t>8.1.2025.</a:t>
            </a:fld>
            <a:endParaRPr lang="sr-Latn-RS"/>
          </a:p>
        </p:txBody>
      </p:sp>
      <p:sp>
        <p:nvSpPr>
          <p:cNvPr id="5" name="Čuvar mesta za podnožje 4">
            <a:extLst>
              <a:ext uri="{FF2B5EF4-FFF2-40B4-BE49-F238E27FC236}">
                <a16:creationId xmlns:a16="http://schemas.microsoft.com/office/drawing/2014/main" id="{6AA0DEAE-D13D-99E1-4C1B-0C115728F1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6" name="Čuvar mesta za broj slajda 5">
            <a:extLst>
              <a:ext uri="{FF2B5EF4-FFF2-40B4-BE49-F238E27FC236}">
                <a16:creationId xmlns:a16="http://schemas.microsoft.com/office/drawing/2014/main" id="{9BFA6CAB-741C-6A6E-9488-DAF21D5368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BE5061-67E4-40FF-81C3-1AFF541DEDB8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13097565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odelj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1095D0E1-4C3B-F978-BD90-C680874B4E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sr-Latn-RS"/>
              <a:t>Kliknite i uredite naslov mastera</a:t>
            </a:r>
          </a:p>
        </p:txBody>
      </p:sp>
      <p:sp>
        <p:nvSpPr>
          <p:cNvPr id="3" name="Čuvar mesta za tekst 2">
            <a:extLst>
              <a:ext uri="{FF2B5EF4-FFF2-40B4-BE49-F238E27FC236}">
                <a16:creationId xmlns:a16="http://schemas.microsoft.com/office/drawing/2014/main" id="{B1D70149-817F-BD84-D4AD-A39998B7A23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sr-Latn-RS"/>
              <a:t>Kliknite da biste uredili stilove teksta mastera</a:t>
            </a:r>
          </a:p>
        </p:txBody>
      </p:sp>
      <p:sp>
        <p:nvSpPr>
          <p:cNvPr id="4" name="Čuvar mesta za datum 3">
            <a:extLst>
              <a:ext uri="{FF2B5EF4-FFF2-40B4-BE49-F238E27FC236}">
                <a16:creationId xmlns:a16="http://schemas.microsoft.com/office/drawing/2014/main" id="{9D684935-64B9-3D27-6086-0C1F81E197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8B6C3F-66FE-4245-B4A8-222C840924AA}" type="datetimeFigureOut">
              <a:rPr lang="sr-Latn-RS" smtClean="0"/>
              <a:t>8.1.2025.</a:t>
            </a:fld>
            <a:endParaRPr lang="sr-Latn-RS"/>
          </a:p>
        </p:txBody>
      </p:sp>
      <p:sp>
        <p:nvSpPr>
          <p:cNvPr id="5" name="Čuvar mesta za podnožje 4">
            <a:extLst>
              <a:ext uri="{FF2B5EF4-FFF2-40B4-BE49-F238E27FC236}">
                <a16:creationId xmlns:a16="http://schemas.microsoft.com/office/drawing/2014/main" id="{F79A3A08-38B6-7AED-FC8B-8FE6B01A1C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6" name="Čuvar mesta za broj slajda 5">
            <a:extLst>
              <a:ext uri="{FF2B5EF4-FFF2-40B4-BE49-F238E27FC236}">
                <a16:creationId xmlns:a16="http://schemas.microsoft.com/office/drawing/2014/main" id="{3BAD6E45-6468-047D-6651-56FEDCC4E4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BE5061-67E4-40FF-81C3-1AFF541DEDB8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14700741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9391FBBF-621A-E866-AF35-1298DA0D1F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/>
              <a:t>Kliknite i uredite naslov mastera</a:t>
            </a:r>
          </a:p>
        </p:txBody>
      </p:sp>
      <p:sp>
        <p:nvSpPr>
          <p:cNvPr id="3" name="Čuvar mesta za sadržaj 2">
            <a:extLst>
              <a:ext uri="{FF2B5EF4-FFF2-40B4-BE49-F238E27FC236}">
                <a16:creationId xmlns:a16="http://schemas.microsoft.com/office/drawing/2014/main" id="{AEAC6803-9A3E-88DA-8292-96AF3E613D2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sr-Latn-RS"/>
              <a:t>Kliknite da biste uredili stilove teksta mastera</a:t>
            </a:r>
          </a:p>
          <a:p>
            <a:pPr lvl="1"/>
            <a:r>
              <a:rPr lang="sr-Latn-RS"/>
              <a:t>Drugi nivo</a:t>
            </a:r>
          </a:p>
          <a:p>
            <a:pPr lvl="2"/>
            <a:r>
              <a:rPr lang="sr-Latn-RS"/>
              <a:t>Treći nivo</a:t>
            </a:r>
          </a:p>
          <a:p>
            <a:pPr lvl="3"/>
            <a:r>
              <a:rPr lang="sr-Latn-RS"/>
              <a:t>Četvrti nivo</a:t>
            </a:r>
          </a:p>
          <a:p>
            <a:pPr lvl="4"/>
            <a:r>
              <a:rPr lang="sr-Latn-RS"/>
              <a:t>Peti nivo</a:t>
            </a:r>
          </a:p>
        </p:txBody>
      </p:sp>
      <p:sp>
        <p:nvSpPr>
          <p:cNvPr id="4" name="Čuvar mesta za sadržaj 3">
            <a:extLst>
              <a:ext uri="{FF2B5EF4-FFF2-40B4-BE49-F238E27FC236}">
                <a16:creationId xmlns:a16="http://schemas.microsoft.com/office/drawing/2014/main" id="{9BC3BDA2-6BB8-2F59-C468-CC2413A5B14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sr-Latn-RS"/>
              <a:t>Kliknite da biste uredili stilove teksta mastera</a:t>
            </a:r>
          </a:p>
          <a:p>
            <a:pPr lvl="1"/>
            <a:r>
              <a:rPr lang="sr-Latn-RS"/>
              <a:t>Drugi nivo</a:t>
            </a:r>
          </a:p>
          <a:p>
            <a:pPr lvl="2"/>
            <a:r>
              <a:rPr lang="sr-Latn-RS"/>
              <a:t>Treći nivo</a:t>
            </a:r>
          </a:p>
          <a:p>
            <a:pPr lvl="3"/>
            <a:r>
              <a:rPr lang="sr-Latn-RS"/>
              <a:t>Četvrti nivo</a:t>
            </a:r>
          </a:p>
          <a:p>
            <a:pPr lvl="4"/>
            <a:r>
              <a:rPr lang="sr-Latn-RS"/>
              <a:t>Peti nivo</a:t>
            </a:r>
          </a:p>
        </p:txBody>
      </p:sp>
      <p:sp>
        <p:nvSpPr>
          <p:cNvPr id="5" name="Čuvar mesta za datum 4">
            <a:extLst>
              <a:ext uri="{FF2B5EF4-FFF2-40B4-BE49-F238E27FC236}">
                <a16:creationId xmlns:a16="http://schemas.microsoft.com/office/drawing/2014/main" id="{9C816C51-6520-33E4-60F2-18975828FB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8B6C3F-66FE-4245-B4A8-222C840924AA}" type="datetimeFigureOut">
              <a:rPr lang="sr-Latn-RS" smtClean="0"/>
              <a:t>8.1.2025.</a:t>
            </a:fld>
            <a:endParaRPr lang="sr-Latn-RS"/>
          </a:p>
        </p:txBody>
      </p:sp>
      <p:sp>
        <p:nvSpPr>
          <p:cNvPr id="6" name="Čuvar mesta za podnožje 5">
            <a:extLst>
              <a:ext uri="{FF2B5EF4-FFF2-40B4-BE49-F238E27FC236}">
                <a16:creationId xmlns:a16="http://schemas.microsoft.com/office/drawing/2014/main" id="{448702B9-3B08-CFAC-289C-E9D3475281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7" name="Čuvar mesta za broj slajda 6">
            <a:extLst>
              <a:ext uri="{FF2B5EF4-FFF2-40B4-BE49-F238E27FC236}">
                <a16:creationId xmlns:a16="http://schemas.microsoft.com/office/drawing/2014/main" id="{D39DC35C-68E7-D8C2-5B8D-8F20D196EA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BE5061-67E4-40FF-81C3-1AFF541DEDB8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34923088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eđen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990856E-7F57-0347-C52D-500FADF5AA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sr-Latn-RS"/>
              <a:t>Kliknite i uredite naslov mastera</a:t>
            </a:r>
          </a:p>
        </p:txBody>
      </p:sp>
      <p:sp>
        <p:nvSpPr>
          <p:cNvPr id="3" name="Čuvar mesta za tekst 2">
            <a:extLst>
              <a:ext uri="{FF2B5EF4-FFF2-40B4-BE49-F238E27FC236}">
                <a16:creationId xmlns:a16="http://schemas.microsoft.com/office/drawing/2014/main" id="{F850D091-C540-F99B-3D76-10BD9655D9A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r-Latn-RS"/>
              <a:t>Kliknite da biste uredili stilove teksta mastera</a:t>
            </a:r>
          </a:p>
        </p:txBody>
      </p:sp>
      <p:sp>
        <p:nvSpPr>
          <p:cNvPr id="4" name="Čuvar mesta za sadržaj 3">
            <a:extLst>
              <a:ext uri="{FF2B5EF4-FFF2-40B4-BE49-F238E27FC236}">
                <a16:creationId xmlns:a16="http://schemas.microsoft.com/office/drawing/2014/main" id="{4A94B396-61AF-0FA2-A265-C08C9F406E7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sr-Latn-RS"/>
              <a:t>Kliknite da biste uredili stilove teksta mastera</a:t>
            </a:r>
          </a:p>
          <a:p>
            <a:pPr lvl="1"/>
            <a:r>
              <a:rPr lang="sr-Latn-RS"/>
              <a:t>Drugi nivo</a:t>
            </a:r>
          </a:p>
          <a:p>
            <a:pPr lvl="2"/>
            <a:r>
              <a:rPr lang="sr-Latn-RS"/>
              <a:t>Treći nivo</a:t>
            </a:r>
          </a:p>
          <a:p>
            <a:pPr lvl="3"/>
            <a:r>
              <a:rPr lang="sr-Latn-RS"/>
              <a:t>Četvrti nivo</a:t>
            </a:r>
          </a:p>
          <a:p>
            <a:pPr lvl="4"/>
            <a:r>
              <a:rPr lang="sr-Latn-RS"/>
              <a:t>Peti nivo</a:t>
            </a:r>
          </a:p>
        </p:txBody>
      </p:sp>
      <p:sp>
        <p:nvSpPr>
          <p:cNvPr id="5" name="Čuvar mesta za tekst 4">
            <a:extLst>
              <a:ext uri="{FF2B5EF4-FFF2-40B4-BE49-F238E27FC236}">
                <a16:creationId xmlns:a16="http://schemas.microsoft.com/office/drawing/2014/main" id="{C76B1B14-762F-9A95-0D4C-A9A45A902C4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r-Latn-RS"/>
              <a:t>Kliknite da biste uredili stilove teksta mastera</a:t>
            </a:r>
          </a:p>
        </p:txBody>
      </p:sp>
      <p:sp>
        <p:nvSpPr>
          <p:cNvPr id="6" name="Čuvar mesta za sadržaj 5">
            <a:extLst>
              <a:ext uri="{FF2B5EF4-FFF2-40B4-BE49-F238E27FC236}">
                <a16:creationId xmlns:a16="http://schemas.microsoft.com/office/drawing/2014/main" id="{F09B832C-A66B-ECE4-19AD-4C3FD2D138D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sr-Latn-RS"/>
              <a:t>Kliknite da biste uredili stilove teksta mastera</a:t>
            </a:r>
          </a:p>
          <a:p>
            <a:pPr lvl="1"/>
            <a:r>
              <a:rPr lang="sr-Latn-RS"/>
              <a:t>Drugi nivo</a:t>
            </a:r>
          </a:p>
          <a:p>
            <a:pPr lvl="2"/>
            <a:r>
              <a:rPr lang="sr-Latn-RS"/>
              <a:t>Treći nivo</a:t>
            </a:r>
          </a:p>
          <a:p>
            <a:pPr lvl="3"/>
            <a:r>
              <a:rPr lang="sr-Latn-RS"/>
              <a:t>Četvrti nivo</a:t>
            </a:r>
          </a:p>
          <a:p>
            <a:pPr lvl="4"/>
            <a:r>
              <a:rPr lang="sr-Latn-RS"/>
              <a:t>Peti nivo</a:t>
            </a:r>
          </a:p>
        </p:txBody>
      </p:sp>
      <p:sp>
        <p:nvSpPr>
          <p:cNvPr id="7" name="Čuvar mesta za datum 6">
            <a:extLst>
              <a:ext uri="{FF2B5EF4-FFF2-40B4-BE49-F238E27FC236}">
                <a16:creationId xmlns:a16="http://schemas.microsoft.com/office/drawing/2014/main" id="{3B4C7798-67C3-3366-475D-1887EB19AC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8B6C3F-66FE-4245-B4A8-222C840924AA}" type="datetimeFigureOut">
              <a:rPr lang="sr-Latn-RS" smtClean="0"/>
              <a:t>8.1.2025.</a:t>
            </a:fld>
            <a:endParaRPr lang="sr-Latn-RS"/>
          </a:p>
        </p:txBody>
      </p:sp>
      <p:sp>
        <p:nvSpPr>
          <p:cNvPr id="8" name="Čuvar mesta za podnožje 7">
            <a:extLst>
              <a:ext uri="{FF2B5EF4-FFF2-40B4-BE49-F238E27FC236}">
                <a16:creationId xmlns:a16="http://schemas.microsoft.com/office/drawing/2014/main" id="{574F83C3-C586-4097-AFD7-788C34AEEB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9" name="Čuvar mesta za broj slajda 8">
            <a:extLst>
              <a:ext uri="{FF2B5EF4-FFF2-40B4-BE49-F238E27FC236}">
                <a16:creationId xmlns:a16="http://schemas.microsoft.com/office/drawing/2014/main" id="{3FEA951B-869C-22F2-F615-2BC1A0CE5B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BE5061-67E4-40FF-81C3-1AFF541DEDB8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15938792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217EFBD-D385-A072-8161-C7AB998A90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/>
              <a:t>Kliknite i uredite naslov mastera</a:t>
            </a:r>
          </a:p>
        </p:txBody>
      </p:sp>
      <p:sp>
        <p:nvSpPr>
          <p:cNvPr id="3" name="Čuvar mesta za datum 2">
            <a:extLst>
              <a:ext uri="{FF2B5EF4-FFF2-40B4-BE49-F238E27FC236}">
                <a16:creationId xmlns:a16="http://schemas.microsoft.com/office/drawing/2014/main" id="{30B960DB-853E-8C6F-59EC-8BCF83EE1E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8B6C3F-66FE-4245-B4A8-222C840924AA}" type="datetimeFigureOut">
              <a:rPr lang="sr-Latn-RS" smtClean="0"/>
              <a:t>8.1.2025.</a:t>
            </a:fld>
            <a:endParaRPr lang="sr-Latn-RS"/>
          </a:p>
        </p:txBody>
      </p:sp>
      <p:sp>
        <p:nvSpPr>
          <p:cNvPr id="4" name="Čuvar mesta za podnožje 3">
            <a:extLst>
              <a:ext uri="{FF2B5EF4-FFF2-40B4-BE49-F238E27FC236}">
                <a16:creationId xmlns:a16="http://schemas.microsoft.com/office/drawing/2014/main" id="{D1AFA6DD-ED08-2172-204A-4420646637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5" name="Čuvar mesta za broj slajda 4">
            <a:extLst>
              <a:ext uri="{FF2B5EF4-FFF2-40B4-BE49-F238E27FC236}">
                <a16:creationId xmlns:a16="http://schemas.microsoft.com/office/drawing/2014/main" id="{5BF65019-E170-BC93-47EA-A3959BF164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BE5061-67E4-40FF-81C3-1AFF541DEDB8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34018373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Čuvar mesta za datum 1">
            <a:extLst>
              <a:ext uri="{FF2B5EF4-FFF2-40B4-BE49-F238E27FC236}">
                <a16:creationId xmlns:a16="http://schemas.microsoft.com/office/drawing/2014/main" id="{2E9459E3-3DFC-B3D1-1DD5-DB232EE9FC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8B6C3F-66FE-4245-B4A8-222C840924AA}" type="datetimeFigureOut">
              <a:rPr lang="sr-Latn-RS" smtClean="0"/>
              <a:t>8.1.2025.</a:t>
            </a:fld>
            <a:endParaRPr lang="sr-Latn-RS"/>
          </a:p>
        </p:txBody>
      </p:sp>
      <p:sp>
        <p:nvSpPr>
          <p:cNvPr id="3" name="Čuvar mesta za podnožje 2">
            <a:extLst>
              <a:ext uri="{FF2B5EF4-FFF2-40B4-BE49-F238E27FC236}">
                <a16:creationId xmlns:a16="http://schemas.microsoft.com/office/drawing/2014/main" id="{AD68DF82-9012-5408-A1F0-65DBF4EC97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4" name="Čuvar mesta za broj slajda 3">
            <a:extLst>
              <a:ext uri="{FF2B5EF4-FFF2-40B4-BE49-F238E27FC236}">
                <a16:creationId xmlns:a16="http://schemas.microsoft.com/office/drawing/2014/main" id="{B228C740-720D-4BBA-365F-DE2C1AD854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BE5061-67E4-40FF-81C3-1AFF541DEDB8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9334788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a nat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5CB5A63-EB9A-C6E0-8EE1-7B4507586B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sr-Latn-RS"/>
              <a:t>Kliknite i uredite naslov mastera</a:t>
            </a:r>
          </a:p>
        </p:txBody>
      </p:sp>
      <p:sp>
        <p:nvSpPr>
          <p:cNvPr id="3" name="Čuvar mesta za sadržaj 2">
            <a:extLst>
              <a:ext uri="{FF2B5EF4-FFF2-40B4-BE49-F238E27FC236}">
                <a16:creationId xmlns:a16="http://schemas.microsoft.com/office/drawing/2014/main" id="{68E6FD67-138E-3214-5A3A-391E358B19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r-Latn-RS"/>
              <a:t>Kliknite da biste uredili stilove teksta mastera</a:t>
            </a:r>
          </a:p>
          <a:p>
            <a:pPr lvl="1"/>
            <a:r>
              <a:rPr lang="sr-Latn-RS"/>
              <a:t>Drugi nivo</a:t>
            </a:r>
          </a:p>
          <a:p>
            <a:pPr lvl="2"/>
            <a:r>
              <a:rPr lang="sr-Latn-RS"/>
              <a:t>Treći nivo</a:t>
            </a:r>
          </a:p>
          <a:p>
            <a:pPr lvl="3"/>
            <a:r>
              <a:rPr lang="sr-Latn-RS"/>
              <a:t>Četvrti nivo</a:t>
            </a:r>
          </a:p>
          <a:p>
            <a:pPr lvl="4"/>
            <a:r>
              <a:rPr lang="sr-Latn-RS"/>
              <a:t>Peti nivo</a:t>
            </a:r>
          </a:p>
        </p:txBody>
      </p:sp>
      <p:sp>
        <p:nvSpPr>
          <p:cNvPr id="4" name="Čuvar mesta za tekst 3">
            <a:extLst>
              <a:ext uri="{FF2B5EF4-FFF2-40B4-BE49-F238E27FC236}">
                <a16:creationId xmlns:a16="http://schemas.microsoft.com/office/drawing/2014/main" id="{A6E147C5-E3B9-E5D7-CB38-BC96F5C477A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sr-Latn-RS"/>
              <a:t>Kliknite da biste uredili stilove teksta mastera</a:t>
            </a:r>
          </a:p>
        </p:txBody>
      </p:sp>
      <p:sp>
        <p:nvSpPr>
          <p:cNvPr id="5" name="Čuvar mesta za datum 4">
            <a:extLst>
              <a:ext uri="{FF2B5EF4-FFF2-40B4-BE49-F238E27FC236}">
                <a16:creationId xmlns:a16="http://schemas.microsoft.com/office/drawing/2014/main" id="{C8DCDE62-8B96-5CF9-85A2-3E70211905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8B6C3F-66FE-4245-B4A8-222C840924AA}" type="datetimeFigureOut">
              <a:rPr lang="sr-Latn-RS" smtClean="0"/>
              <a:t>8.1.2025.</a:t>
            </a:fld>
            <a:endParaRPr lang="sr-Latn-RS"/>
          </a:p>
        </p:txBody>
      </p:sp>
      <p:sp>
        <p:nvSpPr>
          <p:cNvPr id="6" name="Čuvar mesta za podnožje 5">
            <a:extLst>
              <a:ext uri="{FF2B5EF4-FFF2-40B4-BE49-F238E27FC236}">
                <a16:creationId xmlns:a16="http://schemas.microsoft.com/office/drawing/2014/main" id="{4456DA12-2739-4C1C-42D2-C03B6A7D40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7" name="Čuvar mesta za broj slajda 6">
            <a:extLst>
              <a:ext uri="{FF2B5EF4-FFF2-40B4-BE49-F238E27FC236}">
                <a16:creationId xmlns:a16="http://schemas.microsoft.com/office/drawing/2014/main" id="{6AAB1F4C-BE99-3CFD-BEA8-EFEE8E925B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BE5061-67E4-40FF-81C3-1AFF541DEDB8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20399733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a nat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7E4842A5-4C69-063E-6FF1-3C13CCD573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sr-Latn-RS"/>
              <a:t>Kliknite i uredite naslov mastera</a:t>
            </a:r>
          </a:p>
        </p:txBody>
      </p:sp>
      <p:sp>
        <p:nvSpPr>
          <p:cNvPr id="3" name="Čuvar mesta za sliku 2">
            <a:extLst>
              <a:ext uri="{FF2B5EF4-FFF2-40B4-BE49-F238E27FC236}">
                <a16:creationId xmlns:a16="http://schemas.microsoft.com/office/drawing/2014/main" id="{45B39F10-55C2-CF6F-3F3B-E5CA20D4DD1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r-Latn-RS"/>
          </a:p>
        </p:txBody>
      </p:sp>
      <p:sp>
        <p:nvSpPr>
          <p:cNvPr id="4" name="Čuvar mesta za tekst 3">
            <a:extLst>
              <a:ext uri="{FF2B5EF4-FFF2-40B4-BE49-F238E27FC236}">
                <a16:creationId xmlns:a16="http://schemas.microsoft.com/office/drawing/2014/main" id="{5C923019-6512-7559-89F3-2A59A8BED1A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sr-Latn-RS"/>
              <a:t>Kliknite da biste uredili stilove teksta mastera</a:t>
            </a:r>
          </a:p>
        </p:txBody>
      </p:sp>
      <p:sp>
        <p:nvSpPr>
          <p:cNvPr id="5" name="Čuvar mesta za datum 4">
            <a:extLst>
              <a:ext uri="{FF2B5EF4-FFF2-40B4-BE49-F238E27FC236}">
                <a16:creationId xmlns:a16="http://schemas.microsoft.com/office/drawing/2014/main" id="{7BC01724-D82E-E1B6-C5B2-82B5B8361F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8B6C3F-66FE-4245-B4A8-222C840924AA}" type="datetimeFigureOut">
              <a:rPr lang="sr-Latn-RS" smtClean="0"/>
              <a:t>8.1.2025.</a:t>
            </a:fld>
            <a:endParaRPr lang="sr-Latn-RS"/>
          </a:p>
        </p:txBody>
      </p:sp>
      <p:sp>
        <p:nvSpPr>
          <p:cNvPr id="6" name="Čuvar mesta za podnožje 5">
            <a:extLst>
              <a:ext uri="{FF2B5EF4-FFF2-40B4-BE49-F238E27FC236}">
                <a16:creationId xmlns:a16="http://schemas.microsoft.com/office/drawing/2014/main" id="{0DD6FA96-5C51-8795-BA7A-784360884A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7" name="Čuvar mesta za broj slajda 6">
            <a:extLst>
              <a:ext uri="{FF2B5EF4-FFF2-40B4-BE49-F238E27FC236}">
                <a16:creationId xmlns:a16="http://schemas.microsoft.com/office/drawing/2014/main" id="{B5A0CADD-FD60-AA6B-0D2E-10CBD46555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BE5061-67E4-40FF-81C3-1AFF541DEDB8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21034845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Čuvar mesta za naslov 1">
            <a:extLst>
              <a:ext uri="{FF2B5EF4-FFF2-40B4-BE49-F238E27FC236}">
                <a16:creationId xmlns:a16="http://schemas.microsoft.com/office/drawing/2014/main" id="{5F738790-A015-2FAC-A7E2-7CD4DD0CB8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r-Latn-RS"/>
              <a:t>Kliknite i uredite naslov mastera</a:t>
            </a:r>
          </a:p>
        </p:txBody>
      </p:sp>
      <p:sp>
        <p:nvSpPr>
          <p:cNvPr id="3" name="Čuvar mesta za tekst 2">
            <a:extLst>
              <a:ext uri="{FF2B5EF4-FFF2-40B4-BE49-F238E27FC236}">
                <a16:creationId xmlns:a16="http://schemas.microsoft.com/office/drawing/2014/main" id="{E3417569-C2EF-BB48-F9A1-3BC8406DFD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r-Latn-RS"/>
              <a:t>Kliknite da biste uredili stilove teksta mastera</a:t>
            </a:r>
          </a:p>
          <a:p>
            <a:pPr lvl="1"/>
            <a:r>
              <a:rPr lang="sr-Latn-RS"/>
              <a:t>Drugi nivo</a:t>
            </a:r>
          </a:p>
          <a:p>
            <a:pPr lvl="2"/>
            <a:r>
              <a:rPr lang="sr-Latn-RS"/>
              <a:t>Treći nivo</a:t>
            </a:r>
          </a:p>
          <a:p>
            <a:pPr lvl="3"/>
            <a:r>
              <a:rPr lang="sr-Latn-RS"/>
              <a:t>Četvrti nivo</a:t>
            </a:r>
          </a:p>
          <a:p>
            <a:pPr lvl="4"/>
            <a:r>
              <a:rPr lang="sr-Latn-RS"/>
              <a:t>Peti nivo</a:t>
            </a:r>
          </a:p>
        </p:txBody>
      </p:sp>
      <p:sp>
        <p:nvSpPr>
          <p:cNvPr id="4" name="Čuvar mesta za datum 3">
            <a:extLst>
              <a:ext uri="{FF2B5EF4-FFF2-40B4-BE49-F238E27FC236}">
                <a16:creationId xmlns:a16="http://schemas.microsoft.com/office/drawing/2014/main" id="{4A7201A2-D183-85EF-9D4C-2B3F2AA8E21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E8B6C3F-66FE-4245-B4A8-222C840924AA}" type="datetimeFigureOut">
              <a:rPr lang="sr-Latn-RS" smtClean="0"/>
              <a:t>8.1.2025.</a:t>
            </a:fld>
            <a:endParaRPr lang="sr-Latn-RS"/>
          </a:p>
        </p:txBody>
      </p:sp>
      <p:sp>
        <p:nvSpPr>
          <p:cNvPr id="5" name="Čuvar mesta za podnožje 4">
            <a:extLst>
              <a:ext uri="{FF2B5EF4-FFF2-40B4-BE49-F238E27FC236}">
                <a16:creationId xmlns:a16="http://schemas.microsoft.com/office/drawing/2014/main" id="{F266CFC2-2A46-15B5-9EC7-55E71CD0CF0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sr-Latn-RS"/>
          </a:p>
        </p:txBody>
      </p:sp>
      <p:sp>
        <p:nvSpPr>
          <p:cNvPr id="6" name="Čuvar mesta za broj slajda 5">
            <a:extLst>
              <a:ext uri="{FF2B5EF4-FFF2-40B4-BE49-F238E27FC236}">
                <a16:creationId xmlns:a16="http://schemas.microsoft.com/office/drawing/2014/main" id="{DDB83568-B682-F0A2-5BC1-498C95FE25F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9BE5061-67E4-40FF-81C3-1AFF541DEDB8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20459160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file:///C:\Users\Dejan%20Blagojevic\Desktop\greens%20final\EU%20directive%20i%20standardi" TargetMode="Externa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sv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sv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sv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sv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sv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sv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sv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sv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sv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sv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sv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sv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03C6F4E6-30A1-4F63-C8CC-028750B5AAC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0"/>
            <a:ext cx="12196668" cy="4570886"/>
            <a:chOff x="0" y="0"/>
            <a:chExt cx="12196668" cy="4570886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49EA7CA8-3AE6-4F5F-9932-63303CF2D4D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0800000">
              <a:off x="0" y="0"/>
              <a:ext cx="12196668" cy="4570632"/>
            </a:xfrm>
            <a:prstGeom prst="rect">
              <a:avLst/>
            </a:prstGeom>
            <a:gradFill>
              <a:gsLst>
                <a:gs pos="0">
                  <a:schemeClr val="accent5"/>
                </a:gs>
                <a:gs pos="100000">
                  <a:schemeClr val="accent2"/>
                </a:gs>
              </a:gsLst>
              <a:lin ang="4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26E3E019-A259-1130-CC5C-3165020BC55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2791"/>
              <a:ext cx="10565988" cy="4568095"/>
            </a:xfrm>
            <a:prstGeom prst="rect">
              <a:avLst/>
            </a:prstGeom>
            <a:gradFill flip="none" rotWithShape="1">
              <a:gsLst>
                <a:gs pos="3000">
                  <a:schemeClr val="accent2"/>
                </a:gs>
                <a:gs pos="40000">
                  <a:schemeClr val="accent2">
                    <a:alpha val="0"/>
                  </a:schemeClr>
                </a:gs>
              </a:gsLst>
              <a:lin ang="174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C0769F99-CCA6-5CDC-D1E1-C59A4762F10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2"/>
              <a:ext cx="12192000" cy="4549891"/>
            </a:xfrm>
            <a:prstGeom prst="rect">
              <a:avLst/>
            </a:prstGeom>
            <a:gradFill>
              <a:gsLst>
                <a:gs pos="0">
                  <a:schemeClr val="accent5">
                    <a:alpha val="76000"/>
                  </a:schemeClr>
                </a:gs>
                <a:gs pos="67000">
                  <a:schemeClr val="accent2">
                    <a:alpha val="0"/>
                  </a:schemeClr>
                </a:gs>
              </a:gsLst>
              <a:lin ang="4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C13E73D3-029B-3D4E-1956-8EE7068A60C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0800000">
              <a:off x="4110544" y="18215"/>
              <a:ext cx="8086124" cy="4549887"/>
            </a:xfrm>
            <a:prstGeom prst="rect">
              <a:avLst/>
            </a:prstGeom>
            <a:gradFill flip="none" rotWithShape="1">
              <a:gsLst>
                <a:gs pos="0">
                  <a:schemeClr val="accent5">
                    <a:lumMod val="50000"/>
                    <a:alpha val="36000"/>
                  </a:schemeClr>
                </a:gs>
                <a:gs pos="45000">
                  <a:schemeClr val="accent5">
                    <a:alpha val="0"/>
                  </a:schemeClr>
                </a:gs>
              </a:gsLst>
              <a:lin ang="4200000" scaled="0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en-US"/>
            </a:p>
          </p:txBody>
        </p:sp>
      </p:grpSp>
      <p:sp>
        <p:nvSpPr>
          <p:cNvPr id="2" name="Naslov 1">
            <a:extLst>
              <a:ext uri="{FF2B5EF4-FFF2-40B4-BE49-F238E27FC236}">
                <a16:creationId xmlns:a16="http://schemas.microsoft.com/office/drawing/2014/main" id="{43336315-DE1F-F24E-0931-59ECBB37EA7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26348" y="1124262"/>
            <a:ext cx="8017652" cy="2690413"/>
          </a:xfrm>
        </p:spPr>
        <p:txBody>
          <a:bodyPr anchor="t">
            <a:normAutofit/>
          </a:bodyPr>
          <a:lstStyle/>
          <a:p>
            <a:pPr algn="l"/>
            <a:r>
              <a:rPr lang="sr-Latn-RS" sz="5400">
                <a:solidFill>
                  <a:srgbClr val="FFFFFF"/>
                </a:solidFill>
              </a:rPr>
              <a:t>Evropska direktiva 2008/98/ES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09441CD9-5EE2-883E-FD9B-CF8CA7F98FB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26348" y="5099566"/>
            <a:ext cx="6481746" cy="1199733"/>
          </a:xfrm>
        </p:spPr>
        <p:txBody>
          <a:bodyPr anchor="ctr">
            <a:normAutofit/>
          </a:bodyPr>
          <a:lstStyle/>
          <a:p>
            <a:pPr algn="l"/>
            <a:r>
              <a:rPr lang="en-US" sz="2000" u="sng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  <a:hlinkClick r:id="rId2"/>
              </a:rPr>
              <a:t>Direktive i standardi u zaštiti životne sredine</a:t>
            </a:r>
            <a:endParaRPr lang="sr-Latn-RS" sz="2000"/>
          </a:p>
          <a:p>
            <a:pPr algn="l"/>
            <a:endParaRPr lang="sr-Latn-RS" sz="2000"/>
          </a:p>
        </p:txBody>
      </p:sp>
      <p:pic>
        <p:nvPicPr>
          <p:cNvPr id="5" name="Slika 4" descr="Slika na kojoj se nalazi tekst&#10;&#10;Opis je automatski generisan">
            <a:extLst>
              <a:ext uri="{FF2B5EF4-FFF2-40B4-BE49-F238E27FC236}">
                <a16:creationId xmlns:a16="http://schemas.microsoft.com/office/drawing/2014/main" id="{C8BB402B-8D16-4DA7-4ABD-8B0713CA04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315325" y="5348885"/>
            <a:ext cx="3000375" cy="624077"/>
          </a:xfrm>
          <a:prstGeom prst="rect">
            <a:avLst/>
          </a:prstGeom>
          <a:noFill/>
        </p:spPr>
      </p:pic>
      <p:pic>
        <p:nvPicPr>
          <p:cNvPr id="4" name="Grafika 2105894456">
            <a:extLst>
              <a:ext uri="{FF2B5EF4-FFF2-40B4-BE49-F238E27FC236}">
                <a16:creationId xmlns:a16="http://schemas.microsoft.com/office/drawing/2014/main" id="{2A7B7399-4658-67B8-6BC8-8960EF65CF7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51870" y="6041382"/>
            <a:ext cx="1701165" cy="4425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852946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E02239D2-A05D-4A1C-9F06-FBA7FC730E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1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Naslov 1">
            <a:extLst>
              <a:ext uri="{FF2B5EF4-FFF2-40B4-BE49-F238E27FC236}">
                <a16:creationId xmlns:a16="http://schemas.microsoft.com/office/drawing/2014/main" id="{BD2F293A-F57F-9488-6E3D-22CEF6DAD5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19300" y="538956"/>
            <a:ext cx="8985250" cy="1118394"/>
          </a:xfrm>
        </p:spPr>
        <p:txBody>
          <a:bodyPr anchor="t">
            <a:normAutofit/>
          </a:bodyPr>
          <a:lstStyle/>
          <a:p>
            <a:r>
              <a:rPr lang="sr-Latn-RS" sz="2800" b="1"/>
              <a:t>Mere za poboljšanje infrastrukture i praćenje podataka</a:t>
            </a:r>
            <a:br>
              <a:rPr lang="sr-Latn-RS" sz="2800" b="1"/>
            </a:br>
            <a:endParaRPr lang="sr-Latn-RS" sz="2800"/>
          </a:p>
        </p:txBody>
      </p:sp>
      <p:pic>
        <p:nvPicPr>
          <p:cNvPr id="5" name="Slika 4" descr="Slika na kojoj se nalazi tekst&#10;&#10;Opis je automatski generisan">
            <a:extLst>
              <a:ext uri="{FF2B5EF4-FFF2-40B4-BE49-F238E27FC236}">
                <a16:creationId xmlns:a16="http://schemas.microsoft.com/office/drawing/2014/main" id="{FEC7B8A9-1908-D658-AFB0-EADC8556E67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04900" y="835679"/>
            <a:ext cx="749300" cy="155854"/>
          </a:xfrm>
          <a:prstGeom prst="rect">
            <a:avLst/>
          </a:prstGeom>
          <a:noFill/>
        </p:spPr>
      </p:pic>
      <p:sp>
        <p:nvSpPr>
          <p:cNvPr id="3" name="Čuvar mesta za sadržaj 2">
            <a:extLst>
              <a:ext uri="{FF2B5EF4-FFF2-40B4-BE49-F238E27FC236}">
                <a16:creationId xmlns:a16="http://schemas.microsoft.com/office/drawing/2014/main" id="{0EBBCB62-C2B7-557C-E6BF-38F074ACEA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09650" y="1847849"/>
            <a:ext cx="9994900" cy="4254501"/>
          </a:xfrm>
        </p:spPr>
        <p:txBody>
          <a:bodyPr>
            <a:norm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sr-Latn-RS" sz="2000" b="1"/>
              <a:t>Unapređenje infrastrukture</a:t>
            </a:r>
            <a:r>
              <a:rPr lang="sr-Latn-RS" sz="2000"/>
              <a:t> – Države članice EU moraju ulagati u moderne sisteme za prikupljanje, sortiranje i reciklažu otpada, kao i u sisteme za energetsko iskorišćavanje otpada.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sr-Latn-RS" sz="2000" b="1"/>
              <a:t>Izveštavanje i transparentnost</a:t>
            </a:r>
            <a:r>
              <a:rPr lang="sr-Latn-RS" sz="2000"/>
              <a:t> – Uvedeni su mehanizmi za praćenje i izveštavanje o postignutim ciljevima reciklaže i ponovne upotrebe otpada, kao i mehanizmi za korektivne mere.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sr-Latn-RS" sz="2000" b="1"/>
              <a:t>Uvođenje novih tehnologija</a:t>
            </a:r>
            <a:r>
              <a:rPr lang="sr-Latn-RS" sz="2000"/>
              <a:t> – Podržava se uvođenje digitalnih alata i softvera za praćenje toka otpada i optimizaciju sistema reciklaže.</a:t>
            </a:r>
          </a:p>
          <a:p>
            <a:endParaRPr lang="sr-Latn-RS" sz="2000"/>
          </a:p>
        </p:txBody>
      </p:sp>
      <p:pic>
        <p:nvPicPr>
          <p:cNvPr id="4" name="Grafika 2105894456">
            <a:extLst>
              <a:ext uri="{FF2B5EF4-FFF2-40B4-BE49-F238E27FC236}">
                <a16:creationId xmlns:a16="http://schemas.microsoft.com/office/drawing/2014/main" id="{5D170F16-5843-450E-2DE4-073F504CB5B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51870" y="6041382"/>
            <a:ext cx="1701165" cy="4425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705210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E02239D2-A05D-4A1C-9F06-FBA7FC730E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1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Naslov 1">
            <a:extLst>
              <a:ext uri="{FF2B5EF4-FFF2-40B4-BE49-F238E27FC236}">
                <a16:creationId xmlns:a16="http://schemas.microsoft.com/office/drawing/2014/main" id="{2D24190F-0D76-D70D-8932-AFFCFC2A42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19300" y="538956"/>
            <a:ext cx="8985250" cy="1118394"/>
          </a:xfrm>
        </p:spPr>
        <p:txBody>
          <a:bodyPr anchor="t">
            <a:normAutofit/>
          </a:bodyPr>
          <a:lstStyle/>
          <a:p>
            <a:r>
              <a:rPr lang="sr-Latn-RS" sz="3700" b="1"/>
              <a:t>Ciljevi za cirkularnu ekonomiju</a:t>
            </a:r>
            <a:br>
              <a:rPr lang="sr-Latn-RS" sz="3700" b="1"/>
            </a:br>
            <a:endParaRPr lang="sr-Latn-RS" sz="3700"/>
          </a:p>
        </p:txBody>
      </p:sp>
      <p:pic>
        <p:nvPicPr>
          <p:cNvPr id="5" name="Slika 4" descr="Slika na kojoj se nalazi tekst&#10;&#10;Opis je automatski generisan">
            <a:extLst>
              <a:ext uri="{FF2B5EF4-FFF2-40B4-BE49-F238E27FC236}">
                <a16:creationId xmlns:a16="http://schemas.microsoft.com/office/drawing/2014/main" id="{E8F16A09-DB58-A102-4050-099356816D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04900" y="835679"/>
            <a:ext cx="749300" cy="155854"/>
          </a:xfrm>
          <a:prstGeom prst="rect">
            <a:avLst/>
          </a:prstGeom>
          <a:noFill/>
        </p:spPr>
      </p:pic>
      <p:sp>
        <p:nvSpPr>
          <p:cNvPr id="3" name="Čuvar mesta za sadržaj 2">
            <a:extLst>
              <a:ext uri="{FF2B5EF4-FFF2-40B4-BE49-F238E27FC236}">
                <a16:creationId xmlns:a16="http://schemas.microsoft.com/office/drawing/2014/main" id="{97F742A8-EA56-1898-8502-2F3194CA12E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09650" y="1847849"/>
            <a:ext cx="9994900" cy="4254501"/>
          </a:xfrm>
        </p:spPr>
        <p:txBody>
          <a:bodyPr>
            <a:norm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sr-Latn-RS" sz="2000" b="1"/>
              <a:t>Podsticanje ponovne upotrebe proizvoda</a:t>
            </a:r>
            <a:r>
              <a:rPr lang="sr-Latn-RS" sz="2000"/>
              <a:t> – Direktiva promoviše razvoj tržišta za polovnu robu i proizvode napravljene od recikliranih materijala.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sr-Latn-RS" sz="2000" b="1"/>
              <a:t>Industrijska simbioza</a:t>
            </a:r>
            <a:r>
              <a:rPr lang="sr-Latn-RS" sz="2000"/>
              <a:t> – Podstiču se partnerstva između kompanija kako bi otpad jedne industrije postao sirovina za drugu industriju.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sr-Latn-RS" sz="2000" b="1"/>
              <a:t>Razvoj inovativnih rešenja</a:t>
            </a:r>
            <a:r>
              <a:rPr lang="sr-Latn-RS" sz="2000"/>
              <a:t> – Promoviše se istraživanje i razvoj novih tehnologija za reciklažu, kao i kreiranje proizvoda sa niskim ugljeničnim otiskom.</a:t>
            </a:r>
          </a:p>
          <a:p>
            <a:endParaRPr lang="sr-Latn-RS" sz="2000"/>
          </a:p>
        </p:txBody>
      </p:sp>
      <p:pic>
        <p:nvPicPr>
          <p:cNvPr id="4" name="Grafika 2105894456">
            <a:extLst>
              <a:ext uri="{FF2B5EF4-FFF2-40B4-BE49-F238E27FC236}">
                <a16:creationId xmlns:a16="http://schemas.microsoft.com/office/drawing/2014/main" id="{E4A43188-411D-B3D1-451C-8D1BAECD83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51870" y="6041382"/>
            <a:ext cx="1701165" cy="4425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828533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E02239D2-A05D-4A1C-9F06-FBA7FC730E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1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Naslov 1">
            <a:extLst>
              <a:ext uri="{FF2B5EF4-FFF2-40B4-BE49-F238E27FC236}">
                <a16:creationId xmlns:a16="http://schemas.microsoft.com/office/drawing/2014/main" id="{3DEB4CD1-AF34-8B06-192A-FE7EA04B63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19300" y="538956"/>
            <a:ext cx="8985250" cy="1118394"/>
          </a:xfrm>
        </p:spPr>
        <p:txBody>
          <a:bodyPr anchor="t">
            <a:normAutofit/>
          </a:bodyPr>
          <a:lstStyle/>
          <a:p>
            <a:r>
              <a:rPr lang="sr-Latn-RS" sz="3700" b="1"/>
              <a:t>5. Povećanje transparentnosti i izveštavanje:</a:t>
            </a:r>
            <a:br>
              <a:rPr lang="sr-Latn-RS" sz="3700" b="1"/>
            </a:br>
            <a:endParaRPr lang="sr-Latn-RS" sz="3700"/>
          </a:p>
        </p:txBody>
      </p:sp>
      <p:pic>
        <p:nvPicPr>
          <p:cNvPr id="5" name="Slika 4" descr="Slika na kojoj se nalazi tekst&#10;&#10;Opis je automatski generisan">
            <a:extLst>
              <a:ext uri="{FF2B5EF4-FFF2-40B4-BE49-F238E27FC236}">
                <a16:creationId xmlns:a16="http://schemas.microsoft.com/office/drawing/2014/main" id="{E4380E6F-47E6-8119-AD9B-53104E27C89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04900" y="835679"/>
            <a:ext cx="749300" cy="155854"/>
          </a:xfrm>
          <a:prstGeom prst="rect">
            <a:avLst/>
          </a:prstGeom>
          <a:noFill/>
        </p:spPr>
      </p:pic>
      <p:sp>
        <p:nvSpPr>
          <p:cNvPr id="3" name="Čuvar mesta za sadržaj 2">
            <a:extLst>
              <a:ext uri="{FF2B5EF4-FFF2-40B4-BE49-F238E27FC236}">
                <a16:creationId xmlns:a16="http://schemas.microsoft.com/office/drawing/2014/main" id="{92839827-9B40-BB3C-D0DC-2295C734D0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09650" y="1847849"/>
            <a:ext cx="9994900" cy="4254501"/>
          </a:xfrm>
        </p:spPr>
        <p:txBody>
          <a:bodyPr>
            <a:normAutofit/>
          </a:bodyPr>
          <a:lstStyle/>
          <a:p>
            <a:r>
              <a:rPr lang="sr-Latn-RS" sz="2000"/>
              <a:t>Direktiva traži od država članica da obezbede efikasne sisteme za praćenje i izveštavanje o količinama nastalog otpada, stopama reciklaže i količinama otpada koji se odlaže na deponijama. Povećanje transparentnosti kroz periodično izveštavanje omogućava:</a:t>
            </a:r>
          </a:p>
          <a:p>
            <a:pPr lvl="1"/>
            <a:r>
              <a:rPr lang="sr-Latn-RS" sz="2000"/>
              <a:t>Bolje praćenje napretka u ostvarivanju ciljeva.</a:t>
            </a:r>
          </a:p>
          <a:p>
            <a:pPr lvl="1"/>
            <a:r>
              <a:rPr lang="sr-Latn-RS" sz="2000"/>
              <a:t>Prepoznavanje i ispravljanje problema u sistemima upravljanja otpadom.</a:t>
            </a:r>
          </a:p>
          <a:p>
            <a:pPr lvl="1"/>
            <a:r>
              <a:rPr lang="sr-Latn-RS" sz="2000"/>
              <a:t>Razvijanje boljih politika i praksi za smanjenje negativnog uticaja otpada na životnu sredinu.</a:t>
            </a:r>
          </a:p>
          <a:p>
            <a:endParaRPr lang="sr-Latn-RS" sz="2000"/>
          </a:p>
        </p:txBody>
      </p:sp>
      <p:pic>
        <p:nvPicPr>
          <p:cNvPr id="4" name="Grafika 2105894456">
            <a:extLst>
              <a:ext uri="{FF2B5EF4-FFF2-40B4-BE49-F238E27FC236}">
                <a16:creationId xmlns:a16="http://schemas.microsoft.com/office/drawing/2014/main" id="{1FC76C73-EBB6-1A6F-5959-1F39940E5EF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51870" y="6041382"/>
            <a:ext cx="1701165" cy="4425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36895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E02239D2-A05D-4A1C-9F06-FBA7FC730E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1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Naslov 1">
            <a:extLst>
              <a:ext uri="{FF2B5EF4-FFF2-40B4-BE49-F238E27FC236}">
                <a16:creationId xmlns:a16="http://schemas.microsoft.com/office/drawing/2014/main" id="{581E94B6-C041-285A-191F-89DD1DD7C4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19300" y="538956"/>
            <a:ext cx="8985250" cy="1118394"/>
          </a:xfrm>
        </p:spPr>
        <p:txBody>
          <a:bodyPr anchor="t">
            <a:normAutofit/>
          </a:bodyPr>
          <a:lstStyle/>
          <a:p>
            <a:r>
              <a:rPr lang="sr-Latn-RS" sz="3700" b="1"/>
              <a:t>6. Obavezni ciljevi za smanjenje odlaganja otpada na deponije</a:t>
            </a:r>
            <a:endParaRPr lang="sr-Latn-RS" sz="3700"/>
          </a:p>
        </p:txBody>
      </p:sp>
      <p:pic>
        <p:nvPicPr>
          <p:cNvPr id="5" name="Slika 4" descr="Slika na kojoj se nalazi tekst&#10;&#10;Opis je automatski generisan">
            <a:extLst>
              <a:ext uri="{FF2B5EF4-FFF2-40B4-BE49-F238E27FC236}">
                <a16:creationId xmlns:a16="http://schemas.microsoft.com/office/drawing/2014/main" id="{EC85F796-3142-D979-4049-84F76E3B49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04900" y="835679"/>
            <a:ext cx="749300" cy="155854"/>
          </a:xfrm>
          <a:prstGeom prst="rect">
            <a:avLst/>
          </a:prstGeom>
          <a:noFill/>
        </p:spPr>
      </p:pic>
      <p:sp>
        <p:nvSpPr>
          <p:cNvPr id="3" name="Čuvar mesta za sadržaj 2">
            <a:extLst>
              <a:ext uri="{FF2B5EF4-FFF2-40B4-BE49-F238E27FC236}">
                <a16:creationId xmlns:a16="http://schemas.microsoft.com/office/drawing/2014/main" id="{E3D32229-2D40-0544-FE5D-DE73FBA3E2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09650" y="1847849"/>
            <a:ext cx="9994900" cy="4254501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sr-Latn-RS" sz="2000" b="1"/>
          </a:p>
          <a:p>
            <a:r>
              <a:rPr lang="sr-Latn-RS" sz="2000"/>
              <a:t>Jedan od glavnih ciljeva Direktive je smanjenje zavisnosti od deponovanja otpada, kao krajnje opcije za upravljanje otpadom. To uključuje: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sr-Latn-RS" sz="2000" b="1"/>
              <a:t>Smanjenje deponovanja biootpada -</a:t>
            </a:r>
            <a:r>
              <a:rPr lang="sr-Latn-RS" sz="2000"/>
              <a:t>Direktiva postavlja ciljeve smanjenja deponovanja biootpada, kao što su ostaci hrane i vrtni otpad, koji mogu biti reciklirani u kompost ili iskorišćeni za proizvodnju biogasova.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sr-Latn-RS" sz="2000" b="1"/>
              <a:t>Smanjenje deponovanja neopasnog otpada -</a:t>
            </a:r>
            <a:r>
              <a:rPr lang="sr-Latn-RS" sz="2000"/>
              <a:t> Količina neopasnog otpada koja se odlaže na deponijama takođe treba da se smanji, s ciljem smanjenja emisije metana, koji je jedan od najopasnijih stakleničkih gasova.</a:t>
            </a:r>
          </a:p>
          <a:p>
            <a:endParaRPr lang="sr-Latn-RS" sz="2000"/>
          </a:p>
        </p:txBody>
      </p:sp>
      <p:pic>
        <p:nvPicPr>
          <p:cNvPr id="4" name="Grafika 2105894456">
            <a:extLst>
              <a:ext uri="{FF2B5EF4-FFF2-40B4-BE49-F238E27FC236}">
                <a16:creationId xmlns:a16="http://schemas.microsoft.com/office/drawing/2014/main" id="{D68B0F6F-F010-EFD1-81E9-77BCF61AF9B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51870" y="6041382"/>
            <a:ext cx="1701165" cy="4425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676963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E02239D2-A05D-4A1C-9F06-FBA7FC730E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1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Naslov 1">
            <a:extLst>
              <a:ext uri="{FF2B5EF4-FFF2-40B4-BE49-F238E27FC236}">
                <a16:creationId xmlns:a16="http://schemas.microsoft.com/office/drawing/2014/main" id="{79795833-46A9-5B9B-3C62-D4C8E8529E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19300" y="538956"/>
            <a:ext cx="8985250" cy="1118394"/>
          </a:xfrm>
        </p:spPr>
        <p:txBody>
          <a:bodyPr anchor="t">
            <a:normAutofit/>
          </a:bodyPr>
          <a:lstStyle/>
          <a:p>
            <a:r>
              <a:rPr lang="sr-Latn-RS" sz="3700" b="1"/>
              <a:t>Uvođenje sistema za sakupljanje specifičnih vrsta otpada</a:t>
            </a:r>
            <a:endParaRPr lang="sr-Latn-RS" sz="3700"/>
          </a:p>
        </p:txBody>
      </p:sp>
      <p:pic>
        <p:nvPicPr>
          <p:cNvPr id="5" name="Slika 4" descr="Slika na kojoj se nalazi tekst&#10;&#10;Opis je automatski generisan">
            <a:extLst>
              <a:ext uri="{FF2B5EF4-FFF2-40B4-BE49-F238E27FC236}">
                <a16:creationId xmlns:a16="http://schemas.microsoft.com/office/drawing/2014/main" id="{6A84C445-31BA-BCF7-3842-2F1CBB7B88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04900" y="835679"/>
            <a:ext cx="749300" cy="155854"/>
          </a:xfrm>
          <a:prstGeom prst="rect">
            <a:avLst/>
          </a:prstGeom>
          <a:noFill/>
        </p:spPr>
      </p:pic>
      <p:sp>
        <p:nvSpPr>
          <p:cNvPr id="3" name="Čuvar mesta za sadržaj 2">
            <a:extLst>
              <a:ext uri="{FF2B5EF4-FFF2-40B4-BE49-F238E27FC236}">
                <a16:creationId xmlns:a16="http://schemas.microsoft.com/office/drawing/2014/main" id="{5EB63344-3623-561F-570C-FEF8279E06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09650" y="1847849"/>
            <a:ext cx="9994900" cy="4254501"/>
          </a:xfrm>
        </p:spPr>
        <p:txBody>
          <a:bodyPr>
            <a:normAutofit/>
          </a:bodyPr>
          <a:lstStyle/>
          <a:p>
            <a:r>
              <a:rPr lang="sr-Latn-RS" sz="2000"/>
              <a:t>Direktiva pruža okvir za uvođenje posebnih sistema za sakupljanje specifičnih vrsta otpada, kao što su: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sr-Latn-RS" sz="2000" b="1"/>
              <a:t>Elektronski otpad</a:t>
            </a:r>
            <a:r>
              <a:rPr lang="sr-Latn-RS" sz="2000"/>
              <a:t> (e-otpad): Potrebni su specijalizovani sistemi za reciklažu elektronike i električnih uređaja.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sr-Latn-RS" sz="2000" b="1"/>
              <a:t>Baterije i akumulatori</a:t>
            </a:r>
            <a:r>
              <a:rPr lang="sr-Latn-RS" sz="2000"/>
              <a:t>: Direktiva zahteva posebne sisteme za prikupljanje i reciklažu baterija i akumulatora, koji sadrže štetne hemikalije.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sr-Latn-RS" sz="2000" b="1"/>
              <a:t>Otpadi od plastike</a:t>
            </a:r>
            <a:r>
              <a:rPr lang="sr-Latn-RS" sz="2000"/>
              <a:t>: Uvođenje sistema za prikupljanje i reciklažu plastike, koja predstavlja veliki izazov u smislu degradacije u prirodi.</a:t>
            </a:r>
          </a:p>
          <a:p>
            <a:endParaRPr lang="sr-Latn-RS" sz="2000"/>
          </a:p>
        </p:txBody>
      </p:sp>
      <p:pic>
        <p:nvPicPr>
          <p:cNvPr id="4" name="Grafika 2105894456">
            <a:extLst>
              <a:ext uri="{FF2B5EF4-FFF2-40B4-BE49-F238E27FC236}">
                <a16:creationId xmlns:a16="http://schemas.microsoft.com/office/drawing/2014/main" id="{69E5C8EC-088A-B2AE-F33D-83B3FD2E0A4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51870" y="6041382"/>
            <a:ext cx="1701165" cy="4425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655266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9">
            <a:extLst>
              <a:ext uri="{FF2B5EF4-FFF2-40B4-BE49-F238E27FC236}">
                <a16:creationId xmlns:a16="http://schemas.microsoft.com/office/drawing/2014/main" id="{572A6AC3-A5EB-4E50-B460-8B0A428F31B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1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Naslov 1">
            <a:extLst>
              <a:ext uri="{FF2B5EF4-FFF2-40B4-BE49-F238E27FC236}">
                <a16:creationId xmlns:a16="http://schemas.microsoft.com/office/drawing/2014/main" id="{FBDA055F-59E2-BB4F-5EFB-B8FECBAD5B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98181" y="2057044"/>
            <a:ext cx="9792469" cy="1293788"/>
          </a:xfrm>
        </p:spPr>
        <p:txBody>
          <a:bodyPr anchor="ctr">
            <a:normAutofit/>
          </a:bodyPr>
          <a:lstStyle/>
          <a:p>
            <a:pPr algn="ctr"/>
            <a:r>
              <a:rPr lang="sr-Latn-RS" sz="4000" b="1"/>
              <a:t>Zelena javna nabavka i ekološki dizajn</a:t>
            </a:r>
            <a:endParaRPr lang="sr-Latn-RS" sz="4000"/>
          </a:p>
        </p:txBody>
      </p:sp>
      <p:pic>
        <p:nvPicPr>
          <p:cNvPr id="5" name="Slika 4" descr="Slika na kojoj se nalazi tekst&#10;&#10;Opis je automatski generisan">
            <a:extLst>
              <a:ext uri="{FF2B5EF4-FFF2-40B4-BE49-F238E27FC236}">
                <a16:creationId xmlns:a16="http://schemas.microsoft.com/office/drawing/2014/main" id="{057A61BF-901D-26E0-E982-8D975032D6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381533" y="1068661"/>
            <a:ext cx="1311728" cy="272839"/>
          </a:xfrm>
          <a:prstGeom prst="rect">
            <a:avLst/>
          </a:prstGeom>
          <a:noFill/>
        </p:spPr>
      </p:pic>
      <p:sp>
        <p:nvSpPr>
          <p:cNvPr id="3" name="Čuvar mesta za sadržaj 2">
            <a:extLst>
              <a:ext uri="{FF2B5EF4-FFF2-40B4-BE49-F238E27FC236}">
                <a16:creationId xmlns:a16="http://schemas.microsoft.com/office/drawing/2014/main" id="{4522DDAC-C699-19E9-D030-A468065FEAF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98181" y="3514855"/>
            <a:ext cx="9792469" cy="2606545"/>
          </a:xfrm>
        </p:spPr>
        <p:txBody>
          <a:bodyPr anchor="t">
            <a:normAutofit/>
          </a:bodyPr>
          <a:lstStyle/>
          <a:p>
            <a:pPr algn="ctr"/>
            <a:r>
              <a:rPr lang="sr-Latn-RS" sz="2000" dirty="0"/>
              <a:t>Direktiva podržava zelenu javnu nabavku, koja podrazumeva izbor ekološki prihvatljivih proizvoda u javnim nabavkama, što omogućava:</a:t>
            </a:r>
          </a:p>
          <a:p>
            <a:pPr lvl="1" algn="ctr"/>
            <a:r>
              <a:rPr lang="sr-Latn-RS" sz="2000" dirty="0"/>
              <a:t>Smanjenje uticaja potrošnje na životnu sredinu.</a:t>
            </a:r>
          </a:p>
          <a:p>
            <a:pPr lvl="1" algn="ctr"/>
            <a:r>
              <a:rPr lang="sr-Latn-RS" sz="2000" dirty="0"/>
              <a:t>Podsticanje tržišta za ekološki dizajnirane proizvode koji mogu biti lakše reciklirani, imaju manji uticaj na prirodu ili koriste reciklirane materijale.</a:t>
            </a:r>
          </a:p>
          <a:p>
            <a:pPr lvl="1" algn="ctr"/>
            <a:r>
              <a:rPr lang="sr-Latn-RS" sz="2000" dirty="0"/>
              <a:t>Stvaranje podsticaja za industriju da se razvijaju održivi proizvodi i procesi.</a:t>
            </a:r>
          </a:p>
          <a:p>
            <a:pPr algn="ctr"/>
            <a:endParaRPr lang="sr-Latn-RS" sz="2000" dirty="0"/>
          </a:p>
        </p:txBody>
      </p:sp>
      <p:pic>
        <p:nvPicPr>
          <p:cNvPr id="4" name="Grafika 2105894456">
            <a:extLst>
              <a:ext uri="{FF2B5EF4-FFF2-40B4-BE49-F238E27FC236}">
                <a16:creationId xmlns:a16="http://schemas.microsoft.com/office/drawing/2014/main" id="{6796C456-24BB-CD38-5871-2C2FEBB2865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51870" y="6041382"/>
            <a:ext cx="1701165" cy="4425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672745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E02239D2-A05D-4A1C-9F06-FBA7FC730E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1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Naslov 1">
            <a:extLst>
              <a:ext uri="{FF2B5EF4-FFF2-40B4-BE49-F238E27FC236}">
                <a16:creationId xmlns:a16="http://schemas.microsoft.com/office/drawing/2014/main" id="{026095D5-DF2C-8D87-A2FA-3441CACBA3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19300" y="538956"/>
            <a:ext cx="8985250" cy="1118394"/>
          </a:xfrm>
        </p:spPr>
        <p:txBody>
          <a:bodyPr anchor="t">
            <a:normAutofit/>
          </a:bodyPr>
          <a:lstStyle/>
          <a:p>
            <a:r>
              <a:rPr lang="sr-Latn-RS" sz="3700" b="1"/>
              <a:t>9. Smanjenje opasnog otpada:</a:t>
            </a:r>
            <a:br>
              <a:rPr lang="sr-Latn-RS" sz="3700" b="1"/>
            </a:br>
            <a:endParaRPr lang="sr-Latn-RS" sz="3700"/>
          </a:p>
        </p:txBody>
      </p:sp>
      <p:pic>
        <p:nvPicPr>
          <p:cNvPr id="5" name="Slika 4" descr="Slika na kojoj se nalazi tekst&#10;&#10;Opis je automatski generisan">
            <a:extLst>
              <a:ext uri="{FF2B5EF4-FFF2-40B4-BE49-F238E27FC236}">
                <a16:creationId xmlns:a16="http://schemas.microsoft.com/office/drawing/2014/main" id="{AA3FB733-EA4F-1D13-178D-B846BE3DE8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04900" y="835679"/>
            <a:ext cx="749300" cy="155854"/>
          </a:xfrm>
          <a:prstGeom prst="rect">
            <a:avLst/>
          </a:prstGeom>
          <a:noFill/>
        </p:spPr>
      </p:pic>
      <p:sp>
        <p:nvSpPr>
          <p:cNvPr id="3" name="Čuvar mesta za sadržaj 2">
            <a:extLst>
              <a:ext uri="{FF2B5EF4-FFF2-40B4-BE49-F238E27FC236}">
                <a16:creationId xmlns:a16="http://schemas.microsoft.com/office/drawing/2014/main" id="{DD6E82CF-5AFE-DA8B-DE99-69580DC92C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09650" y="1847849"/>
            <a:ext cx="9994900" cy="425450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sr-Latn-RS" sz="2000"/>
              <a:t>Direktiva uključuje posebne smernice za upravljanje opasnim otpadom, kako bi se sprečile potencijalne opasnosti po zdravlje i životnu sredinu. To uključuje: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sr-Latn-RS" sz="2000" b="1"/>
              <a:t>Regulisanje upravljanja opasnim materijalima -</a:t>
            </a:r>
            <a:r>
              <a:rPr lang="sr-Latn-RS" sz="2000"/>
              <a:t> Ova oblast obuhvata precizne smernice za skladištenje, transport, tretman i odlaganje opasnog otpada.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sr-Latn-RS" sz="2000" b="1"/>
              <a:t>Specijalizovani tretman -</a:t>
            </a:r>
            <a:r>
              <a:rPr lang="sr-Latn-RS" sz="2000"/>
              <a:t> Opasan otpad mora biti tretiran u specijalizovanim postrojenjima, koja minimiziraju rizik za životnu sredinu i zdravlje ljudi.</a:t>
            </a:r>
          </a:p>
          <a:p>
            <a:endParaRPr lang="sr-Latn-RS" sz="2000"/>
          </a:p>
        </p:txBody>
      </p:sp>
      <p:pic>
        <p:nvPicPr>
          <p:cNvPr id="4" name="Grafika 2105894456">
            <a:extLst>
              <a:ext uri="{FF2B5EF4-FFF2-40B4-BE49-F238E27FC236}">
                <a16:creationId xmlns:a16="http://schemas.microsoft.com/office/drawing/2014/main" id="{68938D7E-F7F3-009E-024F-145EF44E48A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51870" y="6041382"/>
            <a:ext cx="1701165" cy="4425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813124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E02239D2-A05D-4A1C-9F06-FBA7FC730E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1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Naslov 1">
            <a:extLst>
              <a:ext uri="{FF2B5EF4-FFF2-40B4-BE49-F238E27FC236}">
                <a16:creationId xmlns:a16="http://schemas.microsoft.com/office/drawing/2014/main" id="{2020B338-BF04-6D93-8578-075CC640D2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19300" y="538956"/>
            <a:ext cx="8985250" cy="1118394"/>
          </a:xfrm>
        </p:spPr>
        <p:txBody>
          <a:bodyPr anchor="t">
            <a:normAutofit/>
          </a:bodyPr>
          <a:lstStyle/>
          <a:p>
            <a:r>
              <a:rPr lang="sr-Latn-RS" sz="3700" b="1"/>
              <a:t>Zaključak</a:t>
            </a:r>
            <a:br>
              <a:rPr lang="sr-Latn-RS" sz="3700" b="1"/>
            </a:br>
            <a:endParaRPr lang="sr-Latn-RS" sz="3700"/>
          </a:p>
        </p:txBody>
      </p:sp>
      <p:pic>
        <p:nvPicPr>
          <p:cNvPr id="5" name="Slika 4" descr="Slika na kojoj se nalazi tekst&#10;&#10;Opis je automatski generisan">
            <a:extLst>
              <a:ext uri="{FF2B5EF4-FFF2-40B4-BE49-F238E27FC236}">
                <a16:creationId xmlns:a16="http://schemas.microsoft.com/office/drawing/2014/main" id="{D68B55D2-EDBD-91BA-EA01-2822E71994A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04900" y="835679"/>
            <a:ext cx="749300" cy="155854"/>
          </a:xfrm>
          <a:prstGeom prst="rect">
            <a:avLst/>
          </a:prstGeom>
          <a:noFill/>
        </p:spPr>
      </p:pic>
      <p:sp>
        <p:nvSpPr>
          <p:cNvPr id="3" name="Čuvar mesta za sadržaj 2">
            <a:extLst>
              <a:ext uri="{FF2B5EF4-FFF2-40B4-BE49-F238E27FC236}">
                <a16:creationId xmlns:a16="http://schemas.microsoft.com/office/drawing/2014/main" id="{B79F103A-2DB0-A061-EB13-04D5CC95183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09650" y="1847849"/>
            <a:ext cx="9994900" cy="4254501"/>
          </a:xfrm>
        </p:spPr>
        <p:txBody>
          <a:bodyPr>
            <a:normAutofit/>
          </a:bodyPr>
          <a:lstStyle/>
          <a:p>
            <a:r>
              <a:rPr lang="sr-Latn-RS" sz="2000"/>
              <a:t>Direktiva 2008/98/ES postavlja ambiciozne ciljeve i detaljna pravila kako bi se postigla održiva upotreba resursa i smanjila količina otpada koji završava na deponijama. Fokusira se na prevenciju nastanka otpada, reciklažu, ponovnu upotrebu i smanjenje štetnih uticaja na životnu sredinu. Implementacija ovih ciljeva podržava prelazak na cirkularnu ekonomiju, smanjenje emisije gasova sa efektom staklene bašte i očuvanje prirodnih resursa za buduće generacije.</a:t>
            </a:r>
          </a:p>
          <a:p>
            <a:endParaRPr lang="sr-Latn-RS" sz="2000"/>
          </a:p>
        </p:txBody>
      </p:sp>
      <p:pic>
        <p:nvPicPr>
          <p:cNvPr id="4" name="Grafika 2105894456">
            <a:extLst>
              <a:ext uri="{FF2B5EF4-FFF2-40B4-BE49-F238E27FC236}">
                <a16:creationId xmlns:a16="http://schemas.microsoft.com/office/drawing/2014/main" id="{EA06C059-6DA3-68F0-E49D-3D7677307CE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51870" y="6041382"/>
            <a:ext cx="1701165" cy="4425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327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55F7ABCA-A68A-47DD-B732-76FF34C6FB7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1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Naslov 1">
            <a:extLst>
              <a:ext uri="{FF2B5EF4-FFF2-40B4-BE49-F238E27FC236}">
                <a16:creationId xmlns:a16="http://schemas.microsoft.com/office/drawing/2014/main" id="{63AC7D75-A2C5-73C6-6E31-B5F155EEA1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3465" y="3505199"/>
            <a:ext cx="4809068" cy="2608143"/>
          </a:xfrm>
        </p:spPr>
        <p:txBody>
          <a:bodyPr anchor="t">
            <a:normAutofit/>
          </a:bodyPr>
          <a:lstStyle/>
          <a:p>
            <a:pPr algn="ctr"/>
            <a:r>
              <a:rPr lang="sr-Latn-RS" sz="4000" b="1"/>
              <a:t>Ključni aspekti Direktive 2008/98/ES:</a:t>
            </a:r>
            <a:endParaRPr lang="sr-Latn-RS" sz="4000"/>
          </a:p>
        </p:txBody>
      </p:sp>
      <p:pic>
        <p:nvPicPr>
          <p:cNvPr id="5" name="Slika 4" descr="Slika na kojoj se nalazi tekst&#10;&#10;Opis je automatski generisan">
            <a:extLst>
              <a:ext uri="{FF2B5EF4-FFF2-40B4-BE49-F238E27FC236}">
                <a16:creationId xmlns:a16="http://schemas.microsoft.com/office/drawing/2014/main" id="{C4450CFE-B8E9-2947-9DE0-E066675C0F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90799" y="2881465"/>
            <a:ext cx="914400" cy="190195"/>
          </a:xfrm>
          <a:prstGeom prst="rect">
            <a:avLst/>
          </a:prstGeom>
          <a:noFill/>
        </p:spPr>
      </p:pic>
      <p:sp>
        <p:nvSpPr>
          <p:cNvPr id="3" name="Čuvar mesta za sadržaj 2">
            <a:extLst>
              <a:ext uri="{FF2B5EF4-FFF2-40B4-BE49-F238E27FC236}">
                <a16:creationId xmlns:a16="http://schemas.microsoft.com/office/drawing/2014/main" id="{278F352C-C84E-386C-D6DC-463DE480A4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7100" y="643467"/>
            <a:ext cx="5668433" cy="5401733"/>
          </a:xfrm>
        </p:spPr>
        <p:txBody>
          <a:bodyPr anchor="ctr">
            <a:normAutofit/>
          </a:bodyPr>
          <a:lstStyle/>
          <a:p>
            <a:endParaRPr lang="sr-Latn-RS" sz="1800" b="1"/>
          </a:p>
          <a:p>
            <a:r>
              <a:rPr lang="sr-Latn-RS" sz="1800" b="1"/>
              <a:t>Prevenicija nastanka otpada: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sr-Latn-RS" sz="1800"/>
              <a:t>Direktiva promoviše preventivne mere za smanjenje nastanka otpada, što uključuje projekte za smanjenje potrošnje resursa, duži vek trajanja proizvoda i efikasnije korišćenje resursa.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sr-Latn-RS" sz="1800"/>
              <a:t>Podstiče industrije da razvijaju proizvode koji su ekološki prihvatljiviji, odnosno lakši za reciklažu i ponovnu upotrebu.</a:t>
            </a:r>
          </a:p>
          <a:p>
            <a:endParaRPr lang="sr-Latn-RS" sz="1800"/>
          </a:p>
        </p:txBody>
      </p:sp>
      <p:pic>
        <p:nvPicPr>
          <p:cNvPr id="4" name="Grafika 2105894456">
            <a:extLst>
              <a:ext uri="{FF2B5EF4-FFF2-40B4-BE49-F238E27FC236}">
                <a16:creationId xmlns:a16="http://schemas.microsoft.com/office/drawing/2014/main" id="{84984980-2884-C422-27BC-B7AF8DB0A69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51870" y="6041382"/>
            <a:ext cx="1701165" cy="4425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20299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9">
            <a:extLst>
              <a:ext uri="{FF2B5EF4-FFF2-40B4-BE49-F238E27FC236}">
                <a16:creationId xmlns:a16="http://schemas.microsoft.com/office/drawing/2014/main" id="{E02239D2-A05D-4A1C-9F06-FBA7FC730E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1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Naslov 1">
            <a:extLst>
              <a:ext uri="{FF2B5EF4-FFF2-40B4-BE49-F238E27FC236}">
                <a16:creationId xmlns:a16="http://schemas.microsoft.com/office/drawing/2014/main" id="{1FEEA51A-3FD9-2DFA-08BD-D733D99C09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19300" y="538956"/>
            <a:ext cx="8985250" cy="1118394"/>
          </a:xfrm>
        </p:spPr>
        <p:txBody>
          <a:bodyPr anchor="t">
            <a:normAutofit/>
          </a:bodyPr>
          <a:lstStyle/>
          <a:p>
            <a:r>
              <a:rPr lang="sr-Latn-RS" sz="3700" b="1"/>
              <a:t>Hijerarhija upravljanja otpadom:</a:t>
            </a:r>
            <a:br>
              <a:rPr lang="sr-Latn-RS" sz="3700" b="1"/>
            </a:br>
            <a:endParaRPr lang="sr-Latn-RS" sz="3700"/>
          </a:p>
        </p:txBody>
      </p:sp>
      <p:pic>
        <p:nvPicPr>
          <p:cNvPr id="5" name="Slika 4" descr="Slika na kojoj se nalazi tekst&#10;&#10;Opis je automatski generisan">
            <a:extLst>
              <a:ext uri="{FF2B5EF4-FFF2-40B4-BE49-F238E27FC236}">
                <a16:creationId xmlns:a16="http://schemas.microsoft.com/office/drawing/2014/main" id="{2E3E922F-E866-0A0D-424C-347E569047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04900" y="835679"/>
            <a:ext cx="749300" cy="155854"/>
          </a:xfrm>
          <a:prstGeom prst="rect">
            <a:avLst/>
          </a:prstGeom>
          <a:noFill/>
        </p:spPr>
      </p:pic>
      <p:sp>
        <p:nvSpPr>
          <p:cNvPr id="3" name="Čuvar mesta za sadržaj 2">
            <a:extLst>
              <a:ext uri="{FF2B5EF4-FFF2-40B4-BE49-F238E27FC236}">
                <a16:creationId xmlns:a16="http://schemas.microsoft.com/office/drawing/2014/main" id="{D9822FA8-EDCC-6AAE-7C89-8E9532C360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09650" y="1847849"/>
            <a:ext cx="9994900" cy="4254501"/>
          </a:xfrm>
        </p:spPr>
        <p:txBody>
          <a:bodyPr>
            <a:norm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sr-Latn-RS" sz="2000"/>
              <a:t>Direktiva se oslanja na hijerarhiju upravljanja otpadom, koja se sastoji od sledećih prioriteta: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sr-Latn-RS" sz="2000" b="1"/>
              <a:t>Prevencija nastanka otpada</a:t>
            </a:r>
            <a:r>
              <a:rPr lang="sr-Latn-RS" sz="2000"/>
              <a:t>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sr-Latn-RS" sz="2000" b="1"/>
              <a:t>Ponovna upotreba</a:t>
            </a:r>
            <a:r>
              <a:rPr lang="sr-Latn-RS" sz="2000"/>
              <a:t>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sr-Latn-RS" sz="2000" b="1"/>
              <a:t>Reciklaža</a:t>
            </a:r>
            <a:r>
              <a:rPr lang="sr-Latn-RS" sz="2000"/>
              <a:t>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sr-Latn-RS" sz="2000" b="1"/>
              <a:t>Ostale obrade (npr. energetska proizvodnja iz otpada)</a:t>
            </a:r>
            <a:r>
              <a:rPr lang="sr-Latn-RS" sz="2000"/>
              <a:t>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sr-Latn-RS" sz="2000" b="1"/>
              <a:t>Odlaganje na deponiju</a:t>
            </a:r>
            <a:r>
              <a:rPr lang="sr-Latn-RS" sz="2000"/>
              <a:t> (kao poslednja opcija).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sr-Latn-RS" sz="2000"/>
              <a:t>Cilj je da se smanji količina otpada koji se odlaže na deponije i da se poveća reciklaža i ponovna upotreba.</a:t>
            </a:r>
          </a:p>
          <a:p>
            <a:endParaRPr lang="sr-Latn-RS" sz="2000"/>
          </a:p>
        </p:txBody>
      </p:sp>
      <p:pic>
        <p:nvPicPr>
          <p:cNvPr id="4" name="Grafika 2105894456">
            <a:extLst>
              <a:ext uri="{FF2B5EF4-FFF2-40B4-BE49-F238E27FC236}">
                <a16:creationId xmlns:a16="http://schemas.microsoft.com/office/drawing/2014/main" id="{05C21999-05DF-D254-D98B-1EC7F0B654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51870" y="6041382"/>
            <a:ext cx="1701165" cy="4425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36621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6F4C891B-62D0-4250-AEB7-0F42BAD78D7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Naslov 1">
            <a:extLst>
              <a:ext uri="{FF2B5EF4-FFF2-40B4-BE49-F238E27FC236}">
                <a16:creationId xmlns:a16="http://schemas.microsoft.com/office/drawing/2014/main" id="{593DA9CC-76C2-F519-FA01-2B244465E9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2228850"/>
            <a:ext cx="10146541" cy="1096912"/>
          </a:xfrm>
        </p:spPr>
        <p:txBody>
          <a:bodyPr anchor="b">
            <a:normAutofit/>
          </a:bodyPr>
          <a:lstStyle/>
          <a:p>
            <a:r>
              <a:rPr lang="sr-Latn-RS" sz="3400" b="1"/>
              <a:t>Proširena odgovornost proizvođača (EPR)</a:t>
            </a:r>
            <a:br>
              <a:rPr lang="sr-Latn-RS" sz="3400" b="1"/>
            </a:br>
            <a:endParaRPr lang="sr-Latn-RS" sz="3400"/>
          </a:p>
        </p:txBody>
      </p:sp>
      <p:pic>
        <p:nvPicPr>
          <p:cNvPr id="5" name="Slika 4" descr="Slika na kojoj se nalazi tekst&#10;&#10;Opis je automatski generisan">
            <a:extLst>
              <a:ext uri="{FF2B5EF4-FFF2-40B4-BE49-F238E27FC236}">
                <a16:creationId xmlns:a16="http://schemas.microsoft.com/office/drawing/2014/main" id="{4BE63657-869A-ADEE-8026-8ABF6CDD824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38200" y="1491130"/>
            <a:ext cx="996006" cy="207169"/>
          </a:xfrm>
          <a:prstGeom prst="rect">
            <a:avLst/>
          </a:prstGeom>
          <a:noFill/>
        </p:spPr>
      </p:pic>
      <p:sp>
        <p:nvSpPr>
          <p:cNvPr id="3" name="Čuvar mesta za sadržaj 2">
            <a:extLst>
              <a:ext uri="{FF2B5EF4-FFF2-40B4-BE49-F238E27FC236}">
                <a16:creationId xmlns:a16="http://schemas.microsoft.com/office/drawing/2014/main" id="{6373221B-B8B7-9C28-0AD5-081596E49A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3532241"/>
            <a:ext cx="10144180" cy="2203206"/>
          </a:xfrm>
        </p:spPr>
        <p:txBody>
          <a:bodyPr anchor="t">
            <a:normAutofit/>
          </a:bodyPr>
          <a:lstStyle/>
          <a:p>
            <a:r>
              <a:rPr lang="sr-Latn-RS" sz="1700"/>
              <a:t>Direktiva 2008/98/ES uvodi obavezu za proizvođače da preuzmu odgovornost za životni ciklus svojih proizvoda. Ovaj princip proširene odgovornosti proizvođača (EPR) podrazumeva: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sr-Latn-RS" sz="1700"/>
              <a:t>Proizvođači su odgovorni za sakupljanje, reciklažu i bezbedno uklanjanje svojih proizvoda nakon što postanu otpad.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sr-Latn-RS" sz="1700"/>
              <a:t>Sistem EPR omogućava da potrošači ne snose trošak za odlaganje i reciklažu proizvoda koje su kupili.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sr-Latn-RS" sz="1700"/>
              <a:t>Uključivanje proizvođača u upravljanje otpadom stvara finansijske podsticaje za dizajn proizvoda sa smanjenim uticajem na životnu sredinu i većim potencijalom za reciklažu.</a:t>
            </a:r>
          </a:p>
          <a:p>
            <a:endParaRPr lang="sr-Latn-RS" sz="1700"/>
          </a:p>
        </p:txBody>
      </p:sp>
      <p:pic>
        <p:nvPicPr>
          <p:cNvPr id="4" name="Grafika 2105894456">
            <a:extLst>
              <a:ext uri="{FF2B5EF4-FFF2-40B4-BE49-F238E27FC236}">
                <a16:creationId xmlns:a16="http://schemas.microsoft.com/office/drawing/2014/main" id="{C786EB37-6A46-1745-7F32-CF2EB2D8268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51870" y="6041382"/>
            <a:ext cx="1701165" cy="4425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16141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E02239D2-A05D-4A1C-9F06-FBA7FC730E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1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Naslov 1">
            <a:extLst>
              <a:ext uri="{FF2B5EF4-FFF2-40B4-BE49-F238E27FC236}">
                <a16:creationId xmlns:a16="http://schemas.microsoft.com/office/drawing/2014/main" id="{277F9CCD-CE54-C786-2F34-CCF14305A7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19300" y="538956"/>
            <a:ext cx="8985250" cy="1118394"/>
          </a:xfrm>
        </p:spPr>
        <p:txBody>
          <a:bodyPr anchor="t">
            <a:normAutofit/>
          </a:bodyPr>
          <a:lstStyle/>
          <a:p>
            <a:r>
              <a:rPr lang="sr-Latn-RS" sz="3700" b="1"/>
              <a:t>Ciljevi reciklaže i ponovne upotrebe</a:t>
            </a:r>
            <a:br>
              <a:rPr lang="sr-Latn-RS" sz="3700" b="1"/>
            </a:br>
            <a:endParaRPr lang="sr-Latn-RS" sz="3700"/>
          </a:p>
        </p:txBody>
      </p:sp>
      <p:pic>
        <p:nvPicPr>
          <p:cNvPr id="5" name="Slika 4" descr="Slika na kojoj se nalazi tekst&#10;&#10;Opis je automatski generisan">
            <a:extLst>
              <a:ext uri="{FF2B5EF4-FFF2-40B4-BE49-F238E27FC236}">
                <a16:creationId xmlns:a16="http://schemas.microsoft.com/office/drawing/2014/main" id="{38494629-3D7A-8AB0-0857-35C745C9B9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04900" y="835679"/>
            <a:ext cx="749300" cy="155854"/>
          </a:xfrm>
          <a:prstGeom prst="rect">
            <a:avLst/>
          </a:prstGeom>
          <a:noFill/>
        </p:spPr>
      </p:pic>
      <p:sp>
        <p:nvSpPr>
          <p:cNvPr id="3" name="Čuvar mesta za sadržaj 2">
            <a:extLst>
              <a:ext uri="{FF2B5EF4-FFF2-40B4-BE49-F238E27FC236}">
                <a16:creationId xmlns:a16="http://schemas.microsoft.com/office/drawing/2014/main" id="{9CED0B57-E8B6-32C3-91A1-8DF93A9A94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09650" y="1847849"/>
            <a:ext cx="9994900" cy="4254501"/>
          </a:xfrm>
        </p:spPr>
        <p:txBody>
          <a:bodyPr>
            <a:normAutofit/>
          </a:bodyPr>
          <a:lstStyle/>
          <a:p>
            <a:r>
              <a:rPr lang="sr-Latn-RS" sz="2000"/>
              <a:t>Direktiva postavlja ambiciozne ciljeve u vezi sa reciklažom i ponovnom upotrebom otpada, uključujući: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sr-Latn-RS" sz="2000" b="1"/>
              <a:t>Ciljevi reciklaže komunalnog otpada</a:t>
            </a:r>
            <a:r>
              <a:rPr lang="sr-Latn-RS" sz="2000"/>
              <a:t>: Evropska unija zahteva da do 2020. godine najmanje 50% komunalnog otpada bude reciklirano, a do 2030. godine taj procenat treba da raste na 65%.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sr-Latn-RS" sz="2000" b="1"/>
              <a:t>Reciklaža specifičnih materijala</a:t>
            </a:r>
            <a:r>
              <a:rPr lang="sr-Latn-RS" sz="2000"/>
              <a:t>: Direktiva postavlja ciljeve reciklaže specifičnih materijala, kao što su papir, plastika, staklo i metali, sa ciljem smanjenja potrošnje prirodnih resursa i smanjenja količine otpada koji se odlaže na deponije.</a:t>
            </a:r>
          </a:p>
          <a:p>
            <a:endParaRPr lang="sr-Latn-RS" sz="2000"/>
          </a:p>
        </p:txBody>
      </p:sp>
      <p:pic>
        <p:nvPicPr>
          <p:cNvPr id="4" name="Grafika 2105894456">
            <a:extLst>
              <a:ext uri="{FF2B5EF4-FFF2-40B4-BE49-F238E27FC236}">
                <a16:creationId xmlns:a16="http://schemas.microsoft.com/office/drawing/2014/main" id="{1A52C4BA-495C-B635-7F76-B3D3E92A11D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51870" y="6041382"/>
            <a:ext cx="1701165" cy="4425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77928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E02239D2-A05D-4A1C-9F06-FBA7FC730E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1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Naslov 1">
            <a:extLst>
              <a:ext uri="{FF2B5EF4-FFF2-40B4-BE49-F238E27FC236}">
                <a16:creationId xmlns:a16="http://schemas.microsoft.com/office/drawing/2014/main" id="{C18636D9-8EB6-E79A-877B-4B29E860C0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19300" y="538956"/>
            <a:ext cx="8985250" cy="1118394"/>
          </a:xfrm>
        </p:spPr>
        <p:txBody>
          <a:bodyPr anchor="t">
            <a:normAutofit/>
          </a:bodyPr>
          <a:lstStyle/>
          <a:p>
            <a:r>
              <a:rPr lang="sr-Latn-RS" sz="3700" b="1"/>
              <a:t>Ciljevi reciklaže komunalnog otpada</a:t>
            </a:r>
            <a:br>
              <a:rPr lang="sr-Latn-RS" sz="3700" b="1"/>
            </a:br>
            <a:endParaRPr lang="sr-Latn-RS" sz="3700"/>
          </a:p>
        </p:txBody>
      </p:sp>
      <p:pic>
        <p:nvPicPr>
          <p:cNvPr id="5" name="Slika 4" descr="Slika na kojoj se nalazi tekst&#10;&#10;Opis je automatski generisan">
            <a:extLst>
              <a:ext uri="{FF2B5EF4-FFF2-40B4-BE49-F238E27FC236}">
                <a16:creationId xmlns:a16="http://schemas.microsoft.com/office/drawing/2014/main" id="{A22F0219-79C8-2ED1-EF95-C9FE1D8CB3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04900" y="835679"/>
            <a:ext cx="749300" cy="155854"/>
          </a:xfrm>
          <a:prstGeom prst="rect">
            <a:avLst/>
          </a:prstGeom>
          <a:noFill/>
        </p:spPr>
      </p:pic>
      <p:sp>
        <p:nvSpPr>
          <p:cNvPr id="3" name="Čuvar mesta za sadržaj 2">
            <a:extLst>
              <a:ext uri="{FF2B5EF4-FFF2-40B4-BE49-F238E27FC236}">
                <a16:creationId xmlns:a16="http://schemas.microsoft.com/office/drawing/2014/main" id="{0E5021A0-1336-D04E-9263-2FC77755D9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09650" y="1847849"/>
            <a:ext cx="9994900" cy="4254501"/>
          </a:xfrm>
        </p:spPr>
        <p:txBody>
          <a:bodyPr>
            <a:norm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sr-Latn-RS" sz="2000" b="1"/>
              <a:t>50% reciklaže do 2020. godine</a:t>
            </a:r>
            <a:r>
              <a:rPr lang="sr-Latn-RS" sz="2000"/>
              <a:t> – Cilj je bio postavljen kako bi se do 2020. godine najmanje polovina komunalnog otpada reciklirala ili ponovo upotrebila.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sr-Latn-RS" sz="2000" b="1"/>
              <a:t>65% reciklaže do 2030. godine</a:t>
            </a:r>
            <a:r>
              <a:rPr lang="sr-Latn-RS" sz="2000"/>
              <a:t> – Očekuje se značajno povećanje reciklaže do 2030. godine, pri čemu će države članice morati da unaprede infrastrukturu za sakupljanje, sortiranje i preradu otpada.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sr-Latn-RS" sz="2000" b="1"/>
              <a:t>Odvojeno sakupljanje otpada</a:t>
            </a:r>
            <a:r>
              <a:rPr lang="sr-Latn-RS" sz="2000"/>
              <a:t> – Direktiva propisuje obavezno odvojeno sakupljanje papira, metala, plastike i stakla, čime se omogućava efikasnije recikliranje i smanjuje zagađenje.</a:t>
            </a:r>
          </a:p>
          <a:p>
            <a:endParaRPr lang="sr-Latn-RS" sz="2000"/>
          </a:p>
        </p:txBody>
      </p:sp>
      <p:pic>
        <p:nvPicPr>
          <p:cNvPr id="4" name="Grafika 2105894456">
            <a:extLst>
              <a:ext uri="{FF2B5EF4-FFF2-40B4-BE49-F238E27FC236}">
                <a16:creationId xmlns:a16="http://schemas.microsoft.com/office/drawing/2014/main" id="{7693DEF2-9055-5CFA-61AE-54FC05B6AA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51870" y="6041382"/>
            <a:ext cx="1701165" cy="4425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938090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E02239D2-A05D-4A1C-9F06-FBA7FC730E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1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Naslov 1">
            <a:extLst>
              <a:ext uri="{FF2B5EF4-FFF2-40B4-BE49-F238E27FC236}">
                <a16:creationId xmlns:a16="http://schemas.microsoft.com/office/drawing/2014/main" id="{A052AE30-489C-F226-5B85-58D46B5DDB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19300" y="538956"/>
            <a:ext cx="8985250" cy="1118394"/>
          </a:xfrm>
        </p:spPr>
        <p:txBody>
          <a:bodyPr anchor="t">
            <a:normAutofit/>
          </a:bodyPr>
          <a:lstStyle/>
          <a:p>
            <a:r>
              <a:rPr lang="sr-Latn-RS" sz="3700" b="1"/>
              <a:t>Reciklaža specifičnih materijala</a:t>
            </a:r>
            <a:br>
              <a:rPr lang="sr-Latn-RS" sz="3700" b="1"/>
            </a:br>
            <a:endParaRPr lang="sr-Latn-RS" sz="3700"/>
          </a:p>
        </p:txBody>
      </p:sp>
      <p:pic>
        <p:nvPicPr>
          <p:cNvPr id="5" name="Slika 4" descr="Slika na kojoj se nalazi tekst&#10;&#10;Opis je automatski generisan">
            <a:extLst>
              <a:ext uri="{FF2B5EF4-FFF2-40B4-BE49-F238E27FC236}">
                <a16:creationId xmlns:a16="http://schemas.microsoft.com/office/drawing/2014/main" id="{1FD0AD5E-7746-1410-ED6F-7DFE82ED99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04900" y="835679"/>
            <a:ext cx="749300" cy="155854"/>
          </a:xfrm>
          <a:prstGeom prst="rect">
            <a:avLst/>
          </a:prstGeom>
          <a:noFill/>
        </p:spPr>
      </p:pic>
      <p:sp>
        <p:nvSpPr>
          <p:cNvPr id="3" name="Čuvar mesta za sadržaj 2">
            <a:extLst>
              <a:ext uri="{FF2B5EF4-FFF2-40B4-BE49-F238E27FC236}">
                <a16:creationId xmlns:a16="http://schemas.microsoft.com/office/drawing/2014/main" id="{D15F0E69-EB44-9A75-E398-DF74CFA28F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09650" y="1847849"/>
            <a:ext cx="9994900" cy="425450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sr-Latn-RS" sz="2000"/>
              <a:t>Direktiva postavlja specifične ciljeve za reciklažu određenih materijala: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sr-Latn-RS" sz="2000" b="1"/>
              <a:t>Papir i karton</a:t>
            </a:r>
            <a:r>
              <a:rPr lang="sr-Latn-RS" sz="2000"/>
              <a:t> – Fokus na sakupljanje i reciklažu papirnog otpada kako bi se smanjila seča šuma i povećala ponovna upotreba materijala.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sr-Latn-RS" sz="2000" b="1"/>
              <a:t>Plastika</a:t>
            </a:r>
            <a:r>
              <a:rPr lang="sr-Latn-RS" sz="2000"/>
              <a:t> – Promovisanje reciklaže plastike i smanjenje upotrebe jednokratnih plastičnih proizvoda, uz postepeno smanjivanje količine plastike na deponijama.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sr-Latn-RS" sz="2000" b="1"/>
              <a:t>Staklo</a:t>
            </a:r>
            <a:r>
              <a:rPr lang="sr-Latn-RS" sz="2000"/>
              <a:t> – Visoka stopa reciklaže stakla s ciljem očuvanja resursa i smanjenja energetske potrošnje prilikom proizvodnje novih staklenih proizvoda.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sr-Latn-RS" sz="2000" b="1"/>
              <a:t>Metali</a:t>
            </a:r>
            <a:r>
              <a:rPr lang="sr-Latn-RS" sz="2000"/>
              <a:t> – Poseban fokus na reciklažu aluminijuma i drugih metala kako bi se smanjila potreba za eksploatacijom novih sirovina i energija potrebna za obradu.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sr-Latn-RS" sz="2000" b="1"/>
              <a:t>Biootpad</a:t>
            </a:r>
            <a:r>
              <a:rPr lang="sr-Latn-RS" sz="2000"/>
              <a:t> – Uvođenje sistema za odvojeno sakupljanje i kompostiranje biootpada sa ciljem smanjenja emisije metana sa deponija.</a:t>
            </a:r>
          </a:p>
          <a:p>
            <a:endParaRPr lang="sr-Latn-RS" sz="2000"/>
          </a:p>
        </p:txBody>
      </p:sp>
      <p:pic>
        <p:nvPicPr>
          <p:cNvPr id="4" name="Grafika 2105894456">
            <a:extLst>
              <a:ext uri="{FF2B5EF4-FFF2-40B4-BE49-F238E27FC236}">
                <a16:creationId xmlns:a16="http://schemas.microsoft.com/office/drawing/2014/main" id="{777FD53C-8533-702E-617E-890C751B9AC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51870" y="6041382"/>
            <a:ext cx="1701165" cy="4425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986915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E02239D2-A05D-4A1C-9F06-FBA7FC730E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1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Naslov 1">
            <a:extLst>
              <a:ext uri="{FF2B5EF4-FFF2-40B4-BE49-F238E27FC236}">
                <a16:creationId xmlns:a16="http://schemas.microsoft.com/office/drawing/2014/main" id="{02EE3DCA-D402-B74B-3EDF-E4DB4563D6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19300" y="538956"/>
            <a:ext cx="8985250" cy="1118394"/>
          </a:xfrm>
        </p:spPr>
        <p:txBody>
          <a:bodyPr anchor="t">
            <a:normAutofit/>
          </a:bodyPr>
          <a:lstStyle/>
          <a:p>
            <a:r>
              <a:rPr lang="sr-Latn-RS" sz="3700" b="1"/>
              <a:t>Ciljevi za specifične kategorije otpada</a:t>
            </a:r>
            <a:br>
              <a:rPr lang="sr-Latn-RS" sz="3700" b="1"/>
            </a:br>
            <a:endParaRPr lang="sr-Latn-RS" sz="3700"/>
          </a:p>
        </p:txBody>
      </p:sp>
      <p:pic>
        <p:nvPicPr>
          <p:cNvPr id="5" name="Slika 4" descr="Slika na kojoj se nalazi tekst&#10;&#10;Opis je automatski generisan">
            <a:extLst>
              <a:ext uri="{FF2B5EF4-FFF2-40B4-BE49-F238E27FC236}">
                <a16:creationId xmlns:a16="http://schemas.microsoft.com/office/drawing/2014/main" id="{BAC1F845-0564-2102-2ACA-29DF0E2021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04900" y="835679"/>
            <a:ext cx="749300" cy="155854"/>
          </a:xfrm>
          <a:prstGeom prst="rect">
            <a:avLst/>
          </a:prstGeom>
          <a:noFill/>
        </p:spPr>
      </p:pic>
      <p:sp>
        <p:nvSpPr>
          <p:cNvPr id="3" name="Čuvar mesta za sadržaj 2">
            <a:extLst>
              <a:ext uri="{FF2B5EF4-FFF2-40B4-BE49-F238E27FC236}">
                <a16:creationId xmlns:a16="http://schemas.microsoft.com/office/drawing/2014/main" id="{DC0E7BA1-0A9E-F7F1-16E2-ED0C2B51E2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09650" y="1847849"/>
            <a:ext cx="9994900" cy="4254501"/>
          </a:xfrm>
        </p:spPr>
        <p:txBody>
          <a:bodyPr>
            <a:norm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sr-Latn-RS" sz="2000" b="1"/>
              <a:t>Elektronski i električni otpad (WEEE)</a:t>
            </a:r>
            <a:r>
              <a:rPr lang="sr-Latn-RS" sz="2000"/>
              <a:t> – Direktiva predviđa obavezno sakupljanje, reciklažu i sigurno zbrinjavanje elektronskog otpada, zbog toksičnih materijala koje sadrži, kao što su olovo, živa i kadmijum.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sr-Latn-RS" sz="2000" b="1"/>
              <a:t>Baterije i akumulatori</a:t>
            </a:r>
            <a:r>
              <a:rPr lang="sr-Latn-RS" sz="2000"/>
              <a:t> – Obavezna reciklaža i sigurno odlaganje baterija kako bi se sprečilo zagađenje teškim metalima.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sr-Latn-RS" sz="2000" b="1"/>
              <a:t>Građevinski otpad</a:t>
            </a:r>
            <a:r>
              <a:rPr lang="sr-Latn-RS" sz="2000"/>
              <a:t> – Cilj je reciklaža najmanje 70% građevinskog i ruševinskog otpada do 2020. godine, uključujući beton, cigle, metal i drvo.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sr-Latn-RS" sz="2000" b="1"/>
              <a:t>Tekstilni otpad</a:t>
            </a:r>
            <a:r>
              <a:rPr lang="sr-Latn-RS" sz="2000"/>
              <a:t> – Podstiče se razvoj sistema za reciklažu tekstila i uvođenje programa za sakupljanje stare odeće i tekstila.</a:t>
            </a:r>
          </a:p>
          <a:p>
            <a:endParaRPr lang="sr-Latn-RS" sz="2000"/>
          </a:p>
        </p:txBody>
      </p:sp>
      <p:pic>
        <p:nvPicPr>
          <p:cNvPr id="4" name="Grafika 2105894456">
            <a:extLst>
              <a:ext uri="{FF2B5EF4-FFF2-40B4-BE49-F238E27FC236}">
                <a16:creationId xmlns:a16="http://schemas.microsoft.com/office/drawing/2014/main" id="{D22DFF5F-1E6C-EE51-6D25-E0C9A2901D9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51870" y="6041382"/>
            <a:ext cx="1701165" cy="4425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016679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E02239D2-A05D-4A1C-9F06-FBA7FC730E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1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Naslov 1">
            <a:extLst>
              <a:ext uri="{FF2B5EF4-FFF2-40B4-BE49-F238E27FC236}">
                <a16:creationId xmlns:a16="http://schemas.microsoft.com/office/drawing/2014/main" id="{16A501C8-A1B7-32C3-80F9-D01419A5F0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19300" y="538956"/>
            <a:ext cx="8985250" cy="1118394"/>
          </a:xfrm>
        </p:spPr>
        <p:txBody>
          <a:bodyPr anchor="t">
            <a:normAutofit/>
          </a:bodyPr>
          <a:lstStyle/>
          <a:p>
            <a:r>
              <a:rPr lang="sr-Latn-RS" sz="3700" b="1"/>
              <a:t>Smanjenje deponovanja otpada</a:t>
            </a:r>
            <a:br>
              <a:rPr lang="sr-Latn-RS" sz="3700" b="1"/>
            </a:br>
            <a:endParaRPr lang="sr-Latn-RS" sz="3700"/>
          </a:p>
        </p:txBody>
      </p:sp>
      <p:pic>
        <p:nvPicPr>
          <p:cNvPr id="5" name="Slika 4" descr="Slika na kojoj se nalazi tekst&#10;&#10;Opis je automatski generisan">
            <a:extLst>
              <a:ext uri="{FF2B5EF4-FFF2-40B4-BE49-F238E27FC236}">
                <a16:creationId xmlns:a16="http://schemas.microsoft.com/office/drawing/2014/main" id="{04A4DCE1-F31D-EC4F-20BA-845CD10567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04900" y="835679"/>
            <a:ext cx="749300" cy="155854"/>
          </a:xfrm>
          <a:prstGeom prst="rect">
            <a:avLst/>
          </a:prstGeom>
          <a:noFill/>
        </p:spPr>
      </p:pic>
      <p:sp>
        <p:nvSpPr>
          <p:cNvPr id="3" name="Čuvar mesta za sadržaj 2">
            <a:extLst>
              <a:ext uri="{FF2B5EF4-FFF2-40B4-BE49-F238E27FC236}">
                <a16:creationId xmlns:a16="http://schemas.microsoft.com/office/drawing/2014/main" id="{2165C023-6422-A890-5B4D-3D62EF21D3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09650" y="1847849"/>
            <a:ext cx="9994900" cy="4254501"/>
          </a:xfrm>
        </p:spPr>
        <p:txBody>
          <a:bodyPr>
            <a:norm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sr-Latn-RS" sz="2000" b="1"/>
              <a:t>Ograničenje odlaganja otpada na deponije</a:t>
            </a:r>
            <a:r>
              <a:rPr lang="sr-Latn-RS" sz="2000"/>
              <a:t> – Direktiva zahteva značajno smanjenje količine otpada koji se odlaže na deponije, uz promociju reciklaže, kompostiranja i energetskog iskorišćavanja otpada.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sr-Latn-RS" sz="2000" b="1"/>
              <a:t>Biootpad i otpad od hrane</a:t>
            </a:r>
            <a:r>
              <a:rPr lang="sr-Latn-RS" sz="2000"/>
              <a:t> – Podstiče se kompostiranje i anaerobna digestija biootpada radi proizvodnje biogasa i smanjenja emisije gasova sa efektom staklene bašte.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sr-Latn-RS" sz="2000" b="1"/>
              <a:t>Zabranjeno deponovanje reciklažnog otpada</a:t>
            </a:r>
            <a:r>
              <a:rPr lang="sr-Latn-RS" sz="2000"/>
              <a:t> – Direktiva zabranjuje odlaganje otpada koji je tehnički i ekonomski izvodljivo reciklirati ili ponovo koristiti.</a:t>
            </a:r>
          </a:p>
          <a:p>
            <a:endParaRPr lang="sr-Latn-RS" sz="2000"/>
          </a:p>
        </p:txBody>
      </p:sp>
      <p:pic>
        <p:nvPicPr>
          <p:cNvPr id="4" name="Grafika 2105894456">
            <a:extLst>
              <a:ext uri="{FF2B5EF4-FFF2-40B4-BE49-F238E27FC236}">
                <a16:creationId xmlns:a16="http://schemas.microsoft.com/office/drawing/2014/main" id="{3C19FB87-825B-203F-5FA2-357DB9B8A7A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51870" y="6041382"/>
            <a:ext cx="1701165" cy="4425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8631721"/>
      </p:ext>
    </p:extLst>
  </p:cSld>
  <p:clrMapOvr>
    <a:masterClrMapping/>
  </p:clrMapOvr>
</p:sld>
</file>

<file path=ppt/theme/theme1.xml><?xml version="1.0" encoding="utf-8"?>
<a:theme xmlns:a="http://schemas.openxmlformats.org/drawingml/2006/main" name="Tema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1329</Words>
  <Application>Microsoft Office PowerPoint</Application>
  <PresentationFormat>Široki ekran</PresentationFormat>
  <Paragraphs>78</Paragraphs>
  <Slides>17</Slides>
  <Notes>0</Notes>
  <HiddenSlides>0</HiddenSlides>
  <MMClips>0</MMClips>
  <ScaleCrop>false</ScaleCrop>
  <HeadingPairs>
    <vt:vector size="6" baseType="variant">
      <vt:variant>
        <vt:lpstr>Korišćeni fontovi</vt:lpstr>
      </vt:variant>
      <vt:variant>
        <vt:i4>3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17</vt:i4>
      </vt:variant>
    </vt:vector>
  </HeadingPairs>
  <TitlesOfParts>
    <vt:vector size="21" baseType="lpstr">
      <vt:lpstr>Aptos</vt:lpstr>
      <vt:lpstr>Aptos Display</vt:lpstr>
      <vt:lpstr>Arial</vt:lpstr>
      <vt:lpstr>Tema Office</vt:lpstr>
      <vt:lpstr>Evropska direktiva 2008/98/ES</vt:lpstr>
      <vt:lpstr>Ključni aspekti Direktive 2008/98/ES:</vt:lpstr>
      <vt:lpstr>Hijerarhija upravljanja otpadom: </vt:lpstr>
      <vt:lpstr>Proširena odgovornost proizvođača (EPR) </vt:lpstr>
      <vt:lpstr>Ciljevi reciklaže i ponovne upotrebe </vt:lpstr>
      <vt:lpstr>Ciljevi reciklaže komunalnog otpada </vt:lpstr>
      <vt:lpstr>Reciklaža specifičnih materijala </vt:lpstr>
      <vt:lpstr>Ciljevi za specifične kategorije otpada </vt:lpstr>
      <vt:lpstr>Smanjenje deponovanja otpada </vt:lpstr>
      <vt:lpstr>Mere za poboljšanje infrastrukture i praćenje podataka </vt:lpstr>
      <vt:lpstr>Ciljevi za cirkularnu ekonomiju </vt:lpstr>
      <vt:lpstr>5. Povećanje transparentnosti i izveštavanje: </vt:lpstr>
      <vt:lpstr>6. Obavezni ciljevi za smanjenje odlaganja otpada na deponije</vt:lpstr>
      <vt:lpstr>Uvođenje sistema za sakupljanje specifičnih vrsta otpada</vt:lpstr>
      <vt:lpstr>Zelena javna nabavka i ekološki dizajn</vt:lpstr>
      <vt:lpstr>9. Smanjenje opasnog otpada: </vt:lpstr>
      <vt:lpstr>Zaključak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dr Dejan Blagojević</dc:creator>
  <cp:lastModifiedBy>dr Dejan Blagojević</cp:lastModifiedBy>
  <cp:revision>1</cp:revision>
  <dcterms:created xsi:type="dcterms:W3CDTF">2025-01-08T12:27:07Z</dcterms:created>
  <dcterms:modified xsi:type="dcterms:W3CDTF">2025-01-08T12:37:07Z</dcterms:modified>
</cp:coreProperties>
</file>