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</p:sldIdLst>
  <p:sldSz cx="12192000" cy="6858000"/>
  <p:notesSz cx="12192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F8F140C-0B6D-4B42-91A4-C1ADF17A78C4}" v="1" dt="2024-01-20T09:40:21.776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850" y="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13592" units="1/cm"/>
          <inkml:channelProperty channel="Y" name="resolution" value="62.42775" units="1/cm"/>
          <inkml:channelProperty channel="T" name="resolution" value="1" units="1/dev"/>
        </inkml:channelProperties>
      </inkml:inkSource>
      <inkml:timestamp xml:id="ts0" timeString="2023-04-10T07:47:52.24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4763 6826 0,'17'0'219,"36"0"-203,-35 0 15,17 0-15,-17 0-1,-1-17 17,1 17-1,17 0-16,-35-18 17,18 18 15,35 0-32,-36 0 1,19 0-1,-1 0-15,-17 0 32</inkml:trace>
  <inkml:trace contextRef="#ctx0" brushRef="#br0" timeOffset="1215.14">4727 6050 0,'-17'18'46,"17"-1"-30,0 1 31,0 17-31,0 1-1,0-19 1,0 19-16</inkml:trace>
  <inkml:trace contextRef="#ctx0" brushRef="#br0" timeOffset="2287.05">4745 6174 0,'0'-18'32,"18"0"61,-1 18-93,1 0 16,-1 0 0,1 0-1,0 0-15,-1 0 31,1 0-15,17 0 15</inkml:trace>
  <inkml:trace contextRef="#ctx0" brushRef="#br0" timeOffset="3527.76">4639 6438 0,'35'0'47,"-17"0"-31,17 0 30,-17 0-14,0 0-1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13592" units="1/cm"/>
          <inkml:channelProperty channel="Y" name="resolution" value="62.42775" units="1/cm"/>
          <inkml:channelProperty channel="T" name="resolution" value="1" units="1/dev"/>
        </inkml:channelProperties>
      </inkml:inkSource>
      <inkml:timestamp xml:id="ts0" timeString="2023-04-10T07:42:04.12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14199 13635 0,'0'-18'16,"0"-17"0,0 17-1,18 18 126,0 18-126,-18 0 1,0-1 15,17-17 47,1 0-62,0 0 62,17 18-78,0 0 31,-17-1-31,-1-17 32,-17 18-32,18-1 78,0-17-78,-1 18 15,19 0 1,-19-18 0,1 17-1,-1-17 63,1 18-46,17 0-17,-17-1 79,0-17-78,-1 18-1,19 0 63,-1 17-62,-18-18 0,1 1-1,17 17 1,-17-35 31,0 0-47,-1 18 15,1 17 1,0 1-16,17-19 16,-17 1 15,-1-1-15,1 1 15,-1 0-16,1-1 1,35 36 0,-35-35-1,-1 0 1,1-1 46,-18 1-46,18 0 0,-1 34-1,1-34 1,-18 0 0,17 17-1,1-17 1,-18-1-1,18 19 1,-18-19 0,35 54 77,-17-36-93,-18-17 16,0 35-16,35-18 16,-35 0-1,18 0 1,-18 1 78,0-19-94,0 1 15,0 0 1,0 17 0,0-17 77,0-1-61,0 18-17,0-17 1,0 0-1,0 35-15,0-18 16,0 18 0,0-36-1,0 1 63,0 17-78,0 1 16,0-19 0,0 19 93,0-19-93,0 1-1,0 35 32,-18-18-16,18 0-15,0-17 0,-35 17-1,17-17 1,18 0 0,-18-1-1,18 1 32,-17 17-47,17-17 16,0-1 15,0 1-15,0 0 30,-36 35 33,19-18-33,17 0-14,0-17-32,-18 17 15,18 0 1,0-17 0,-17 35-1,17-36 79,-36 19-78,36-19 15,-17 1-16,17 0 48,-18-1-32,18 1 32,0 0-1,-18-1-46,1 1-1,-1 0-15,0-1 16,1 1 0,-36 35-1,53-36 32,-18 1-47,1 0 47,-1-1-31,0-17-1,1 18 1,-1 0 0,18-1-1,-35 1 1,17-1-16,-35 1 31,36-18 0,-19 18-31,19-18 47,-1 0-31,-17 17 15,17 1 16,0-18-47,-34 18 16,16-1-1,1 1 1,-18 35-1,35-36 1,18 1 0,-70 0-1,35 17 1,17-35 0,0 18-1,1-18 1,-1 0 109,-17 17-110,17 1 110,0 0-93,1-1 30,-1-17-46,18 18-1</inkml:trace>
  <inkml:trace contextRef="#ctx0" brushRef="#br0" timeOffset="3512.26">14270 13653 0,'-35'17'32,"-1"-17"14,19 0 17,-1 18-47,-17-18-1,17 0 1,0 0-1,-17 17 1,18 1-16,-1-18 16,0 0 15,-17 18-31,-18-1 16,-88 72 15,88-54-16,35-18 1,-34 1 47,-1 53-32,53-54-31,-53 1 15,0 17 1,35-17 31,0-1-47,-34 19 16,-37 34 15,19 19-16,-36 34 1,88-88 0,1-17-1,17 35 173,0-18-173,0 0 1,-18 1-16,0-19 16,1 1-1,17 0 48,-18 17-48,1 35 126,17-52-125,0 17-1,-18-17 1,18 0 15,0-1-15,0 1-1,0 17 1,0-17 0,0 17 93,0-17-93,-35 17 15,35-35-31,0 265 297,0-230-282,0 0 1,0-17 0,0 17-1,0 0 1,-18-35-16,18 18 47,0 35-32,0-35 1,0-1-16,0 1 16,0 17-16,0-17 15</inkml:trace>
  <inkml:trace contextRef="#ctx0" brushRef="#br0" timeOffset="9985.2">16439 13776 0,'18'0'266,"0"18"-266,-1-1 15,19 1 1,-1 0 0,-17-18-1,-1 17 79,1 18-78,-1-17-16,1 0 15,-18-1 1,18 19 0,-18-19 30,35 1-46,-17 0 16,-1-1 0,-17 1-1,0-1 17,36 1-1,-19-18-16,1 53 17,-18-35-17,0-1 1,0 36 62,18-35-78,17 17 16,-35-17-16,0-1 15,0 1-15,0 35 16,17-35 31,1 35-16,-18-36-15,0 1-1,0 17 1,0-17 31,18-1-32,-18 19 1,53 87 0,-53-105-1,0-1 1,0 1 78,17 17-1,1 18-93,-18-35 16,0 0 0,0-1-1,0 18 1,0-17 46,0 0-46,0 17 0,53 53-1,-53-53 1,0-17 0,0 17 62,0-17-63,0 0 1,0 17 0,0-17-1,0-1 32,0 1-31,0 70-1,35 0 1,-35-35 0,0-35 46,0 17-31,0-17-31,0-1 16,0 1 0,0 17 30,0-17-30,0 0 0,0 34-1,0 54-15,0 0 16,0-53 0,0-35 77,0-1-61,0 36 46,0-35-78,-18 0 15,18 17 1,-35 0 0,35-17-1,-17 17 1,17-17-1,-18-1 1,0-17 0,1 18-1,-1 17 1,0 0 0,18 18-1,-17-35 16,-1-18 16,-17 53-31,17-35 31,1-1 47,17 18 15,-18-17 47,0 0-140,-17 35 93,35-18-93,0 0-16,-18-17 250,-17 0-235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13592" units="1/cm"/>
          <inkml:channelProperty channel="Y" name="resolution" value="62.42775" units="1/cm"/>
          <inkml:channelProperty channel="T" name="resolution" value="1" units="1/dev"/>
        </inkml:channelProperties>
      </inkml:inkSource>
      <inkml:timestamp xml:id="ts0" timeString="2023-04-10T07:44:01.75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29369 8431 0,'0'18'141,"53"194"-141,141 176 15,35 141-15,124 229 16,405 336-1,-581-829 1,-107-212 0,-35-1 15,-17 1-15,17-35 15,18 17-31,0 1 15,-17-19 1,34-17 15,18-70-15,-52-19 0,-36 1-1,0 53 1,0 17 15</inkml:trace>
  <inkml:trace contextRef="#ctx0" brushRef="#br0" timeOffset="5039.88">25665 8678 0,'-106'-70'157,"-35"52"-157,35 18 15,-18-53-15,71 53 16,36 0-16,-36-17 16,35 17 15,1-18-16,-107 0 1,-211-88 0,-35 36-1,264 70 1,18 0 0,70 0 30,0 0-30,-17 0-16,-88 0 16,-1 0-1,36 0 1,53 0 15,17 0-15,-17 0-1,17 0 1,-158 0 0,17 0-16,-141 53 15,35 70 1,71 1 0,159-89-1,-35-35 16,-36 18-15,-124-1 0,1 54-1,141-53 1,17-1 15,54-17-15,-19 0-1,-69 0 1,-107 0 0,18 0-1,88 0 1,36 18 0,52-18-1,-17 35 1,-36-35-1,-17 18 1,-89-18 0,1 17-1,123-17 1,0 36 15,36-1-15,-19-17-1,-17 17 1,-88 35 0,53 1-1,-71 52 1,-17 71 0,70 18-1,18-88 1,53-36-1,17-71-15,-17 36 16,-18-17 0,0 34-1,0 36 17,18-18-17,-18 36 1,35-71-1,-52 17 1,52-17 0,-70 0-1,70-35 1,-35 52 0,18 1-1,17-18 1,1-36-1,-1 1 1,0 52 0,1 19-1,-19 69 17,36 1-17,0-88 1,0-54 15,0 1-15,0 17-1,0 53 1,0 54 0,36-1-1,-19-53 1,1-18-1,17 19 1,-35 16 0,36 54-1,34 35 17,-52-106-32,70 124 15,-53-141 1,-17-18-1,0-36 1,-18 1 0,35 52-1,-18 19 1,72 34 0,16 53-1,19-17 1,-89-88-1,18-18 1,0 17 0,35 36 15,0 18-15,71 34-1,53-52 1,-53-18-1,-89-52 1,-35-36 0,1 35-1,-19-35 1,107 18 0,246 105-1,-105-123 1,-106 35-1,-36-35 1,-88 0 0,18 36 15,159 16-15,-159-34-1,176 35 1,-70-53-1,-18 18 1,88 52 0,36-34-1,52-1 1,19 18 0,-178-53-1,54 0 1,-18 0-1,-18 0 1,-17 0 0,70 35 15,89-35-15,-71 0-1,53 0 1,-124 0-16,142 0 15,17-35 1,-106-18 0,-35-18-1,-70 36 1,34-18 0,19-35-1,-36 17 1,18-35-1,-89-35 1,-17 106 0,-18-35-1,1 52-15,-1-35 16,18 18 0,0-36-1,35 18 1,0-88-1,-17-35 1,-54 35 0,1 35-1,17-35 1,-35 0 0,0-89-1,0 36 1,0 35-1,-17 18 1,-1 53 15,18 18-15,-18-19 0,1 19-1,17-18 1,-36-18-1,-17-18 1,18 54 0,18-1-1,17 54-15,-71-89 16,36-53 0,-89-123-1,36 70 1,-35 53-1,34-17 1,54 141 15,0-89-15,-36-17 0,1 53-1,-54-53 1,54 53-1,52 35-15,-35 17 16,53 1 0,-35-53-1,-53-36 1,-18-34 0,0-19-1,53 72 1,18 34-1,17 0 17,-35 1-17,0 17 1,0-35 0,-35 0-1,18-18 1,17 53-1,17 35 1,36 1 31,-17-19-47,17 1 16,-88-18-1,88 35 1,-18 1-1,-17 17 32,17 17-31,18 1 15,-18 0-15,1-1 31,-1 1-47,18 0 15,-17-1 1,-1 19 31,0-19-32,-17 54-15,0 52 32,-1 54-17,36-107 1,0-35 0</inkml:trace>
  <inkml:trace contextRef="#ctx0" brushRef="#br0" timeOffset="13487.34">13353 18045 0,'0'35'16,"0"-17"78,0 17-79,0 18-15,0-36 16,0 36-16,0-35 15,0 52 1,0 36 0,0-35-1,17-1 1,1 19 0,-18-54-1,0-17-15,18 70 16,-18 35 15,52-35-15,-34-88-1,0 0 1,-1 0 93,36 0-109,-35 0 16,0 0-16,17 0 47,-17 0-47,34-17 15,-16-19-15,-19-16 32,1 52-1,17-36-15,1-34-1,34-230 1,18 18-16</inkml:trace>
  <inkml:trace contextRef="#ctx0" brushRef="#br0" timeOffset="15457.96">21325 15681 0,'0'-53'110,"0"-35"-95,0 53 1,0-18-1,0 0 1,0 0 0,0 0-1,0 35 1,-17 1 46,17 158 48,0 106-110,0-106 15,0 35-15,0-35 16,0-105-16,0 17 16,0-36-16,0-70 172,0 18-157</inkml:trace>
  <inkml:trace contextRef="#ctx0" brushRef="#br0" timeOffset="16721.14">25312 15346 0,'-18'0'31,"1"0"-15,17 53-16,0-36 16,-18 19-16,-17 34 15,35 1 1,0 35 15,-36 52-15,19-52-1,-1 18 1,18-54 0,0-52-16,0 0 31</inkml:trace>
  <inkml:trace contextRef="#ctx0" brushRef="#br0" timeOffset="24584.18">21096 15081 0,'35'53'140,"-17"-18"-124,17 18-16,1 0 16,-19-17-1,1-36 32,0 17-31,17 18-16,-18-17 15,54 17 1,-36 18 0,-17-53-1,0 18 48,34 35-48,-16-35-15,-19-1 16,72 1 0,-72-18-1,18 0 1,-17 0 15,0 0-15,17 0-1,-17 0 1,-1 0 0,54 0-1,-53 0 1,17 0-1,-18 0 1,19 0 0,52 0-1,-18 0-15,19 0 16,16 0 0,-16 0-1,-1 0 1,-18 0 15,1-35-15,-18 17-1,-35 18 1,87 0 0,1 0-1,0-18 1,-18 18-1,-52 0-15,16-17 16,-34 17 0,35 0-1,35 0 1,0 0 0,1 0-1,-54 0 1,53 0 15,-17-36-15,-18 1-1,52 35 1,142 0 0,-88 0-1,-53 0 1,-71 0 15,-17 0-15,-1 0-1,1 0 1,0 0 0,52-35-1,-34 17 16,-1 0-15,-18 1-16,36-1 16,0-35-1,0 18 1,0-36 0,-18 36-1,1-18 1,-19 36-1,1-19 1,-18 19 0,18-19-1,-1 1 1,1 18 0</inkml:trace>
  <inkml:trace contextRef="#ctx0" brushRef="#br0" timeOffset="25497.55">20743 15540 0,'-17'18'31,"17"34"-16,0-34 1</inkml:trace>
  <inkml:trace contextRef="#ctx0" brushRef="#br0" timeOffset="27295.59">21078 15663 0,'0'18'140,"36"35"-124,-1-53-16,0 53 15,71 0-15,-35 0 16,35 0 0,17-1-1,-35-34 1,-70 0 0,70-1-1,0 19 1,-17-19-1,52 1 1,-35 17 0,-35-35-16,18 18 15,-53-18 1,70 0 15,0 0-15,53 35-1,35 53 1,-105-70 0,0 17-1,-54-35 1,18 0 0,89 0-1,70-17 1,-123 17-1,-1-18 1,36-70 0,17 35-1,54-18 1,-71 1 15,-1 52-15,-52 18-1,0-18 1,-35 1 0,35-18-1,-18 17-15,71-35 16,-106 35 0,18 18-1,17 0 1,18 0-1,-18-17 1,53-36 0,-52 18-1,34-18 1,-17 35 15,0 0-15,35 18-1,-70 0 1,35-35 0,-53 17-1,53 1 1,-36-1 0,36 1-1,-35-1 63,-1 0-62</inkml:trace>
  <inkml:trace contextRef="#ctx0" brushRef="#br0" timeOffset="29984.34">21467 16281 0,'17'17'110,"36"1"-110,35 0 15,0 35-15,-17-36 16,123 1 0,0-1-1,-70-17 1,17 0 0,-106 0-16,71 0 15,-18 53 1,53-35-1,0 0 1,36-18 15,17 0-15,-53 0 0,17 0-1,-34-36 1,-53 36-1,17 0 1,176 0 0,-158 0-16,141 0 15,-35-105 1,-89 52 0,-88 53 15,-17 0-16,53-18 1,-1-35 15,-17 18-15,35 0 0,-52 17-1,-1 18 1,-35-18-16,106-35 15,-18-53 1,18 36 0,-53-36-1,0 18 1,-36 70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13592" units="1/cm"/>
          <inkml:channelProperty channel="Y" name="resolution" value="62.42775" units="1/cm"/>
          <inkml:channelProperty channel="T" name="resolution" value="1" units="1/dev"/>
        </inkml:channelProperties>
      </inkml:inkSource>
      <inkml:timestamp xml:id="ts0" timeString="2023-04-10T07:47:24.38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20655 6932 0,'18'0'157,"-1"0"-157,54 0 15,-18-35 1,35 17-1,-35 18 1,35-35 0,0-18-1,-52 18 1,17 35 0,17-36-1,-17 36 1,35-35-1,18-18 1,-18 18 0,0 17-1,-17-35 1,-36 53 0,18 0-1,-35 0 1,17 0-1,18 0 1,53-88 0,-36 53-1,19-18 1,-19 35 0,-35 18-1,18-17 1,-35 17-1,0-18 1,52-17-16,-17 0 16,53-54-1,0 1 1,-36 53 15,36-18-15,-71 53-1,18-18 1,-17 1 0,-1-36-1,0 35 1,1 0 0,-19 18-16,54-35 15,17 0 1,35-53-1,-52 17 1,-36 54 0,18-54-1,-18 53 126,18 18-63,-35 0-78,17-35 16,-17 17-1,-18 36 142,0 35-157,0 0 15,0-18-15,0-17 16,0 35-1,0-36 1,0 1 31,0 35-47,0 17 31,0-17-15,-35 36-1,17-72 1,0 19 31,18-19-31,0 36-16,0-35 31,-17-1-31,17 19 15,-18-36 1,0 17 0,18 1 15,0 35-31,0 17 31,0 19-15,-35-54-1,35-18 1,0 19 31,0-1-31,-18 36-16,18-54 15,0 54 1,-35-36-1,35 0 48,0-17-47,0 35-16,0-35 15,0 17 1,-17 35-1,17-52 64,0 0-64,0-1-15,0 1 31,0 0 94</inkml:trace>
  <inkml:trace contextRef="#ctx0" brushRef="#br0" timeOffset="2784.43">20849 7003 0,'0'-53'109,"-17"70"-93,17 36-16,0-17 15,-18 16 1,18-16 31,0-1-32,0 0 1,-18 18-16,18 18 16,0-1-1,-17-52 1,17 0 31,0-1-32,0 19 1,0 34 0,0-17 62,0-18-63,0 18-15,0-18 16,0 1 0,0-1-1,0-17 1,0 17 15,0-17-15,0 52-1,35 1 1,-35 35 0,18-89-1,-18 1 48,0 35-63,35 53 15,-35-71-15,88 177 16,-88-177 78,0 0-94,18 53 15,-18-52-15,0 34 16,53-17 0,-36-18 77</inkml:trace>
  <inkml:trace contextRef="#ctx0" brushRef="#br0" timeOffset="5208.85">21167 8925 0,'17'-17'110,"1"17"-95,17 0 1,1-18-16,34-17 16,1-18-1,34 18 1,-52 17 15,88-17-15,-123 35-1,53-18 1,-18-17 0,17-1-1,18-34 1,-52 70-1,69-18 1,-69 18 0,34 0-1,1 0 1,-1-17 0,1-36-1,-36 53 1,-17-18 15,70 0-15,-35 18-1,18-35 1,-54 17 0,1 1-1,17-1-15,18-17 16,-35 17-1,17 1 1,18-19 0,-18 1-1,18 17 1,-35-17 0,35 0-1,0 0 1,-36 35 31,1-18-47,35-35 15,-18 18 1,0-36 0,-17 54-1,0-19 16,-1 1-15,18-18 0,1 18-1,-19 0 1,1-18 0,17 0-1,1 0 16,-19 18-15,1-1 0,-1 1-1,-17 17 63,18 1-62</inkml:trace>
  <inkml:trace contextRef="#ctx0" brushRef="#br0" timeOffset="64056.28">22296 6544 0,'0'18'94,"0"35"-78,0-18-16,0 0 15,17 0-15,1-17 16,-18 17 15,0-17-15,0 0-1,0 17 1,0 0 0,0 36-1,35-36 1,-35 18 0,0-18 15,0 18-16,0 35 1,18 36 0,-18-18-1,17-53 1,-17-36 15,0 18 16,0 1-31,0 87-1,18-70 1,-18 0 46,0-18-46,0 18-16,0 71 16,0-36-1</inkml:trace>
  <inkml:trace contextRef="#ctx0" brushRef="#br0" timeOffset="65488.63">22313 7973 0,'0'17'140,"18"1"-109,-18 0-31,17-1 16,19 19 0,-1 34-16,18 1 15,-18-54 1,-17 1 93,0-18-46,17 0-32,-35-18-15,0 1-1,0-1 1,0-17 0,0 17-1,0 1-15,0-54 16,0-52-1,0 70 1,0 35 0,0 0-1</inkml:trace>
  <inkml:trace contextRef="#ctx0" brushRef="#br0" timeOffset="67136.89">22701 6297 0,'0'53'78,"0"0"-63,0 35 1,0-35-16,18-35 16,17 17-16,-35 0 31,0-17 0,0 0-31,0 105 16,0-17-1,0-53 17,0 0-17,0-36 16,0 36-15,0 88 0,0 36-1,0-71 1,18-71 0,-18-18 46,0 1-62,0 0 16,0 35-16,0-36 15,0 1 79</inkml:trace>
  <inkml:trace contextRef="#ctx0" brushRef="#br0" timeOffset="68312.95">22772 7479 0,'0'53'157,"0"-36"-157,0 1 31,0 17-15,0 1 15,0-1-31,0 35 15,35 54 1,-35-106 15,35-18 79,-17-18-110,-18 0 15,0 1-15,0-19 16,18-34 0,-18-18-1,17 35 1,-17 35-16,0-35 31,18-17-15,0 52 15,-1 0 110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13592" units="1/cm"/>
          <inkml:channelProperty channel="Y" name="resolution" value="62.42775" units="1/cm"/>
          <inkml:channelProperty channel="T" name="resolution" value="1" units="1/dev"/>
        </inkml:channelProperties>
      </inkml:inkSource>
      <inkml:timestamp xml:id="ts0" timeString="2023-04-10T07:49:01.25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26229 11060 0,'18'0'109,"-18"17"-93,0 19-16,0-19 15,0 36-15,0-18 16,-18 18 0,-17 35-1,-18-35 1,18 0-1,-18 0 1,17 0 0,-17 18-1,18-18 1,18-36 0,17 1-16,-18 0 46,-17-1-30,17 18 0,0-17-1,1-18 1,-19 53 0,19-35-1,-1-1 1,-17 36-1,-18-35 1,0 35 0,35-36-1</inkml:trace>
  <inkml:trace contextRef="#ctx0" brushRef="#br0" timeOffset="1255.83">25506 11800 0,'-18'0'78,"18"18"-15,0 35-63,0-35 15,0 52-15,-17 1 16,17-54 0,0 72-1,0-54 1,35-35 203,-18-18-204,54 1 1,-53-1 0,52-35-1,1 18 1,-54 17-1</inkml:trace>
  <inkml:trace contextRef="#ctx0" brushRef="#br0" timeOffset="124709.43">32438 7920 0,'18'0'187,"-1"35"-187,1 18 16,-18-18-16,17 54 16,-17-72-16,53 142 15,89 247 16,87 70-15,-106-159 0,-52-246-1,-36-71 1,-17 0 0,-1 0-16,1-18 15,-18 1 1,0-1-1,0-17 32,0 17-47,35-52 16,-17-89 0,-18-53-1</inkml:trace>
  <inkml:trace contextRef="#ctx0" brushRef="#br0" timeOffset="125919.83">20902 5027 0,'53'0'47,"35"53"-32,-17-18-15,105 106 16,-52-35-16,70 35 16,582 406-1,670 88 1,-52-123-1,-618-230 1,-159-88 0,-105-18-1,-18 54 1,-89-36 0,-87-18 15,-195-88-31,-35-52 15,-52-36 1</inkml:trace>
  <inkml:trace contextRef="#ctx0" brushRef="#br0" timeOffset="126711.59">28381 5362 0,'0'0'0,"-18"0"16,1 0 0,-1 0-16,-70 0 15,-53 106 1,-212 212-1,-70 123 1,-159 141 0,176-212-1,88-123 1,142-141 15,-71 17-15,53 18-1,18-17 1,17-18-16,-18 35 16,-87 70-1,-89 36 1,-123-17 0,105 105-1,142-88 1,176-194-1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13592" units="1/cm"/>
          <inkml:channelProperty channel="Y" name="resolution" value="62.42775" units="1/cm"/>
          <inkml:channelProperty channel="T" name="resolution" value="1" units="1/dev"/>
        </inkml:channelProperties>
      </inkml:inkSource>
      <inkml:timestamp xml:id="ts0" timeString="2023-04-10T07:50:51.45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12947 17180 0,'0'-35'31,"35"35"79,1 141-95,-1-53-15,-18 1 16,54-1-16,-71-53 16,88 159-1,-17 71 1,-1 34 0,36 19-1,-53-212 1,-53-53-1,53 35 1,-35 0 0,70-53-1,18-35-15,-36 0 16,-52 0 15,-1 0-15,19-17 15,-36-19-15,0-16-1,0-19 1,35 36 0,-35-1-1,18-52 1,17-159-1,-17 106 1,17 71 0,-18 34 31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13592" units="1/cm"/>
          <inkml:channelProperty channel="Y" name="resolution" value="62.42775" units="1/cm"/>
          <inkml:channelProperty channel="T" name="resolution" value="1" units="1/dev"/>
        </inkml:channelProperties>
      </inkml:inkSource>
      <inkml:timestamp xml:id="ts0" timeString="2023-04-10T07:52:54.16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25365 13335 0,'-53'-18'172,"-88"-17"-172,-36 17 16,1-17-16,17 0 15,-17 0 1,70 35 0,88 0-1,-35 0 1,-70 0-1,-89 0 1,-17 0 0,141 17-1,35 1 1,18 0 0,35-1-1,-18 1 1,0-18 15,-17 0-15,-53 17-1,0 1 1,-36 17 0,89 1-1,-106-19 1,-71-17-1,18 0 1,124 0 0,52 0-16</inkml:trace>
  <inkml:trace contextRef="#ctx0" brushRef="#br0" timeOffset="3121.96">23107 9825 0,'-71'0'93,"-87"0"-77,17 0-16,-1 0 0,1 0 16,35 0-1,-52 0 1,-36 0 0,53 0-1,-18 0 1,18 0-1,-194 35 1,211 18 0,71-35-1,-35 17 1,0 18 0,-106-18-1,-177 18 16,-52 0-15,-18 35 0,212-17-1,88 17 1,35-53 0,53 18-16,-53-18 15,-35 36 1,-194 17-1,-36 89 1,89-72 0,194-52-1,0-17 1,88-19 0,-124-17 15,-105 36-16,-106 52 1,0 70 0,105-16-16,1 69 15,141-87 1,35-36 0,35-53-1,1 18 1,-36 18-1,18 17 1,-1 71 0,19 70-1,17-70 1,0-18 15,0-124-31,0 1 16,0 17-1,17 71 1,54 53 0,158 176-1,53-141 1,53 53 0,-229-212-1,-17 18 1,-37-35 15,19 17-31,194 124 16,193 0-1,36-106 17,106-53-17,-106 0 1,-159-71-1,-194 36 1,-106 35 0,53-53-1,71 35 1,123-17 0,-70-124-1,35 89 1,-159 17-1,18 17 1,35-17 0,88 1-1,107-72 1,-19-35 15,-88 53-15,-17 18-1,-53 0 1,-71 53 0,71-89-1,176-176 1,-159 177 0,-70 35-1,-53 35 1,18-18-1,-19-17 1,37-35 0,69-18-1,-52 35 1,53-88 15,-141 88-15,-1 0-1,1 106-15,-18-35 16,70-71 0,-70 88-1,53-35 1,-35 0 0,-18 1-1,0-19 1,0 0-1,-18-17 1,-35 0 0,36-35 15,17 52-15,-18 0-1,1 1 1,-1 17-1,-17 35 1,35-17 0,-18-53-1,0 17 1,-35-70 0,1 71-1,16 17 1,36 35-1,-17 0 17,-1 18-17,-17-35 1,-1-18 15,19 36-15,-18-19-1,17 36 32,-35 0-47,35 0 16,1 0 0,-54 0-1,18 0 32,36 0-47,-36 0 16,17 0-1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13592" units="1/cm"/>
          <inkml:channelProperty channel="Y" name="resolution" value="62.42775" units="1/cm"/>
          <inkml:channelProperty channel="T" name="resolution" value="1" units="1/dev"/>
        </inkml:channelProperties>
      </inkml:inkSource>
      <inkml:timestamp xml:id="ts0" timeString="2023-04-10T07:53:20.78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19597 13988 0,'35'0'187,"0"0"-140,-17 0-31,53 0-16,-19 0 15,-16 17-15,87 19 16,-87-36 0,-1 17-1,-18 1 1,19-1 0,17 1-1,-18 0 1,71 35 15,-89-53-15,36 0-1,-35 0 1,0-18 0,17 18-1,-18 0-15,1 0 16,17 0-1,1-18 1,-19 18 0,19 0-1,-19 0 17,1 0-17,52 0 1,19 0 15,-1-17-15,-18-19-1,-34 19-15,-19-1 32,19 18-17,-1-17 1,-35 34 296,0 18-296,0-17-16,0 35 16,0-35-16,0 70 15,0 18 16,17-36-15,1 1 0,-53-71 265,-18 0-281,35 0 16,-17 0-16,17 0 15,-35 0 1,36 0-1,-71 0 1,-71-35 0,53-1-1,18 36 1,53 0 0,-1 0-1,19 0 16,-1 0-31,-35 0 16,18 0-16,-124 0 16,71 0-1,35 0 1,18 0 0,17 0 46,0 0-62,-35 0 16,-35 18-1,71-18 1,-1 0 93,0-18-46,18-17-48,0-36 1,0 54-16,36-54 16,-36 18-1,0 18 1,0 0 78,0 17-79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3/24/2024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000" b="0" i="0">
                <a:solidFill>
                  <a:schemeClr val="tx1"/>
                </a:solidFill>
                <a:latin typeface="Calibri Light"/>
                <a:cs typeface="Calibri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3/24/2024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000" b="0" i="0">
                <a:solidFill>
                  <a:schemeClr val="tx1"/>
                </a:solidFill>
                <a:latin typeface="Calibri Light"/>
                <a:cs typeface="Calibri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3/24/2024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000" b="0" i="0">
                <a:solidFill>
                  <a:schemeClr val="tx1"/>
                </a:solidFill>
                <a:latin typeface="Calibri Light"/>
                <a:cs typeface="Calibri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3/24/2024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3/24/2024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301238" y="2263605"/>
            <a:ext cx="7589523" cy="19227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000" b="0" i="0">
                <a:solidFill>
                  <a:schemeClr val="tx1"/>
                </a:solidFill>
                <a:latin typeface="Calibri Light"/>
                <a:cs typeface="Calibri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17554" y="1377564"/>
            <a:ext cx="10356891" cy="40360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3/24/2024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lectronics-lab.com/3d-magnetic-field-sensor-allows-selectable-measurement-x-y-z-magnetic-fields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ustomXml" Target="../ink/ink6.xml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ustomXml" Target="../ink/ink7.xml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ustomXml" Target="../ink/ink8.xml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jpg"/><Relationship Id="rId7" Type="http://schemas.openxmlformats.org/officeDocument/2006/relationships/customXml" Target="../ink/ink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jp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3.png"/><Relationship Id="rId4" Type="http://schemas.openxmlformats.org/officeDocument/2006/relationships/customXml" Target="../ink/ink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ustomXml" Target="../ink/ink4.xml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ustomXml" Target="../ink/ink5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09800" y="1676400"/>
            <a:ext cx="7589523" cy="1165063"/>
          </a:xfrm>
          <a:prstGeom prst="rect">
            <a:avLst/>
          </a:prstGeom>
        </p:spPr>
        <p:txBody>
          <a:bodyPr vert="horz" wrap="square" lIns="0" tIns="239395" rIns="0" bIns="0" rtlCol="0">
            <a:spAutoFit/>
          </a:bodyPr>
          <a:lstStyle/>
          <a:p>
            <a:pPr marL="8890" algn="ctr">
              <a:lnSpc>
                <a:spcPct val="100000"/>
              </a:lnSpc>
              <a:spcBef>
                <a:spcPts val="1885"/>
              </a:spcBef>
            </a:pPr>
            <a:r>
              <a:rPr spc="-15" dirty="0" err="1"/>
              <a:t>Senzori</a:t>
            </a:r>
            <a:r>
              <a:rPr spc="-70" dirty="0"/>
              <a:t> </a:t>
            </a:r>
            <a:r>
              <a:rPr spc="-5" dirty="0" err="1"/>
              <a:t>magne</a:t>
            </a:r>
            <a:r>
              <a:rPr lang="en-US" spc="-5" dirty="0" err="1"/>
              <a:t>tn</a:t>
            </a:r>
            <a:r>
              <a:rPr spc="-5" dirty="0" err="1"/>
              <a:t>og</a:t>
            </a:r>
            <a:r>
              <a:rPr spc="-120" dirty="0"/>
              <a:t> </a:t>
            </a:r>
            <a:r>
              <a:rPr spc="5" dirty="0" err="1"/>
              <a:t>polja</a:t>
            </a:r>
            <a:endParaRPr spc="5" dirty="0"/>
          </a:p>
        </p:txBody>
      </p:sp>
      <p:pic>
        <p:nvPicPr>
          <p:cNvPr id="4" name="Slika 3" descr="Slika na kojoj se nalazi zvučnik, krug&#10;&#10;Opis je automatski generisan">
            <a:extLst>
              <a:ext uri="{FF2B5EF4-FFF2-40B4-BE49-F238E27FC236}">
                <a16:creationId xmlns:a16="http://schemas.microsoft.com/office/drawing/2014/main" id="{90B071E6-F9EF-C33E-2B21-91716C9E74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2743200" y="2971800"/>
            <a:ext cx="6096000" cy="3429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7571" y="609277"/>
            <a:ext cx="5885815" cy="7010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400" dirty="0"/>
              <a:t>Primena</a:t>
            </a:r>
            <a:r>
              <a:rPr sz="4400" spc="-95" dirty="0"/>
              <a:t> </a:t>
            </a:r>
            <a:r>
              <a:rPr sz="4400" spc="10" dirty="0"/>
              <a:t>Holovoih</a:t>
            </a:r>
            <a:r>
              <a:rPr sz="4400" spc="-160" dirty="0"/>
              <a:t> </a:t>
            </a:r>
            <a:r>
              <a:rPr sz="4400" spc="-15" dirty="0"/>
              <a:t>senzora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904871" y="1544950"/>
            <a:ext cx="10372090" cy="347154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254000" indent="-229235">
              <a:lnSpc>
                <a:spcPct val="100000"/>
              </a:lnSpc>
              <a:spcBef>
                <a:spcPts val="130"/>
              </a:spcBef>
              <a:buFont typeface="Arial MT"/>
              <a:buChar char="•"/>
              <a:tabLst>
                <a:tab pos="254635" algn="l"/>
              </a:tabLst>
            </a:pPr>
            <a:r>
              <a:rPr sz="2750" spc="5" dirty="0">
                <a:latin typeface="Calibri"/>
                <a:cs typeface="Calibri"/>
              </a:rPr>
              <a:t>Merenje</a:t>
            </a:r>
            <a:r>
              <a:rPr sz="2750" spc="7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magnetne</a:t>
            </a:r>
            <a:r>
              <a:rPr sz="2750" spc="145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indukcije</a:t>
            </a:r>
            <a:endParaRPr sz="27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  <a:buFont typeface="Arial MT"/>
              <a:buChar char="•"/>
            </a:pPr>
            <a:endParaRPr sz="3050">
              <a:latin typeface="Calibri"/>
              <a:cs typeface="Calibri"/>
            </a:endParaRPr>
          </a:p>
          <a:p>
            <a:pPr marL="234950" marR="17780" indent="-635">
              <a:lnSpc>
                <a:spcPts val="2850"/>
              </a:lnSpc>
            </a:pPr>
            <a:r>
              <a:rPr sz="2400" spc="-10" dirty="0">
                <a:latin typeface="Calibri"/>
                <a:cs typeface="Calibri"/>
              </a:rPr>
              <a:t>Holovi </a:t>
            </a:r>
            <a:r>
              <a:rPr sz="2400" spc="-5" dirty="0">
                <a:latin typeface="Calibri"/>
                <a:cs typeface="Calibri"/>
              </a:rPr>
              <a:t>senzori </a:t>
            </a:r>
            <a:r>
              <a:rPr sz="2400" spc="-25" dirty="0">
                <a:latin typeface="Calibri"/>
                <a:cs typeface="Calibri"/>
              </a:rPr>
              <a:t>za </a:t>
            </a:r>
            <a:r>
              <a:rPr sz="2400" spc="5" dirty="0">
                <a:latin typeface="Calibri"/>
                <a:cs typeface="Calibri"/>
              </a:rPr>
              <a:t>merenje </a:t>
            </a:r>
            <a:r>
              <a:rPr sz="2400" dirty="0">
                <a:latin typeface="Calibri"/>
                <a:cs typeface="Calibri"/>
              </a:rPr>
              <a:t>magnetne </a:t>
            </a:r>
            <a:r>
              <a:rPr sz="2400" spc="-5" dirty="0">
                <a:latin typeface="Calibri"/>
                <a:cs typeface="Calibri"/>
              </a:rPr>
              <a:t>indukcije </a:t>
            </a:r>
            <a:r>
              <a:rPr sz="2400" spc="-10" dirty="0">
                <a:latin typeface="Calibri"/>
                <a:cs typeface="Calibri"/>
              </a:rPr>
              <a:t>(Holovi </a:t>
            </a:r>
            <a:r>
              <a:rPr sz="2400" dirty="0">
                <a:latin typeface="Calibri"/>
                <a:cs typeface="Calibri"/>
              </a:rPr>
              <a:t>teslametri) </a:t>
            </a:r>
            <a:r>
              <a:rPr sz="2400" spc="-5" dirty="0">
                <a:latin typeface="Calibri"/>
                <a:cs typeface="Calibri"/>
              </a:rPr>
              <a:t>imaju </a:t>
            </a:r>
            <a:r>
              <a:rPr sz="2400" spc="-10" dirty="0">
                <a:latin typeface="Calibri"/>
                <a:cs typeface="Calibri"/>
              </a:rPr>
              <a:t>niz </a:t>
            </a:r>
            <a:r>
              <a:rPr sz="2400" spc="-5" dirty="0">
                <a:latin typeface="Calibri"/>
                <a:cs typeface="Calibri"/>
              </a:rPr>
              <a:t>dobrih </a:t>
            </a:r>
            <a:r>
              <a:rPr sz="2400" spc="-53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osobina,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:</a:t>
            </a:r>
            <a:endParaRPr sz="2400">
              <a:latin typeface="Calibri"/>
              <a:cs typeface="Calibri"/>
            </a:endParaRPr>
          </a:p>
          <a:p>
            <a:pPr marL="520700" lvl="1" indent="-286385">
              <a:lnSpc>
                <a:spcPts val="2830"/>
              </a:lnSpc>
              <a:buChar char="-"/>
              <a:tabLst>
                <a:tab pos="520700" algn="l"/>
                <a:tab pos="521334" algn="l"/>
              </a:tabLst>
            </a:pPr>
            <a:r>
              <a:rPr sz="2400" spc="-10" dirty="0">
                <a:latin typeface="Calibri"/>
                <a:cs typeface="Calibri"/>
              </a:rPr>
              <a:t>široki</a:t>
            </a:r>
            <a:r>
              <a:rPr sz="2400" spc="-35" dirty="0">
                <a:latin typeface="Calibri"/>
                <a:cs typeface="Calibri"/>
              </a:rPr>
              <a:t> </a:t>
            </a:r>
            <a:r>
              <a:rPr sz="2400" spc="5" dirty="0">
                <a:latin typeface="Calibri"/>
                <a:cs typeface="Calibri"/>
              </a:rPr>
              <a:t>merni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spc="5" dirty="0">
                <a:latin typeface="Calibri"/>
                <a:cs typeface="Calibri"/>
              </a:rPr>
              <a:t>opseg,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od </a:t>
            </a:r>
            <a:r>
              <a:rPr sz="2400" spc="-20" dirty="0">
                <a:latin typeface="Calibri"/>
                <a:cs typeface="Calibri"/>
              </a:rPr>
              <a:t>nekoliko</a:t>
            </a:r>
            <a:r>
              <a:rPr sz="2400" spc="-80" dirty="0">
                <a:latin typeface="Calibri"/>
                <a:cs typeface="Calibri"/>
              </a:rPr>
              <a:t> </a:t>
            </a:r>
            <a:r>
              <a:rPr sz="2400" spc="10" dirty="0">
                <a:latin typeface="Calibri"/>
                <a:cs typeface="Calibri"/>
              </a:rPr>
              <a:t>μT</a:t>
            </a:r>
            <a:r>
              <a:rPr sz="2400" spc="-75" dirty="0">
                <a:latin typeface="Calibri"/>
                <a:cs typeface="Calibri"/>
              </a:rPr>
              <a:t> </a:t>
            </a:r>
            <a:r>
              <a:rPr sz="2400" spc="5" dirty="0">
                <a:latin typeface="Calibri"/>
                <a:cs typeface="Calibri"/>
              </a:rPr>
              <a:t>do </a:t>
            </a:r>
            <a:r>
              <a:rPr sz="2400" spc="-15" dirty="0">
                <a:latin typeface="Calibri"/>
                <a:cs typeface="Calibri"/>
              </a:rPr>
              <a:t>oko</a:t>
            </a:r>
            <a:r>
              <a:rPr sz="2400" spc="-80" dirty="0">
                <a:latin typeface="Calibri"/>
                <a:cs typeface="Calibri"/>
              </a:rPr>
              <a:t> </a:t>
            </a:r>
            <a:r>
              <a:rPr sz="2400" spc="-75" dirty="0">
                <a:latin typeface="Calibri"/>
                <a:cs typeface="Calibri"/>
              </a:rPr>
              <a:t>2T,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-</a:t>
            </a:r>
            <a:endParaRPr sz="2400">
              <a:latin typeface="Calibri"/>
              <a:cs typeface="Calibri"/>
            </a:endParaRPr>
          </a:p>
          <a:p>
            <a:pPr marL="520700" lvl="1" indent="-286385">
              <a:lnSpc>
                <a:spcPts val="2870"/>
              </a:lnSpc>
              <a:buChar char="-"/>
              <a:tabLst>
                <a:tab pos="520700" algn="l"/>
                <a:tab pos="521334" algn="l"/>
              </a:tabLst>
            </a:pPr>
            <a:r>
              <a:rPr sz="2400" dirty="0">
                <a:latin typeface="Calibri"/>
                <a:cs typeface="Calibri"/>
              </a:rPr>
              <a:t>primena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od </a:t>
            </a:r>
            <a:r>
              <a:rPr sz="2400" spc="-5" dirty="0">
                <a:latin typeface="Calibri"/>
                <a:cs typeface="Calibri"/>
              </a:rPr>
              <a:t>kriogenih</a:t>
            </a:r>
            <a:r>
              <a:rPr sz="2400" spc="10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temperatura</a:t>
            </a:r>
            <a:r>
              <a:rPr sz="2400" spc="-100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(nekoliko</a:t>
            </a:r>
            <a:r>
              <a:rPr sz="2400" spc="-75" dirty="0">
                <a:latin typeface="Calibri"/>
                <a:cs typeface="Calibri"/>
              </a:rPr>
              <a:t> </a:t>
            </a:r>
            <a:r>
              <a:rPr sz="2400" spc="10" dirty="0">
                <a:latin typeface="Calibri"/>
                <a:cs typeface="Calibri"/>
              </a:rPr>
              <a:t>K)</a:t>
            </a:r>
            <a:r>
              <a:rPr sz="2400" spc="5" dirty="0">
                <a:latin typeface="Calibri"/>
                <a:cs typeface="Calibri"/>
              </a:rPr>
              <a:t> pa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spc="5" dirty="0">
                <a:latin typeface="Calibri"/>
                <a:cs typeface="Calibri"/>
              </a:rPr>
              <a:t>do </a:t>
            </a:r>
            <a:r>
              <a:rPr sz="2400" spc="-15" dirty="0">
                <a:latin typeface="Calibri"/>
                <a:cs typeface="Calibri"/>
              </a:rPr>
              <a:t>oko</a:t>
            </a:r>
            <a:r>
              <a:rPr sz="2400" spc="-8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120°C,</a:t>
            </a:r>
            <a:endParaRPr sz="2400">
              <a:latin typeface="Calibri"/>
              <a:cs typeface="Calibri"/>
            </a:endParaRPr>
          </a:p>
          <a:p>
            <a:pPr marL="520700" lvl="1" indent="-286385">
              <a:lnSpc>
                <a:spcPts val="2865"/>
              </a:lnSpc>
              <a:spcBef>
                <a:spcPts val="50"/>
              </a:spcBef>
              <a:buChar char="-"/>
              <a:tabLst>
                <a:tab pos="520700" algn="l"/>
                <a:tab pos="521334" algn="l"/>
              </a:tabLst>
            </a:pPr>
            <a:r>
              <a:rPr sz="2400" spc="-25" dirty="0">
                <a:latin typeface="Calibri"/>
                <a:cs typeface="Calibri"/>
              </a:rPr>
              <a:t>velika</a:t>
            </a:r>
            <a:r>
              <a:rPr sz="2400" spc="1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brzina</a:t>
            </a:r>
            <a:r>
              <a:rPr sz="2400" spc="2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odziva,</a:t>
            </a:r>
            <a:endParaRPr sz="2400">
              <a:latin typeface="Calibri"/>
              <a:cs typeface="Calibri"/>
            </a:endParaRPr>
          </a:p>
          <a:p>
            <a:pPr marL="520700" lvl="1" indent="-286385">
              <a:lnSpc>
                <a:spcPts val="2855"/>
              </a:lnSpc>
              <a:buChar char="-"/>
              <a:tabLst>
                <a:tab pos="520700" algn="l"/>
                <a:tab pos="521334" algn="l"/>
              </a:tabLst>
            </a:pPr>
            <a:r>
              <a:rPr sz="2400" spc="-5" dirty="0">
                <a:latin typeface="Calibri"/>
                <a:cs typeface="Calibri"/>
              </a:rPr>
              <a:t>primenljivost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u</a:t>
            </a:r>
            <a:r>
              <a:rPr sz="2400" spc="-10" dirty="0">
                <a:latin typeface="Calibri"/>
                <a:cs typeface="Calibri"/>
              </a:rPr>
              <a:t> </a:t>
            </a:r>
            <a:r>
              <a:rPr sz="2400" spc="10" dirty="0">
                <a:latin typeface="Calibri"/>
                <a:cs typeface="Calibri"/>
              </a:rPr>
              <a:t>jednosmernim,</a:t>
            </a:r>
            <a:r>
              <a:rPr sz="2400" spc="-16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naizmeničnim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i</a:t>
            </a:r>
            <a:r>
              <a:rPr sz="2400" spc="2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impulsnim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magnetnim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poljima,</a:t>
            </a:r>
            <a:endParaRPr sz="2400">
              <a:latin typeface="Calibri"/>
              <a:cs typeface="Calibri"/>
            </a:endParaRPr>
          </a:p>
          <a:p>
            <a:pPr marL="520700" lvl="1" indent="-286385">
              <a:lnSpc>
                <a:spcPts val="2865"/>
              </a:lnSpc>
              <a:buChar char="-"/>
              <a:tabLst>
                <a:tab pos="520700" algn="l"/>
                <a:tab pos="521334" algn="l"/>
              </a:tabLst>
            </a:pPr>
            <a:r>
              <a:rPr sz="2400" spc="-10" dirty="0">
                <a:latin typeface="Calibri"/>
                <a:cs typeface="Calibri"/>
              </a:rPr>
              <a:t>male </a:t>
            </a:r>
            <a:r>
              <a:rPr sz="2400" dirty="0">
                <a:latin typeface="Calibri"/>
                <a:cs typeface="Calibri"/>
              </a:rPr>
              <a:t>dimenzije</a:t>
            </a:r>
            <a:r>
              <a:rPr sz="2400" spc="-5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senzora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reda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veličine</a:t>
            </a:r>
            <a:r>
              <a:rPr sz="2400" spc="65" dirty="0">
                <a:latin typeface="Calibri"/>
                <a:cs typeface="Calibri"/>
              </a:rPr>
              <a:t> </a:t>
            </a:r>
            <a:r>
              <a:rPr sz="2400" spc="10" dirty="0">
                <a:latin typeface="Calibri"/>
                <a:cs typeface="Calibri"/>
              </a:rPr>
              <a:t>1mm</a:t>
            </a:r>
            <a:r>
              <a:rPr sz="2325" spc="15" baseline="26881" dirty="0">
                <a:latin typeface="Calibri"/>
                <a:cs typeface="Calibri"/>
              </a:rPr>
              <a:t>2</a:t>
            </a:r>
            <a:r>
              <a:rPr sz="2325" spc="195" baseline="26881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.</a:t>
            </a:r>
            <a:endParaRPr sz="2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88989" y="532490"/>
            <a:ext cx="9191625" cy="3230880"/>
          </a:xfrm>
          <a:prstGeom prst="rect">
            <a:avLst/>
          </a:prstGeom>
        </p:spPr>
        <p:txBody>
          <a:bodyPr vert="horz" wrap="square" lIns="0" tIns="1079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0"/>
              </a:spcBef>
            </a:pPr>
            <a:r>
              <a:rPr sz="2750" dirty="0">
                <a:latin typeface="Calibri"/>
                <a:cs typeface="Calibri"/>
              </a:rPr>
              <a:t>Merenje</a:t>
            </a:r>
            <a:r>
              <a:rPr sz="2750" spc="9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mehaničkih</a:t>
            </a:r>
            <a:r>
              <a:rPr sz="2750" spc="24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veličina</a:t>
            </a:r>
            <a:endParaRPr sz="2750">
              <a:latin typeface="Calibri"/>
              <a:cs typeface="Calibri"/>
            </a:endParaRPr>
          </a:p>
          <a:p>
            <a:pPr marL="241300" marR="584200" indent="-229235">
              <a:lnSpc>
                <a:spcPts val="3000"/>
              </a:lnSpc>
              <a:spcBef>
                <a:spcPts val="1105"/>
              </a:spcBef>
              <a:buFont typeface="Arial MT"/>
              <a:buChar char="•"/>
              <a:tabLst>
                <a:tab pos="241935" algn="l"/>
              </a:tabLst>
            </a:pPr>
            <a:r>
              <a:rPr sz="2750" spc="5" dirty="0">
                <a:latin typeface="Calibri"/>
                <a:cs typeface="Calibri"/>
              </a:rPr>
              <a:t>merenjima</a:t>
            </a:r>
            <a:r>
              <a:rPr sz="2750" spc="15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pomeraja</a:t>
            </a:r>
            <a:r>
              <a:rPr sz="2750" spc="8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koji</a:t>
            </a:r>
            <a:r>
              <a:rPr sz="2750" spc="-55" dirty="0">
                <a:latin typeface="Calibri"/>
                <a:cs typeface="Calibri"/>
              </a:rPr>
              <a:t> </a:t>
            </a:r>
            <a:r>
              <a:rPr sz="2750" spc="-20" dirty="0">
                <a:latin typeface="Calibri"/>
                <a:cs typeface="Calibri"/>
              </a:rPr>
              <a:t>utič</a:t>
            </a:r>
            <a:r>
              <a:rPr sz="2750" spc="15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na</a:t>
            </a:r>
            <a:r>
              <a:rPr sz="2750" spc="7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promenu</a:t>
            </a:r>
            <a:r>
              <a:rPr sz="2750" spc="17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jačine</a:t>
            </a:r>
            <a:r>
              <a:rPr sz="2750" spc="105" dirty="0">
                <a:latin typeface="Calibri"/>
                <a:cs typeface="Calibri"/>
              </a:rPr>
              <a:t> </a:t>
            </a:r>
            <a:r>
              <a:rPr sz="2750" spc="-25" dirty="0">
                <a:latin typeface="Calibri"/>
                <a:cs typeface="Calibri"/>
              </a:rPr>
              <a:t>ili</a:t>
            </a:r>
            <a:r>
              <a:rPr sz="2750" spc="9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pravca </a:t>
            </a:r>
            <a:r>
              <a:rPr sz="2750" spc="-60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magnetne</a:t>
            </a:r>
            <a:r>
              <a:rPr sz="2750" spc="160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indukcije.</a:t>
            </a:r>
            <a:endParaRPr sz="2750">
              <a:latin typeface="Calibri"/>
              <a:cs typeface="Calibri"/>
            </a:endParaRPr>
          </a:p>
          <a:p>
            <a:pPr marL="241300" marR="272415" indent="-229235">
              <a:lnSpc>
                <a:spcPts val="3000"/>
              </a:lnSpc>
              <a:spcBef>
                <a:spcPts val="1060"/>
              </a:spcBef>
              <a:buFont typeface="Arial MT"/>
              <a:buChar char="•"/>
              <a:tabLst>
                <a:tab pos="241935" algn="l"/>
              </a:tabLst>
            </a:pPr>
            <a:r>
              <a:rPr sz="2750" spc="5" dirty="0">
                <a:latin typeface="Calibri"/>
                <a:cs typeface="Calibri"/>
              </a:rPr>
              <a:t>Merenje</a:t>
            </a:r>
            <a:r>
              <a:rPr sz="2750" spc="9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veličina</a:t>
            </a:r>
            <a:r>
              <a:rPr sz="2750" spc="15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koje</a:t>
            </a:r>
            <a:r>
              <a:rPr sz="2750" spc="2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se</a:t>
            </a:r>
            <a:r>
              <a:rPr sz="2750" spc="100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elastičnim</a:t>
            </a:r>
            <a:r>
              <a:rPr sz="2750" spc="24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elementima</a:t>
            </a:r>
            <a:r>
              <a:rPr sz="2750" spc="22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pretvaraju</a:t>
            </a:r>
            <a:r>
              <a:rPr sz="2750" spc="175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u </a:t>
            </a:r>
            <a:r>
              <a:rPr sz="2750" spc="-60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proporcionalno</a:t>
            </a:r>
            <a:r>
              <a:rPr sz="2750" spc="24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pomeranje</a:t>
            </a:r>
            <a:r>
              <a:rPr sz="2750" spc="180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(sila,</a:t>
            </a:r>
            <a:r>
              <a:rPr sz="2750" spc="11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pritisak,</a:t>
            </a:r>
            <a:r>
              <a:rPr sz="2750" spc="254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ubrzanje</a:t>
            </a:r>
            <a:r>
              <a:rPr sz="2750" spc="175" dirty="0">
                <a:latin typeface="Calibri"/>
                <a:cs typeface="Calibri"/>
              </a:rPr>
              <a:t> </a:t>
            </a:r>
            <a:r>
              <a:rPr sz="2750" spc="-20" dirty="0">
                <a:latin typeface="Calibri"/>
                <a:cs typeface="Calibri"/>
              </a:rPr>
              <a:t>itd.)</a:t>
            </a:r>
            <a:endParaRPr sz="2750">
              <a:latin typeface="Calibri"/>
              <a:cs typeface="Calibri"/>
            </a:endParaRPr>
          </a:p>
          <a:p>
            <a:pPr marL="241300" indent="-229235">
              <a:lnSpc>
                <a:spcPts val="3155"/>
              </a:lnSpc>
              <a:spcBef>
                <a:spcPts val="710"/>
              </a:spcBef>
              <a:buFont typeface="Arial MT"/>
              <a:buChar char="•"/>
              <a:tabLst>
                <a:tab pos="241935" algn="l"/>
              </a:tabLst>
            </a:pPr>
            <a:r>
              <a:rPr sz="2750" spc="5" dirty="0">
                <a:latin typeface="Calibri"/>
                <a:cs typeface="Calibri"/>
              </a:rPr>
              <a:t>merenju</a:t>
            </a:r>
            <a:r>
              <a:rPr sz="2750" spc="9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ugaone</a:t>
            </a:r>
            <a:r>
              <a:rPr sz="2750" spc="17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brzine</a:t>
            </a:r>
            <a:r>
              <a:rPr sz="2750" spc="95" dirty="0">
                <a:latin typeface="Calibri"/>
                <a:cs typeface="Calibri"/>
              </a:rPr>
              <a:t> </a:t>
            </a:r>
            <a:r>
              <a:rPr sz="2750" spc="-20" dirty="0">
                <a:latin typeface="Calibri"/>
                <a:cs typeface="Calibri"/>
              </a:rPr>
              <a:t>ili</a:t>
            </a:r>
            <a:r>
              <a:rPr sz="2750" spc="9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ugaonog</a:t>
            </a:r>
            <a:r>
              <a:rPr sz="2750" spc="17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pomeranja</a:t>
            </a:r>
            <a:r>
              <a:rPr sz="2750" spc="7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feromagnetskih</a:t>
            </a:r>
            <a:endParaRPr sz="2750">
              <a:latin typeface="Calibri"/>
              <a:cs typeface="Calibri"/>
            </a:endParaRPr>
          </a:p>
          <a:p>
            <a:pPr marL="241300">
              <a:lnSpc>
                <a:spcPts val="3155"/>
              </a:lnSpc>
            </a:pPr>
            <a:r>
              <a:rPr sz="2750" spc="-5" dirty="0">
                <a:latin typeface="Calibri"/>
                <a:cs typeface="Calibri"/>
              </a:rPr>
              <a:t>zupčanika</a:t>
            </a:r>
            <a:endParaRPr sz="275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119864" y="3711683"/>
            <a:ext cx="5371399" cy="2864696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Zapis perom 3">
                <a:extLst>
                  <a:ext uri="{FF2B5EF4-FFF2-40B4-BE49-F238E27FC236}">
                    <a16:creationId xmlns:a16="http://schemas.microsoft.com/office/drawing/2014/main" id="{7A326520-60A4-B3D1-1CE2-9C2A2CEA03EB}"/>
                  </a:ext>
                </a:extLst>
              </p14:cNvPr>
              <p14:cNvContentPartPr/>
              <p14:nvPr/>
            </p14:nvContentPartPr>
            <p14:xfrm>
              <a:off x="4660920" y="6172200"/>
              <a:ext cx="412920" cy="679680"/>
            </p14:xfrm>
          </p:contentPart>
        </mc:Choice>
        <mc:Fallback xmlns="">
          <p:pic>
            <p:nvPicPr>
              <p:cNvPr id="4" name="Zapis perom 3">
                <a:extLst>
                  <a:ext uri="{FF2B5EF4-FFF2-40B4-BE49-F238E27FC236}">
                    <a16:creationId xmlns:a16="http://schemas.microsoft.com/office/drawing/2014/main" id="{7A326520-60A4-B3D1-1CE2-9C2A2CEA03E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651560" y="6162840"/>
                <a:ext cx="431640" cy="69840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7571" y="1034727"/>
            <a:ext cx="10041255" cy="26333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241300" indent="-229235">
              <a:lnSpc>
                <a:spcPct val="100000"/>
              </a:lnSpc>
              <a:spcBef>
                <a:spcPts val="125"/>
              </a:spcBef>
              <a:buFont typeface="Arial MT"/>
              <a:buChar char="•"/>
              <a:tabLst>
                <a:tab pos="241935" algn="l"/>
              </a:tabLst>
            </a:pPr>
            <a:r>
              <a:rPr sz="2750" spc="5" dirty="0">
                <a:latin typeface="Calibri"/>
                <a:cs typeface="Calibri"/>
              </a:rPr>
              <a:t>Merenje</a:t>
            </a:r>
            <a:r>
              <a:rPr sz="2750" spc="5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struje</a:t>
            </a:r>
            <a:endParaRPr sz="27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  <a:buFont typeface="Arial MT"/>
              <a:buChar char="•"/>
            </a:pPr>
            <a:endParaRPr sz="4150">
              <a:latin typeface="Calibri"/>
              <a:cs typeface="Calibri"/>
            </a:endParaRPr>
          </a:p>
          <a:p>
            <a:pPr marL="241300" marR="5080" indent="-229235">
              <a:lnSpc>
                <a:spcPct val="91800"/>
              </a:lnSpc>
              <a:buFont typeface="Arial MT"/>
              <a:buChar char="•"/>
              <a:tabLst>
                <a:tab pos="241935" algn="l"/>
              </a:tabLst>
            </a:pPr>
            <a:r>
              <a:rPr sz="2750" spc="15" dirty="0">
                <a:latin typeface="Calibri"/>
                <a:cs typeface="Calibri"/>
              </a:rPr>
              <a:t>U</a:t>
            </a:r>
            <a:r>
              <a:rPr sz="2750" dirty="0">
                <a:latin typeface="Calibri"/>
                <a:cs typeface="Calibri"/>
              </a:rPr>
              <a:t> elektromotornim</a:t>
            </a:r>
            <a:r>
              <a:rPr sz="2750" spc="23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pogonima</a:t>
            </a:r>
            <a:r>
              <a:rPr sz="2750" spc="15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koriste</a:t>
            </a:r>
            <a:r>
              <a:rPr sz="2750" spc="2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se</a:t>
            </a:r>
            <a:r>
              <a:rPr sz="2750" spc="105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brojila</a:t>
            </a:r>
            <a:r>
              <a:rPr sz="2750" spc="15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struje</a:t>
            </a:r>
            <a:r>
              <a:rPr sz="2750" spc="10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bazirana</a:t>
            </a:r>
            <a:r>
              <a:rPr sz="2750" spc="150" dirty="0">
                <a:latin typeface="Calibri"/>
                <a:cs typeface="Calibri"/>
              </a:rPr>
              <a:t> </a:t>
            </a:r>
            <a:r>
              <a:rPr sz="2750" spc="-25" dirty="0">
                <a:latin typeface="Calibri"/>
                <a:cs typeface="Calibri"/>
              </a:rPr>
              <a:t>na </a:t>
            </a:r>
            <a:r>
              <a:rPr sz="2750" spc="-20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Holovim</a:t>
            </a:r>
            <a:r>
              <a:rPr sz="2750" spc="9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pretvaračima.</a:t>
            </a:r>
            <a:r>
              <a:rPr sz="2750" spc="110" dirty="0">
                <a:latin typeface="Calibri"/>
                <a:cs typeface="Calibri"/>
              </a:rPr>
              <a:t> </a:t>
            </a:r>
            <a:r>
              <a:rPr sz="2750" spc="15" dirty="0">
                <a:latin typeface="Calibri"/>
                <a:cs typeface="Calibri"/>
              </a:rPr>
              <a:t>Holov</a:t>
            </a:r>
            <a:r>
              <a:rPr sz="2750" spc="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senzor</a:t>
            </a:r>
            <a:r>
              <a:rPr sz="2750" spc="14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se</a:t>
            </a:r>
            <a:r>
              <a:rPr sz="2750" spc="10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nalazi</a:t>
            </a:r>
            <a:r>
              <a:rPr sz="2750" spc="25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u</a:t>
            </a:r>
            <a:r>
              <a:rPr sz="2750" spc="2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vazdušnom</a:t>
            </a:r>
            <a:r>
              <a:rPr sz="2750" spc="24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procepu </a:t>
            </a:r>
            <a:r>
              <a:rPr sz="2750" spc="-610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feritnog</a:t>
            </a:r>
            <a:r>
              <a:rPr sz="2750" spc="16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magnetnog</a:t>
            </a:r>
            <a:r>
              <a:rPr sz="2750" spc="16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kola </a:t>
            </a:r>
            <a:r>
              <a:rPr sz="2750" spc="5" dirty="0">
                <a:latin typeface="Calibri"/>
                <a:cs typeface="Calibri"/>
              </a:rPr>
              <a:t>kroz</a:t>
            </a:r>
            <a:r>
              <a:rPr sz="275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koje</a:t>
            </a:r>
            <a:r>
              <a:rPr sz="2750" spc="2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prolazi</a:t>
            </a:r>
            <a:r>
              <a:rPr sz="2750" spc="1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provodnik</a:t>
            </a:r>
            <a:r>
              <a:rPr sz="2750" spc="13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kojim</a:t>
            </a:r>
            <a:r>
              <a:rPr sz="2750" spc="9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se</a:t>
            </a:r>
            <a:r>
              <a:rPr sz="2750" spc="1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napaja </a:t>
            </a:r>
            <a:r>
              <a:rPr sz="2750" spc="-605" dirty="0">
                <a:latin typeface="Calibri"/>
                <a:cs typeface="Calibri"/>
              </a:rPr>
              <a:t> </a:t>
            </a:r>
            <a:r>
              <a:rPr sz="2750" spc="25" dirty="0">
                <a:latin typeface="Calibri"/>
                <a:cs typeface="Calibri"/>
              </a:rPr>
              <a:t>motor</a:t>
            </a:r>
            <a:endParaRPr sz="275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709800" y="3890960"/>
            <a:ext cx="6705615" cy="21336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E51BA4DF-2BD4-4EC2-B1DB-B27C8AC718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53733" y="548464"/>
            <a:ext cx="6798541" cy="167562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12700" algn="l" rtl="0">
              <a:lnSpc>
                <a:spcPct val="90000"/>
              </a:lnSpc>
              <a:spcBef>
                <a:spcPct val="0"/>
              </a:spcBef>
            </a:pPr>
            <a:r>
              <a:rPr lang="en-US" sz="4000" kern="1200" spc="-5">
                <a:latin typeface="+mj-lt"/>
                <a:cs typeface="+mj-cs"/>
              </a:rPr>
              <a:t>Integrisani</a:t>
            </a:r>
            <a:r>
              <a:rPr lang="en-US" sz="4000" kern="1200" spc="-55">
                <a:latin typeface="+mj-lt"/>
                <a:cs typeface="+mj-cs"/>
              </a:rPr>
              <a:t> </a:t>
            </a:r>
            <a:r>
              <a:rPr lang="en-US" sz="4000" kern="1200" spc="20">
                <a:latin typeface="+mj-lt"/>
                <a:cs typeface="+mj-cs"/>
              </a:rPr>
              <a:t>Holovi</a:t>
            </a:r>
            <a:r>
              <a:rPr lang="en-US" sz="4000" kern="1200" spc="-185">
                <a:latin typeface="+mj-lt"/>
                <a:cs typeface="+mj-cs"/>
              </a:rPr>
              <a:t> </a:t>
            </a:r>
            <a:r>
              <a:rPr lang="en-US" sz="4000" kern="1200" spc="-5">
                <a:latin typeface="+mj-lt"/>
                <a:cs typeface="+mj-cs"/>
              </a:rPr>
              <a:t>senzori</a:t>
            </a:r>
            <a:endParaRPr lang="en-US" sz="4000" kern="1200">
              <a:latin typeface="+mj-lt"/>
              <a:cs typeface="+mj-cs"/>
            </a:endParaRPr>
          </a:p>
        </p:txBody>
      </p:sp>
      <p:pic>
        <p:nvPicPr>
          <p:cNvPr id="5" name="Picture 4" descr="An arrow pointing right">
            <a:extLst>
              <a:ext uri="{FF2B5EF4-FFF2-40B4-BE49-F238E27FC236}">
                <a16:creationId xmlns:a16="http://schemas.microsoft.com/office/drawing/2014/main" id="{9EC7C548-3AD9-C050-D37F-4EC40F895C1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306" r="48154" b="-1"/>
          <a:stretch/>
        </p:blipFill>
        <p:spPr>
          <a:xfrm>
            <a:off x="1" y="10"/>
            <a:ext cx="4196496" cy="6857990"/>
          </a:xfrm>
          <a:prstGeom prst="rect">
            <a:avLst/>
          </a:prstGeom>
          <a:effectLst/>
        </p:spPr>
      </p:pic>
      <p:sp>
        <p:nvSpPr>
          <p:cNvPr id="3" name="object 3"/>
          <p:cNvSpPr txBox="1"/>
          <p:nvPr/>
        </p:nvSpPr>
        <p:spPr>
          <a:xfrm>
            <a:off x="4553734" y="2409830"/>
            <a:ext cx="6798539" cy="37052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41300" indent="-228600">
              <a:lnSpc>
                <a:spcPct val="90000"/>
              </a:lnSpc>
              <a:spcBef>
                <a:spcPts val="130"/>
              </a:spcBef>
              <a:buFont typeface="Arial" panose="020B0604020202020204" pitchFamily="34" charset="0"/>
              <a:buChar char="•"/>
              <a:tabLst>
                <a:tab pos="241935" algn="l"/>
              </a:tabLst>
            </a:pPr>
            <a:r>
              <a:rPr lang="en-US" sz="2000" spc="-10" dirty="0" err="1"/>
              <a:t>Integrisani</a:t>
            </a:r>
            <a:r>
              <a:rPr lang="en-US" sz="2000" spc="225" dirty="0"/>
              <a:t> </a:t>
            </a:r>
            <a:r>
              <a:rPr lang="en-US" sz="2000" spc="15" dirty="0" err="1"/>
              <a:t>Holovi</a:t>
            </a:r>
            <a:r>
              <a:rPr lang="en-US" sz="2000" spc="15" dirty="0"/>
              <a:t> </a:t>
            </a:r>
            <a:r>
              <a:rPr lang="en-US" sz="2000" spc="-5" dirty="0" err="1"/>
              <a:t>senzori</a:t>
            </a:r>
            <a:r>
              <a:rPr lang="en-US" sz="2000" spc="160" dirty="0"/>
              <a:t> </a:t>
            </a:r>
            <a:r>
              <a:rPr lang="en-US" sz="2000" spc="-5" dirty="0" err="1"/>
              <a:t>sadrže</a:t>
            </a:r>
            <a:r>
              <a:rPr lang="en-US" sz="2000" spc="85" dirty="0"/>
              <a:t> </a:t>
            </a:r>
            <a:r>
              <a:rPr lang="en-US" sz="2000" spc="20" dirty="0" err="1"/>
              <a:t>Holovu</a:t>
            </a:r>
            <a:r>
              <a:rPr lang="en-US" sz="2000" spc="20" dirty="0"/>
              <a:t> </a:t>
            </a:r>
            <a:r>
              <a:rPr lang="en-US" sz="2000" spc="5" dirty="0" err="1"/>
              <a:t>pločicu</a:t>
            </a:r>
            <a:r>
              <a:rPr lang="en-US" sz="2000" spc="90" dirty="0"/>
              <a:t> </a:t>
            </a:r>
            <a:r>
              <a:rPr lang="en-US" sz="2000" spc="5" dirty="0" err="1"/>
              <a:t>i</a:t>
            </a:r>
            <a:r>
              <a:rPr lang="en-US" sz="2000" spc="10" dirty="0"/>
              <a:t> </a:t>
            </a:r>
            <a:r>
              <a:rPr lang="en-US" sz="2000" spc="-15" dirty="0" err="1"/>
              <a:t>elektronska</a:t>
            </a:r>
            <a:r>
              <a:rPr lang="en-US" sz="2000" spc="280" dirty="0"/>
              <a:t> </a:t>
            </a:r>
            <a:r>
              <a:rPr lang="en-US" sz="2000" spc="-5" dirty="0"/>
              <a:t>kola </a:t>
            </a:r>
            <a:r>
              <a:rPr lang="en-US" sz="2000" spc="-10" dirty="0"/>
              <a:t>za</a:t>
            </a:r>
            <a:r>
              <a:rPr lang="en-US" sz="2000" dirty="0"/>
              <a:t> </a:t>
            </a:r>
            <a:r>
              <a:rPr lang="en-US" sz="2000" spc="15" dirty="0" err="1"/>
              <a:t>pojačanje</a:t>
            </a:r>
            <a:r>
              <a:rPr lang="en-US" sz="2000" spc="20" dirty="0"/>
              <a:t> </a:t>
            </a:r>
            <a:r>
              <a:rPr lang="en-US" sz="2000" spc="5" dirty="0" err="1"/>
              <a:t>i</a:t>
            </a:r>
            <a:r>
              <a:rPr lang="en-US" sz="2000" spc="10" dirty="0"/>
              <a:t> </a:t>
            </a:r>
            <a:r>
              <a:rPr lang="en-US" sz="2000" spc="-5" dirty="0" err="1"/>
              <a:t>prilagođenje</a:t>
            </a:r>
            <a:r>
              <a:rPr lang="en-US" sz="2000" spc="235" dirty="0"/>
              <a:t> </a:t>
            </a:r>
            <a:r>
              <a:rPr lang="en-US" sz="2000" spc="5" dirty="0" err="1"/>
              <a:t>izlaznog</a:t>
            </a:r>
            <a:r>
              <a:rPr lang="en-US" sz="2000" spc="100" dirty="0"/>
              <a:t> </a:t>
            </a:r>
            <a:r>
              <a:rPr lang="en-US" sz="2000" spc="-10" dirty="0" err="1"/>
              <a:t>signala</a:t>
            </a:r>
            <a:r>
              <a:rPr lang="en-US" sz="2000" spc="-10" dirty="0"/>
              <a:t>.</a:t>
            </a:r>
            <a:endParaRPr lang="en-US" sz="2000" dirty="0"/>
          </a:p>
          <a:p>
            <a:pPr indent="-228600">
              <a:lnSpc>
                <a:spcPct val="90000"/>
              </a:lnSpc>
              <a:spcBef>
                <a:spcPts val="35"/>
              </a:spcBef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41300" indent="-228600">
              <a:lnSpc>
                <a:spcPct val="90000"/>
              </a:lnSpc>
              <a:buFont typeface="Arial" panose="020B0604020202020204" pitchFamily="34" charset="0"/>
              <a:buChar char="•"/>
              <a:tabLst>
                <a:tab pos="241935" algn="l"/>
              </a:tabLst>
            </a:pPr>
            <a:r>
              <a:rPr lang="en-US" sz="2000" spc="-15" dirty="0" err="1"/>
              <a:t>hibridna</a:t>
            </a:r>
            <a:r>
              <a:rPr lang="en-US" sz="2000" spc="250" dirty="0"/>
              <a:t> </a:t>
            </a:r>
            <a:r>
              <a:rPr lang="en-US" sz="2000" spc="-5" dirty="0" err="1"/>
              <a:t>tehnologija</a:t>
            </a:r>
            <a:endParaRPr lang="en-US" sz="2000" dirty="0"/>
          </a:p>
          <a:p>
            <a:pPr marL="241300" indent="-228600">
              <a:lnSpc>
                <a:spcPct val="90000"/>
              </a:lnSpc>
              <a:spcBef>
                <a:spcPts val="755"/>
              </a:spcBef>
              <a:buFont typeface="Arial" panose="020B0604020202020204" pitchFamily="34" charset="0"/>
              <a:buChar char="•"/>
              <a:tabLst>
                <a:tab pos="241935" algn="l"/>
              </a:tabLst>
            </a:pPr>
            <a:r>
              <a:rPr lang="en-US" sz="2000" spc="-5" dirty="0" err="1"/>
              <a:t>tehnologija</a:t>
            </a:r>
            <a:r>
              <a:rPr lang="en-US" sz="2000" spc="204" dirty="0"/>
              <a:t> </a:t>
            </a:r>
            <a:r>
              <a:rPr lang="en-US" sz="2000" dirty="0" err="1"/>
              <a:t>monolitnih</a:t>
            </a:r>
            <a:r>
              <a:rPr lang="en-US" sz="2000" spc="229" dirty="0"/>
              <a:t> </a:t>
            </a:r>
            <a:r>
              <a:rPr lang="en-US" sz="2000" spc="-15" dirty="0" err="1"/>
              <a:t>integrisanih</a:t>
            </a:r>
            <a:r>
              <a:rPr lang="en-US" sz="2000" spc="295" dirty="0"/>
              <a:t> </a:t>
            </a:r>
            <a:r>
              <a:rPr lang="en-US" sz="2000" dirty="0"/>
              <a:t>kola.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7571" y="307334"/>
            <a:ext cx="4615815" cy="7010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400" spc="15" dirty="0"/>
              <a:t>Hibridna</a:t>
            </a:r>
            <a:r>
              <a:rPr sz="4400" spc="-200" dirty="0"/>
              <a:t> </a:t>
            </a:r>
            <a:r>
              <a:rPr sz="4400" spc="10" dirty="0"/>
              <a:t>tehnologija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917554" y="1377564"/>
            <a:ext cx="10287635" cy="4036060"/>
          </a:xfrm>
          <a:prstGeom prst="rect">
            <a:avLst/>
          </a:prstGeom>
        </p:spPr>
        <p:txBody>
          <a:bodyPr vert="horz" wrap="square" lIns="0" tIns="90170" rIns="0" bIns="0" rtlCol="0">
            <a:spAutoFit/>
          </a:bodyPr>
          <a:lstStyle/>
          <a:p>
            <a:pPr marL="241300" marR="5080" indent="-229235">
              <a:lnSpc>
                <a:spcPts val="2710"/>
              </a:lnSpc>
              <a:spcBef>
                <a:spcPts val="710"/>
              </a:spcBef>
              <a:buFont typeface="Arial MT"/>
              <a:buChar char="•"/>
              <a:tabLst>
                <a:tab pos="241935" algn="l"/>
              </a:tabLst>
            </a:pPr>
            <a:r>
              <a:rPr sz="2750" spc="-25" dirty="0">
                <a:latin typeface="Calibri"/>
                <a:cs typeface="Calibri"/>
              </a:rPr>
              <a:t>Tehnologija</a:t>
            </a:r>
            <a:r>
              <a:rPr sz="2750" spc="229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monolitnih</a:t>
            </a:r>
            <a:r>
              <a:rPr sz="2750" spc="260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integrisanih</a:t>
            </a:r>
            <a:r>
              <a:rPr sz="2750" spc="32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kola</a:t>
            </a:r>
            <a:r>
              <a:rPr sz="2750" spc="5" dirty="0">
                <a:latin typeface="Calibri"/>
                <a:cs typeface="Calibri"/>
              </a:rPr>
              <a:t> </a:t>
            </a:r>
            <a:r>
              <a:rPr sz="2750" spc="15" dirty="0">
                <a:latin typeface="Calibri"/>
                <a:cs typeface="Calibri"/>
              </a:rPr>
              <a:t>omogućuje</a:t>
            </a:r>
            <a:r>
              <a:rPr sz="2750" spc="110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brži</a:t>
            </a:r>
            <a:r>
              <a:rPr sz="2750" spc="2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i</a:t>
            </a:r>
            <a:r>
              <a:rPr sz="2750" spc="2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time</a:t>
            </a:r>
            <a:r>
              <a:rPr sz="2750" spc="105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jeftiniji </a:t>
            </a:r>
            <a:r>
              <a:rPr sz="2750" spc="-61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postupak</a:t>
            </a:r>
            <a:r>
              <a:rPr sz="2750" spc="204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proizvodnje</a:t>
            </a:r>
            <a:r>
              <a:rPr sz="2750" spc="10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celokupnog</a:t>
            </a:r>
            <a:r>
              <a:rPr sz="2750" spc="9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senzora.</a:t>
            </a:r>
            <a:endParaRPr sz="2750">
              <a:latin typeface="Calibri"/>
              <a:cs typeface="Calibri"/>
            </a:endParaRPr>
          </a:p>
          <a:p>
            <a:pPr marL="241300" marR="396240" indent="-229235">
              <a:lnSpc>
                <a:spcPct val="81400"/>
              </a:lnSpc>
              <a:spcBef>
                <a:spcPts val="994"/>
              </a:spcBef>
              <a:buFont typeface="Arial MT"/>
              <a:buChar char="•"/>
              <a:tabLst>
                <a:tab pos="241935" algn="l"/>
              </a:tabLst>
            </a:pPr>
            <a:r>
              <a:rPr sz="2750" dirty="0">
                <a:latin typeface="Calibri"/>
                <a:cs typeface="Calibri"/>
              </a:rPr>
              <a:t>Za proizvodnju </a:t>
            </a:r>
            <a:r>
              <a:rPr sz="2750" spc="-5" dirty="0">
                <a:latin typeface="Calibri"/>
                <a:cs typeface="Calibri"/>
              </a:rPr>
              <a:t>monolitnih</a:t>
            </a:r>
            <a:r>
              <a:rPr sz="2750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integrisanih</a:t>
            </a:r>
            <a:r>
              <a:rPr sz="2750" spc="-1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kola sa </a:t>
            </a:r>
            <a:r>
              <a:rPr sz="2750" spc="10" dirty="0">
                <a:latin typeface="Calibri"/>
                <a:cs typeface="Calibri"/>
              </a:rPr>
              <a:t>Holovim </a:t>
            </a:r>
            <a:r>
              <a:rPr sz="2750" spc="-5" dirty="0">
                <a:latin typeface="Calibri"/>
                <a:cs typeface="Calibri"/>
              </a:rPr>
              <a:t>senzorom, </a:t>
            </a:r>
            <a:r>
              <a:rPr sz="2750" dirty="0">
                <a:latin typeface="Calibri"/>
                <a:cs typeface="Calibri"/>
              </a:rPr>
              <a:t> najpogodniji</a:t>
            </a:r>
            <a:r>
              <a:rPr sz="2750" spc="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materijali </a:t>
            </a:r>
            <a:r>
              <a:rPr sz="2750" spc="-5" dirty="0">
                <a:latin typeface="Calibri"/>
                <a:cs typeface="Calibri"/>
              </a:rPr>
              <a:t>su </a:t>
            </a:r>
            <a:r>
              <a:rPr sz="2750" spc="-15" dirty="0">
                <a:latin typeface="Calibri"/>
                <a:cs typeface="Calibri"/>
              </a:rPr>
              <a:t>silicijum</a:t>
            </a:r>
            <a:r>
              <a:rPr sz="2750" spc="-1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i </a:t>
            </a:r>
            <a:r>
              <a:rPr sz="2750" spc="-20" dirty="0">
                <a:latin typeface="Calibri"/>
                <a:cs typeface="Calibri"/>
              </a:rPr>
              <a:t>galijum </a:t>
            </a:r>
            <a:r>
              <a:rPr sz="2750" spc="-15" dirty="0">
                <a:latin typeface="Calibri"/>
                <a:cs typeface="Calibri"/>
              </a:rPr>
              <a:t>arsenid</a:t>
            </a:r>
            <a:r>
              <a:rPr sz="2750" spc="-1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(GaAs). </a:t>
            </a:r>
            <a:r>
              <a:rPr sz="2750" spc="10" dirty="0">
                <a:latin typeface="Calibri"/>
                <a:cs typeface="Calibri"/>
              </a:rPr>
              <a:t>Oni </a:t>
            </a:r>
            <a:r>
              <a:rPr sz="2750" spc="15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omogućavaju</a:t>
            </a:r>
            <a:r>
              <a:rPr sz="2750" spc="2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konstrukciju</a:t>
            </a:r>
            <a:r>
              <a:rPr sz="2750" spc="17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integrisanog</a:t>
            </a:r>
            <a:r>
              <a:rPr sz="2750" spc="32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kola </a:t>
            </a:r>
            <a:r>
              <a:rPr sz="2750" spc="-10" dirty="0">
                <a:latin typeface="Calibri"/>
                <a:cs typeface="Calibri"/>
              </a:rPr>
              <a:t>sa</a:t>
            </a:r>
            <a:r>
              <a:rPr sz="2750" spc="80" dirty="0">
                <a:latin typeface="Calibri"/>
                <a:cs typeface="Calibri"/>
              </a:rPr>
              <a:t> </a:t>
            </a:r>
            <a:r>
              <a:rPr sz="2750" spc="20" dirty="0">
                <a:latin typeface="Calibri"/>
                <a:cs typeface="Calibri"/>
              </a:rPr>
              <a:t>malom </a:t>
            </a:r>
            <a:r>
              <a:rPr sz="2750" spc="-5" dirty="0">
                <a:latin typeface="Calibri"/>
                <a:cs typeface="Calibri"/>
              </a:rPr>
              <a:t>disipacijom</a:t>
            </a:r>
            <a:r>
              <a:rPr sz="2750" spc="24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i </a:t>
            </a:r>
            <a:r>
              <a:rPr sz="2750" spc="-60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potrošnjom</a:t>
            </a:r>
            <a:r>
              <a:rPr sz="2750" spc="17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struje.</a:t>
            </a:r>
            <a:r>
              <a:rPr sz="2750" spc="190" dirty="0">
                <a:latin typeface="Calibri"/>
                <a:cs typeface="Calibri"/>
              </a:rPr>
              <a:t> </a:t>
            </a:r>
            <a:r>
              <a:rPr sz="2750" spc="30" dirty="0">
                <a:latin typeface="Calibri"/>
                <a:cs typeface="Calibri"/>
              </a:rPr>
              <a:t>Ovi</a:t>
            </a:r>
            <a:r>
              <a:rPr sz="2750" spc="3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materijali</a:t>
            </a:r>
            <a:r>
              <a:rPr sz="2750" spc="2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su</a:t>
            </a:r>
            <a:r>
              <a:rPr sz="2750" spc="10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dobri</a:t>
            </a:r>
            <a:r>
              <a:rPr sz="2750" spc="110" dirty="0">
                <a:latin typeface="Calibri"/>
                <a:cs typeface="Calibri"/>
              </a:rPr>
              <a:t> </a:t>
            </a:r>
            <a:r>
              <a:rPr sz="2750" spc="15" dirty="0">
                <a:latin typeface="Calibri"/>
                <a:cs typeface="Calibri"/>
              </a:rPr>
              <a:t>u</a:t>
            </a:r>
            <a:r>
              <a:rPr sz="2750" spc="3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pogledu</a:t>
            </a:r>
            <a:r>
              <a:rPr sz="2750" spc="254" dirty="0">
                <a:latin typeface="Calibri"/>
                <a:cs typeface="Calibri"/>
              </a:rPr>
              <a:t> </a:t>
            </a:r>
            <a:r>
              <a:rPr sz="2750" spc="-20" dirty="0">
                <a:latin typeface="Calibri"/>
                <a:cs typeface="Calibri"/>
              </a:rPr>
              <a:t>temperaturske </a:t>
            </a:r>
            <a:r>
              <a:rPr sz="2750" spc="-610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stabilnosti,</a:t>
            </a:r>
            <a:r>
              <a:rPr sz="2750" spc="26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šuma</a:t>
            </a:r>
            <a:r>
              <a:rPr sz="2750" spc="15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i</a:t>
            </a:r>
            <a:r>
              <a:rPr sz="2750" spc="2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kompatibilnosti</a:t>
            </a:r>
            <a:r>
              <a:rPr sz="2750" spc="24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sa</a:t>
            </a:r>
            <a:r>
              <a:rPr sz="2750" spc="7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aktivnim</a:t>
            </a:r>
            <a:r>
              <a:rPr sz="2750" spc="16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elementima</a:t>
            </a:r>
            <a:r>
              <a:rPr sz="2750" spc="22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kola.</a:t>
            </a:r>
            <a:endParaRPr sz="27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  <a:buFont typeface="Arial MT"/>
              <a:buChar char="•"/>
            </a:pPr>
            <a:endParaRPr sz="3350">
              <a:latin typeface="Calibri"/>
              <a:cs typeface="Calibri"/>
            </a:endParaRPr>
          </a:p>
          <a:p>
            <a:pPr marL="241300" indent="-229235">
              <a:lnSpc>
                <a:spcPct val="100000"/>
              </a:lnSpc>
              <a:spcBef>
                <a:spcPts val="5"/>
              </a:spcBef>
              <a:buFont typeface="Arial MT"/>
              <a:buChar char="•"/>
              <a:tabLst>
                <a:tab pos="241935" algn="l"/>
              </a:tabLst>
            </a:pPr>
            <a:r>
              <a:rPr sz="2750" dirty="0">
                <a:latin typeface="Calibri"/>
                <a:cs typeface="Calibri"/>
              </a:rPr>
              <a:t>Postoje</a:t>
            </a:r>
            <a:r>
              <a:rPr sz="2750" spc="20" dirty="0">
                <a:latin typeface="Calibri"/>
                <a:cs typeface="Calibri"/>
              </a:rPr>
              <a:t> </a:t>
            </a:r>
            <a:r>
              <a:rPr sz="2750" spc="-20" dirty="0">
                <a:latin typeface="Calibri"/>
                <a:cs typeface="Calibri"/>
              </a:rPr>
              <a:t>dva</a:t>
            </a:r>
            <a:r>
              <a:rPr sz="2750" spc="145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tipa</a:t>
            </a:r>
            <a:r>
              <a:rPr sz="2750" spc="140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integrisanih</a:t>
            </a:r>
            <a:r>
              <a:rPr sz="2750" spc="310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Holovih</a:t>
            </a:r>
            <a:r>
              <a:rPr sz="2750" spc="2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senzora:linearni</a:t>
            </a:r>
            <a:endParaRPr sz="2750">
              <a:latin typeface="Calibri"/>
              <a:cs typeface="Calibri"/>
            </a:endParaRPr>
          </a:p>
          <a:p>
            <a:pPr marL="241300" indent="-229235">
              <a:lnSpc>
                <a:spcPct val="100000"/>
              </a:lnSpc>
              <a:spcBef>
                <a:spcPts val="380"/>
              </a:spcBef>
              <a:buFont typeface="Arial MT"/>
              <a:buChar char="•"/>
              <a:tabLst>
                <a:tab pos="241935" algn="l"/>
              </a:tabLst>
            </a:pPr>
            <a:r>
              <a:rPr sz="2750" spc="-15" dirty="0">
                <a:latin typeface="Calibri"/>
                <a:cs typeface="Calibri"/>
              </a:rPr>
              <a:t>impulsni</a:t>
            </a:r>
            <a:endParaRPr sz="27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12700" algn="ctr" rtl="0">
              <a:lnSpc>
                <a:spcPct val="90000"/>
              </a:lnSpc>
              <a:spcBef>
                <a:spcPct val="0"/>
              </a:spcBef>
            </a:pPr>
            <a:r>
              <a:rPr lang="en-US" sz="32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Linerani</a:t>
            </a:r>
            <a:r>
              <a:rPr lang="en-US" sz="3200" kern="1200" spc="-9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200" kern="1200" spc="-5">
                <a:solidFill>
                  <a:schemeClr val="bg1"/>
                </a:solidFill>
                <a:latin typeface="+mj-lt"/>
                <a:ea typeface="+mj-ea"/>
                <a:cs typeface="+mj-cs"/>
              </a:rPr>
              <a:t>integrisani</a:t>
            </a:r>
            <a:r>
              <a:rPr lang="en-US" sz="3200" kern="1200" spc="-105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200" kern="1200" spc="20">
                <a:solidFill>
                  <a:schemeClr val="bg1"/>
                </a:solidFill>
                <a:latin typeface="+mj-lt"/>
                <a:ea typeface="+mj-ea"/>
                <a:cs typeface="+mj-cs"/>
              </a:rPr>
              <a:t>holov</a:t>
            </a:r>
            <a:r>
              <a:rPr lang="en-US" sz="3200" kern="1200" spc="-85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2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senzor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3467" y="2236567"/>
            <a:ext cx="10905066" cy="3271519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12700" algn="ctr" rtl="0">
              <a:lnSpc>
                <a:spcPct val="90000"/>
              </a:lnSpc>
              <a:spcBef>
                <a:spcPct val="0"/>
              </a:spcBef>
            </a:pPr>
            <a:r>
              <a:rPr lang="en-US" sz="3200" kern="1200" spc="-5">
                <a:solidFill>
                  <a:schemeClr val="bg1"/>
                </a:solidFill>
                <a:latin typeface="+mj-lt"/>
                <a:ea typeface="+mj-ea"/>
                <a:cs typeface="+mj-cs"/>
              </a:rPr>
              <a:t>Integrisani</a:t>
            </a:r>
            <a:r>
              <a:rPr lang="en-US" sz="3200" kern="1200" spc="-45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200" kern="1200" spc="20">
                <a:solidFill>
                  <a:schemeClr val="bg1"/>
                </a:solidFill>
                <a:latin typeface="+mj-lt"/>
                <a:ea typeface="+mj-ea"/>
                <a:cs typeface="+mj-cs"/>
              </a:rPr>
              <a:t>impulsni</a:t>
            </a:r>
            <a:r>
              <a:rPr lang="en-US" sz="3200" kern="1200" spc="-175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200" kern="1200" spc="20">
                <a:solidFill>
                  <a:schemeClr val="bg1"/>
                </a:solidFill>
                <a:latin typeface="+mj-lt"/>
                <a:ea typeface="+mj-ea"/>
                <a:cs typeface="+mj-cs"/>
              </a:rPr>
              <a:t>Holovi</a:t>
            </a:r>
            <a:r>
              <a:rPr lang="en-US" sz="3200" kern="1200" spc="-175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2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senzor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3467" y="2494214"/>
            <a:ext cx="10905066" cy="2756225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Zapis perom 3">
                <a:extLst>
                  <a:ext uri="{FF2B5EF4-FFF2-40B4-BE49-F238E27FC236}">
                    <a16:creationId xmlns:a16="http://schemas.microsoft.com/office/drawing/2014/main" id="{7204DB20-4697-327C-5A6C-D1299CDA33F4}"/>
                  </a:ext>
                </a:extLst>
              </p14:cNvPr>
              <p14:cNvContentPartPr/>
              <p14:nvPr/>
            </p14:nvContentPartPr>
            <p14:xfrm>
              <a:off x="5651640" y="3537000"/>
              <a:ext cx="3480120" cy="1676880"/>
            </p14:xfrm>
          </p:contentPart>
        </mc:Choice>
        <mc:Fallback xmlns="">
          <p:pic>
            <p:nvPicPr>
              <p:cNvPr id="4" name="Zapis perom 3">
                <a:extLst>
                  <a:ext uri="{FF2B5EF4-FFF2-40B4-BE49-F238E27FC236}">
                    <a16:creationId xmlns:a16="http://schemas.microsoft.com/office/drawing/2014/main" id="{7204DB20-4697-327C-5A6C-D1299CDA33F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642280" y="3527640"/>
                <a:ext cx="3498840" cy="169560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12700" algn="ctr" rtl="0">
              <a:lnSpc>
                <a:spcPct val="90000"/>
              </a:lnSpc>
              <a:spcBef>
                <a:spcPct val="0"/>
              </a:spcBef>
            </a:pPr>
            <a:r>
              <a:rPr lang="en-US" sz="3200" kern="1200" spc="20">
                <a:solidFill>
                  <a:schemeClr val="bg1"/>
                </a:solidFill>
                <a:latin typeface="+mj-lt"/>
                <a:ea typeface="+mj-ea"/>
                <a:cs typeface="+mj-cs"/>
              </a:rPr>
              <a:t>Tipovi</a:t>
            </a:r>
            <a:r>
              <a:rPr lang="en-US" sz="3200" kern="1200" spc="-19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200" kern="1200" spc="20">
                <a:solidFill>
                  <a:schemeClr val="bg1"/>
                </a:solidFill>
                <a:latin typeface="+mj-lt"/>
                <a:ea typeface="+mj-ea"/>
                <a:cs typeface="+mj-cs"/>
              </a:rPr>
              <a:t>Holovih</a:t>
            </a:r>
            <a:r>
              <a:rPr lang="en-US" sz="3200" kern="1200" spc="-17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200" kern="1200" spc="-15">
                <a:solidFill>
                  <a:schemeClr val="bg1"/>
                </a:solidFill>
                <a:latin typeface="+mj-lt"/>
                <a:ea typeface="+mj-ea"/>
                <a:cs typeface="+mj-cs"/>
              </a:rPr>
              <a:t>senzora</a:t>
            </a:r>
            <a:endParaRPr lang="en-US" sz="3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22412" y="1675227"/>
            <a:ext cx="6347176" cy="4394199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Zapis perom 3">
                <a:extLst>
                  <a:ext uri="{FF2B5EF4-FFF2-40B4-BE49-F238E27FC236}">
                    <a16:creationId xmlns:a16="http://schemas.microsoft.com/office/drawing/2014/main" id="{201BFF79-3F45-507E-A2B5-33AC72F3A0AD}"/>
                  </a:ext>
                </a:extLst>
              </p14:cNvPr>
              <p14:cNvContentPartPr/>
              <p14:nvPr/>
            </p14:nvContentPartPr>
            <p14:xfrm>
              <a:off x="7054920" y="5035680"/>
              <a:ext cx="540000" cy="190800"/>
            </p14:xfrm>
          </p:contentPart>
        </mc:Choice>
        <mc:Fallback xmlns="">
          <p:pic>
            <p:nvPicPr>
              <p:cNvPr id="4" name="Zapis perom 3">
                <a:extLst>
                  <a:ext uri="{FF2B5EF4-FFF2-40B4-BE49-F238E27FC236}">
                    <a16:creationId xmlns:a16="http://schemas.microsoft.com/office/drawing/2014/main" id="{201BFF79-3F45-507E-A2B5-33AC72F3A0A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045560" y="5026320"/>
                <a:ext cx="558720" cy="20952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15645" y="1516258"/>
            <a:ext cx="196333" cy="84581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58520" y="1973458"/>
            <a:ext cx="196333" cy="84581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777862" y="438843"/>
            <a:ext cx="9916160" cy="3682365"/>
          </a:xfrm>
          <a:prstGeom prst="rect">
            <a:avLst/>
          </a:prstGeom>
        </p:spPr>
        <p:txBody>
          <a:bodyPr vert="horz" wrap="square" lIns="0" tIns="139700" rIns="0" bIns="0" rtlCol="0">
            <a:spAutoFit/>
          </a:bodyPr>
          <a:lstStyle/>
          <a:p>
            <a:pPr marL="266700" marR="30480" indent="-229235" algn="just">
              <a:lnSpc>
                <a:spcPct val="70500"/>
              </a:lnSpc>
              <a:spcBef>
                <a:spcPts val="1100"/>
              </a:spcBef>
              <a:buFont typeface="Arial MT"/>
              <a:buChar char="•"/>
              <a:tabLst>
                <a:tab pos="267335" algn="l"/>
              </a:tabLst>
            </a:pPr>
            <a:r>
              <a:rPr sz="2750" dirty="0">
                <a:latin typeface="Times New Roman"/>
                <a:cs typeface="Times New Roman"/>
              </a:rPr>
              <a:t>Posebno </a:t>
            </a:r>
            <a:r>
              <a:rPr sz="2750" spc="-15" dirty="0">
                <a:latin typeface="Times New Roman"/>
                <a:cs typeface="Times New Roman"/>
              </a:rPr>
              <a:t>stanje </a:t>
            </a:r>
            <a:r>
              <a:rPr sz="2750" spc="-20" dirty="0">
                <a:latin typeface="Times New Roman"/>
                <a:cs typeface="Times New Roman"/>
              </a:rPr>
              <a:t>materijalne sredine </a:t>
            </a:r>
            <a:r>
              <a:rPr sz="2750" spc="10" dirty="0">
                <a:latin typeface="Times New Roman"/>
                <a:cs typeface="Times New Roman"/>
              </a:rPr>
              <a:t>u </a:t>
            </a:r>
            <a:r>
              <a:rPr sz="2750" spc="-30" dirty="0">
                <a:latin typeface="Times New Roman"/>
                <a:cs typeface="Times New Roman"/>
              </a:rPr>
              <a:t>okolini </a:t>
            </a:r>
            <a:r>
              <a:rPr sz="2750" spc="-15" dirty="0">
                <a:latin typeface="Times New Roman"/>
                <a:cs typeface="Times New Roman"/>
              </a:rPr>
              <a:t>provodnika </a:t>
            </a:r>
            <a:r>
              <a:rPr sz="2750" spc="-5" dirty="0">
                <a:latin typeface="Times New Roman"/>
                <a:cs typeface="Times New Roman"/>
              </a:rPr>
              <a:t>sa </a:t>
            </a:r>
            <a:r>
              <a:rPr sz="2750" spc="-10" dirty="0">
                <a:latin typeface="Times New Roman"/>
                <a:cs typeface="Times New Roman"/>
              </a:rPr>
              <a:t>strujom, </a:t>
            </a:r>
            <a:r>
              <a:rPr sz="2750" spc="-5" dirty="0">
                <a:latin typeface="Times New Roman"/>
                <a:cs typeface="Times New Roman"/>
              </a:rPr>
              <a:t> </a:t>
            </a:r>
            <a:r>
              <a:rPr sz="2750" spc="-35" dirty="0">
                <a:latin typeface="Times New Roman"/>
                <a:cs typeface="Times New Roman"/>
              </a:rPr>
              <a:t>koje </a:t>
            </a:r>
            <a:r>
              <a:rPr sz="2750" spc="-5" dirty="0">
                <a:latin typeface="Times New Roman"/>
                <a:cs typeface="Times New Roman"/>
              </a:rPr>
              <a:t>se </a:t>
            </a:r>
            <a:r>
              <a:rPr sz="2750" spc="-15" dirty="0">
                <a:latin typeface="Times New Roman"/>
                <a:cs typeface="Times New Roman"/>
              </a:rPr>
              <a:t>manifestuje </a:t>
            </a:r>
            <a:r>
              <a:rPr sz="2750" spc="-30" dirty="0">
                <a:latin typeface="Times New Roman"/>
                <a:cs typeface="Times New Roman"/>
              </a:rPr>
              <a:t>dejstvom </a:t>
            </a:r>
            <a:r>
              <a:rPr sz="2750" spc="-45" dirty="0">
                <a:latin typeface="Times New Roman"/>
                <a:cs typeface="Times New Roman"/>
              </a:rPr>
              <a:t>polja </a:t>
            </a:r>
            <a:r>
              <a:rPr sz="2750" spc="30" dirty="0">
                <a:latin typeface="Times New Roman"/>
                <a:cs typeface="Times New Roman"/>
              </a:rPr>
              <a:t>na </a:t>
            </a:r>
            <a:r>
              <a:rPr sz="2750" spc="10" dirty="0">
                <a:latin typeface="Times New Roman"/>
                <a:cs typeface="Times New Roman"/>
              </a:rPr>
              <a:t>uneti </a:t>
            </a:r>
            <a:r>
              <a:rPr sz="2750" spc="-15" dirty="0">
                <a:latin typeface="Times New Roman"/>
                <a:cs typeface="Times New Roman"/>
              </a:rPr>
              <a:t>provodnik </a:t>
            </a:r>
            <a:r>
              <a:rPr sz="2750" spc="-5" dirty="0">
                <a:latin typeface="Times New Roman"/>
                <a:cs typeface="Times New Roman"/>
              </a:rPr>
              <a:t>sa </a:t>
            </a:r>
            <a:r>
              <a:rPr sz="2750" spc="-15" dirty="0">
                <a:latin typeface="Times New Roman"/>
                <a:cs typeface="Times New Roman"/>
              </a:rPr>
              <a:t>strujom </a:t>
            </a:r>
            <a:r>
              <a:rPr sz="2750" spc="10" dirty="0">
                <a:latin typeface="Times New Roman"/>
                <a:cs typeface="Times New Roman"/>
              </a:rPr>
              <a:t>u </a:t>
            </a:r>
            <a:r>
              <a:rPr sz="2750" spc="15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njegov</a:t>
            </a:r>
            <a:r>
              <a:rPr sz="2750" spc="235" dirty="0">
                <a:latin typeface="Times New Roman"/>
                <a:cs typeface="Times New Roman"/>
              </a:rPr>
              <a:t> </a:t>
            </a:r>
            <a:r>
              <a:rPr sz="2750" spc="-40" dirty="0">
                <a:latin typeface="Times New Roman"/>
                <a:cs typeface="Times New Roman"/>
              </a:rPr>
              <a:t>proctor.</a:t>
            </a:r>
            <a:endParaRPr sz="2750" dirty="0">
              <a:latin typeface="Times New Roman"/>
              <a:cs typeface="Times New Roman"/>
            </a:endParaRPr>
          </a:p>
          <a:p>
            <a:pPr marL="266700" indent="-229235">
              <a:lnSpc>
                <a:spcPct val="100000"/>
              </a:lnSpc>
              <a:spcBef>
                <a:spcPts val="380"/>
              </a:spcBef>
              <a:buFont typeface="Arial MT"/>
              <a:buChar char="•"/>
              <a:tabLst>
                <a:tab pos="267335" algn="l"/>
                <a:tab pos="600075" algn="l"/>
                <a:tab pos="1830070" algn="l"/>
              </a:tabLst>
            </a:pPr>
            <a:r>
              <a:rPr sz="2750" spc="-1185" dirty="0">
                <a:latin typeface="Cambria Math"/>
                <a:cs typeface="Cambria Math"/>
              </a:rPr>
              <a:t>𝐹</a:t>
            </a:r>
            <a:r>
              <a:rPr sz="4125" spc="-1777" baseline="10101" dirty="0">
                <a:latin typeface="Cambria Math"/>
                <a:cs typeface="Cambria Math"/>
              </a:rPr>
              <a:t>→	</a:t>
            </a:r>
            <a:r>
              <a:rPr sz="2750" spc="20" dirty="0">
                <a:latin typeface="Cambria Math"/>
                <a:cs typeface="Cambria Math"/>
              </a:rPr>
              <a:t>=</a:t>
            </a:r>
            <a:r>
              <a:rPr sz="2750" spc="170" dirty="0">
                <a:latin typeface="Cambria Math"/>
                <a:cs typeface="Cambria Math"/>
              </a:rPr>
              <a:t> </a:t>
            </a:r>
            <a:r>
              <a:rPr sz="2750" spc="-430" dirty="0">
                <a:latin typeface="Cambria Math"/>
                <a:cs typeface="Cambria Math"/>
              </a:rPr>
              <a:t>𝐼𝑙</a:t>
            </a:r>
            <a:r>
              <a:rPr sz="4125" spc="-644" baseline="12121" dirty="0">
                <a:latin typeface="Cambria Math"/>
                <a:cs typeface="Cambria Math"/>
              </a:rPr>
              <a:t>→</a:t>
            </a:r>
            <a:r>
              <a:rPr sz="2750" spc="-430" dirty="0">
                <a:latin typeface="Times New Roman"/>
                <a:cs typeface="Times New Roman"/>
              </a:rPr>
              <a:t>x</a:t>
            </a:r>
            <a:r>
              <a:rPr sz="2750" spc="-430" dirty="0">
                <a:latin typeface="Cambria Math"/>
                <a:cs typeface="Cambria Math"/>
              </a:rPr>
              <a:t>𝐵	</a:t>
            </a:r>
            <a:r>
              <a:rPr sz="2750" spc="-5" dirty="0">
                <a:latin typeface="Times New Roman"/>
                <a:cs typeface="Times New Roman"/>
              </a:rPr>
              <a:t>elektromagentna</a:t>
            </a:r>
            <a:r>
              <a:rPr sz="2750" spc="310" dirty="0">
                <a:latin typeface="Times New Roman"/>
                <a:cs typeface="Times New Roman"/>
              </a:rPr>
              <a:t> </a:t>
            </a:r>
            <a:r>
              <a:rPr sz="2750" spc="-50" dirty="0">
                <a:latin typeface="Times New Roman"/>
                <a:cs typeface="Times New Roman"/>
              </a:rPr>
              <a:t>sila</a:t>
            </a:r>
            <a:endParaRPr sz="2750" dirty="0">
              <a:latin typeface="Times New Roman"/>
              <a:cs typeface="Times New Roman"/>
            </a:endParaRPr>
          </a:p>
          <a:p>
            <a:pPr marL="266700" indent="-229235">
              <a:lnSpc>
                <a:spcPct val="100000"/>
              </a:lnSpc>
              <a:spcBef>
                <a:spcPts val="305"/>
              </a:spcBef>
              <a:buFont typeface="Arial MT"/>
              <a:buChar char="•"/>
              <a:tabLst>
                <a:tab pos="267335" algn="l"/>
                <a:tab pos="600075" algn="l"/>
                <a:tab pos="1972945" algn="l"/>
                <a:tab pos="3669665" algn="l"/>
              </a:tabLst>
            </a:pPr>
            <a:r>
              <a:rPr sz="2750" spc="-1185" dirty="0">
                <a:latin typeface="Cambria Math"/>
                <a:cs typeface="Cambria Math"/>
              </a:rPr>
              <a:t>𝐹</a:t>
            </a:r>
            <a:r>
              <a:rPr sz="4125" spc="-1777" baseline="10101" dirty="0">
                <a:latin typeface="Cambria Math"/>
                <a:cs typeface="Cambria Math"/>
              </a:rPr>
              <a:t>→	</a:t>
            </a:r>
            <a:r>
              <a:rPr sz="2750" spc="20" dirty="0">
                <a:latin typeface="Cambria Math"/>
                <a:cs typeface="Cambria Math"/>
              </a:rPr>
              <a:t>=</a:t>
            </a:r>
            <a:r>
              <a:rPr sz="2750" spc="165" dirty="0">
                <a:latin typeface="Cambria Math"/>
                <a:cs typeface="Cambria Math"/>
              </a:rPr>
              <a:t> </a:t>
            </a:r>
            <a:r>
              <a:rPr sz="2750" spc="-415" dirty="0">
                <a:latin typeface="Cambria Math"/>
                <a:cs typeface="Cambria Math"/>
              </a:rPr>
              <a:t>𝑞𝑣→</a:t>
            </a:r>
            <a:r>
              <a:rPr sz="2750" spc="-415" dirty="0">
                <a:latin typeface="Times New Roman"/>
                <a:cs typeface="Times New Roman"/>
              </a:rPr>
              <a:t>x</a:t>
            </a:r>
            <a:r>
              <a:rPr sz="2750" spc="-415" dirty="0">
                <a:latin typeface="Cambria Math"/>
                <a:cs typeface="Cambria Math"/>
              </a:rPr>
              <a:t>𝐵	</a:t>
            </a:r>
            <a:r>
              <a:rPr sz="2750" spc="-15" dirty="0">
                <a:latin typeface="Times New Roman"/>
                <a:cs typeface="Times New Roman"/>
              </a:rPr>
              <a:t>Lorencova	</a:t>
            </a:r>
            <a:r>
              <a:rPr sz="2750" spc="-50" dirty="0">
                <a:latin typeface="Times New Roman"/>
                <a:cs typeface="Times New Roman"/>
              </a:rPr>
              <a:t>sila</a:t>
            </a:r>
            <a:endParaRPr sz="2750" dirty="0">
              <a:latin typeface="Times New Roman"/>
              <a:cs typeface="Times New Roman"/>
            </a:endParaRPr>
          </a:p>
          <a:p>
            <a:pPr marL="266700" indent="-229235">
              <a:lnSpc>
                <a:spcPct val="100000"/>
              </a:lnSpc>
              <a:spcBef>
                <a:spcPts val="155"/>
              </a:spcBef>
              <a:buFont typeface="Arial MT"/>
              <a:buChar char="•"/>
              <a:tabLst>
                <a:tab pos="267335" algn="l"/>
              </a:tabLst>
            </a:pPr>
            <a:r>
              <a:rPr sz="2750" spc="10" dirty="0">
                <a:latin typeface="Times New Roman"/>
                <a:cs typeface="Times New Roman"/>
              </a:rPr>
              <a:t>[T] –</a:t>
            </a:r>
            <a:r>
              <a:rPr sz="2750" spc="-75" dirty="0">
                <a:latin typeface="Times New Roman"/>
                <a:cs typeface="Times New Roman"/>
              </a:rPr>
              <a:t> </a:t>
            </a:r>
            <a:r>
              <a:rPr sz="2750" spc="-60" dirty="0">
                <a:latin typeface="Times New Roman"/>
                <a:cs typeface="Times New Roman"/>
              </a:rPr>
              <a:t>Tesla</a:t>
            </a:r>
            <a:endParaRPr sz="2750" dirty="0">
              <a:latin typeface="Times New Roman"/>
              <a:cs typeface="Times New Roman"/>
            </a:endParaRPr>
          </a:p>
          <a:p>
            <a:pPr marL="266700" indent="-229235">
              <a:lnSpc>
                <a:spcPct val="100000"/>
              </a:lnSpc>
              <a:spcBef>
                <a:spcPts val="5"/>
              </a:spcBef>
              <a:buFont typeface="Arial MT"/>
              <a:buChar char="•"/>
              <a:tabLst>
                <a:tab pos="267335" algn="l"/>
              </a:tabLst>
            </a:pPr>
            <a:r>
              <a:rPr sz="2750" spc="-45" dirty="0">
                <a:latin typeface="Times New Roman"/>
                <a:cs typeface="Times New Roman"/>
              </a:rPr>
              <a:t>Linije</a:t>
            </a:r>
            <a:r>
              <a:rPr sz="2750" spc="315" dirty="0">
                <a:latin typeface="Times New Roman"/>
                <a:cs typeface="Times New Roman"/>
              </a:rPr>
              <a:t> </a:t>
            </a:r>
            <a:r>
              <a:rPr sz="2750" dirty="0">
                <a:latin typeface="Times New Roman"/>
                <a:cs typeface="Times New Roman"/>
              </a:rPr>
              <a:t>magnetnog</a:t>
            </a:r>
            <a:r>
              <a:rPr sz="2750" spc="155" dirty="0">
                <a:latin typeface="Times New Roman"/>
                <a:cs typeface="Times New Roman"/>
              </a:rPr>
              <a:t> </a:t>
            </a:r>
            <a:r>
              <a:rPr sz="2750" spc="-45" dirty="0">
                <a:latin typeface="Times New Roman"/>
                <a:cs typeface="Times New Roman"/>
              </a:rPr>
              <a:t>polja</a:t>
            </a:r>
            <a:endParaRPr sz="2750" dirty="0">
              <a:latin typeface="Times New Roman"/>
              <a:cs typeface="Times New Roman"/>
            </a:endParaRPr>
          </a:p>
          <a:p>
            <a:pPr marL="266700" indent="-229235">
              <a:lnSpc>
                <a:spcPct val="100000"/>
              </a:lnSpc>
              <a:spcBef>
                <a:spcPts val="80"/>
              </a:spcBef>
              <a:buFont typeface="Arial MT"/>
              <a:buChar char="•"/>
              <a:tabLst>
                <a:tab pos="267335" algn="l"/>
              </a:tabLst>
            </a:pPr>
            <a:r>
              <a:rPr sz="2750" spc="-25" dirty="0">
                <a:latin typeface="Times New Roman"/>
                <a:cs typeface="Times New Roman"/>
              </a:rPr>
              <a:t>Amperov</a:t>
            </a:r>
            <a:r>
              <a:rPr sz="2750" spc="285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zakon</a:t>
            </a:r>
            <a:endParaRPr sz="2750" dirty="0">
              <a:latin typeface="Times New Roman"/>
              <a:cs typeface="Times New Roman"/>
            </a:endParaRPr>
          </a:p>
          <a:p>
            <a:pPr marL="266700" indent="-229235">
              <a:lnSpc>
                <a:spcPct val="100000"/>
              </a:lnSpc>
              <a:spcBef>
                <a:spcPts val="80"/>
              </a:spcBef>
              <a:buFont typeface="Arial MT"/>
              <a:buChar char="•"/>
              <a:tabLst>
                <a:tab pos="267335" algn="l"/>
              </a:tabLst>
            </a:pPr>
            <a:r>
              <a:rPr sz="2750" spc="-35" dirty="0">
                <a:latin typeface="Times New Roman"/>
                <a:cs typeface="Times New Roman"/>
              </a:rPr>
              <a:t>Fluks</a:t>
            </a:r>
            <a:r>
              <a:rPr sz="2750" spc="235" dirty="0">
                <a:latin typeface="Times New Roman"/>
                <a:cs typeface="Times New Roman"/>
              </a:rPr>
              <a:t> </a:t>
            </a:r>
            <a:r>
              <a:rPr sz="2750" dirty="0">
                <a:latin typeface="Times New Roman"/>
                <a:cs typeface="Times New Roman"/>
              </a:rPr>
              <a:t>magentnog</a:t>
            </a:r>
            <a:r>
              <a:rPr sz="2750" spc="155" dirty="0">
                <a:latin typeface="Times New Roman"/>
                <a:cs typeface="Times New Roman"/>
              </a:rPr>
              <a:t> </a:t>
            </a:r>
            <a:r>
              <a:rPr sz="2750" spc="-45" dirty="0">
                <a:latin typeface="Times New Roman"/>
                <a:cs typeface="Times New Roman"/>
              </a:rPr>
              <a:t>polja</a:t>
            </a:r>
            <a:endParaRPr sz="2750" dirty="0">
              <a:latin typeface="Times New Roman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856020" y="1423925"/>
            <a:ext cx="2230198" cy="268544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79697" y="4467690"/>
            <a:ext cx="3268864" cy="2140062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243097" y="4308470"/>
            <a:ext cx="2423615" cy="2040766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727180" y="1519190"/>
            <a:ext cx="2500374" cy="1915539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9" name="Zapis perom 8">
                <a:extLst>
                  <a:ext uri="{FF2B5EF4-FFF2-40B4-BE49-F238E27FC236}">
                    <a16:creationId xmlns:a16="http://schemas.microsoft.com/office/drawing/2014/main" id="{1BABAC01-9389-AB80-1405-C540D356275D}"/>
                  </a:ext>
                </a:extLst>
              </p14:cNvPr>
              <p14:cNvContentPartPr/>
              <p14:nvPr/>
            </p14:nvContentPartPr>
            <p14:xfrm>
              <a:off x="1670040" y="2178000"/>
              <a:ext cx="184680" cy="279720"/>
            </p14:xfrm>
          </p:contentPart>
        </mc:Choice>
        <mc:Fallback xmlns="">
          <p:pic>
            <p:nvPicPr>
              <p:cNvPr id="9" name="Zapis perom 8">
                <a:extLst>
                  <a:ext uri="{FF2B5EF4-FFF2-40B4-BE49-F238E27FC236}">
                    <a16:creationId xmlns:a16="http://schemas.microsoft.com/office/drawing/2014/main" id="{1BABAC01-9389-AB80-1405-C540D356275D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660680" y="2168640"/>
                <a:ext cx="203400" cy="29844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7571" y="977577"/>
            <a:ext cx="6654800" cy="4489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241300" indent="-229235">
              <a:lnSpc>
                <a:spcPct val="100000"/>
              </a:lnSpc>
              <a:spcBef>
                <a:spcPts val="125"/>
              </a:spcBef>
              <a:buFont typeface="Arial MT"/>
              <a:buChar char="•"/>
              <a:tabLst>
                <a:tab pos="241935" algn="l"/>
              </a:tabLst>
            </a:pPr>
            <a:r>
              <a:rPr sz="2750" spc="-15" dirty="0">
                <a:latin typeface="Calibri"/>
                <a:cs typeface="Calibri"/>
              </a:rPr>
              <a:t>Faradejev</a:t>
            </a:r>
            <a:r>
              <a:rPr sz="2750" spc="15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zakon</a:t>
            </a:r>
            <a:r>
              <a:rPr sz="2750" spc="-4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elektromagnentne</a:t>
            </a:r>
            <a:r>
              <a:rPr sz="2750" spc="320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indukcije</a:t>
            </a:r>
            <a:endParaRPr sz="275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92171" y="1587491"/>
            <a:ext cx="1661795" cy="44958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266700" indent="-229235">
              <a:lnSpc>
                <a:spcPct val="100000"/>
              </a:lnSpc>
              <a:spcBef>
                <a:spcPts val="130"/>
              </a:spcBef>
              <a:buFont typeface="Arial MT"/>
              <a:buChar char="•"/>
              <a:tabLst>
                <a:tab pos="267335" algn="l"/>
              </a:tabLst>
            </a:pPr>
            <a:r>
              <a:rPr sz="2750" spc="10" dirty="0">
                <a:latin typeface="Cambria Math"/>
                <a:cs typeface="Cambria Math"/>
              </a:rPr>
              <a:t>𝑒</a:t>
            </a:r>
            <a:r>
              <a:rPr sz="2750" spc="225" dirty="0">
                <a:latin typeface="Cambria Math"/>
                <a:cs typeface="Cambria Math"/>
              </a:rPr>
              <a:t> </a:t>
            </a:r>
            <a:r>
              <a:rPr sz="2750" spc="20" dirty="0">
                <a:latin typeface="Cambria Math"/>
                <a:cs typeface="Cambria Math"/>
              </a:rPr>
              <a:t>=</a:t>
            </a:r>
            <a:r>
              <a:rPr sz="2750" spc="145" dirty="0">
                <a:latin typeface="Cambria Math"/>
                <a:cs typeface="Cambria Math"/>
              </a:rPr>
              <a:t> </a:t>
            </a:r>
            <a:r>
              <a:rPr sz="2750" spc="20" dirty="0">
                <a:latin typeface="Cambria Math"/>
                <a:cs typeface="Cambria Math"/>
              </a:rPr>
              <a:t>−</a:t>
            </a:r>
            <a:r>
              <a:rPr sz="2750" spc="-145" dirty="0">
                <a:latin typeface="Cambria Math"/>
                <a:cs typeface="Cambria Math"/>
              </a:rPr>
              <a:t> </a:t>
            </a:r>
            <a:r>
              <a:rPr sz="3000" spc="217" baseline="45833" dirty="0">
                <a:latin typeface="Cambria Math"/>
                <a:cs typeface="Cambria Math"/>
              </a:rPr>
              <a:t>𝑑Φ</a:t>
            </a:r>
            <a:endParaRPr sz="3000" baseline="45833">
              <a:latin typeface="Cambria Math"/>
              <a:cs typeface="Cambria Math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129789" y="1845929"/>
            <a:ext cx="390525" cy="19050"/>
          </a:xfrm>
          <a:custGeom>
            <a:avLst/>
            <a:gdLst/>
            <a:ahLst/>
            <a:cxnLst/>
            <a:rect l="l" t="t" r="r" b="b"/>
            <a:pathLst>
              <a:path w="390525" h="19050">
                <a:moveTo>
                  <a:pt x="390524" y="0"/>
                </a:moveTo>
                <a:lnTo>
                  <a:pt x="0" y="0"/>
                </a:lnTo>
                <a:lnTo>
                  <a:pt x="0" y="19049"/>
                </a:lnTo>
                <a:lnTo>
                  <a:pt x="390524" y="19049"/>
                </a:lnTo>
                <a:lnTo>
                  <a:pt x="39052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917575" y="1864415"/>
            <a:ext cx="8117840" cy="179387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61110">
              <a:lnSpc>
                <a:spcPct val="100000"/>
              </a:lnSpc>
              <a:spcBef>
                <a:spcPts val="125"/>
              </a:spcBef>
            </a:pPr>
            <a:r>
              <a:rPr sz="2000" spc="110" dirty="0">
                <a:latin typeface="Cambria Math"/>
                <a:cs typeface="Cambria Math"/>
              </a:rPr>
              <a:t>𝑑𝑡</a:t>
            </a:r>
            <a:endParaRPr sz="2000">
              <a:latin typeface="Cambria Math"/>
              <a:cs typeface="Cambria Math"/>
            </a:endParaRPr>
          </a:p>
          <a:p>
            <a:pPr marL="241300" indent="-229235">
              <a:lnSpc>
                <a:spcPct val="100000"/>
              </a:lnSpc>
              <a:spcBef>
                <a:spcPts val="80"/>
              </a:spcBef>
              <a:buFont typeface="Arial MT"/>
              <a:buChar char="•"/>
              <a:tabLst>
                <a:tab pos="241935" algn="l"/>
              </a:tabLst>
            </a:pPr>
            <a:r>
              <a:rPr sz="2750" spc="20" dirty="0">
                <a:latin typeface="Calibri"/>
                <a:cs typeface="Calibri"/>
              </a:rPr>
              <a:t>Lencovo</a:t>
            </a:r>
            <a:r>
              <a:rPr sz="2750" spc="-30" dirty="0">
                <a:latin typeface="Calibri"/>
                <a:cs typeface="Calibri"/>
              </a:rPr>
              <a:t> </a:t>
            </a:r>
            <a:r>
              <a:rPr sz="2750" spc="-20" dirty="0">
                <a:latin typeface="Calibri"/>
                <a:cs typeface="Calibri"/>
              </a:rPr>
              <a:t>pravilo</a:t>
            </a:r>
            <a:endParaRPr sz="2750">
              <a:latin typeface="Calibri"/>
              <a:cs typeface="Calibri"/>
            </a:endParaRPr>
          </a:p>
          <a:p>
            <a:pPr marL="241300" indent="-229235">
              <a:lnSpc>
                <a:spcPct val="100000"/>
              </a:lnSpc>
              <a:spcBef>
                <a:spcPts val="755"/>
              </a:spcBef>
              <a:buFont typeface="Arial MT"/>
              <a:buChar char="•"/>
              <a:tabLst>
                <a:tab pos="241935" algn="l"/>
                <a:tab pos="4091940" algn="l"/>
                <a:tab pos="7790815" algn="l"/>
              </a:tabLst>
            </a:pPr>
            <a:r>
              <a:rPr sz="2750" spc="-40" dirty="0">
                <a:latin typeface="Times New Roman"/>
                <a:cs typeface="Times New Roman"/>
              </a:rPr>
              <a:t>K</a:t>
            </a:r>
            <a:r>
              <a:rPr sz="2750" spc="-25" dirty="0">
                <a:latin typeface="Times New Roman"/>
                <a:cs typeface="Times New Roman"/>
              </a:rPr>
              <a:t>oe</a:t>
            </a:r>
            <a:r>
              <a:rPr sz="2750" spc="-15" dirty="0">
                <a:latin typeface="Times New Roman"/>
                <a:cs typeface="Times New Roman"/>
              </a:rPr>
              <a:t>f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50" dirty="0">
                <a:latin typeface="Times New Roman"/>
                <a:cs typeface="Times New Roman"/>
              </a:rPr>
              <a:t>c</a:t>
            </a:r>
            <a:r>
              <a:rPr sz="2750" spc="-20" dirty="0">
                <a:latin typeface="Times New Roman"/>
                <a:cs typeface="Times New Roman"/>
              </a:rPr>
              <a:t>ij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5" dirty="0">
                <a:latin typeface="Times New Roman"/>
                <a:cs typeface="Times New Roman"/>
              </a:rPr>
              <a:t>t</a:t>
            </a:r>
            <a:r>
              <a:rPr sz="2750" spc="330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30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o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d</a:t>
            </a:r>
            <a:r>
              <a:rPr sz="2750" spc="45" dirty="0">
                <a:latin typeface="Times New Roman"/>
                <a:cs typeface="Times New Roman"/>
              </a:rPr>
              <a:t>u</a:t>
            </a:r>
            <a:r>
              <a:rPr sz="2750" spc="-25" dirty="0">
                <a:latin typeface="Times New Roman"/>
                <a:cs typeface="Times New Roman"/>
              </a:rPr>
              <a:t>kc</a:t>
            </a:r>
            <a:r>
              <a:rPr sz="2750" spc="-20" dirty="0">
                <a:latin typeface="Times New Roman"/>
                <a:cs typeface="Times New Roman"/>
              </a:rPr>
              <a:t>ij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15" dirty="0">
                <a:latin typeface="Times New Roman"/>
                <a:cs typeface="Times New Roman"/>
              </a:rPr>
              <a:t>L</a:t>
            </a:r>
            <a:r>
              <a:rPr sz="2750" spc="-135" dirty="0">
                <a:latin typeface="Times New Roman"/>
                <a:cs typeface="Times New Roman"/>
              </a:rPr>
              <a:t> 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35" dirty="0">
                <a:latin typeface="Times New Roman"/>
                <a:cs typeface="Times New Roman"/>
              </a:rPr>
              <a:t> </a:t>
            </a:r>
            <a:r>
              <a:rPr sz="2750" spc="30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ed</a:t>
            </a:r>
            <a:r>
              <a:rPr sz="2750" spc="-95" dirty="0">
                <a:latin typeface="Times New Roman"/>
                <a:cs typeface="Times New Roman"/>
              </a:rPr>
              <a:t>j</a:t>
            </a:r>
            <a:r>
              <a:rPr sz="2750" spc="45" dirty="0">
                <a:latin typeface="Times New Roman"/>
                <a:cs typeface="Times New Roman"/>
              </a:rPr>
              <a:t>u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25" dirty="0">
                <a:latin typeface="Times New Roman"/>
                <a:cs typeface="Times New Roman"/>
              </a:rPr>
              <a:t>ob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325" dirty="0">
                <a:latin typeface="Times New Roman"/>
                <a:cs typeface="Times New Roman"/>
              </a:rPr>
              <a:t> 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d</a:t>
            </a:r>
            <a:r>
              <a:rPr sz="2750" spc="45" dirty="0">
                <a:latin typeface="Times New Roman"/>
                <a:cs typeface="Times New Roman"/>
              </a:rPr>
              <a:t>u</a:t>
            </a:r>
            <a:r>
              <a:rPr sz="2750" spc="-25" dirty="0">
                <a:latin typeface="Times New Roman"/>
                <a:cs typeface="Times New Roman"/>
              </a:rPr>
              <a:t>kc</a:t>
            </a:r>
            <a:r>
              <a:rPr sz="2750" spc="-95" dirty="0">
                <a:latin typeface="Times New Roman"/>
                <a:cs typeface="Times New Roman"/>
              </a:rPr>
              <a:t>ij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endParaRPr sz="2750">
              <a:latin typeface="Times New Roman"/>
              <a:cs typeface="Times New Roman"/>
            </a:endParaRPr>
          </a:p>
          <a:p>
            <a:pPr marL="241300" indent="-229235">
              <a:lnSpc>
                <a:spcPct val="100000"/>
              </a:lnSpc>
              <a:spcBef>
                <a:spcPts val="755"/>
              </a:spcBef>
              <a:buFont typeface="Arial MT"/>
              <a:buChar char="•"/>
              <a:tabLst>
                <a:tab pos="241935" algn="l"/>
              </a:tabLst>
            </a:pPr>
            <a:r>
              <a:rPr sz="2750" spc="-30" dirty="0">
                <a:latin typeface="Times New Roman"/>
                <a:cs typeface="Times New Roman"/>
              </a:rPr>
              <a:t>Energija</a:t>
            </a:r>
            <a:r>
              <a:rPr sz="2750" spc="305" dirty="0">
                <a:latin typeface="Times New Roman"/>
                <a:cs typeface="Times New Roman"/>
              </a:rPr>
              <a:t> </a:t>
            </a:r>
            <a:r>
              <a:rPr sz="2750" dirty="0">
                <a:latin typeface="Times New Roman"/>
                <a:cs typeface="Times New Roman"/>
              </a:rPr>
              <a:t>magentnog</a:t>
            </a:r>
            <a:r>
              <a:rPr sz="2750" spc="155" dirty="0">
                <a:latin typeface="Times New Roman"/>
                <a:cs typeface="Times New Roman"/>
              </a:rPr>
              <a:t> </a:t>
            </a:r>
            <a:r>
              <a:rPr sz="2750" spc="-45" dirty="0">
                <a:latin typeface="Times New Roman"/>
                <a:cs typeface="Times New Roman"/>
              </a:rPr>
              <a:t>polja</a:t>
            </a:r>
            <a:endParaRPr sz="2750">
              <a:latin typeface="Times New Roman"/>
              <a:cs typeface="Times New Roman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43075" y="3800170"/>
            <a:ext cx="2038350" cy="2857500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688443" y="3505492"/>
            <a:ext cx="4254033" cy="247522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40378" y="320352"/>
            <a:ext cx="10347960" cy="369189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12065" algn="just">
              <a:lnSpc>
                <a:spcPct val="100400"/>
              </a:lnSpc>
              <a:spcBef>
                <a:spcPts val="90"/>
              </a:spcBef>
              <a:buSzPct val="89583"/>
              <a:buFont typeface="Arial MT"/>
              <a:buChar char="•"/>
              <a:tabLst>
                <a:tab pos="118110" algn="l"/>
              </a:tabLst>
            </a:pPr>
            <a:r>
              <a:rPr sz="2400" spc="-10" dirty="0">
                <a:latin typeface="Times New Roman"/>
                <a:cs typeface="Times New Roman"/>
              </a:rPr>
              <a:t>Kalem </a:t>
            </a:r>
            <a:r>
              <a:rPr sz="2400" spc="40" dirty="0">
                <a:latin typeface="Times New Roman"/>
                <a:cs typeface="Times New Roman"/>
              </a:rPr>
              <a:t>je </a:t>
            </a:r>
            <a:r>
              <a:rPr sz="2400" spc="-5" dirty="0">
                <a:latin typeface="Times New Roman"/>
                <a:cs typeface="Times New Roman"/>
              </a:rPr>
              <a:t>elektricna komponenta </a:t>
            </a:r>
            <a:r>
              <a:rPr sz="2400" dirty="0">
                <a:latin typeface="Times New Roman"/>
                <a:cs typeface="Times New Roman"/>
              </a:rPr>
              <a:t>koja </a:t>
            </a:r>
            <a:r>
              <a:rPr sz="2400" spc="-55" dirty="0">
                <a:latin typeface="Times New Roman"/>
                <a:cs typeface="Times New Roman"/>
              </a:rPr>
              <a:t>se </a:t>
            </a:r>
            <a:r>
              <a:rPr sz="2400" spc="-15" dirty="0">
                <a:latin typeface="Times New Roman"/>
                <a:cs typeface="Times New Roman"/>
              </a:rPr>
              <a:t>sastoji </a:t>
            </a:r>
            <a:r>
              <a:rPr sz="2400" spc="-5" dirty="0">
                <a:latin typeface="Times New Roman"/>
                <a:cs typeface="Times New Roman"/>
              </a:rPr>
              <a:t>od </a:t>
            </a:r>
            <a:r>
              <a:rPr sz="2400" spc="-15" dirty="0">
                <a:latin typeface="Times New Roman"/>
                <a:cs typeface="Times New Roman"/>
              </a:rPr>
              <a:t>namotaja </a:t>
            </a:r>
            <a:r>
              <a:rPr sz="2400" spc="-5" dirty="0">
                <a:latin typeface="Times New Roman"/>
                <a:cs typeface="Times New Roman"/>
              </a:rPr>
              <a:t>izolovane, </a:t>
            </a:r>
            <a:r>
              <a:rPr sz="2400" dirty="0">
                <a:latin typeface="Times New Roman"/>
                <a:cs typeface="Times New Roman"/>
              </a:rPr>
              <a:t>provodne 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žice </a:t>
            </a:r>
            <a:r>
              <a:rPr sz="2400" dirty="0">
                <a:latin typeface="Times New Roman"/>
                <a:cs typeface="Times New Roman"/>
              </a:rPr>
              <a:t>i </a:t>
            </a:r>
            <a:r>
              <a:rPr sz="2400" spc="-5" dirty="0">
                <a:latin typeface="Times New Roman"/>
                <a:cs typeface="Times New Roman"/>
              </a:rPr>
              <a:t>deluje </a:t>
            </a:r>
            <a:r>
              <a:rPr sz="2400" spc="-10" dirty="0">
                <a:latin typeface="Times New Roman"/>
                <a:cs typeface="Times New Roman"/>
              </a:rPr>
              <a:t>kao </a:t>
            </a:r>
            <a:r>
              <a:rPr sz="2400" spc="-35" dirty="0">
                <a:latin typeface="Times New Roman"/>
                <a:cs typeface="Times New Roman"/>
              </a:rPr>
              <a:t>mnogo </a:t>
            </a:r>
            <a:r>
              <a:rPr sz="2400" spc="-5" dirty="0">
                <a:latin typeface="Times New Roman"/>
                <a:cs typeface="Times New Roman"/>
              </a:rPr>
              <a:t>elementarnih </a:t>
            </a:r>
            <a:r>
              <a:rPr sz="2400" spc="-10" dirty="0">
                <a:latin typeface="Times New Roman"/>
                <a:cs typeface="Times New Roman"/>
              </a:rPr>
              <a:t>strujnih kontura zajedno </a:t>
            </a:r>
            <a:r>
              <a:rPr sz="2400" spc="-5" dirty="0">
                <a:latin typeface="Times New Roman"/>
                <a:cs typeface="Times New Roman"/>
              </a:rPr>
              <a:t>namotanih jedna do 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30" dirty="0">
                <a:latin typeface="Times New Roman"/>
                <a:cs typeface="Times New Roman"/>
              </a:rPr>
              <a:t>druge</a:t>
            </a:r>
            <a:r>
              <a:rPr sz="2400" spc="135" dirty="0">
                <a:latin typeface="Times New Roman"/>
                <a:cs typeface="Times New Roman"/>
              </a:rPr>
              <a:t> </a:t>
            </a:r>
            <a:r>
              <a:rPr sz="2400" spc="5" dirty="0">
                <a:latin typeface="Times New Roman"/>
                <a:cs typeface="Times New Roman"/>
              </a:rPr>
              <a:t>(to</a:t>
            </a:r>
            <a:r>
              <a:rPr sz="2400" spc="-65" dirty="0">
                <a:latin typeface="Times New Roman"/>
                <a:cs typeface="Times New Roman"/>
              </a:rPr>
              <a:t> </a:t>
            </a:r>
            <a:r>
              <a:rPr sz="2400" spc="-55" dirty="0">
                <a:latin typeface="Times New Roman"/>
                <a:cs typeface="Times New Roman"/>
              </a:rPr>
              <a:t>su</a:t>
            </a:r>
            <a:r>
              <a:rPr sz="2400" spc="75" dirty="0">
                <a:latin typeface="Times New Roman"/>
                <a:cs typeface="Times New Roman"/>
              </a:rPr>
              <a:t> </a:t>
            </a:r>
            <a:r>
              <a:rPr sz="2400" spc="-25" dirty="0">
                <a:latin typeface="Times New Roman"/>
                <a:cs typeface="Times New Roman"/>
              </a:rPr>
              <a:t>namotaji).</a:t>
            </a:r>
            <a:endParaRPr sz="2400">
              <a:latin typeface="Times New Roman"/>
              <a:cs typeface="Times New Roman"/>
            </a:endParaRPr>
          </a:p>
          <a:p>
            <a:pPr marL="117475" indent="-105410" algn="just">
              <a:lnSpc>
                <a:spcPts val="2855"/>
              </a:lnSpc>
              <a:buSzPct val="89583"/>
              <a:buFont typeface="Arial MT"/>
              <a:buChar char="•"/>
              <a:tabLst>
                <a:tab pos="118110" algn="l"/>
              </a:tabLst>
            </a:pPr>
            <a:r>
              <a:rPr sz="2400" spc="-15" dirty="0">
                <a:latin typeface="Times New Roman"/>
                <a:cs typeface="Times New Roman"/>
              </a:rPr>
              <a:t>Postoje</a:t>
            </a:r>
            <a:r>
              <a:rPr sz="2400" spc="14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razliciti</a:t>
            </a:r>
            <a:r>
              <a:rPr sz="2400" spc="175" dirty="0">
                <a:latin typeface="Times New Roman"/>
                <a:cs typeface="Times New Roman"/>
              </a:rPr>
              <a:t> </a:t>
            </a:r>
            <a:r>
              <a:rPr sz="2400" spc="-15" dirty="0">
                <a:latin typeface="Times New Roman"/>
                <a:cs typeface="Times New Roman"/>
              </a:rPr>
              <a:t>kalemovi</a:t>
            </a:r>
            <a:r>
              <a:rPr sz="2400" spc="17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po</a:t>
            </a:r>
            <a:r>
              <a:rPr sz="2400" spc="15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obliku</a:t>
            </a:r>
            <a:r>
              <a:rPr sz="2400" spc="80" dirty="0">
                <a:latin typeface="Times New Roman"/>
                <a:cs typeface="Times New Roman"/>
              </a:rPr>
              <a:t> </a:t>
            </a:r>
            <a:r>
              <a:rPr sz="2400" spc="5" dirty="0">
                <a:latin typeface="Times New Roman"/>
                <a:cs typeface="Times New Roman"/>
              </a:rPr>
              <a:t>(solenoid,</a:t>
            </a:r>
            <a:r>
              <a:rPr sz="2400" spc="16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torus),</a:t>
            </a:r>
            <a:r>
              <a:rPr sz="2400" spc="2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1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</a:t>
            </a:r>
            <a:r>
              <a:rPr sz="2400" spc="16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zavojci</a:t>
            </a:r>
            <a:r>
              <a:rPr sz="2400" spc="245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mogu</a:t>
            </a:r>
            <a:r>
              <a:rPr sz="2400" spc="16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biti</a:t>
            </a:r>
            <a:r>
              <a:rPr sz="2400" spc="245" dirty="0">
                <a:latin typeface="Times New Roman"/>
                <a:cs typeface="Times New Roman"/>
              </a:rPr>
              <a:t> </a:t>
            </a:r>
            <a:r>
              <a:rPr sz="2400" spc="-30" dirty="0">
                <a:latin typeface="Times New Roman"/>
                <a:cs typeface="Times New Roman"/>
              </a:rPr>
              <a:t>motani</a:t>
            </a:r>
            <a:endParaRPr sz="2400">
              <a:latin typeface="Times New Roman"/>
              <a:cs typeface="Times New Roman"/>
            </a:endParaRPr>
          </a:p>
          <a:p>
            <a:pPr marL="12700" algn="just">
              <a:lnSpc>
                <a:spcPts val="2865"/>
              </a:lnSpc>
              <a:spcBef>
                <a:spcPts val="45"/>
              </a:spcBef>
            </a:pPr>
            <a:r>
              <a:rPr sz="2400" spc="-10" dirty="0">
                <a:latin typeface="Times New Roman"/>
                <a:cs typeface="Times New Roman"/>
              </a:rPr>
              <a:t>bez</a:t>
            </a:r>
            <a:r>
              <a:rPr sz="2400" spc="-25" dirty="0">
                <a:latin typeface="Times New Roman"/>
                <a:cs typeface="Times New Roman"/>
              </a:rPr>
              <a:t> razmaka</a:t>
            </a:r>
            <a:r>
              <a:rPr sz="2400" spc="14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(jedan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do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35" dirty="0">
                <a:latin typeface="Times New Roman"/>
                <a:cs typeface="Times New Roman"/>
              </a:rPr>
              <a:t>drugog)</a:t>
            </a:r>
            <a:r>
              <a:rPr sz="2400" spc="18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-55" dirty="0">
                <a:latin typeface="Times New Roman"/>
                <a:cs typeface="Times New Roman"/>
              </a:rPr>
              <a:t>sa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35" dirty="0">
                <a:latin typeface="Times New Roman"/>
                <a:cs typeface="Times New Roman"/>
              </a:rPr>
              <a:t>razmakom.</a:t>
            </a:r>
            <a:endParaRPr sz="2400">
              <a:latin typeface="Times New Roman"/>
              <a:cs typeface="Times New Roman"/>
            </a:endParaRPr>
          </a:p>
          <a:p>
            <a:pPr marL="117475" indent="-104775" algn="just">
              <a:lnSpc>
                <a:spcPts val="2855"/>
              </a:lnSpc>
              <a:buSzPct val="89583"/>
              <a:buFont typeface="Arial MT"/>
              <a:buChar char="•"/>
              <a:tabLst>
                <a:tab pos="117475" algn="l"/>
              </a:tabLst>
            </a:pPr>
            <a:r>
              <a:rPr sz="2400" spc="-25" dirty="0">
                <a:latin typeface="Times New Roman"/>
                <a:cs typeface="Times New Roman"/>
              </a:rPr>
              <a:t>Svi</a:t>
            </a:r>
            <a:r>
              <a:rPr sz="2400" spc="85" dirty="0">
                <a:latin typeface="Times New Roman"/>
                <a:cs typeface="Times New Roman"/>
              </a:rPr>
              <a:t> </a:t>
            </a:r>
            <a:r>
              <a:rPr sz="2400" spc="-35" dirty="0">
                <a:latin typeface="Times New Roman"/>
                <a:cs typeface="Times New Roman"/>
              </a:rPr>
              <a:t>kalemovi</a:t>
            </a:r>
            <a:r>
              <a:rPr sz="2400" spc="160" dirty="0">
                <a:latin typeface="Times New Roman"/>
                <a:cs typeface="Times New Roman"/>
              </a:rPr>
              <a:t> </a:t>
            </a:r>
            <a:r>
              <a:rPr sz="2400" spc="-35" dirty="0">
                <a:latin typeface="Times New Roman"/>
                <a:cs typeface="Times New Roman"/>
              </a:rPr>
              <a:t>imaju</a:t>
            </a:r>
            <a:r>
              <a:rPr sz="2400" spc="85" dirty="0">
                <a:latin typeface="Times New Roman"/>
                <a:cs typeface="Times New Roman"/>
              </a:rPr>
              <a:t> </a:t>
            </a:r>
            <a:r>
              <a:rPr sz="2400" spc="-35" dirty="0">
                <a:latin typeface="Times New Roman"/>
                <a:cs typeface="Times New Roman"/>
              </a:rPr>
              <a:t>kalemsko</a:t>
            </a:r>
            <a:r>
              <a:rPr sz="2400" spc="2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telo</a:t>
            </a:r>
            <a:r>
              <a:rPr sz="2400" spc="5" dirty="0">
                <a:latin typeface="Times New Roman"/>
                <a:cs typeface="Times New Roman"/>
              </a:rPr>
              <a:t> (koje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spc="-55" dirty="0">
                <a:latin typeface="Times New Roman"/>
                <a:cs typeface="Times New Roman"/>
              </a:rPr>
              <a:t>se</a:t>
            </a:r>
            <a:r>
              <a:rPr sz="2400" spc="60" dirty="0">
                <a:latin typeface="Times New Roman"/>
                <a:cs typeface="Times New Roman"/>
              </a:rPr>
              <a:t> </a:t>
            </a:r>
            <a:r>
              <a:rPr sz="2400" spc="-15" dirty="0">
                <a:latin typeface="Times New Roman"/>
                <a:cs typeface="Times New Roman"/>
              </a:rPr>
              <a:t>pravi</a:t>
            </a:r>
            <a:r>
              <a:rPr sz="2400" spc="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od</a:t>
            </a:r>
            <a:r>
              <a:rPr sz="2400" spc="-15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dielektri</a:t>
            </a:r>
            <a:endParaRPr sz="2400">
              <a:latin typeface="Times New Roman"/>
              <a:cs typeface="Times New Roman"/>
            </a:endParaRPr>
          </a:p>
          <a:p>
            <a:pPr marL="12700" marR="668655">
              <a:lnSpc>
                <a:spcPts val="2930"/>
              </a:lnSpc>
              <a:spcBef>
                <a:spcPts val="45"/>
              </a:spcBef>
            </a:pPr>
            <a:r>
              <a:rPr sz="2400" spc="-40" dirty="0">
                <a:latin typeface="Times New Roman"/>
                <a:cs typeface="Times New Roman"/>
              </a:rPr>
              <a:t>namotaj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spc="5" dirty="0">
                <a:latin typeface="Times New Roman"/>
                <a:cs typeface="Times New Roman"/>
              </a:rPr>
              <a:t>(od </a:t>
            </a:r>
            <a:r>
              <a:rPr sz="2400" spc="-15" dirty="0">
                <a:latin typeface="Times New Roman"/>
                <a:cs typeface="Times New Roman"/>
              </a:rPr>
              <a:t>bakarne </a:t>
            </a:r>
            <a:r>
              <a:rPr sz="2400" spc="-5" dirty="0">
                <a:latin typeface="Times New Roman"/>
                <a:cs typeface="Times New Roman"/>
              </a:rPr>
              <a:t>žice). </a:t>
            </a:r>
            <a:r>
              <a:rPr sz="2400" spc="-10" dirty="0">
                <a:latin typeface="Times New Roman"/>
                <a:cs typeface="Times New Roman"/>
              </a:rPr>
              <a:t>Neki </a:t>
            </a:r>
            <a:r>
              <a:rPr sz="2400" spc="-35" dirty="0">
                <a:latin typeface="Times New Roman"/>
                <a:cs typeface="Times New Roman"/>
              </a:rPr>
              <a:t>kalemovi imaju </a:t>
            </a:r>
            <a:r>
              <a:rPr sz="2400" dirty="0">
                <a:latin typeface="Times New Roman"/>
                <a:cs typeface="Times New Roman"/>
              </a:rPr>
              <a:t>i </a:t>
            </a:r>
            <a:r>
              <a:rPr sz="2400" spc="-15" dirty="0">
                <a:latin typeface="Times New Roman"/>
                <a:cs typeface="Times New Roman"/>
              </a:rPr>
              <a:t>jezgro, </a:t>
            </a:r>
            <a:r>
              <a:rPr sz="2400" dirty="0">
                <a:latin typeface="Times New Roman"/>
                <a:cs typeface="Times New Roman"/>
              </a:rPr>
              <a:t>koje </a:t>
            </a:r>
            <a:r>
              <a:rPr sz="2400" spc="-60" dirty="0">
                <a:latin typeface="Times New Roman"/>
                <a:cs typeface="Times New Roman"/>
              </a:rPr>
              <a:t>se</a:t>
            </a:r>
            <a:r>
              <a:rPr sz="2400" spc="-55" dirty="0">
                <a:latin typeface="Times New Roman"/>
                <a:cs typeface="Times New Roman"/>
              </a:rPr>
              <a:t> </a:t>
            </a:r>
            <a:r>
              <a:rPr sz="2400" spc="-25" dirty="0">
                <a:latin typeface="Times New Roman"/>
                <a:cs typeface="Times New Roman"/>
              </a:rPr>
              <a:t>postavlja </a:t>
            </a:r>
            <a:r>
              <a:rPr sz="2400" spc="5" dirty="0">
                <a:latin typeface="Times New Roman"/>
                <a:cs typeface="Times New Roman"/>
              </a:rPr>
              <a:t>kroz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35" dirty="0">
                <a:latin typeface="Times New Roman"/>
                <a:cs typeface="Times New Roman"/>
              </a:rPr>
              <a:t>kalemsko</a:t>
            </a:r>
            <a:r>
              <a:rPr sz="2400" spc="2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telo</a:t>
            </a:r>
            <a:r>
              <a:rPr sz="2400" spc="-7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(telo</a:t>
            </a:r>
            <a:r>
              <a:rPr sz="2400" spc="-4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je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30" dirty="0">
                <a:latin typeface="Times New Roman"/>
                <a:cs typeface="Times New Roman"/>
              </a:rPr>
              <a:t>šuplje)</a:t>
            </a:r>
            <a:r>
              <a:rPr sz="2400" spc="17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 </a:t>
            </a:r>
            <a:r>
              <a:rPr sz="2400" spc="-15" dirty="0">
                <a:latin typeface="Times New Roman"/>
                <a:cs typeface="Times New Roman"/>
              </a:rPr>
              <a:t>izradeno</a:t>
            </a:r>
            <a:r>
              <a:rPr sz="2400" spc="7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je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od </a:t>
            </a:r>
            <a:r>
              <a:rPr sz="2400" spc="-5" dirty="0">
                <a:latin typeface="Times New Roman"/>
                <a:cs typeface="Times New Roman"/>
              </a:rPr>
              <a:t>papira,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15" dirty="0">
                <a:latin typeface="Times New Roman"/>
                <a:cs typeface="Times New Roman"/>
              </a:rPr>
              <a:t>kartona,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30" dirty="0">
                <a:latin typeface="Times New Roman"/>
                <a:cs typeface="Times New Roman"/>
              </a:rPr>
              <a:t>feromagnetika</a:t>
            </a:r>
            <a:endParaRPr sz="2400">
              <a:latin typeface="Times New Roman"/>
              <a:cs typeface="Times New Roman"/>
            </a:endParaRPr>
          </a:p>
          <a:p>
            <a:pPr marL="117475" indent="-104775">
              <a:lnSpc>
                <a:spcPts val="2750"/>
              </a:lnSpc>
              <a:buSzPct val="89583"/>
              <a:buFont typeface="Arial MT"/>
              <a:buChar char="•"/>
              <a:tabLst>
                <a:tab pos="117475" algn="l"/>
              </a:tabLst>
            </a:pPr>
            <a:r>
              <a:rPr sz="2400" spc="-20" dirty="0">
                <a:latin typeface="Times New Roman"/>
                <a:cs typeface="Times New Roman"/>
              </a:rPr>
              <a:t>Za </a:t>
            </a:r>
            <a:r>
              <a:rPr sz="2400" spc="-45" dirty="0">
                <a:latin typeface="Times New Roman"/>
                <a:cs typeface="Times New Roman"/>
              </a:rPr>
              <a:t>svaki</a:t>
            </a:r>
            <a:r>
              <a:rPr sz="2400" spc="23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kalem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spc="-40" dirty="0">
                <a:latin typeface="Times New Roman"/>
                <a:cs typeface="Times New Roman"/>
              </a:rPr>
              <a:t>može</a:t>
            </a:r>
            <a:r>
              <a:rPr sz="2400" spc="140" dirty="0">
                <a:latin typeface="Times New Roman"/>
                <a:cs typeface="Times New Roman"/>
              </a:rPr>
              <a:t> </a:t>
            </a:r>
            <a:r>
              <a:rPr sz="2400" spc="-60" dirty="0">
                <a:latin typeface="Times New Roman"/>
                <a:cs typeface="Times New Roman"/>
              </a:rPr>
              <a:t>se</a:t>
            </a:r>
            <a:r>
              <a:rPr sz="2400" spc="60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izracunati</a:t>
            </a:r>
            <a:r>
              <a:rPr sz="2400" spc="170" dirty="0">
                <a:latin typeface="Times New Roman"/>
                <a:cs typeface="Times New Roman"/>
              </a:rPr>
              <a:t> </a:t>
            </a:r>
            <a:r>
              <a:rPr sz="2400" spc="-55" dirty="0">
                <a:latin typeface="Times New Roman"/>
                <a:cs typeface="Times New Roman"/>
              </a:rPr>
              <a:t>magnetna</a:t>
            </a:r>
            <a:r>
              <a:rPr sz="2400" spc="365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indukcija,</a:t>
            </a:r>
            <a:r>
              <a:rPr sz="2400" spc="150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jacina</a:t>
            </a:r>
            <a:r>
              <a:rPr sz="2400" spc="80" dirty="0">
                <a:latin typeface="Times New Roman"/>
                <a:cs typeface="Times New Roman"/>
              </a:rPr>
              <a:t> </a:t>
            </a:r>
            <a:r>
              <a:rPr sz="2400" spc="-45" dirty="0">
                <a:latin typeface="Times New Roman"/>
                <a:cs typeface="Times New Roman"/>
              </a:rPr>
              <a:t>magnetnog</a:t>
            </a:r>
            <a:r>
              <a:rPr sz="2400" spc="23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polja,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45"/>
              </a:spcBef>
            </a:pPr>
            <a:r>
              <a:rPr sz="2400" spc="-25" dirty="0">
                <a:latin typeface="Times New Roman"/>
                <a:cs typeface="Times New Roman"/>
              </a:rPr>
              <a:t>fluks</a:t>
            </a:r>
            <a:r>
              <a:rPr sz="2400" spc="100" dirty="0">
                <a:latin typeface="Times New Roman"/>
                <a:cs typeface="Times New Roman"/>
              </a:rPr>
              <a:t> </a:t>
            </a:r>
            <a:r>
              <a:rPr sz="2400" spc="5" dirty="0">
                <a:latin typeface="Times New Roman"/>
                <a:cs typeface="Times New Roman"/>
              </a:rPr>
              <a:t>kroz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15" dirty="0">
                <a:latin typeface="Times New Roman"/>
                <a:cs typeface="Times New Roman"/>
              </a:rPr>
              <a:t>jezgro</a:t>
            </a:r>
            <a:r>
              <a:rPr sz="2400" spc="6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</a:t>
            </a:r>
            <a:r>
              <a:rPr sz="2400" spc="-125" dirty="0">
                <a:latin typeface="Times New Roman"/>
                <a:cs typeface="Times New Roman"/>
              </a:rPr>
              <a:t> </a:t>
            </a:r>
            <a:r>
              <a:rPr sz="2400" spc="-35" dirty="0">
                <a:latin typeface="Times New Roman"/>
                <a:cs typeface="Times New Roman"/>
              </a:rPr>
              <a:t>induktivnost.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181490" y="4136644"/>
            <a:ext cx="3962400" cy="2497455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Zapis perom 3">
                <a:extLst>
                  <a:ext uri="{FF2B5EF4-FFF2-40B4-BE49-F238E27FC236}">
                    <a16:creationId xmlns:a16="http://schemas.microsoft.com/office/drawing/2014/main" id="{57406062-F8FC-6524-1BD8-3A59551B432F}"/>
                  </a:ext>
                </a:extLst>
              </p14:cNvPr>
              <p14:cNvContentPartPr/>
              <p14:nvPr/>
            </p14:nvContentPartPr>
            <p14:xfrm>
              <a:off x="4660920" y="4883040"/>
              <a:ext cx="1492560" cy="1175400"/>
            </p14:xfrm>
          </p:contentPart>
        </mc:Choice>
        <mc:Fallback xmlns="">
          <p:pic>
            <p:nvPicPr>
              <p:cNvPr id="4" name="Zapis perom 3">
                <a:extLst>
                  <a:ext uri="{FF2B5EF4-FFF2-40B4-BE49-F238E27FC236}">
                    <a16:creationId xmlns:a16="http://schemas.microsoft.com/office/drawing/2014/main" id="{57406062-F8FC-6524-1BD8-3A59551B432F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651560" y="4873680"/>
                <a:ext cx="1511280" cy="119412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077467" y="472752"/>
            <a:ext cx="4048125" cy="64008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276860" marR="5715" indent="-276860" algn="r">
              <a:lnSpc>
                <a:spcPct val="100000"/>
              </a:lnSpc>
              <a:spcBef>
                <a:spcPts val="125"/>
              </a:spcBef>
              <a:buClr>
                <a:srgbClr val="D24615"/>
              </a:buClr>
              <a:buSzPct val="85000"/>
              <a:buFont typeface="Wingdings"/>
              <a:buChar char=""/>
              <a:tabLst>
                <a:tab pos="276860" algn="l"/>
              </a:tabLst>
            </a:pPr>
            <a:r>
              <a:rPr sz="2000" spc="10" dirty="0">
                <a:latin typeface="Times New Roman"/>
                <a:cs typeface="Times New Roman"/>
              </a:rPr>
              <a:t>S</a:t>
            </a:r>
            <a:r>
              <a:rPr sz="2000" spc="40" dirty="0">
                <a:latin typeface="Times New Roman"/>
                <a:cs typeface="Times New Roman"/>
              </a:rPr>
              <a:t>ol</a:t>
            </a:r>
            <a:r>
              <a:rPr sz="2000" spc="10" dirty="0">
                <a:latin typeface="Times New Roman"/>
                <a:cs typeface="Times New Roman"/>
              </a:rPr>
              <a:t>e</a:t>
            </a:r>
            <a:r>
              <a:rPr sz="2000" spc="40" dirty="0">
                <a:latin typeface="Times New Roman"/>
                <a:cs typeface="Times New Roman"/>
              </a:rPr>
              <a:t>no</a:t>
            </a:r>
            <a:r>
              <a:rPr sz="2000" spc="-35" dirty="0">
                <a:latin typeface="Times New Roman"/>
                <a:cs typeface="Times New Roman"/>
              </a:rPr>
              <a:t>i</a:t>
            </a:r>
            <a:r>
              <a:rPr sz="2000" spc="10" dirty="0">
                <a:latin typeface="Times New Roman"/>
                <a:cs typeface="Times New Roman"/>
              </a:rPr>
              <a:t>d</a:t>
            </a:r>
            <a:r>
              <a:rPr sz="2000" spc="-240" dirty="0">
                <a:latin typeface="Times New Roman"/>
                <a:cs typeface="Times New Roman"/>
              </a:rPr>
              <a:t> </a:t>
            </a:r>
            <a:r>
              <a:rPr sz="2000" spc="-35" dirty="0">
                <a:latin typeface="Times New Roman"/>
                <a:cs typeface="Times New Roman"/>
              </a:rPr>
              <a:t>j</a:t>
            </a:r>
            <a:r>
              <a:rPr sz="2000" spc="10" dirty="0">
                <a:latin typeface="Times New Roman"/>
                <a:cs typeface="Times New Roman"/>
              </a:rPr>
              <a:t>e</a:t>
            </a:r>
            <a:r>
              <a:rPr sz="2000" spc="-50" dirty="0">
                <a:latin typeface="Times New Roman"/>
                <a:cs typeface="Times New Roman"/>
              </a:rPr>
              <a:t> </a:t>
            </a:r>
            <a:r>
              <a:rPr sz="2000" spc="-30" dirty="0">
                <a:latin typeface="Times New Roman"/>
                <a:cs typeface="Times New Roman"/>
              </a:rPr>
              <a:t>k</a:t>
            </a:r>
            <a:r>
              <a:rPr sz="2000" spc="10" dirty="0">
                <a:latin typeface="Times New Roman"/>
                <a:cs typeface="Times New Roman"/>
              </a:rPr>
              <a:t>a</a:t>
            </a:r>
            <a:r>
              <a:rPr sz="2000" spc="35" dirty="0">
                <a:latin typeface="Times New Roman"/>
                <a:cs typeface="Times New Roman"/>
              </a:rPr>
              <a:t>l</a:t>
            </a:r>
            <a:r>
              <a:rPr sz="2000" spc="15" dirty="0">
                <a:latin typeface="Times New Roman"/>
                <a:cs typeface="Times New Roman"/>
              </a:rPr>
              <a:t>em</a:t>
            </a:r>
            <a:r>
              <a:rPr sz="2000" spc="-55" dirty="0">
                <a:latin typeface="Times New Roman"/>
                <a:cs typeface="Times New Roman"/>
              </a:rPr>
              <a:t> </a:t>
            </a:r>
            <a:r>
              <a:rPr sz="2000" spc="-30" dirty="0">
                <a:latin typeface="Times New Roman"/>
                <a:cs typeface="Times New Roman"/>
              </a:rPr>
              <a:t>š</a:t>
            </a:r>
            <a:r>
              <a:rPr sz="2000" spc="35" dirty="0">
                <a:latin typeface="Times New Roman"/>
                <a:cs typeface="Times New Roman"/>
              </a:rPr>
              <a:t>t</a:t>
            </a:r>
            <a:r>
              <a:rPr sz="2000" spc="10" dirty="0">
                <a:latin typeface="Times New Roman"/>
                <a:cs typeface="Times New Roman"/>
              </a:rPr>
              <a:t>a</a:t>
            </a:r>
            <a:r>
              <a:rPr sz="2000" spc="40" dirty="0">
                <a:latin typeface="Times New Roman"/>
                <a:cs typeface="Times New Roman"/>
              </a:rPr>
              <a:t>p</a:t>
            </a:r>
            <a:r>
              <a:rPr sz="2000" spc="-35" dirty="0">
                <a:latin typeface="Times New Roman"/>
                <a:cs typeface="Times New Roman"/>
              </a:rPr>
              <a:t>i</a:t>
            </a:r>
            <a:r>
              <a:rPr sz="2000" spc="10" dirty="0">
                <a:latin typeface="Times New Roman"/>
                <a:cs typeface="Times New Roman"/>
              </a:rPr>
              <a:t>ca</a:t>
            </a:r>
            <a:r>
              <a:rPr sz="2000" spc="-30" dirty="0">
                <a:latin typeface="Times New Roman"/>
                <a:cs typeface="Times New Roman"/>
              </a:rPr>
              <a:t>s</a:t>
            </a:r>
            <a:r>
              <a:rPr sz="2000" spc="40" dirty="0">
                <a:latin typeface="Times New Roman"/>
                <a:cs typeface="Times New Roman"/>
              </a:rPr>
              <a:t>to</a:t>
            </a:r>
            <a:r>
              <a:rPr sz="2000" spc="10" dirty="0">
                <a:latin typeface="Times New Roman"/>
                <a:cs typeface="Times New Roman"/>
              </a:rPr>
              <a:t>g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40" dirty="0">
                <a:latin typeface="Times New Roman"/>
                <a:cs typeface="Times New Roman"/>
              </a:rPr>
              <a:t>ob</a:t>
            </a:r>
            <a:r>
              <a:rPr sz="2000" spc="35" dirty="0">
                <a:latin typeface="Times New Roman"/>
                <a:cs typeface="Times New Roman"/>
              </a:rPr>
              <a:t>l</a:t>
            </a:r>
            <a:r>
              <a:rPr sz="2000" spc="-35" dirty="0">
                <a:latin typeface="Times New Roman"/>
                <a:cs typeface="Times New Roman"/>
              </a:rPr>
              <a:t>i</a:t>
            </a:r>
            <a:r>
              <a:rPr sz="2000" spc="-30" dirty="0">
                <a:latin typeface="Times New Roman"/>
                <a:cs typeface="Times New Roman"/>
              </a:rPr>
              <a:t>k</a:t>
            </a:r>
            <a:r>
              <a:rPr sz="2000" spc="10" dirty="0">
                <a:latin typeface="Times New Roman"/>
                <a:cs typeface="Times New Roman"/>
              </a:rPr>
              <a:t>a</a:t>
            </a:r>
            <a:endParaRPr sz="2000">
              <a:latin typeface="Times New Roman"/>
              <a:cs typeface="Times New Roman"/>
            </a:endParaRPr>
          </a:p>
          <a:p>
            <a:pPr marR="5080" algn="r">
              <a:lnSpc>
                <a:spcPct val="100000"/>
              </a:lnSpc>
              <a:spcBef>
                <a:spcPts val="5"/>
              </a:spcBef>
              <a:tabLst>
                <a:tab pos="523875" algn="l"/>
                <a:tab pos="1761489" algn="l"/>
              </a:tabLst>
            </a:pPr>
            <a:r>
              <a:rPr sz="2000" spc="-5" dirty="0">
                <a:latin typeface="Times New Roman"/>
                <a:cs typeface="Times New Roman"/>
              </a:rPr>
              <a:t>koji	</a:t>
            </a:r>
            <a:r>
              <a:rPr sz="2000" spc="-25" dirty="0">
                <a:latin typeface="Times New Roman"/>
                <a:cs typeface="Times New Roman"/>
              </a:rPr>
              <a:t>ima</a:t>
            </a:r>
            <a:r>
              <a:rPr sz="2000" spc="475" dirty="0">
                <a:latin typeface="Times New Roman"/>
                <a:cs typeface="Times New Roman"/>
              </a:rPr>
              <a:t> </a:t>
            </a:r>
            <a:r>
              <a:rPr sz="2000" spc="-20" dirty="0">
                <a:latin typeface="Times New Roman"/>
                <a:cs typeface="Times New Roman"/>
              </a:rPr>
              <a:t>velike	</a:t>
            </a:r>
            <a:r>
              <a:rPr sz="2000" spc="-5" dirty="0">
                <a:latin typeface="Times New Roman"/>
                <a:cs typeface="Times New Roman"/>
              </a:rPr>
              <a:t>gubitke,</a:t>
            </a:r>
            <a:r>
              <a:rPr sz="2000" spc="46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jer</a:t>
            </a:r>
            <a:r>
              <a:rPr sz="2000" spc="47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se</a:t>
            </a:r>
            <a:r>
              <a:rPr sz="2000" spc="160" dirty="0">
                <a:latin typeface="Times New Roman"/>
                <a:cs typeface="Times New Roman"/>
              </a:rPr>
              <a:t> </a:t>
            </a:r>
            <a:r>
              <a:rPr sz="2000" spc="45" dirty="0">
                <a:latin typeface="Times New Roman"/>
                <a:cs typeface="Times New Roman"/>
              </a:rPr>
              <a:t>put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332991" y="1083626"/>
            <a:ext cx="3795395" cy="3346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1213485" algn="l"/>
                <a:tab pos="2376170" algn="l"/>
                <a:tab pos="3319779" algn="l"/>
              </a:tabLst>
            </a:pPr>
            <a:r>
              <a:rPr sz="2000" spc="-60" dirty="0">
                <a:latin typeface="Times New Roman"/>
                <a:cs typeface="Times New Roman"/>
              </a:rPr>
              <a:t>m</a:t>
            </a:r>
            <a:r>
              <a:rPr sz="2000" spc="5" dirty="0">
                <a:latin typeface="Times New Roman"/>
                <a:cs typeface="Times New Roman"/>
              </a:rPr>
              <a:t>a</a:t>
            </a:r>
            <a:r>
              <a:rPr sz="2000" spc="-105" dirty="0">
                <a:latin typeface="Times New Roman"/>
                <a:cs typeface="Times New Roman"/>
              </a:rPr>
              <a:t>g</a:t>
            </a:r>
            <a:r>
              <a:rPr sz="2000" spc="45" dirty="0">
                <a:latin typeface="Times New Roman"/>
                <a:cs typeface="Times New Roman"/>
              </a:rPr>
              <a:t>n</a:t>
            </a:r>
            <a:r>
              <a:rPr sz="2000" spc="5" dirty="0">
                <a:latin typeface="Times New Roman"/>
                <a:cs typeface="Times New Roman"/>
              </a:rPr>
              <a:t>e</a:t>
            </a:r>
            <a:r>
              <a:rPr sz="2000" spc="40" dirty="0">
                <a:latin typeface="Times New Roman"/>
                <a:cs typeface="Times New Roman"/>
              </a:rPr>
              <a:t>t</a:t>
            </a:r>
            <a:r>
              <a:rPr sz="2000" spc="45" dirty="0">
                <a:latin typeface="Times New Roman"/>
                <a:cs typeface="Times New Roman"/>
              </a:rPr>
              <a:t>n</a:t>
            </a:r>
            <a:r>
              <a:rPr sz="2000" spc="10" dirty="0">
                <a:latin typeface="Times New Roman"/>
                <a:cs typeface="Times New Roman"/>
              </a:rPr>
              <a:t>e</a:t>
            </a:r>
            <a:r>
              <a:rPr sz="2000" dirty="0">
                <a:latin typeface="Times New Roman"/>
                <a:cs typeface="Times New Roman"/>
              </a:rPr>
              <a:t>	</a:t>
            </a:r>
            <a:r>
              <a:rPr sz="2000" spc="-35" dirty="0">
                <a:latin typeface="Times New Roman"/>
                <a:cs typeface="Times New Roman"/>
              </a:rPr>
              <a:t>i</a:t>
            </a:r>
            <a:r>
              <a:rPr sz="2000" spc="45" dirty="0">
                <a:latin typeface="Times New Roman"/>
                <a:cs typeface="Times New Roman"/>
              </a:rPr>
              <a:t>ndu</a:t>
            </a:r>
            <a:r>
              <a:rPr sz="2000" spc="-30" dirty="0">
                <a:latin typeface="Times New Roman"/>
                <a:cs typeface="Times New Roman"/>
              </a:rPr>
              <a:t>k</a:t>
            </a:r>
            <a:r>
              <a:rPr sz="2000" spc="5" dirty="0">
                <a:latin typeface="Times New Roman"/>
                <a:cs typeface="Times New Roman"/>
              </a:rPr>
              <a:t>c</a:t>
            </a:r>
            <a:r>
              <a:rPr sz="2000" spc="-35" dirty="0">
                <a:latin typeface="Times New Roman"/>
                <a:cs typeface="Times New Roman"/>
              </a:rPr>
              <a:t>ij</a:t>
            </a:r>
            <a:r>
              <a:rPr sz="2000" spc="10" dirty="0">
                <a:latin typeface="Times New Roman"/>
                <a:cs typeface="Times New Roman"/>
              </a:rPr>
              <a:t>e</a:t>
            </a:r>
            <a:r>
              <a:rPr sz="2000" dirty="0">
                <a:latin typeface="Times New Roman"/>
                <a:cs typeface="Times New Roman"/>
              </a:rPr>
              <a:t>	</a:t>
            </a:r>
            <a:r>
              <a:rPr sz="2000" spc="5" dirty="0">
                <a:latin typeface="Times New Roman"/>
                <a:cs typeface="Times New Roman"/>
              </a:rPr>
              <a:t>z</a:t>
            </a:r>
            <a:r>
              <a:rPr sz="2000" spc="10" dirty="0">
                <a:latin typeface="Times New Roman"/>
                <a:cs typeface="Times New Roman"/>
              </a:rPr>
              <a:t>a</a:t>
            </a:r>
            <a:r>
              <a:rPr sz="2000" spc="40" dirty="0">
                <a:latin typeface="Times New Roman"/>
                <a:cs typeface="Times New Roman"/>
              </a:rPr>
              <a:t>t</a:t>
            </a:r>
            <a:r>
              <a:rPr sz="2000" spc="-105" dirty="0">
                <a:latin typeface="Times New Roman"/>
                <a:cs typeface="Times New Roman"/>
              </a:rPr>
              <a:t>v</a:t>
            </a:r>
            <a:r>
              <a:rPr sz="2000" spc="5" dirty="0">
                <a:latin typeface="Times New Roman"/>
                <a:cs typeface="Times New Roman"/>
              </a:rPr>
              <a:t>ar</a:t>
            </a:r>
            <a:r>
              <a:rPr sz="2000" spc="10" dirty="0">
                <a:latin typeface="Times New Roman"/>
                <a:cs typeface="Times New Roman"/>
              </a:rPr>
              <a:t>a</a:t>
            </a:r>
            <a:r>
              <a:rPr sz="2000" dirty="0">
                <a:latin typeface="Times New Roman"/>
                <a:cs typeface="Times New Roman"/>
              </a:rPr>
              <a:t>	</a:t>
            </a:r>
            <a:r>
              <a:rPr sz="2000" spc="-30" dirty="0">
                <a:latin typeface="Times New Roman"/>
                <a:cs typeface="Times New Roman"/>
              </a:rPr>
              <a:t>k</a:t>
            </a:r>
            <a:r>
              <a:rPr sz="2000" dirty="0">
                <a:latin typeface="Times New Roman"/>
                <a:cs typeface="Times New Roman"/>
              </a:rPr>
              <a:t>r</a:t>
            </a:r>
            <a:r>
              <a:rPr sz="2000" spc="45" dirty="0">
                <a:latin typeface="Times New Roman"/>
                <a:cs typeface="Times New Roman"/>
              </a:rPr>
              <a:t>oz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332995" y="1388676"/>
            <a:ext cx="3723004" cy="3346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000" spc="-105" dirty="0">
                <a:latin typeface="Times New Roman"/>
                <a:cs typeface="Times New Roman"/>
              </a:rPr>
              <a:t>v</a:t>
            </a:r>
            <a:r>
              <a:rPr sz="2000" spc="10" dirty="0">
                <a:latin typeface="Times New Roman"/>
                <a:cs typeface="Times New Roman"/>
              </a:rPr>
              <a:t>az</a:t>
            </a:r>
            <a:r>
              <a:rPr sz="2000" spc="40" dirty="0">
                <a:latin typeface="Times New Roman"/>
                <a:cs typeface="Times New Roman"/>
              </a:rPr>
              <a:t>duh</a:t>
            </a:r>
            <a:r>
              <a:rPr sz="2000" spc="5" dirty="0">
                <a:latin typeface="Times New Roman"/>
                <a:cs typeface="Times New Roman"/>
              </a:rPr>
              <a:t>.</a:t>
            </a:r>
            <a:r>
              <a:rPr sz="2000" spc="-100" dirty="0">
                <a:latin typeface="Times New Roman"/>
                <a:cs typeface="Times New Roman"/>
              </a:rPr>
              <a:t> </a:t>
            </a:r>
            <a:r>
              <a:rPr sz="2000" spc="-25" dirty="0">
                <a:latin typeface="Times New Roman"/>
                <a:cs typeface="Times New Roman"/>
              </a:rPr>
              <a:t>Z</a:t>
            </a:r>
            <a:r>
              <a:rPr sz="2000" spc="10" dirty="0">
                <a:latin typeface="Times New Roman"/>
                <a:cs typeface="Times New Roman"/>
              </a:rPr>
              <a:t>a</a:t>
            </a:r>
            <a:r>
              <a:rPr sz="2000" spc="35" dirty="0">
                <a:latin typeface="Times New Roman"/>
                <a:cs typeface="Times New Roman"/>
              </a:rPr>
              <a:t>t</a:t>
            </a:r>
            <a:r>
              <a:rPr sz="2000" spc="10" dirty="0">
                <a:latin typeface="Times New Roman"/>
                <a:cs typeface="Times New Roman"/>
              </a:rPr>
              <a:t>o</a:t>
            </a:r>
            <a:r>
              <a:rPr sz="2000" spc="-90" dirty="0">
                <a:latin typeface="Times New Roman"/>
                <a:cs typeface="Times New Roman"/>
              </a:rPr>
              <a:t> </a:t>
            </a:r>
            <a:r>
              <a:rPr sz="2000" spc="-30" dirty="0">
                <a:latin typeface="Times New Roman"/>
                <a:cs typeface="Times New Roman"/>
              </a:rPr>
              <a:t>s</a:t>
            </a:r>
            <a:r>
              <a:rPr sz="2000" spc="10" dirty="0">
                <a:latin typeface="Times New Roman"/>
                <a:cs typeface="Times New Roman"/>
              </a:rPr>
              <a:t>e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spc="40" dirty="0">
                <a:latin typeface="Times New Roman"/>
                <a:cs typeface="Times New Roman"/>
              </a:rPr>
              <a:t>o</a:t>
            </a:r>
            <a:r>
              <a:rPr sz="2000" spc="-30" dirty="0">
                <a:latin typeface="Times New Roman"/>
                <a:cs typeface="Times New Roman"/>
              </a:rPr>
              <a:t>k</a:t>
            </a:r>
            <a:r>
              <a:rPr sz="2000" spc="35" dirty="0">
                <a:latin typeface="Times New Roman"/>
                <a:cs typeface="Times New Roman"/>
              </a:rPr>
              <a:t>l</a:t>
            </a:r>
            <a:r>
              <a:rPr sz="2000" spc="40" dirty="0">
                <a:latin typeface="Times New Roman"/>
                <a:cs typeface="Times New Roman"/>
              </a:rPr>
              <a:t>op</a:t>
            </a:r>
            <a:r>
              <a:rPr sz="2000" spc="35" dirty="0">
                <a:latin typeface="Times New Roman"/>
                <a:cs typeface="Times New Roman"/>
              </a:rPr>
              <a:t>l</a:t>
            </a:r>
            <a:r>
              <a:rPr sz="2000" spc="-35" dirty="0">
                <a:latin typeface="Times New Roman"/>
                <a:cs typeface="Times New Roman"/>
              </a:rPr>
              <a:t>j</a:t>
            </a:r>
            <a:r>
              <a:rPr sz="2000" spc="10" dirty="0">
                <a:latin typeface="Times New Roman"/>
                <a:cs typeface="Times New Roman"/>
              </a:rPr>
              <a:t>a</a:t>
            </a:r>
            <a:r>
              <a:rPr sz="2000" spc="-105" dirty="0">
                <a:latin typeface="Times New Roman"/>
                <a:cs typeface="Times New Roman"/>
              </a:rPr>
              <a:t>v</a:t>
            </a:r>
            <a:r>
              <a:rPr sz="2000" spc="10" dirty="0">
                <a:latin typeface="Times New Roman"/>
                <a:cs typeface="Times New Roman"/>
              </a:rPr>
              <a:t>a</a:t>
            </a:r>
            <a:r>
              <a:rPr sz="2000" spc="-125" dirty="0">
                <a:latin typeface="Times New Roman"/>
                <a:cs typeface="Times New Roman"/>
              </a:rPr>
              <a:t> </a:t>
            </a:r>
            <a:r>
              <a:rPr sz="2000" spc="10" dirty="0">
                <a:latin typeface="Times New Roman"/>
                <a:cs typeface="Times New Roman"/>
              </a:rPr>
              <a:t>u</a:t>
            </a:r>
            <a:r>
              <a:rPr sz="2000" spc="-70" dirty="0">
                <a:latin typeface="Times New Roman"/>
                <a:cs typeface="Times New Roman"/>
              </a:rPr>
              <a:t> </a:t>
            </a:r>
            <a:r>
              <a:rPr sz="2000" spc="-30" dirty="0">
                <a:latin typeface="Times New Roman"/>
                <a:cs typeface="Times New Roman"/>
              </a:rPr>
              <a:t>k</a:t>
            </a:r>
            <a:r>
              <a:rPr sz="2000" spc="40" dirty="0">
                <a:latin typeface="Times New Roman"/>
                <a:cs typeface="Times New Roman"/>
              </a:rPr>
              <a:t>u</a:t>
            </a:r>
            <a:r>
              <a:rPr sz="2000" spc="10" dirty="0">
                <a:latin typeface="Times New Roman"/>
                <a:cs typeface="Times New Roman"/>
              </a:rPr>
              <a:t>c</a:t>
            </a:r>
            <a:r>
              <a:rPr sz="2000" spc="-35" dirty="0">
                <a:latin typeface="Times New Roman"/>
                <a:cs typeface="Times New Roman"/>
              </a:rPr>
              <a:t>iš</a:t>
            </a:r>
            <a:r>
              <a:rPr sz="2000" spc="35" dirty="0">
                <a:latin typeface="Times New Roman"/>
                <a:cs typeface="Times New Roman"/>
              </a:rPr>
              <a:t>t</a:t>
            </a:r>
            <a:r>
              <a:rPr sz="2000" spc="10" dirty="0">
                <a:latin typeface="Times New Roman"/>
                <a:cs typeface="Times New Roman"/>
              </a:rPr>
              <a:t>e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482339" y="472752"/>
            <a:ext cx="3511550" cy="254762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288925" marR="5080" indent="-276225">
              <a:lnSpc>
                <a:spcPct val="100000"/>
              </a:lnSpc>
              <a:spcBef>
                <a:spcPts val="125"/>
              </a:spcBef>
              <a:buClr>
                <a:srgbClr val="D24615"/>
              </a:buClr>
              <a:buSzPct val="85000"/>
              <a:buFont typeface="Wingdings"/>
              <a:buChar char=""/>
              <a:tabLst>
                <a:tab pos="288925" algn="l"/>
              </a:tabLst>
            </a:pPr>
            <a:r>
              <a:rPr sz="2000" spc="-175" dirty="0">
                <a:latin typeface="Times New Roman"/>
                <a:cs typeface="Times New Roman"/>
              </a:rPr>
              <a:t>T</a:t>
            </a:r>
            <a:r>
              <a:rPr sz="2000" spc="40" dirty="0">
                <a:latin typeface="Times New Roman"/>
                <a:cs typeface="Times New Roman"/>
              </a:rPr>
              <a:t>o</a:t>
            </a:r>
            <a:r>
              <a:rPr sz="2000" spc="5" dirty="0">
                <a:latin typeface="Times New Roman"/>
                <a:cs typeface="Times New Roman"/>
              </a:rPr>
              <a:t>r</a:t>
            </a:r>
            <a:r>
              <a:rPr sz="2000" spc="40" dirty="0">
                <a:latin typeface="Times New Roman"/>
                <a:cs typeface="Times New Roman"/>
              </a:rPr>
              <a:t>u</a:t>
            </a:r>
            <a:r>
              <a:rPr sz="2000" spc="10" dirty="0">
                <a:latin typeface="Times New Roman"/>
                <a:cs typeface="Times New Roman"/>
              </a:rPr>
              <a:t>s</a:t>
            </a:r>
            <a:r>
              <a:rPr sz="2000" spc="-235" dirty="0">
                <a:latin typeface="Times New Roman"/>
                <a:cs typeface="Times New Roman"/>
              </a:rPr>
              <a:t> </a:t>
            </a:r>
            <a:r>
              <a:rPr sz="2000" spc="-35" dirty="0">
                <a:latin typeface="Times New Roman"/>
                <a:cs typeface="Times New Roman"/>
              </a:rPr>
              <a:t>j</a:t>
            </a:r>
            <a:r>
              <a:rPr sz="2000" spc="10" dirty="0">
                <a:latin typeface="Times New Roman"/>
                <a:cs typeface="Times New Roman"/>
              </a:rPr>
              <a:t>e</a:t>
            </a:r>
            <a:r>
              <a:rPr sz="2000" spc="-50" dirty="0">
                <a:latin typeface="Times New Roman"/>
                <a:cs typeface="Times New Roman"/>
              </a:rPr>
              <a:t> </a:t>
            </a:r>
            <a:r>
              <a:rPr sz="2000" spc="35" dirty="0">
                <a:latin typeface="Times New Roman"/>
                <a:cs typeface="Times New Roman"/>
              </a:rPr>
              <a:t>t</a:t>
            </a:r>
            <a:r>
              <a:rPr sz="2000" spc="10" dirty="0">
                <a:latin typeface="Times New Roman"/>
                <a:cs typeface="Times New Roman"/>
              </a:rPr>
              <a:t>a</a:t>
            </a:r>
            <a:r>
              <a:rPr sz="2000" spc="-30" dirty="0">
                <a:latin typeface="Times New Roman"/>
                <a:cs typeface="Times New Roman"/>
              </a:rPr>
              <a:t>k</a:t>
            </a:r>
            <a:r>
              <a:rPr sz="2000" spc="40" dirty="0">
                <a:latin typeface="Times New Roman"/>
                <a:cs typeface="Times New Roman"/>
              </a:rPr>
              <a:t>o</a:t>
            </a:r>
            <a:r>
              <a:rPr sz="2000" spc="10" dirty="0">
                <a:latin typeface="Times New Roman"/>
                <a:cs typeface="Times New Roman"/>
              </a:rPr>
              <a:t>reci</a:t>
            </a:r>
            <a:r>
              <a:rPr sz="2000" spc="-90" dirty="0">
                <a:latin typeface="Times New Roman"/>
                <a:cs typeface="Times New Roman"/>
              </a:rPr>
              <a:t> </a:t>
            </a:r>
            <a:r>
              <a:rPr sz="2000" spc="-35" dirty="0">
                <a:latin typeface="Times New Roman"/>
                <a:cs typeface="Times New Roman"/>
              </a:rPr>
              <a:t>i</a:t>
            </a:r>
            <a:r>
              <a:rPr sz="2000" spc="40" dirty="0">
                <a:latin typeface="Times New Roman"/>
                <a:cs typeface="Times New Roman"/>
              </a:rPr>
              <a:t>d</a:t>
            </a:r>
            <a:r>
              <a:rPr sz="2000" spc="10" dirty="0">
                <a:latin typeface="Times New Roman"/>
                <a:cs typeface="Times New Roman"/>
              </a:rPr>
              <a:t>ea</a:t>
            </a:r>
            <a:r>
              <a:rPr sz="2000" spc="35" dirty="0">
                <a:latin typeface="Times New Roman"/>
                <a:cs typeface="Times New Roman"/>
              </a:rPr>
              <a:t>l</a:t>
            </a:r>
            <a:r>
              <a:rPr sz="2000" spc="10" dirty="0">
                <a:latin typeface="Times New Roman"/>
                <a:cs typeface="Times New Roman"/>
              </a:rPr>
              <a:t>an</a:t>
            </a:r>
            <a:r>
              <a:rPr sz="2000" spc="-225" dirty="0">
                <a:latin typeface="Times New Roman"/>
                <a:cs typeface="Times New Roman"/>
              </a:rPr>
              <a:t> </a:t>
            </a:r>
            <a:r>
              <a:rPr sz="2000" spc="-30" dirty="0">
                <a:latin typeface="Times New Roman"/>
                <a:cs typeface="Times New Roman"/>
              </a:rPr>
              <a:t>k</a:t>
            </a:r>
            <a:r>
              <a:rPr sz="2000" spc="10" dirty="0">
                <a:latin typeface="Times New Roman"/>
                <a:cs typeface="Times New Roman"/>
              </a:rPr>
              <a:t>a</a:t>
            </a:r>
            <a:r>
              <a:rPr sz="2000" spc="35" dirty="0">
                <a:latin typeface="Times New Roman"/>
                <a:cs typeface="Times New Roman"/>
              </a:rPr>
              <a:t>l</a:t>
            </a:r>
            <a:r>
              <a:rPr sz="2000" spc="10" dirty="0">
                <a:latin typeface="Times New Roman"/>
                <a:cs typeface="Times New Roman"/>
              </a:rPr>
              <a:t>e</a:t>
            </a:r>
            <a:r>
              <a:rPr sz="2000" spc="-60" dirty="0">
                <a:latin typeface="Times New Roman"/>
                <a:cs typeface="Times New Roman"/>
              </a:rPr>
              <a:t>m</a:t>
            </a:r>
            <a:r>
              <a:rPr sz="2000" spc="5" dirty="0">
                <a:latin typeface="Times New Roman"/>
                <a:cs typeface="Times New Roman"/>
              </a:rPr>
              <a:t>,  </a:t>
            </a:r>
            <a:r>
              <a:rPr sz="2000" spc="-5" dirty="0">
                <a:latin typeface="Times New Roman"/>
                <a:cs typeface="Times New Roman"/>
              </a:rPr>
              <a:t>jer </a:t>
            </a:r>
            <a:r>
              <a:rPr sz="2000" spc="-10" dirty="0">
                <a:latin typeface="Times New Roman"/>
                <a:cs typeface="Times New Roman"/>
              </a:rPr>
              <a:t>se </a:t>
            </a:r>
            <a:r>
              <a:rPr sz="2000" dirty="0">
                <a:latin typeface="Times New Roman"/>
                <a:cs typeface="Times New Roman"/>
              </a:rPr>
              <a:t>može smatrati </a:t>
            </a:r>
            <a:r>
              <a:rPr sz="2000" spc="25" dirty="0">
                <a:latin typeface="Times New Roman"/>
                <a:cs typeface="Times New Roman"/>
              </a:rPr>
              <a:t>da </a:t>
            </a:r>
            <a:r>
              <a:rPr sz="2000" spc="-10" dirty="0">
                <a:latin typeface="Times New Roman"/>
                <a:cs typeface="Times New Roman"/>
              </a:rPr>
              <a:t>je 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-30" dirty="0">
                <a:latin typeface="Times New Roman"/>
                <a:cs typeface="Times New Roman"/>
              </a:rPr>
              <a:t>k</a:t>
            </a:r>
            <a:r>
              <a:rPr sz="2000" spc="40" dirty="0">
                <a:latin typeface="Times New Roman"/>
                <a:cs typeface="Times New Roman"/>
              </a:rPr>
              <a:t>o</a:t>
            </a:r>
            <a:r>
              <a:rPr sz="2000" spc="-60" dirty="0">
                <a:latin typeface="Times New Roman"/>
                <a:cs typeface="Times New Roman"/>
              </a:rPr>
              <a:t>m</a:t>
            </a:r>
            <a:r>
              <a:rPr sz="2000" spc="40" dirty="0">
                <a:latin typeface="Times New Roman"/>
                <a:cs typeface="Times New Roman"/>
              </a:rPr>
              <a:t>p</a:t>
            </a:r>
            <a:r>
              <a:rPr sz="2000" spc="35" dirty="0">
                <a:latin typeface="Times New Roman"/>
                <a:cs typeface="Times New Roman"/>
              </a:rPr>
              <a:t>l</a:t>
            </a:r>
            <a:r>
              <a:rPr sz="2000" spc="10" dirty="0">
                <a:latin typeface="Times New Roman"/>
                <a:cs typeface="Times New Roman"/>
              </a:rPr>
              <a:t>e</a:t>
            </a:r>
            <a:r>
              <a:rPr sz="2000" spc="35" dirty="0">
                <a:latin typeface="Times New Roman"/>
                <a:cs typeface="Times New Roman"/>
              </a:rPr>
              <a:t>t</a:t>
            </a:r>
            <a:r>
              <a:rPr sz="2000" spc="40" dirty="0">
                <a:latin typeface="Times New Roman"/>
                <a:cs typeface="Times New Roman"/>
              </a:rPr>
              <a:t>n</a:t>
            </a:r>
            <a:r>
              <a:rPr sz="2000" spc="10" dirty="0">
                <a:latin typeface="Times New Roman"/>
                <a:cs typeface="Times New Roman"/>
              </a:rPr>
              <a:t>a</a:t>
            </a:r>
            <a:r>
              <a:rPr sz="2000" spc="-185" dirty="0">
                <a:latin typeface="Times New Roman"/>
                <a:cs typeface="Times New Roman"/>
              </a:rPr>
              <a:t> </a:t>
            </a:r>
            <a:r>
              <a:rPr sz="2000" spc="-60" dirty="0">
                <a:latin typeface="Times New Roman"/>
                <a:cs typeface="Times New Roman"/>
              </a:rPr>
              <a:t>m</a:t>
            </a:r>
            <a:r>
              <a:rPr sz="2000" spc="10" dirty="0">
                <a:latin typeface="Times New Roman"/>
                <a:cs typeface="Times New Roman"/>
              </a:rPr>
              <a:t>a</a:t>
            </a:r>
            <a:r>
              <a:rPr sz="2000" spc="-105" dirty="0">
                <a:latin typeface="Times New Roman"/>
                <a:cs typeface="Times New Roman"/>
              </a:rPr>
              <a:t>g</a:t>
            </a:r>
            <a:r>
              <a:rPr sz="2000" spc="40" dirty="0">
                <a:latin typeface="Times New Roman"/>
                <a:cs typeface="Times New Roman"/>
              </a:rPr>
              <a:t>n</a:t>
            </a:r>
            <a:r>
              <a:rPr sz="2000" spc="10" dirty="0">
                <a:latin typeface="Times New Roman"/>
                <a:cs typeface="Times New Roman"/>
              </a:rPr>
              <a:t>e</a:t>
            </a:r>
            <a:r>
              <a:rPr sz="2000" spc="35" dirty="0">
                <a:latin typeface="Times New Roman"/>
                <a:cs typeface="Times New Roman"/>
              </a:rPr>
              <a:t>t</a:t>
            </a:r>
            <a:r>
              <a:rPr sz="2000" spc="40" dirty="0">
                <a:latin typeface="Times New Roman"/>
                <a:cs typeface="Times New Roman"/>
              </a:rPr>
              <a:t>n</a:t>
            </a:r>
            <a:r>
              <a:rPr sz="2000" spc="10" dirty="0">
                <a:latin typeface="Times New Roman"/>
                <a:cs typeface="Times New Roman"/>
              </a:rPr>
              <a:t>a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spc="-35" dirty="0">
                <a:latin typeface="Times New Roman"/>
                <a:cs typeface="Times New Roman"/>
              </a:rPr>
              <a:t>i</a:t>
            </a:r>
            <a:r>
              <a:rPr sz="2000" spc="40" dirty="0">
                <a:latin typeface="Times New Roman"/>
                <a:cs typeface="Times New Roman"/>
              </a:rPr>
              <a:t>ndu</a:t>
            </a:r>
            <a:r>
              <a:rPr sz="2000" spc="-30" dirty="0">
                <a:latin typeface="Times New Roman"/>
                <a:cs typeface="Times New Roman"/>
              </a:rPr>
              <a:t>k</a:t>
            </a:r>
            <a:r>
              <a:rPr sz="2000" spc="10" dirty="0">
                <a:latin typeface="Times New Roman"/>
                <a:cs typeface="Times New Roman"/>
              </a:rPr>
              <a:t>c</a:t>
            </a:r>
            <a:r>
              <a:rPr sz="2000" spc="-35" dirty="0">
                <a:latin typeface="Times New Roman"/>
                <a:cs typeface="Times New Roman"/>
              </a:rPr>
              <a:t>ij</a:t>
            </a:r>
            <a:r>
              <a:rPr sz="2000" spc="5" dirty="0">
                <a:latin typeface="Times New Roman"/>
                <a:cs typeface="Times New Roman"/>
              </a:rPr>
              <a:t>a  </a:t>
            </a:r>
            <a:r>
              <a:rPr sz="2000" spc="10" dirty="0">
                <a:latin typeface="Times New Roman"/>
                <a:cs typeface="Times New Roman"/>
              </a:rPr>
              <a:t>za</a:t>
            </a:r>
            <a:r>
              <a:rPr sz="2000" spc="40" dirty="0">
                <a:latin typeface="Times New Roman"/>
                <a:cs typeface="Times New Roman"/>
              </a:rPr>
              <a:t>d</a:t>
            </a:r>
            <a:r>
              <a:rPr sz="2000" spc="10" dirty="0">
                <a:latin typeface="Times New Roman"/>
                <a:cs typeface="Times New Roman"/>
              </a:rPr>
              <a:t>rža</a:t>
            </a:r>
            <a:r>
              <a:rPr sz="2000" spc="40" dirty="0">
                <a:latin typeface="Times New Roman"/>
                <a:cs typeface="Times New Roman"/>
              </a:rPr>
              <a:t>n</a:t>
            </a:r>
            <a:r>
              <a:rPr sz="2000" spc="10" dirty="0">
                <a:latin typeface="Times New Roman"/>
                <a:cs typeface="Times New Roman"/>
              </a:rPr>
              <a:t>a</a:t>
            </a:r>
            <a:r>
              <a:rPr sz="2000" spc="-200" dirty="0">
                <a:latin typeface="Times New Roman"/>
                <a:cs typeface="Times New Roman"/>
              </a:rPr>
              <a:t> </a:t>
            </a:r>
            <a:r>
              <a:rPr sz="2000" spc="10" dirty="0">
                <a:latin typeface="Times New Roman"/>
                <a:cs typeface="Times New Roman"/>
              </a:rPr>
              <a:t>u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40" dirty="0">
                <a:latin typeface="Times New Roman"/>
                <a:cs typeface="Times New Roman"/>
              </a:rPr>
              <a:t>n</a:t>
            </a:r>
            <a:r>
              <a:rPr sz="2000" spc="-35" dirty="0">
                <a:latin typeface="Times New Roman"/>
                <a:cs typeface="Times New Roman"/>
              </a:rPr>
              <a:t>j</a:t>
            </a:r>
            <a:r>
              <a:rPr sz="2000" spc="10" dirty="0">
                <a:latin typeface="Times New Roman"/>
                <a:cs typeface="Times New Roman"/>
              </a:rPr>
              <a:t>e</a:t>
            </a:r>
            <a:r>
              <a:rPr sz="2000" spc="-60" dirty="0">
                <a:latin typeface="Times New Roman"/>
                <a:cs typeface="Times New Roman"/>
              </a:rPr>
              <a:t>m</a:t>
            </a:r>
            <a:r>
              <a:rPr sz="2000" spc="10" dirty="0">
                <a:latin typeface="Times New Roman"/>
                <a:cs typeface="Times New Roman"/>
              </a:rPr>
              <a:t>u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(</a:t>
            </a:r>
            <a:r>
              <a:rPr sz="2000" spc="40" dirty="0">
                <a:latin typeface="Times New Roman"/>
                <a:cs typeface="Times New Roman"/>
              </a:rPr>
              <a:t>u</a:t>
            </a:r>
            <a:r>
              <a:rPr sz="2000" spc="-30" dirty="0">
                <a:latin typeface="Times New Roman"/>
                <a:cs typeface="Times New Roman"/>
              </a:rPr>
              <a:t>k</a:t>
            </a:r>
            <a:r>
              <a:rPr sz="2000" spc="40" dirty="0">
                <a:latin typeface="Times New Roman"/>
                <a:cs typeface="Times New Roman"/>
              </a:rPr>
              <a:t>o</a:t>
            </a:r>
            <a:r>
              <a:rPr sz="2000" spc="35" dirty="0">
                <a:latin typeface="Times New Roman"/>
                <a:cs typeface="Times New Roman"/>
              </a:rPr>
              <a:t>l</a:t>
            </a:r>
            <a:r>
              <a:rPr sz="2000" spc="-35" dirty="0">
                <a:latin typeface="Times New Roman"/>
                <a:cs typeface="Times New Roman"/>
              </a:rPr>
              <a:t>i</a:t>
            </a:r>
            <a:r>
              <a:rPr sz="2000" spc="-30" dirty="0">
                <a:latin typeface="Times New Roman"/>
                <a:cs typeface="Times New Roman"/>
              </a:rPr>
              <a:t>k</a:t>
            </a:r>
            <a:r>
              <a:rPr sz="2000" spc="10" dirty="0">
                <a:latin typeface="Times New Roman"/>
                <a:cs typeface="Times New Roman"/>
              </a:rPr>
              <a:t>o</a:t>
            </a:r>
            <a:r>
              <a:rPr sz="2000" spc="-95" dirty="0">
                <a:latin typeface="Times New Roman"/>
                <a:cs typeface="Times New Roman"/>
              </a:rPr>
              <a:t> </a:t>
            </a:r>
            <a:r>
              <a:rPr sz="2000" spc="-35" dirty="0">
                <a:latin typeface="Times New Roman"/>
                <a:cs typeface="Times New Roman"/>
              </a:rPr>
              <a:t>j</a:t>
            </a:r>
            <a:r>
              <a:rPr sz="2000" spc="5" dirty="0">
                <a:latin typeface="Times New Roman"/>
                <a:cs typeface="Times New Roman"/>
              </a:rPr>
              <a:t>e  </a:t>
            </a:r>
            <a:r>
              <a:rPr sz="2000" spc="40" dirty="0">
                <a:latin typeface="Times New Roman"/>
                <a:cs typeface="Times New Roman"/>
              </a:rPr>
              <a:t>n</a:t>
            </a:r>
            <a:r>
              <a:rPr sz="2000" spc="10" dirty="0">
                <a:latin typeface="Times New Roman"/>
                <a:cs typeface="Times New Roman"/>
              </a:rPr>
              <a:t>a</a:t>
            </a:r>
            <a:r>
              <a:rPr sz="2000" spc="-60" dirty="0">
                <a:latin typeface="Times New Roman"/>
                <a:cs typeface="Times New Roman"/>
              </a:rPr>
              <a:t>m</a:t>
            </a:r>
            <a:r>
              <a:rPr sz="2000" spc="40" dirty="0">
                <a:latin typeface="Times New Roman"/>
                <a:cs typeface="Times New Roman"/>
              </a:rPr>
              <a:t>o</a:t>
            </a:r>
            <a:r>
              <a:rPr sz="2000" spc="35" dirty="0">
                <a:latin typeface="Times New Roman"/>
                <a:cs typeface="Times New Roman"/>
              </a:rPr>
              <a:t>t</a:t>
            </a:r>
            <a:r>
              <a:rPr sz="2000" spc="10" dirty="0">
                <a:latin typeface="Times New Roman"/>
                <a:cs typeface="Times New Roman"/>
              </a:rPr>
              <a:t>aj</a:t>
            </a:r>
            <a:r>
              <a:rPr sz="2000" spc="-165" dirty="0">
                <a:latin typeface="Times New Roman"/>
                <a:cs typeface="Times New Roman"/>
              </a:rPr>
              <a:t> </a:t>
            </a:r>
            <a:r>
              <a:rPr sz="2000" spc="-60" dirty="0">
                <a:latin typeface="Times New Roman"/>
                <a:cs typeface="Times New Roman"/>
              </a:rPr>
              <a:t>m</a:t>
            </a:r>
            <a:r>
              <a:rPr sz="2000" spc="40" dirty="0">
                <a:latin typeface="Times New Roman"/>
                <a:cs typeface="Times New Roman"/>
              </a:rPr>
              <a:t>o</a:t>
            </a:r>
            <a:r>
              <a:rPr sz="2000" spc="35" dirty="0">
                <a:latin typeface="Times New Roman"/>
                <a:cs typeface="Times New Roman"/>
              </a:rPr>
              <a:t>t</a:t>
            </a:r>
            <a:r>
              <a:rPr sz="2000" spc="10" dirty="0">
                <a:latin typeface="Times New Roman"/>
                <a:cs typeface="Times New Roman"/>
              </a:rPr>
              <a:t>an</a:t>
            </a:r>
            <a:r>
              <a:rPr sz="2000" spc="-75" dirty="0">
                <a:latin typeface="Times New Roman"/>
                <a:cs typeface="Times New Roman"/>
              </a:rPr>
              <a:t> </a:t>
            </a:r>
            <a:r>
              <a:rPr sz="2000" spc="10" dirty="0">
                <a:latin typeface="Times New Roman"/>
                <a:cs typeface="Times New Roman"/>
              </a:rPr>
              <a:t>za</a:t>
            </a:r>
            <a:r>
              <a:rPr sz="2000" spc="-105" dirty="0">
                <a:latin typeface="Times New Roman"/>
                <a:cs typeface="Times New Roman"/>
              </a:rPr>
              <a:t>v</a:t>
            </a:r>
            <a:r>
              <a:rPr sz="2000" spc="40" dirty="0">
                <a:latin typeface="Times New Roman"/>
                <a:cs typeface="Times New Roman"/>
              </a:rPr>
              <a:t>o</a:t>
            </a:r>
            <a:r>
              <a:rPr sz="2000" spc="-35" dirty="0">
                <a:latin typeface="Times New Roman"/>
                <a:cs typeface="Times New Roman"/>
              </a:rPr>
              <a:t>j</a:t>
            </a:r>
            <a:r>
              <a:rPr sz="2000" spc="10" dirty="0">
                <a:latin typeface="Times New Roman"/>
                <a:cs typeface="Times New Roman"/>
              </a:rPr>
              <a:t>ak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40" dirty="0">
                <a:latin typeface="Times New Roman"/>
                <a:cs typeface="Times New Roman"/>
              </a:rPr>
              <a:t>d</a:t>
            </a:r>
            <a:r>
              <a:rPr sz="2000" spc="5" dirty="0">
                <a:latin typeface="Times New Roman"/>
                <a:cs typeface="Times New Roman"/>
              </a:rPr>
              <a:t>o  </a:t>
            </a:r>
            <a:r>
              <a:rPr sz="2000" spc="-10" dirty="0">
                <a:latin typeface="Times New Roman"/>
                <a:cs typeface="Times New Roman"/>
              </a:rPr>
              <a:t>zavojka).</a:t>
            </a:r>
            <a:endParaRPr sz="2000">
              <a:latin typeface="Times New Roman"/>
              <a:cs typeface="Times New Roman"/>
            </a:endParaRPr>
          </a:p>
          <a:p>
            <a:pPr marL="288925" marR="641985" indent="-276225">
              <a:lnSpc>
                <a:spcPct val="100000"/>
              </a:lnSpc>
              <a:spcBef>
                <a:spcPts val="620"/>
              </a:spcBef>
              <a:buClr>
                <a:srgbClr val="D24615"/>
              </a:buClr>
              <a:buSzPct val="85000"/>
              <a:buFont typeface="Wingdings"/>
              <a:buChar char=""/>
              <a:tabLst>
                <a:tab pos="288925" algn="l"/>
              </a:tabLst>
            </a:pPr>
            <a:r>
              <a:rPr sz="2000" spc="40" dirty="0">
                <a:latin typeface="Times New Roman"/>
                <a:cs typeface="Times New Roman"/>
              </a:rPr>
              <a:t>n</a:t>
            </a:r>
            <a:r>
              <a:rPr sz="2000" spc="10" dirty="0">
                <a:latin typeface="Times New Roman"/>
                <a:cs typeface="Times New Roman"/>
              </a:rPr>
              <a:t>e</a:t>
            </a:r>
            <a:r>
              <a:rPr sz="2000" spc="-60" dirty="0">
                <a:latin typeface="Times New Roman"/>
                <a:cs typeface="Times New Roman"/>
              </a:rPr>
              <a:t>m</a:t>
            </a:r>
            <a:r>
              <a:rPr sz="2000" spc="10" dirty="0">
                <a:latin typeface="Times New Roman"/>
                <a:cs typeface="Times New Roman"/>
              </a:rPr>
              <a:t>a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spc="10" dirty="0">
                <a:latin typeface="Times New Roman"/>
                <a:cs typeface="Times New Roman"/>
              </a:rPr>
              <a:t>ra</a:t>
            </a:r>
            <a:r>
              <a:rPr sz="2000" spc="-30" dirty="0">
                <a:latin typeface="Times New Roman"/>
                <a:cs typeface="Times New Roman"/>
              </a:rPr>
              <a:t>s</a:t>
            </a:r>
            <a:r>
              <a:rPr sz="2000" spc="-35" dirty="0">
                <a:latin typeface="Times New Roman"/>
                <a:cs typeface="Times New Roman"/>
              </a:rPr>
              <a:t>i</a:t>
            </a:r>
            <a:r>
              <a:rPr sz="2000" spc="40" dirty="0">
                <a:latin typeface="Times New Roman"/>
                <a:cs typeface="Times New Roman"/>
              </a:rPr>
              <a:t>p</a:t>
            </a:r>
            <a:r>
              <a:rPr sz="2000" spc="10" dirty="0">
                <a:latin typeface="Times New Roman"/>
                <a:cs typeface="Times New Roman"/>
              </a:rPr>
              <a:t>a</a:t>
            </a:r>
            <a:r>
              <a:rPr sz="2000" spc="40" dirty="0">
                <a:latin typeface="Times New Roman"/>
                <a:cs typeface="Times New Roman"/>
              </a:rPr>
              <a:t>n</a:t>
            </a:r>
            <a:r>
              <a:rPr sz="2000" spc="-35" dirty="0">
                <a:latin typeface="Times New Roman"/>
                <a:cs typeface="Times New Roman"/>
              </a:rPr>
              <a:t>j</a:t>
            </a:r>
            <a:r>
              <a:rPr sz="2000" spc="10" dirty="0">
                <a:latin typeface="Times New Roman"/>
                <a:cs typeface="Times New Roman"/>
              </a:rPr>
              <a:t>a</a:t>
            </a:r>
            <a:r>
              <a:rPr sz="2000" spc="-120" dirty="0">
                <a:latin typeface="Times New Roman"/>
                <a:cs typeface="Times New Roman"/>
              </a:rPr>
              <a:t> </a:t>
            </a:r>
            <a:r>
              <a:rPr sz="2000" spc="-60" dirty="0">
                <a:latin typeface="Times New Roman"/>
                <a:cs typeface="Times New Roman"/>
              </a:rPr>
              <a:t>m</a:t>
            </a:r>
            <a:r>
              <a:rPr sz="2000" spc="10" dirty="0">
                <a:latin typeface="Times New Roman"/>
                <a:cs typeface="Times New Roman"/>
              </a:rPr>
              <a:t>a</a:t>
            </a:r>
            <a:r>
              <a:rPr sz="2000" spc="-105" dirty="0">
                <a:latin typeface="Times New Roman"/>
                <a:cs typeface="Times New Roman"/>
              </a:rPr>
              <a:t>g</a:t>
            </a:r>
            <a:r>
              <a:rPr sz="2000" spc="40" dirty="0">
                <a:latin typeface="Times New Roman"/>
                <a:cs typeface="Times New Roman"/>
              </a:rPr>
              <a:t>n</a:t>
            </a:r>
            <a:r>
              <a:rPr sz="2000" spc="10" dirty="0">
                <a:latin typeface="Times New Roman"/>
                <a:cs typeface="Times New Roman"/>
              </a:rPr>
              <a:t>e</a:t>
            </a:r>
            <a:r>
              <a:rPr sz="2000" spc="35" dirty="0">
                <a:latin typeface="Times New Roman"/>
                <a:cs typeface="Times New Roman"/>
              </a:rPr>
              <a:t>t</a:t>
            </a:r>
            <a:r>
              <a:rPr sz="2000" spc="40" dirty="0">
                <a:latin typeface="Times New Roman"/>
                <a:cs typeface="Times New Roman"/>
              </a:rPr>
              <a:t>n</a:t>
            </a:r>
            <a:r>
              <a:rPr sz="2000" spc="5" dirty="0">
                <a:latin typeface="Times New Roman"/>
                <a:cs typeface="Times New Roman"/>
              </a:rPr>
              <a:t>e  </a:t>
            </a:r>
            <a:r>
              <a:rPr sz="2000" spc="-10" dirty="0">
                <a:latin typeface="Times New Roman"/>
                <a:cs typeface="Times New Roman"/>
              </a:rPr>
              <a:t>indukcije!!!</a:t>
            </a:r>
            <a:endParaRPr sz="2000">
              <a:latin typeface="Times New Roman"/>
              <a:cs typeface="Times New Roman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33650" y="3629025"/>
            <a:ext cx="3067050" cy="1914525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810390" y="3124200"/>
            <a:ext cx="2552700" cy="34671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8" name="Zapis perom 7">
                <a:extLst>
                  <a:ext uri="{FF2B5EF4-FFF2-40B4-BE49-F238E27FC236}">
                    <a16:creationId xmlns:a16="http://schemas.microsoft.com/office/drawing/2014/main" id="{2C176815-0921-CFC6-07E4-95DE5DE9B69A}"/>
                  </a:ext>
                </a:extLst>
              </p14:cNvPr>
              <p14:cNvContentPartPr/>
              <p14:nvPr/>
            </p14:nvContentPartPr>
            <p14:xfrm>
              <a:off x="4807080" y="2990880"/>
              <a:ext cx="6579000" cy="3861000"/>
            </p14:xfrm>
          </p:contentPart>
        </mc:Choice>
        <mc:Fallback xmlns="">
          <p:pic>
            <p:nvPicPr>
              <p:cNvPr id="8" name="Zapis perom 7">
                <a:extLst>
                  <a:ext uri="{FF2B5EF4-FFF2-40B4-BE49-F238E27FC236}">
                    <a16:creationId xmlns:a16="http://schemas.microsoft.com/office/drawing/2014/main" id="{2C176815-0921-CFC6-07E4-95DE5DE9B69A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797720" y="2981520"/>
                <a:ext cx="6597720" cy="387972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7571" y="1591623"/>
            <a:ext cx="2237105" cy="7010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400" spc="-60" dirty="0"/>
              <a:t>P</a:t>
            </a:r>
            <a:r>
              <a:rPr sz="4400" spc="25" dirty="0"/>
              <a:t>o</a:t>
            </a:r>
            <a:r>
              <a:rPr sz="4400" spc="30" dirty="0"/>
              <a:t>d</a:t>
            </a:r>
            <a:r>
              <a:rPr sz="4400" spc="10" dirty="0"/>
              <a:t>se</a:t>
            </a:r>
            <a:r>
              <a:rPr sz="4400" spc="-20" dirty="0"/>
              <a:t>t</a:t>
            </a:r>
            <a:r>
              <a:rPr sz="4400" spc="30" dirty="0"/>
              <a:t>n</a:t>
            </a:r>
            <a:r>
              <a:rPr sz="4400" spc="10" dirty="0"/>
              <a:t>ik</a:t>
            </a:r>
            <a:endParaRPr sz="44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63703" y="3276600"/>
            <a:ext cx="7871988" cy="181927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22315" y="1394773"/>
            <a:ext cx="10365740" cy="2499995"/>
          </a:xfrm>
          <a:prstGeom prst="rect">
            <a:avLst/>
          </a:prstGeom>
        </p:spPr>
        <p:txBody>
          <a:bodyPr vert="horz" wrap="square" lIns="0" tIns="48894" rIns="0" bIns="0" rtlCol="0">
            <a:spAutoFit/>
          </a:bodyPr>
          <a:lstStyle/>
          <a:p>
            <a:pPr marL="241300" marR="5080" indent="-229235" algn="just">
              <a:lnSpc>
                <a:spcPct val="90200"/>
              </a:lnSpc>
              <a:spcBef>
                <a:spcPts val="384"/>
              </a:spcBef>
              <a:buFont typeface="Arial MT"/>
              <a:buChar char="•"/>
              <a:tabLst>
                <a:tab pos="241935" algn="l"/>
              </a:tabLst>
            </a:pPr>
            <a:r>
              <a:rPr sz="2400" spc="-5" dirty="0">
                <a:latin typeface="Calibri"/>
                <a:cs typeface="Calibri"/>
              </a:rPr>
              <a:t>Fizičke </a:t>
            </a:r>
            <a:r>
              <a:rPr sz="2400" spc="-20" dirty="0">
                <a:latin typeface="Calibri"/>
                <a:cs typeface="Calibri"/>
              </a:rPr>
              <a:t>pojave </a:t>
            </a:r>
            <a:r>
              <a:rPr sz="2400" spc="-5" dirty="0">
                <a:latin typeface="Calibri"/>
                <a:cs typeface="Calibri"/>
              </a:rPr>
              <a:t>koje </a:t>
            </a:r>
            <a:r>
              <a:rPr sz="2400" spc="15" dirty="0">
                <a:latin typeface="Calibri"/>
                <a:cs typeface="Calibri"/>
              </a:rPr>
              <a:t>se </a:t>
            </a:r>
            <a:r>
              <a:rPr sz="2400" spc="-20" dirty="0">
                <a:latin typeface="Calibri"/>
                <a:cs typeface="Calibri"/>
              </a:rPr>
              <a:t>javljaju </a:t>
            </a:r>
            <a:r>
              <a:rPr sz="2400" dirty="0">
                <a:latin typeface="Calibri"/>
                <a:cs typeface="Calibri"/>
              </a:rPr>
              <a:t>u </a:t>
            </a:r>
            <a:r>
              <a:rPr sz="2400" spc="-10" dirty="0">
                <a:latin typeface="Calibri"/>
                <a:cs typeface="Calibri"/>
              </a:rPr>
              <a:t>materijalu </a:t>
            </a:r>
            <a:r>
              <a:rPr sz="2400" spc="-15" dirty="0">
                <a:latin typeface="Calibri"/>
                <a:cs typeface="Calibri"/>
              </a:rPr>
              <a:t>kada </a:t>
            </a:r>
            <a:r>
              <a:rPr sz="2400" spc="15" dirty="0">
                <a:latin typeface="Calibri"/>
                <a:cs typeface="Calibri"/>
              </a:rPr>
              <a:t>se </a:t>
            </a:r>
            <a:r>
              <a:rPr sz="2400" dirty="0">
                <a:latin typeface="Calibri"/>
                <a:cs typeface="Calibri"/>
              </a:rPr>
              <a:t>on nalazi u </a:t>
            </a:r>
            <a:r>
              <a:rPr sz="2400" spc="5" dirty="0">
                <a:latin typeface="Calibri"/>
                <a:cs typeface="Calibri"/>
              </a:rPr>
              <a:t>magnetnom </a:t>
            </a:r>
            <a:r>
              <a:rPr sz="2400" dirty="0">
                <a:latin typeface="Calibri"/>
                <a:cs typeface="Calibri"/>
              </a:rPr>
              <a:t>polju i </a:t>
            </a:r>
            <a:r>
              <a:rPr sz="2400" spc="5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kada kroz </a:t>
            </a:r>
            <a:r>
              <a:rPr sz="2400" spc="-10" dirty="0">
                <a:latin typeface="Calibri"/>
                <a:cs typeface="Calibri"/>
              </a:rPr>
              <a:t>njega </a:t>
            </a:r>
            <a:r>
              <a:rPr sz="2400" dirty="0">
                <a:latin typeface="Calibri"/>
                <a:cs typeface="Calibri"/>
              </a:rPr>
              <a:t>protiče električna </a:t>
            </a:r>
            <a:r>
              <a:rPr sz="2400" spc="10" dirty="0">
                <a:latin typeface="Calibri"/>
                <a:cs typeface="Calibri"/>
              </a:rPr>
              <a:t>struja </a:t>
            </a:r>
            <a:r>
              <a:rPr sz="2400" spc="5" dirty="0">
                <a:latin typeface="Calibri"/>
                <a:cs typeface="Calibri"/>
              </a:rPr>
              <a:t>pod </a:t>
            </a:r>
            <a:r>
              <a:rPr sz="2400" spc="-10" dirty="0">
                <a:latin typeface="Calibri"/>
                <a:cs typeface="Calibri"/>
              </a:rPr>
              <a:t>uticajem </a:t>
            </a:r>
            <a:r>
              <a:rPr sz="2400" dirty="0">
                <a:latin typeface="Calibri"/>
                <a:cs typeface="Calibri"/>
              </a:rPr>
              <a:t>električnog </a:t>
            </a:r>
            <a:r>
              <a:rPr sz="2400" spc="-5" dirty="0">
                <a:latin typeface="Calibri"/>
                <a:cs typeface="Calibri"/>
              </a:rPr>
              <a:t>polja, </a:t>
            </a:r>
            <a:r>
              <a:rPr sz="2400" spc="-10" dirty="0">
                <a:latin typeface="Calibri"/>
                <a:cs typeface="Calibri"/>
              </a:rPr>
              <a:t>nazivaju </a:t>
            </a:r>
            <a:r>
              <a:rPr sz="2400" spc="-5" dirty="0">
                <a:latin typeface="Calibri"/>
                <a:cs typeface="Calibri"/>
              </a:rPr>
              <a:t> </a:t>
            </a:r>
            <a:r>
              <a:rPr sz="2400" spc="15" dirty="0">
                <a:latin typeface="Calibri"/>
                <a:cs typeface="Calibri"/>
              </a:rPr>
              <a:t>se </a:t>
            </a:r>
            <a:r>
              <a:rPr sz="2400" spc="-15" dirty="0">
                <a:latin typeface="Calibri"/>
                <a:cs typeface="Calibri"/>
              </a:rPr>
              <a:t>galvanomagnetne pojave. Radi </a:t>
            </a:r>
            <a:r>
              <a:rPr sz="2400" spc="15" dirty="0">
                <a:latin typeface="Calibri"/>
                <a:cs typeface="Calibri"/>
              </a:rPr>
              <a:t>se </a:t>
            </a:r>
            <a:r>
              <a:rPr sz="2400" dirty="0">
                <a:latin typeface="Calibri"/>
                <a:cs typeface="Calibri"/>
              </a:rPr>
              <a:t>o </a:t>
            </a:r>
            <a:r>
              <a:rPr sz="2400" spc="10" dirty="0">
                <a:latin typeface="Calibri"/>
                <a:cs typeface="Calibri"/>
              </a:rPr>
              <a:t>tome </a:t>
            </a:r>
            <a:r>
              <a:rPr sz="2400" spc="5" dirty="0">
                <a:latin typeface="Calibri"/>
                <a:cs typeface="Calibri"/>
              </a:rPr>
              <a:t>da </a:t>
            </a:r>
            <a:r>
              <a:rPr sz="2400" spc="-5" dirty="0">
                <a:latin typeface="Calibri"/>
                <a:cs typeface="Calibri"/>
              </a:rPr>
              <a:t>magnetno </a:t>
            </a:r>
            <a:r>
              <a:rPr sz="2400" dirty="0">
                <a:latin typeface="Calibri"/>
                <a:cs typeface="Calibri"/>
              </a:rPr>
              <a:t>polje </a:t>
            </a:r>
            <a:r>
              <a:rPr sz="2400" spc="10" dirty="0">
                <a:latin typeface="Calibri"/>
                <a:cs typeface="Calibri"/>
              </a:rPr>
              <a:t>menja </a:t>
            </a:r>
            <a:r>
              <a:rPr sz="2400" spc="-15" dirty="0">
                <a:latin typeface="Calibri"/>
                <a:cs typeface="Calibri"/>
              </a:rPr>
              <a:t>električnu </a:t>
            </a:r>
            <a:r>
              <a:rPr sz="2400" dirty="0">
                <a:latin typeface="Calibri"/>
                <a:cs typeface="Calibri"/>
              </a:rPr>
              <a:t>i </a:t>
            </a:r>
            <a:r>
              <a:rPr sz="2400" spc="-53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toplotnu </a:t>
            </a:r>
            <a:r>
              <a:rPr sz="2400" spc="-15" dirty="0">
                <a:latin typeface="Calibri"/>
                <a:cs typeface="Calibri"/>
              </a:rPr>
              <a:t>provodnost </a:t>
            </a:r>
            <a:r>
              <a:rPr sz="2400" dirty="0">
                <a:latin typeface="Calibri"/>
                <a:cs typeface="Calibri"/>
              </a:rPr>
              <a:t>u podužnom </a:t>
            </a:r>
            <a:r>
              <a:rPr sz="2400" spc="-35" dirty="0">
                <a:latin typeface="Calibri"/>
                <a:cs typeface="Calibri"/>
              </a:rPr>
              <a:t>pravcu </a:t>
            </a:r>
            <a:r>
              <a:rPr sz="2400" spc="10" dirty="0">
                <a:latin typeface="Calibri"/>
                <a:cs typeface="Calibri"/>
              </a:rPr>
              <a:t>(u </a:t>
            </a:r>
            <a:r>
              <a:rPr sz="2400" spc="-20" dirty="0">
                <a:latin typeface="Calibri"/>
                <a:cs typeface="Calibri"/>
              </a:rPr>
              <a:t>pravcu </a:t>
            </a:r>
            <a:r>
              <a:rPr sz="2400" dirty="0">
                <a:latin typeface="Calibri"/>
                <a:cs typeface="Calibri"/>
              </a:rPr>
              <a:t>električnog polja), a </a:t>
            </a:r>
            <a:r>
              <a:rPr sz="2400" spc="-5" dirty="0">
                <a:latin typeface="Calibri"/>
                <a:cs typeface="Calibri"/>
              </a:rPr>
              <a:t>takodje 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-25" dirty="0">
                <a:latin typeface="Calibri"/>
                <a:cs typeface="Calibri"/>
              </a:rPr>
              <a:t>izaziva </a:t>
            </a:r>
            <a:r>
              <a:rPr sz="2400" spc="-10" dirty="0">
                <a:latin typeface="Calibri"/>
                <a:cs typeface="Calibri"/>
              </a:rPr>
              <a:t>razliku potencijala </a:t>
            </a:r>
            <a:r>
              <a:rPr sz="2400" dirty="0">
                <a:latin typeface="Calibri"/>
                <a:cs typeface="Calibri"/>
              </a:rPr>
              <a:t>i </a:t>
            </a:r>
            <a:r>
              <a:rPr sz="2400" spc="-5" dirty="0">
                <a:latin typeface="Calibri"/>
                <a:cs typeface="Calibri"/>
              </a:rPr>
              <a:t>temperature (električno </a:t>
            </a:r>
            <a:r>
              <a:rPr sz="2400" dirty="0">
                <a:latin typeface="Calibri"/>
                <a:cs typeface="Calibri"/>
              </a:rPr>
              <a:t>polje i </a:t>
            </a:r>
            <a:r>
              <a:rPr sz="2400" spc="-15" dirty="0">
                <a:latin typeface="Calibri"/>
                <a:cs typeface="Calibri"/>
              </a:rPr>
              <a:t>gradijent </a:t>
            </a:r>
            <a:r>
              <a:rPr sz="2400" spc="-10" dirty="0">
                <a:latin typeface="Calibri"/>
                <a:cs typeface="Calibri"/>
              </a:rPr>
              <a:t>temperature) </a:t>
            </a:r>
            <a:r>
              <a:rPr sz="2400" spc="-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u</a:t>
            </a:r>
            <a:r>
              <a:rPr sz="2400" spc="-10" dirty="0">
                <a:latin typeface="Calibri"/>
                <a:cs typeface="Calibri"/>
              </a:rPr>
              <a:t> </a:t>
            </a:r>
            <a:r>
              <a:rPr sz="2400" spc="5" dirty="0">
                <a:latin typeface="Calibri"/>
                <a:cs typeface="Calibri"/>
              </a:rPr>
              <a:t>poprečnom</a:t>
            </a:r>
            <a:r>
              <a:rPr sz="2400" spc="-120" dirty="0">
                <a:latin typeface="Calibri"/>
                <a:cs typeface="Calibri"/>
              </a:rPr>
              <a:t> </a:t>
            </a:r>
            <a:r>
              <a:rPr sz="2400" spc="-35" dirty="0">
                <a:latin typeface="Calibri"/>
                <a:cs typeface="Calibri"/>
              </a:rPr>
              <a:t>pravcu</a:t>
            </a:r>
            <a:endParaRPr sz="2400">
              <a:latin typeface="Calibri"/>
              <a:cs typeface="Calibri"/>
            </a:endParaRPr>
          </a:p>
          <a:p>
            <a:pPr marL="241300" indent="-229235" algn="just">
              <a:lnSpc>
                <a:spcPct val="100000"/>
              </a:lnSpc>
              <a:spcBef>
                <a:spcPts val="725"/>
              </a:spcBef>
              <a:buFont typeface="Arial MT"/>
              <a:buChar char="•"/>
              <a:tabLst>
                <a:tab pos="241935" algn="l"/>
              </a:tabLst>
            </a:pPr>
            <a:r>
              <a:rPr sz="2400" b="1" spc="-10" dirty="0">
                <a:latin typeface="Calibri"/>
                <a:cs typeface="Calibri"/>
              </a:rPr>
              <a:t>Holov</a:t>
            </a:r>
            <a:r>
              <a:rPr sz="2400" b="1" spc="60" dirty="0">
                <a:latin typeface="Calibri"/>
                <a:cs typeface="Calibri"/>
              </a:rPr>
              <a:t> </a:t>
            </a:r>
            <a:r>
              <a:rPr sz="2400" b="1" spc="-20" dirty="0">
                <a:latin typeface="Calibri"/>
                <a:cs typeface="Calibri"/>
              </a:rPr>
              <a:t>efekat,</a:t>
            </a:r>
            <a:r>
              <a:rPr sz="2400" b="1" spc="-30" dirty="0">
                <a:latin typeface="Calibri"/>
                <a:cs typeface="Calibri"/>
              </a:rPr>
              <a:t> </a:t>
            </a:r>
            <a:r>
              <a:rPr sz="2400" b="1" spc="-15" dirty="0">
                <a:latin typeface="Calibri"/>
                <a:cs typeface="Calibri"/>
              </a:rPr>
              <a:t>odnosno</a:t>
            </a:r>
            <a:r>
              <a:rPr sz="2400" b="1" spc="55" dirty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javljanje</a:t>
            </a:r>
            <a:r>
              <a:rPr sz="2400" b="1" spc="75" dirty="0">
                <a:latin typeface="Calibri"/>
                <a:cs typeface="Calibri"/>
              </a:rPr>
              <a:t> </a:t>
            </a:r>
            <a:r>
              <a:rPr sz="2400" b="1" spc="-20" dirty="0">
                <a:latin typeface="Calibri"/>
                <a:cs typeface="Calibri"/>
              </a:rPr>
              <a:t>poprečne</a:t>
            </a:r>
            <a:r>
              <a:rPr sz="2400" b="1" spc="65" dirty="0">
                <a:latin typeface="Calibri"/>
                <a:cs typeface="Calibri"/>
              </a:rPr>
              <a:t> </a:t>
            </a:r>
            <a:r>
              <a:rPr sz="2400" b="1" spc="-25" dirty="0">
                <a:latin typeface="Calibri"/>
                <a:cs typeface="Calibri"/>
              </a:rPr>
              <a:t>razlike</a:t>
            </a:r>
            <a:r>
              <a:rPr sz="2400" b="1" spc="70" dirty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potencijala.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22315" y="3960111"/>
            <a:ext cx="10360660" cy="3924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1300" indent="-229235">
              <a:lnSpc>
                <a:spcPct val="100000"/>
              </a:lnSpc>
              <a:spcBef>
                <a:spcPts val="105"/>
              </a:spcBef>
              <a:buFont typeface="Arial MT"/>
              <a:buChar char="•"/>
              <a:tabLst>
                <a:tab pos="241935" algn="l"/>
                <a:tab pos="1318260" algn="l"/>
                <a:tab pos="4072890" algn="l"/>
                <a:tab pos="5607685" algn="l"/>
                <a:tab pos="6990080" algn="l"/>
                <a:tab pos="8553450" algn="l"/>
                <a:tab pos="10183495" algn="l"/>
              </a:tabLst>
            </a:pPr>
            <a:r>
              <a:rPr sz="2400" b="1" spc="-50" dirty="0">
                <a:latin typeface="Calibri"/>
                <a:cs typeface="Calibri"/>
              </a:rPr>
              <a:t>E</a:t>
            </a:r>
            <a:r>
              <a:rPr sz="2400" b="1" spc="-90" dirty="0">
                <a:latin typeface="Calibri"/>
                <a:cs typeface="Calibri"/>
              </a:rPr>
              <a:t>f</a:t>
            </a:r>
            <a:r>
              <a:rPr sz="2400" b="1" spc="-15" dirty="0">
                <a:latin typeface="Calibri"/>
                <a:cs typeface="Calibri"/>
              </a:rPr>
              <a:t>e</a:t>
            </a:r>
            <a:r>
              <a:rPr sz="2400" b="1" spc="-30" dirty="0">
                <a:latin typeface="Calibri"/>
                <a:cs typeface="Calibri"/>
              </a:rPr>
              <a:t>k</a:t>
            </a:r>
            <a:r>
              <a:rPr sz="2400" b="1" spc="10" dirty="0">
                <a:latin typeface="Calibri"/>
                <a:cs typeface="Calibri"/>
              </a:rPr>
              <a:t>a</a:t>
            </a:r>
            <a:r>
              <a:rPr sz="2400" b="1" dirty="0">
                <a:latin typeface="Calibri"/>
                <a:cs typeface="Calibri"/>
              </a:rPr>
              <a:t>t</a:t>
            </a:r>
            <a:r>
              <a:rPr sz="2400" dirty="0">
                <a:latin typeface="Times New Roman"/>
                <a:cs typeface="Times New Roman"/>
              </a:rPr>
              <a:t>	</a:t>
            </a:r>
            <a:r>
              <a:rPr sz="2400" b="1" spc="-5" dirty="0">
                <a:latin typeface="Calibri"/>
                <a:cs typeface="Calibri"/>
              </a:rPr>
              <a:t>m</a:t>
            </a:r>
            <a:r>
              <a:rPr sz="2400" b="1" spc="5" dirty="0">
                <a:latin typeface="Calibri"/>
                <a:cs typeface="Calibri"/>
              </a:rPr>
              <a:t>a</a:t>
            </a:r>
            <a:r>
              <a:rPr sz="2400" b="1" spc="-15" dirty="0">
                <a:latin typeface="Calibri"/>
                <a:cs typeface="Calibri"/>
              </a:rPr>
              <a:t>g</a:t>
            </a:r>
            <a:r>
              <a:rPr sz="2400" b="1" spc="-20" dirty="0">
                <a:latin typeface="Calibri"/>
                <a:cs typeface="Calibri"/>
              </a:rPr>
              <a:t>n</a:t>
            </a:r>
            <a:r>
              <a:rPr sz="2400" b="1" spc="-15" dirty="0">
                <a:latin typeface="Calibri"/>
                <a:cs typeface="Calibri"/>
              </a:rPr>
              <a:t>e</a:t>
            </a:r>
            <a:r>
              <a:rPr sz="2400" b="1" spc="-10" dirty="0">
                <a:latin typeface="Calibri"/>
                <a:cs typeface="Calibri"/>
              </a:rPr>
              <a:t>t</a:t>
            </a:r>
            <a:r>
              <a:rPr sz="2400" b="1" spc="-20" dirty="0">
                <a:latin typeface="Calibri"/>
                <a:cs typeface="Calibri"/>
              </a:rPr>
              <a:t>oo</a:t>
            </a:r>
            <a:r>
              <a:rPr sz="2400" b="1" spc="-10" dirty="0">
                <a:latin typeface="Calibri"/>
                <a:cs typeface="Calibri"/>
              </a:rPr>
              <a:t>t</a:t>
            </a:r>
            <a:r>
              <a:rPr sz="2400" b="1" spc="-20" dirty="0">
                <a:latin typeface="Calibri"/>
                <a:cs typeface="Calibri"/>
              </a:rPr>
              <a:t>po</a:t>
            </a:r>
            <a:r>
              <a:rPr sz="2400" b="1" spc="40" dirty="0">
                <a:latin typeface="Calibri"/>
                <a:cs typeface="Calibri"/>
              </a:rPr>
              <a:t>r</a:t>
            </a:r>
            <a:r>
              <a:rPr sz="2400" b="1" spc="-20" dirty="0">
                <a:latin typeface="Calibri"/>
                <a:cs typeface="Calibri"/>
              </a:rPr>
              <a:t>no</a:t>
            </a:r>
            <a:r>
              <a:rPr sz="2400" b="1" spc="10" dirty="0">
                <a:latin typeface="Calibri"/>
                <a:cs typeface="Calibri"/>
              </a:rPr>
              <a:t>s</a:t>
            </a:r>
            <a:r>
              <a:rPr sz="2400" b="1" spc="-10" dirty="0">
                <a:latin typeface="Calibri"/>
                <a:cs typeface="Calibri"/>
              </a:rPr>
              <a:t>t</a:t>
            </a:r>
            <a:r>
              <a:rPr sz="2400" b="1" dirty="0">
                <a:latin typeface="Calibri"/>
                <a:cs typeface="Calibri"/>
              </a:rPr>
              <a:t>i</a:t>
            </a:r>
            <a:r>
              <a:rPr sz="2400" dirty="0">
                <a:latin typeface="Times New Roman"/>
                <a:cs typeface="Times New Roman"/>
              </a:rPr>
              <a:t>	</a:t>
            </a:r>
            <a:r>
              <a:rPr sz="2400" b="1" dirty="0">
                <a:latin typeface="Calibri"/>
                <a:cs typeface="Calibri"/>
              </a:rPr>
              <a:t>(</a:t>
            </a:r>
            <a:r>
              <a:rPr sz="2400" b="1" spc="-20" dirty="0">
                <a:latin typeface="Calibri"/>
                <a:cs typeface="Calibri"/>
              </a:rPr>
              <a:t>p</a:t>
            </a:r>
            <a:r>
              <a:rPr sz="2400" b="1" spc="-30" dirty="0">
                <a:latin typeface="Calibri"/>
                <a:cs typeface="Calibri"/>
              </a:rPr>
              <a:t>r</a:t>
            </a:r>
            <a:r>
              <a:rPr sz="2400" b="1" spc="-20" dirty="0">
                <a:latin typeface="Calibri"/>
                <a:cs typeface="Calibri"/>
              </a:rPr>
              <a:t>o</a:t>
            </a:r>
            <a:r>
              <a:rPr sz="2400" b="1" spc="-5" dirty="0">
                <a:latin typeface="Calibri"/>
                <a:cs typeface="Calibri"/>
              </a:rPr>
              <a:t>m</a:t>
            </a:r>
            <a:r>
              <a:rPr sz="2400" b="1" spc="-15" dirty="0">
                <a:latin typeface="Calibri"/>
                <a:cs typeface="Calibri"/>
              </a:rPr>
              <a:t>e</a:t>
            </a:r>
            <a:r>
              <a:rPr sz="2400" b="1" spc="-20" dirty="0">
                <a:latin typeface="Calibri"/>
                <a:cs typeface="Calibri"/>
              </a:rPr>
              <a:t>n</a:t>
            </a:r>
            <a:r>
              <a:rPr sz="2400" b="1" dirty="0">
                <a:latin typeface="Calibri"/>
                <a:cs typeface="Calibri"/>
              </a:rPr>
              <a:t>a</a:t>
            </a:r>
            <a:r>
              <a:rPr sz="2400" dirty="0">
                <a:latin typeface="Times New Roman"/>
                <a:cs typeface="Times New Roman"/>
              </a:rPr>
              <a:t>	</a:t>
            </a:r>
            <a:r>
              <a:rPr sz="2400" b="1" spc="-20" dirty="0">
                <a:latin typeface="Calibri"/>
                <a:cs typeface="Calibri"/>
              </a:rPr>
              <a:t>podu</a:t>
            </a:r>
            <a:r>
              <a:rPr sz="2400" b="1" spc="15" dirty="0">
                <a:latin typeface="Calibri"/>
                <a:cs typeface="Calibri"/>
              </a:rPr>
              <a:t>ž</a:t>
            </a:r>
            <a:r>
              <a:rPr sz="2400" b="1" spc="-20" dirty="0">
                <a:latin typeface="Calibri"/>
                <a:cs typeface="Calibri"/>
              </a:rPr>
              <a:t>n</a:t>
            </a:r>
            <a:r>
              <a:rPr sz="2400" b="1" dirty="0">
                <a:latin typeface="Calibri"/>
                <a:cs typeface="Calibri"/>
              </a:rPr>
              <a:t>e	</a:t>
            </a:r>
            <a:r>
              <a:rPr sz="2400" b="1" spc="-15" dirty="0">
                <a:latin typeface="Calibri"/>
                <a:cs typeface="Calibri"/>
              </a:rPr>
              <a:t>e</a:t>
            </a:r>
            <a:r>
              <a:rPr sz="2400" b="1" spc="5" dirty="0">
                <a:latin typeface="Calibri"/>
                <a:cs typeface="Calibri"/>
              </a:rPr>
              <a:t>l</a:t>
            </a:r>
            <a:r>
              <a:rPr sz="2400" b="1" spc="60" dirty="0">
                <a:latin typeface="Calibri"/>
                <a:cs typeface="Calibri"/>
              </a:rPr>
              <a:t>e</a:t>
            </a:r>
            <a:r>
              <a:rPr sz="2400" b="1" spc="-30" dirty="0">
                <a:latin typeface="Calibri"/>
                <a:cs typeface="Calibri"/>
              </a:rPr>
              <a:t>k</a:t>
            </a:r>
            <a:r>
              <a:rPr sz="2400" b="1" spc="-10" dirty="0">
                <a:latin typeface="Calibri"/>
                <a:cs typeface="Calibri"/>
              </a:rPr>
              <a:t>t</a:t>
            </a:r>
            <a:r>
              <a:rPr sz="2400" b="1" spc="-30" dirty="0">
                <a:latin typeface="Calibri"/>
                <a:cs typeface="Calibri"/>
              </a:rPr>
              <a:t>r</a:t>
            </a:r>
            <a:r>
              <a:rPr sz="2400" b="1" spc="5" dirty="0">
                <a:latin typeface="Calibri"/>
                <a:cs typeface="Calibri"/>
              </a:rPr>
              <a:t>i</a:t>
            </a:r>
            <a:r>
              <a:rPr sz="2400" b="1" spc="-35" dirty="0">
                <a:latin typeface="Calibri"/>
                <a:cs typeface="Calibri"/>
              </a:rPr>
              <a:t>č</a:t>
            </a:r>
            <a:r>
              <a:rPr sz="2400" b="1" spc="55" dirty="0">
                <a:latin typeface="Calibri"/>
                <a:cs typeface="Calibri"/>
              </a:rPr>
              <a:t>n</a:t>
            </a:r>
            <a:r>
              <a:rPr sz="2400" b="1" dirty="0">
                <a:latin typeface="Calibri"/>
                <a:cs typeface="Calibri"/>
              </a:rPr>
              <a:t>e	</a:t>
            </a:r>
            <a:r>
              <a:rPr sz="2400" b="1" spc="-20" dirty="0">
                <a:latin typeface="Calibri"/>
                <a:cs typeface="Calibri"/>
              </a:rPr>
              <a:t>o</a:t>
            </a:r>
            <a:r>
              <a:rPr sz="2400" b="1" spc="-10" dirty="0">
                <a:latin typeface="Calibri"/>
                <a:cs typeface="Calibri"/>
              </a:rPr>
              <a:t>t</a:t>
            </a:r>
            <a:r>
              <a:rPr sz="2400" b="1" spc="-20" dirty="0">
                <a:latin typeface="Calibri"/>
                <a:cs typeface="Calibri"/>
              </a:rPr>
              <a:t>p</a:t>
            </a:r>
            <a:r>
              <a:rPr sz="2400" b="1" spc="50" dirty="0">
                <a:latin typeface="Calibri"/>
                <a:cs typeface="Calibri"/>
              </a:rPr>
              <a:t>o</a:t>
            </a:r>
            <a:r>
              <a:rPr sz="2400" b="1" spc="-30" dirty="0">
                <a:latin typeface="Calibri"/>
                <a:cs typeface="Calibri"/>
              </a:rPr>
              <a:t>r</a:t>
            </a:r>
            <a:r>
              <a:rPr sz="2400" b="1" spc="-20" dirty="0">
                <a:latin typeface="Calibri"/>
                <a:cs typeface="Calibri"/>
              </a:rPr>
              <a:t>no</a:t>
            </a:r>
            <a:r>
              <a:rPr sz="2400" b="1" spc="10" dirty="0">
                <a:latin typeface="Calibri"/>
                <a:cs typeface="Calibri"/>
              </a:rPr>
              <a:t>s</a:t>
            </a:r>
            <a:r>
              <a:rPr sz="2400" b="1" spc="-10" dirty="0">
                <a:latin typeface="Calibri"/>
                <a:cs typeface="Calibri"/>
              </a:rPr>
              <a:t>t</a:t>
            </a:r>
            <a:r>
              <a:rPr sz="2400" b="1" dirty="0">
                <a:latin typeface="Calibri"/>
                <a:cs typeface="Calibri"/>
              </a:rPr>
              <a:t>i</a:t>
            </a:r>
            <a:r>
              <a:rPr sz="2400" dirty="0">
                <a:latin typeface="Times New Roman"/>
                <a:cs typeface="Times New Roman"/>
              </a:rPr>
              <a:t>	</a:t>
            </a:r>
            <a:r>
              <a:rPr sz="2400" b="1" dirty="0">
                <a:latin typeface="Calibri"/>
                <a:cs typeface="Calibri"/>
              </a:rPr>
              <a:t>u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22315" y="4192970"/>
            <a:ext cx="8390255" cy="1398905"/>
          </a:xfrm>
          <a:prstGeom prst="rect">
            <a:avLst/>
          </a:prstGeom>
        </p:spPr>
        <p:txBody>
          <a:bodyPr vert="horz" wrap="square" lIns="0" tIns="104775" rIns="0" bIns="0" rtlCol="0">
            <a:spAutoFit/>
          </a:bodyPr>
          <a:lstStyle/>
          <a:p>
            <a:pPr marL="241300">
              <a:lnSpc>
                <a:spcPct val="100000"/>
              </a:lnSpc>
              <a:spcBef>
                <a:spcPts val="825"/>
              </a:spcBef>
            </a:pPr>
            <a:r>
              <a:rPr sz="2400" b="1" spc="-10" dirty="0">
                <a:latin typeface="Calibri"/>
                <a:cs typeface="Calibri"/>
              </a:rPr>
              <a:t>magnetnom</a:t>
            </a:r>
            <a:r>
              <a:rPr sz="2400" b="1" spc="20" dirty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polju)</a:t>
            </a:r>
            <a:endParaRPr sz="2400">
              <a:latin typeface="Calibri"/>
              <a:cs typeface="Calibri"/>
            </a:endParaRPr>
          </a:p>
          <a:p>
            <a:pPr marL="241300" indent="-229235">
              <a:lnSpc>
                <a:spcPct val="100000"/>
              </a:lnSpc>
              <a:spcBef>
                <a:spcPts val="725"/>
              </a:spcBef>
              <a:buFont typeface="Arial MT"/>
              <a:buChar char="•"/>
              <a:tabLst>
                <a:tab pos="241935" algn="l"/>
              </a:tabLst>
            </a:pPr>
            <a:r>
              <a:rPr sz="2400" b="1" spc="-10" dirty="0">
                <a:latin typeface="Calibri"/>
                <a:cs typeface="Calibri"/>
              </a:rPr>
              <a:t>Etinghauzenov</a:t>
            </a:r>
            <a:r>
              <a:rPr sz="2400" b="1" spc="70" dirty="0">
                <a:latin typeface="Calibri"/>
                <a:cs typeface="Calibri"/>
              </a:rPr>
              <a:t> </a:t>
            </a:r>
            <a:r>
              <a:rPr sz="2400" b="1" spc="-25" dirty="0">
                <a:latin typeface="Calibri"/>
                <a:cs typeface="Calibri"/>
              </a:rPr>
              <a:t>efekat</a:t>
            </a:r>
            <a:r>
              <a:rPr sz="2400" b="1" spc="-10" dirty="0">
                <a:latin typeface="Calibri"/>
                <a:cs typeface="Calibri"/>
              </a:rPr>
              <a:t> pojava</a:t>
            </a:r>
            <a:r>
              <a:rPr sz="2400" b="1" spc="10" dirty="0">
                <a:latin typeface="Calibri"/>
                <a:cs typeface="Calibri"/>
              </a:rPr>
              <a:t> </a:t>
            </a:r>
            <a:r>
              <a:rPr sz="2400" b="1" spc="-20" dirty="0">
                <a:latin typeface="Calibri"/>
                <a:cs typeface="Calibri"/>
              </a:rPr>
              <a:t>poprečnog</a:t>
            </a:r>
            <a:r>
              <a:rPr sz="2400" b="1" spc="50" dirty="0">
                <a:latin typeface="Calibri"/>
                <a:cs typeface="Calibri"/>
              </a:rPr>
              <a:t> </a:t>
            </a:r>
            <a:r>
              <a:rPr sz="2400" b="1" spc="-20" dirty="0">
                <a:latin typeface="Calibri"/>
                <a:cs typeface="Calibri"/>
              </a:rPr>
              <a:t>gradijenta</a:t>
            </a:r>
            <a:r>
              <a:rPr sz="2400" b="1" spc="95" dirty="0">
                <a:latin typeface="Calibri"/>
                <a:cs typeface="Calibri"/>
              </a:rPr>
              <a:t> </a:t>
            </a:r>
            <a:r>
              <a:rPr sz="2400" b="1" spc="-20" dirty="0">
                <a:latin typeface="Calibri"/>
                <a:cs typeface="Calibri"/>
              </a:rPr>
              <a:t>temperature.</a:t>
            </a:r>
            <a:endParaRPr sz="2400">
              <a:latin typeface="Calibri"/>
              <a:cs typeface="Calibri"/>
            </a:endParaRPr>
          </a:p>
          <a:p>
            <a:pPr marL="241300" indent="-229235">
              <a:lnSpc>
                <a:spcPct val="100000"/>
              </a:lnSpc>
              <a:spcBef>
                <a:spcPts val="725"/>
              </a:spcBef>
              <a:buFont typeface="Arial MT"/>
              <a:buChar char="•"/>
              <a:tabLst>
                <a:tab pos="241935" algn="l"/>
              </a:tabLst>
            </a:pPr>
            <a:r>
              <a:rPr sz="2400" b="1" spc="-15" dirty="0">
                <a:latin typeface="Calibri"/>
                <a:cs typeface="Calibri"/>
              </a:rPr>
              <a:t>Nernstov</a:t>
            </a:r>
            <a:r>
              <a:rPr sz="2400" b="1" spc="-20" dirty="0">
                <a:latin typeface="Calibri"/>
                <a:cs typeface="Calibri"/>
              </a:rPr>
              <a:t> </a:t>
            </a:r>
            <a:r>
              <a:rPr sz="2400" b="1" spc="-25" dirty="0">
                <a:latin typeface="Calibri"/>
                <a:cs typeface="Calibri"/>
              </a:rPr>
              <a:t>efekat</a:t>
            </a:r>
            <a:r>
              <a:rPr sz="2400" b="1" spc="65" dirty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podužnog</a:t>
            </a:r>
            <a:r>
              <a:rPr sz="2400" b="1" spc="55" dirty="0">
                <a:latin typeface="Calibri"/>
                <a:cs typeface="Calibri"/>
              </a:rPr>
              <a:t> </a:t>
            </a:r>
            <a:r>
              <a:rPr sz="2400" b="1" spc="-20" dirty="0">
                <a:latin typeface="Calibri"/>
                <a:cs typeface="Calibri"/>
              </a:rPr>
              <a:t>gradijenta</a:t>
            </a:r>
            <a:r>
              <a:rPr sz="2400" b="1" spc="90" dirty="0">
                <a:latin typeface="Calibri"/>
                <a:cs typeface="Calibri"/>
              </a:rPr>
              <a:t> </a:t>
            </a:r>
            <a:r>
              <a:rPr sz="2400" b="1" spc="-20" dirty="0">
                <a:latin typeface="Calibri"/>
                <a:cs typeface="Calibri"/>
              </a:rPr>
              <a:t>temperature.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079823" y="548321"/>
            <a:ext cx="3970020" cy="5175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3200" spc="5" dirty="0">
                <a:latin typeface="Calibri"/>
                <a:cs typeface="Calibri"/>
              </a:rPr>
              <a:t>Galvanomagnenti</a:t>
            </a:r>
            <a:r>
              <a:rPr sz="3200" spc="-175" dirty="0">
                <a:latin typeface="Calibri"/>
                <a:cs typeface="Calibri"/>
              </a:rPr>
              <a:t> </a:t>
            </a:r>
            <a:r>
              <a:rPr sz="3200" spc="-20" dirty="0">
                <a:latin typeface="Calibri"/>
                <a:cs typeface="Calibri"/>
              </a:rPr>
              <a:t>efekti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7571" y="609277"/>
            <a:ext cx="3190875" cy="7010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400" spc="20" dirty="0"/>
              <a:t>Holovi</a:t>
            </a:r>
            <a:r>
              <a:rPr sz="4400" spc="-145" dirty="0"/>
              <a:t> </a:t>
            </a:r>
            <a:r>
              <a:rPr sz="4400" spc="-5" dirty="0"/>
              <a:t>senzori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835656" y="1617277"/>
            <a:ext cx="3900170" cy="3730625"/>
          </a:xfrm>
          <a:prstGeom prst="rect">
            <a:avLst/>
          </a:prstGeom>
        </p:spPr>
        <p:txBody>
          <a:bodyPr vert="horz" wrap="square" lIns="0" tIns="77470" rIns="0" bIns="0" rtlCol="0">
            <a:spAutoFit/>
          </a:bodyPr>
          <a:lstStyle/>
          <a:p>
            <a:pPr marL="288925" marR="9525" indent="-276860" algn="just">
              <a:lnSpc>
                <a:spcPct val="79800"/>
              </a:lnSpc>
              <a:spcBef>
                <a:spcPts val="610"/>
              </a:spcBef>
              <a:buClr>
                <a:srgbClr val="D24615"/>
              </a:buClr>
              <a:buSzPct val="85000"/>
              <a:buFont typeface="Wingdings"/>
              <a:buChar char=""/>
              <a:tabLst>
                <a:tab pos="289560" algn="l"/>
              </a:tabLst>
            </a:pPr>
            <a:r>
              <a:rPr sz="2000" spc="5" dirty="0">
                <a:latin typeface="Times New Roman"/>
                <a:cs typeface="Times New Roman"/>
              </a:rPr>
              <a:t>Holov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efekat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se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-20" dirty="0">
                <a:latin typeface="Times New Roman"/>
                <a:cs typeface="Times New Roman"/>
              </a:rPr>
              <a:t>javlja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usled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sila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koje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deluju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unutar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provodnika 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-35" dirty="0">
                <a:latin typeface="Times New Roman"/>
                <a:cs typeface="Times New Roman"/>
              </a:rPr>
              <a:t>i</a:t>
            </a:r>
            <a:r>
              <a:rPr sz="2000" spc="10" dirty="0">
                <a:latin typeface="Times New Roman"/>
                <a:cs typeface="Times New Roman"/>
              </a:rPr>
              <a:t>z</a:t>
            </a:r>
            <a:r>
              <a:rPr sz="2000" spc="40" dirty="0">
                <a:latin typeface="Times New Roman"/>
                <a:cs typeface="Times New Roman"/>
              </a:rPr>
              <a:t>lo</a:t>
            </a:r>
            <a:r>
              <a:rPr sz="2000" spc="10" dirty="0">
                <a:latin typeface="Times New Roman"/>
                <a:cs typeface="Times New Roman"/>
              </a:rPr>
              <a:t>že</a:t>
            </a:r>
            <a:r>
              <a:rPr sz="2000" spc="45" dirty="0">
                <a:latin typeface="Times New Roman"/>
                <a:cs typeface="Times New Roman"/>
              </a:rPr>
              <a:t>no</a:t>
            </a:r>
            <a:r>
              <a:rPr sz="2000" spc="15" dirty="0">
                <a:latin typeface="Times New Roman"/>
                <a:cs typeface="Times New Roman"/>
              </a:rPr>
              <a:t>g</a:t>
            </a:r>
            <a:r>
              <a:rPr sz="2000" spc="-229" dirty="0">
                <a:latin typeface="Times New Roman"/>
                <a:cs typeface="Times New Roman"/>
              </a:rPr>
              <a:t> </a:t>
            </a:r>
            <a:r>
              <a:rPr sz="2000" spc="-60" dirty="0">
                <a:latin typeface="Times New Roman"/>
                <a:cs typeface="Times New Roman"/>
              </a:rPr>
              <a:t>m</a:t>
            </a:r>
            <a:r>
              <a:rPr sz="2000" spc="10" dirty="0">
                <a:latin typeface="Times New Roman"/>
                <a:cs typeface="Times New Roman"/>
              </a:rPr>
              <a:t>a</a:t>
            </a:r>
            <a:r>
              <a:rPr sz="2000" spc="-105" dirty="0">
                <a:latin typeface="Times New Roman"/>
                <a:cs typeface="Times New Roman"/>
              </a:rPr>
              <a:t>g</a:t>
            </a:r>
            <a:r>
              <a:rPr sz="2000" spc="45" dirty="0">
                <a:latin typeface="Times New Roman"/>
                <a:cs typeface="Times New Roman"/>
              </a:rPr>
              <a:t>n</a:t>
            </a:r>
            <a:r>
              <a:rPr sz="2000" spc="10" dirty="0">
                <a:latin typeface="Times New Roman"/>
                <a:cs typeface="Times New Roman"/>
              </a:rPr>
              <a:t>e</a:t>
            </a:r>
            <a:r>
              <a:rPr sz="2000" spc="35" dirty="0">
                <a:latin typeface="Times New Roman"/>
                <a:cs typeface="Times New Roman"/>
              </a:rPr>
              <a:t>t</a:t>
            </a:r>
            <a:r>
              <a:rPr sz="2000" spc="45" dirty="0">
                <a:latin typeface="Times New Roman"/>
                <a:cs typeface="Times New Roman"/>
              </a:rPr>
              <a:t>no</a:t>
            </a:r>
            <a:r>
              <a:rPr sz="2000" spc="20" dirty="0">
                <a:latin typeface="Times New Roman"/>
                <a:cs typeface="Times New Roman"/>
              </a:rPr>
              <a:t>m</a:t>
            </a:r>
            <a:r>
              <a:rPr sz="2000" spc="-114" dirty="0">
                <a:latin typeface="Times New Roman"/>
                <a:cs typeface="Times New Roman"/>
              </a:rPr>
              <a:t> </a:t>
            </a:r>
            <a:r>
              <a:rPr sz="2000" spc="45" dirty="0">
                <a:latin typeface="Times New Roman"/>
                <a:cs typeface="Times New Roman"/>
              </a:rPr>
              <a:t>po</a:t>
            </a:r>
            <a:r>
              <a:rPr sz="2000" spc="35" dirty="0">
                <a:latin typeface="Times New Roman"/>
                <a:cs typeface="Times New Roman"/>
              </a:rPr>
              <a:t>l</a:t>
            </a:r>
            <a:r>
              <a:rPr sz="2000" spc="-35" dirty="0">
                <a:latin typeface="Times New Roman"/>
                <a:cs typeface="Times New Roman"/>
              </a:rPr>
              <a:t>j</a:t>
            </a:r>
            <a:r>
              <a:rPr sz="2000" spc="15" dirty="0">
                <a:latin typeface="Times New Roman"/>
                <a:cs typeface="Times New Roman"/>
              </a:rPr>
              <a:t>u</a:t>
            </a:r>
            <a:endParaRPr sz="2000">
              <a:latin typeface="Times New Roman"/>
              <a:cs typeface="Times New Roman"/>
            </a:endParaRPr>
          </a:p>
          <a:p>
            <a:pPr marL="288925" marR="10160" indent="-276860" algn="just">
              <a:lnSpc>
                <a:spcPct val="79800"/>
              </a:lnSpc>
              <a:spcBef>
                <a:spcPts val="565"/>
              </a:spcBef>
              <a:buClr>
                <a:srgbClr val="D24615"/>
              </a:buClr>
              <a:buSzPct val="85000"/>
              <a:buFont typeface="Wingdings"/>
              <a:buChar char=""/>
              <a:tabLst>
                <a:tab pos="289560" algn="l"/>
              </a:tabLst>
            </a:pPr>
            <a:r>
              <a:rPr sz="2000" spc="-10" dirty="0">
                <a:latin typeface="Times New Roman"/>
                <a:cs typeface="Times New Roman"/>
              </a:rPr>
              <a:t>Smer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i </a:t>
            </a:r>
            <a:r>
              <a:rPr sz="2000" spc="-5" dirty="0">
                <a:latin typeface="Times New Roman"/>
                <a:cs typeface="Times New Roman"/>
              </a:rPr>
              <a:t>pravac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20" dirty="0">
                <a:latin typeface="Times New Roman"/>
                <a:cs typeface="Times New Roman"/>
              </a:rPr>
              <a:t>dejstva</a:t>
            </a:r>
            <a:r>
              <a:rPr sz="2000" spc="-15" dirty="0">
                <a:latin typeface="Times New Roman"/>
                <a:cs typeface="Times New Roman"/>
              </a:rPr>
              <a:t> Lorencove 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sile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određen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je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vektorskim 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40" dirty="0">
                <a:latin typeface="Times New Roman"/>
                <a:cs typeface="Times New Roman"/>
              </a:rPr>
              <a:t>p</a:t>
            </a:r>
            <a:r>
              <a:rPr sz="2000" spc="5" dirty="0">
                <a:latin typeface="Times New Roman"/>
                <a:cs typeface="Times New Roman"/>
              </a:rPr>
              <a:t>r</a:t>
            </a:r>
            <a:r>
              <a:rPr sz="2000" spc="40" dirty="0">
                <a:latin typeface="Times New Roman"/>
                <a:cs typeface="Times New Roman"/>
              </a:rPr>
              <a:t>o</a:t>
            </a:r>
            <a:r>
              <a:rPr sz="2000" spc="-35" dirty="0">
                <a:latin typeface="Times New Roman"/>
                <a:cs typeface="Times New Roman"/>
              </a:rPr>
              <a:t>i</a:t>
            </a:r>
            <a:r>
              <a:rPr sz="2000" spc="10" dirty="0">
                <a:latin typeface="Times New Roman"/>
                <a:cs typeface="Times New Roman"/>
              </a:rPr>
              <a:t>z</a:t>
            </a:r>
            <a:r>
              <a:rPr sz="2000" spc="-105" dirty="0">
                <a:latin typeface="Times New Roman"/>
                <a:cs typeface="Times New Roman"/>
              </a:rPr>
              <a:t>v</a:t>
            </a:r>
            <a:r>
              <a:rPr sz="2000" spc="40" dirty="0">
                <a:latin typeface="Times New Roman"/>
                <a:cs typeface="Times New Roman"/>
              </a:rPr>
              <a:t>odo</a:t>
            </a:r>
            <a:r>
              <a:rPr sz="2000" spc="20" dirty="0">
                <a:latin typeface="Times New Roman"/>
                <a:cs typeface="Times New Roman"/>
              </a:rPr>
              <a:t>m</a:t>
            </a:r>
            <a:r>
              <a:rPr sz="2000" spc="-190" dirty="0">
                <a:latin typeface="Times New Roman"/>
                <a:cs typeface="Times New Roman"/>
              </a:rPr>
              <a:t> </a:t>
            </a:r>
            <a:r>
              <a:rPr sz="2000" spc="-110" dirty="0">
                <a:latin typeface="Times New Roman"/>
                <a:cs typeface="Times New Roman"/>
              </a:rPr>
              <a:t>:</a:t>
            </a:r>
            <a:r>
              <a:rPr sz="2000" u="sng" spc="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F</a:t>
            </a:r>
            <a:r>
              <a:rPr sz="2000" spc="-5" dirty="0">
                <a:latin typeface="Times New Roman"/>
                <a:cs typeface="Times New Roman"/>
              </a:rPr>
              <a:t>=</a:t>
            </a:r>
            <a:r>
              <a:rPr sz="2000" u="sng" spc="4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q</a:t>
            </a:r>
            <a:r>
              <a:rPr sz="2000" dirty="0">
                <a:latin typeface="Times New Roman"/>
                <a:cs typeface="Times New Roman"/>
              </a:rPr>
              <a:t>(</a:t>
            </a:r>
            <a:r>
              <a:rPr sz="2000" u="sng" spc="-2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V</a:t>
            </a:r>
            <a:r>
              <a:rPr sz="2000" spc="-30" dirty="0">
                <a:latin typeface="Times New Roman"/>
                <a:cs typeface="Times New Roman"/>
              </a:rPr>
              <a:t>x</a:t>
            </a:r>
            <a:r>
              <a:rPr sz="2000" u="sng" spc="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B</a:t>
            </a:r>
            <a:r>
              <a:rPr sz="2000" spc="5" dirty="0">
                <a:latin typeface="Times New Roman"/>
                <a:cs typeface="Times New Roman"/>
              </a:rPr>
              <a:t>)</a:t>
            </a:r>
            <a:endParaRPr sz="2000">
              <a:latin typeface="Times New Roman"/>
              <a:cs typeface="Times New Roman"/>
            </a:endParaRPr>
          </a:p>
          <a:p>
            <a:pPr marL="288925" marR="9525" indent="-276860" algn="just">
              <a:lnSpc>
                <a:spcPct val="80600"/>
              </a:lnSpc>
              <a:spcBef>
                <a:spcPts val="545"/>
              </a:spcBef>
              <a:buClr>
                <a:srgbClr val="D24615"/>
              </a:buClr>
              <a:buSzPct val="75000"/>
              <a:buFont typeface="Wingdings"/>
              <a:buChar char=""/>
              <a:tabLst>
                <a:tab pos="356235" algn="l"/>
              </a:tabLst>
            </a:pPr>
            <a:r>
              <a:rPr dirty="0"/>
              <a:t>	</a:t>
            </a:r>
            <a:r>
              <a:rPr sz="2000" spc="-10" dirty="0">
                <a:latin typeface="Times New Roman"/>
                <a:cs typeface="Times New Roman"/>
              </a:rPr>
              <a:t>intenzitet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i</a:t>
            </a:r>
            <a:r>
              <a:rPr sz="2000" spc="5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naročito</a:t>
            </a:r>
            <a:r>
              <a:rPr sz="2000" spc="495" dirty="0">
                <a:latin typeface="Times New Roman"/>
                <a:cs typeface="Times New Roman"/>
              </a:rPr>
              <a:t> </a:t>
            </a:r>
            <a:r>
              <a:rPr sz="2000" spc="-15" dirty="0">
                <a:latin typeface="Times New Roman"/>
                <a:cs typeface="Times New Roman"/>
              </a:rPr>
              <a:t>pravac 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vektora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15" dirty="0">
                <a:latin typeface="Times New Roman"/>
                <a:cs typeface="Times New Roman"/>
              </a:rPr>
              <a:t>Lorencove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sile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25" dirty="0">
                <a:latin typeface="Times New Roman"/>
                <a:cs typeface="Times New Roman"/>
              </a:rPr>
              <a:t>zavisi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45" dirty="0">
                <a:latin typeface="Times New Roman"/>
                <a:cs typeface="Times New Roman"/>
              </a:rPr>
              <a:t>od </a:t>
            </a:r>
            <a:r>
              <a:rPr sz="2000" spc="5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pravca </a:t>
            </a:r>
            <a:r>
              <a:rPr sz="2000" spc="5" dirty="0">
                <a:latin typeface="Times New Roman"/>
                <a:cs typeface="Times New Roman"/>
              </a:rPr>
              <a:t>i </a:t>
            </a:r>
            <a:r>
              <a:rPr sz="2000" spc="-15" dirty="0">
                <a:latin typeface="Times New Roman"/>
                <a:cs typeface="Times New Roman"/>
              </a:rPr>
              <a:t>smera dva </a:t>
            </a:r>
            <a:r>
              <a:rPr sz="2000" dirty="0">
                <a:latin typeface="Times New Roman"/>
                <a:cs typeface="Times New Roman"/>
              </a:rPr>
              <a:t>vektora: brzine 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naelektrisanja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i</a:t>
            </a:r>
            <a:r>
              <a:rPr sz="2000" spc="51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magnetne 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indukcije.</a:t>
            </a:r>
            <a:endParaRPr sz="2000">
              <a:latin typeface="Times New Roman"/>
              <a:cs typeface="Times New Roman"/>
            </a:endParaRPr>
          </a:p>
          <a:p>
            <a:pPr marL="288925" marR="5080" indent="-276860" algn="just">
              <a:lnSpc>
                <a:spcPts val="1950"/>
              </a:lnSpc>
              <a:spcBef>
                <a:spcPts val="520"/>
              </a:spcBef>
              <a:buClr>
                <a:srgbClr val="D24615"/>
              </a:buClr>
              <a:buSzPct val="85000"/>
              <a:buFont typeface="Wingdings"/>
              <a:buChar char=""/>
              <a:tabLst>
                <a:tab pos="289560" algn="l"/>
              </a:tabLst>
            </a:pPr>
            <a:r>
              <a:rPr sz="2000" spc="-80" dirty="0">
                <a:latin typeface="Times New Roman"/>
                <a:cs typeface="Times New Roman"/>
              </a:rPr>
              <a:t>Taj</a:t>
            </a:r>
            <a:r>
              <a:rPr sz="2000" spc="-7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pravac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10" dirty="0">
                <a:latin typeface="Times New Roman"/>
                <a:cs typeface="Times New Roman"/>
              </a:rPr>
              <a:t>će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biti,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-15" dirty="0">
                <a:latin typeface="Times New Roman"/>
                <a:cs typeface="Times New Roman"/>
              </a:rPr>
              <a:t>usled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osobina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vektorskog </a:t>
            </a:r>
            <a:r>
              <a:rPr sz="2000" dirty="0">
                <a:latin typeface="Times New Roman"/>
                <a:cs typeface="Times New Roman"/>
              </a:rPr>
              <a:t>proizvoda, </a:t>
            </a:r>
            <a:r>
              <a:rPr sz="2000" spc="-10" dirty="0">
                <a:latin typeface="Times New Roman"/>
                <a:cs typeface="Times New Roman"/>
              </a:rPr>
              <a:t>upravan </a:t>
            </a:r>
            <a:r>
              <a:rPr sz="2000" spc="45" dirty="0">
                <a:latin typeface="Times New Roman"/>
                <a:cs typeface="Times New Roman"/>
              </a:rPr>
              <a:t>na </a:t>
            </a:r>
            <a:r>
              <a:rPr sz="2000" spc="5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vektore</a:t>
            </a:r>
            <a:r>
              <a:rPr sz="2000" spc="-50" dirty="0">
                <a:latin typeface="Times New Roman"/>
                <a:cs typeface="Times New Roman"/>
              </a:rPr>
              <a:t> </a:t>
            </a:r>
            <a:r>
              <a:rPr sz="2000" b="1" i="1" spc="15" dirty="0">
                <a:latin typeface="Times New Roman"/>
                <a:cs typeface="Times New Roman"/>
              </a:rPr>
              <a:t>B</a:t>
            </a:r>
            <a:r>
              <a:rPr sz="2000" b="1" i="1" spc="20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i</a:t>
            </a:r>
            <a:r>
              <a:rPr sz="2000" spc="-90" dirty="0">
                <a:latin typeface="Times New Roman"/>
                <a:cs typeface="Times New Roman"/>
              </a:rPr>
              <a:t> </a:t>
            </a:r>
            <a:r>
              <a:rPr sz="2000" b="1" i="1" spc="5" dirty="0">
                <a:latin typeface="Times New Roman"/>
                <a:cs typeface="Times New Roman"/>
              </a:rPr>
              <a:t>v</a:t>
            </a:r>
            <a:r>
              <a:rPr sz="2000" spc="5" dirty="0">
                <a:latin typeface="Times New Roman"/>
                <a:cs typeface="Times New Roman"/>
              </a:rPr>
              <a:t>,</a:t>
            </a:r>
            <a:endParaRPr sz="2000">
              <a:latin typeface="Times New Roman"/>
              <a:cs typeface="Times New Roman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524640" y="1711336"/>
            <a:ext cx="3805184" cy="3455913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Zapis perom 4">
                <a:extLst>
                  <a:ext uri="{FF2B5EF4-FFF2-40B4-BE49-F238E27FC236}">
                    <a16:creationId xmlns:a16="http://schemas.microsoft.com/office/drawing/2014/main" id="{A10B1A2C-9470-E383-5890-4608D6F43A32}"/>
                  </a:ext>
                </a:extLst>
              </p14:cNvPr>
              <p14:cNvContentPartPr/>
              <p14:nvPr/>
            </p14:nvContentPartPr>
            <p14:xfrm>
              <a:off x="7435800" y="1962000"/>
              <a:ext cx="1130760" cy="1251360"/>
            </p14:xfrm>
          </p:contentPart>
        </mc:Choice>
        <mc:Fallback xmlns="">
          <p:pic>
            <p:nvPicPr>
              <p:cNvPr id="5" name="Zapis perom 4">
                <a:extLst>
                  <a:ext uri="{FF2B5EF4-FFF2-40B4-BE49-F238E27FC236}">
                    <a16:creationId xmlns:a16="http://schemas.microsoft.com/office/drawing/2014/main" id="{A10B1A2C-9470-E383-5890-4608D6F43A32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426440" y="1952640"/>
                <a:ext cx="1149480" cy="127008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94982" y="965131"/>
            <a:ext cx="5897880" cy="4912995"/>
          </a:xfrm>
          <a:prstGeom prst="rect">
            <a:avLst/>
          </a:prstGeom>
        </p:spPr>
        <p:txBody>
          <a:bodyPr vert="horz" wrap="square" lIns="0" tIns="47625" rIns="0" bIns="0" rtlCol="0">
            <a:spAutoFit/>
          </a:bodyPr>
          <a:lstStyle/>
          <a:p>
            <a:pPr marL="288925" marR="146050" indent="-276860" algn="just">
              <a:lnSpc>
                <a:spcPct val="90400"/>
              </a:lnSpc>
              <a:spcBef>
                <a:spcPts val="375"/>
              </a:spcBef>
              <a:buClr>
                <a:srgbClr val="D24615"/>
              </a:buClr>
              <a:buSzPct val="83333"/>
              <a:buFont typeface="Wingdings"/>
              <a:buChar char=""/>
              <a:tabLst>
                <a:tab pos="289560" algn="l"/>
              </a:tabLst>
            </a:pPr>
            <a:r>
              <a:rPr sz="2400" spc="-40" dirty="0">
                <a:latin typeface="Times New Roman"/>
                <a:cs typeface="Times New Roman"/>
              </a:rPr>
              <a:t>Smer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Lorencove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spc="-30" dirty="0">
                <a:latin typeface="Times New Roman"/>
                <a:cs typeface="Times New Roman"/>
              </a:rPr>
              <a:t>sile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će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za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naelektrisanja 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suprotnog </a:t>
            </a:r>
            <a:r>
              <a:rPr sz="2400" dirty="0">
                <a:latin typeface="Times New Roman"/>
                <a:cs typeface="Times New Roman"/>
              </a:rPr>
              <a:t>polariteta   biti </a:t>
            </a:r>
            <a:r>
              <a:rPr sz="2400" spc="-25" dirty="0">
                <a:latin typeface="Times New Roman"/>
                <a:cs typeface="Times New Roman"/>
              </a:rPr>
              <a:t>suprotan </a:t>
            </a:r>
            <a:r>
              <a:rPr sz="2400" dirty="0">
                <a:latin typeface="Times New Roman"/>
                <a:cs typeface="Times New Roman"/>
              </a:rPr>
              <a:t>tako da 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će,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spc="-15" dirty="0">
                <a:latin typeface="Times New Roman"/>
                <a:cs typeface="Times New Roman"/>
              </a:rPr>
              <a:t>prema</a:t>
            </a:r>
            <a:r>
              <a:rPr sz="2400" spc="-10" dirty="0">
                <a:latin typeface="Times New Roman"/>
                <a:cs typeface="Times New Roman"/>
              </a:rPr>
              <a:t> slici,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za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negativne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nosioce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biti 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0" dirty="0">
                <a:latin typeface="Times New Roman"/>
                <a:cs typeface="Times New Roman"/>
              </a:rPr>
              <a:t>usmeren</a:t>
            </a:r>
            <a:r>
              <a:rPr sz="2400" spc="295" dirty="0">
                <a:latin typeface="Times New Roman"/>
                <a:cs typeface="Times New Roman"/>
              </a:rPr>
              <a:t> </a:t>
            </a:r>
            <a:r>
              <a:rPr sz="2400" spc="-45" dirty="0">
                <a:latin typeface="Times New Roman"/>
                <a:cs typeface="Times New Roman"/>
              </a:rPr>
              <a:t>naviše</a:t>
            </a:r>
            <a:r>
              <a:rPr sz="2400" spc="204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5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za</a:t>
            </a:r>
            <a:r>
              <a:rPr sz="2400" spc="-20" dirty="0">
                <a:latin typeface="Times New Roman"/>
                <a:cs typeface="Times New Roman"/>
              </a:rPr>
              <a:t> pozitivne</a:t>
            </a:r>
            <a:r>
              <a:rPr sz="2400" spc="55" dirty="0">
                <a:latin typeface="Times New Roman"/>
                <a:cs typeface="Times New Roman"/>
              </a:rPr>
              <a:t> </a:t>
            </a:r>
            <a:r>
              <a:rPr sz="2400" spc="-30" dirty="0">
                <a:latin typeface="Times New Roman"/>
                <a:cs typeface="Times New Roman"/>
              </a:rPr>
              <a:t>naniže.</a:t>
            </a:r>
            <a:endParaRPr sz="2400">
              <a:latin typeface="Times New Roman"/>
              <a:cs typeface="Times New Roman"/>
            </a:endParaRPr>
          </a:p>
          <a:p>
            <a:pPr marL="288925" marR="653415" indent="-276860">
              <a:lnSpc>
                <a:spcPct val="90400"/>
              </a:lnSpc>
              <a:spcBef>
                <a:spcPts val="555"/>
              </a:spcBef>
              <a:buClr>
                <a:srgbClr val="D24615"/>
              </a:buClr>
              <a:buSzPct val="83333"/>
              <a:buFont typeface="Wingdings"/>
              <a:buChar char=""/>
              <a:tabLst>
                <a:tab pos="289560" algn="l"/>
                <a:tab pos="2376805" algn="l"/>
              </a:tabLst>
            </a:pPr>
            <a:r>
              <a:rPr sz="2400" spc="-40" dirty="0">
                <a:latin typeface="Times New Roman"/>
                <a:cs typeface="Times New Roman"/>
              </a:rPr>
              <a:t>usled</a:t>
            </a:r>
            <a:r>
              <a:rPr sz="2400" spc="140" dirty="0">
                <a:latin typeface="Times New Roman"/>
                <a:cs typeface="Times New Roman"/>
              </a:rPr>
              <a:t> </a:t>
            </a:r>
            <a:r>
              <a:rPr sz="2400" spc="-25" dirty="0">
                <a:latin typeface="Times New Roman"/>
                <a:cs typeface="Times New Roman"/>
              </a:rPr>
              <a:t>dejstva</a:t>
            </a:r>
            <a:r>
              <a:rPr sz="2400" spc="120" dirty="0">
                <a:latin typeface="Times New Roman"/>
                <a:cs typeface="Times New Roman"/>
              </a:rPr>
              <a:t> </a:t>
            </a:r>
            <a:r>
              <a:rPr sz="2400" spc="-25" dirty="0">
                <a:latin typeface="Times New Roman"/>
                <a:cs typeface="Times New Roman"/>
              </a:rPr>
              <a:t>Lorencove</a:t>
            </a:r>
            <a:r>
              <a:rPr sz="2400" spc="195" dirty="0">
                <a:latin typeface="Times New Roman"/>
                <a:cs typeface="Times New Roman"/>
              </a:rPr>
              <a:t> </a:t>
            </a:r>
            <a:r>
              <a:rPr sz="2400" spc="-30" dirty="0">
                <a:latin typeface="Times New Roman"/>
                <a:cs typeface="Times New Roman"/>
              </a:rPr>
              <a:t>sile</a:t>
            </a:r>
            <a:r>
              <a:rPr sz="2400" spc="5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pojaviće</a:t>
            </a:r>
            <a:r>
              <a:rPr sz="2400" spc="45" dirty="0">
                <a:latin typeface="Times New Roman"/>
                <a:cs typeface="Times New Roman"/>
              </a:rPr>
              <a:t> </a:t>
            </a:r>
            <a:r>
              <a:rPr sz="2400" spc="-45" dirty="0">
                <a:latin typeface="Times New Roman"/>
                <a:cs typeface="Times New Roman"/>
              </a:rPr>
              <a:t>se,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pored</a:t>
            </a:r>
            <a:r>
              <a:rPr sz="2400" spc="-60" dirty="0">
                <a:latin typeface="Times New Roman"/>
                <a:cs typeface="Times New Roman"/>
              </a:rPr>
              <a:t> </a:t>
            </a:r>
            <a:r>
              <a:rPr sz="2400" spc="-25" dirty="0">
                <a:latin typeface="Times New Roman"/>
                <a:cs typeface="Times New Roman"/>
              </a:rPr>
              <a:t>linijskog-	</a:t>
            </a:r>
            <a:r>
              <a:rPr sz="2400" spc="-15" dirty="0">
                <a:latin typeface="Times New Roman"/>
                <a:cs typeface="Times New Roman"/>
              </a:rPr>
              <a:t>horizontalnog</a:t>
            </a:r>
            <a:r>
              <a:rPr sz="2400" spc="10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kretanja 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naelektrisanja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u </a:t>
            </a:r>
            <a:r>
              <a:rPr sz="2400" spc="-15" dirty="0">
                <a:latin typeface="Times New Roman"/>
                <a:cs typeface="Times New Roman"/>
              </a:rPr>
              <a:t>pravcu provodnika </a:t>
            </a:r>
            <a:r>
              <a:rPr sz="2400" dirty="0">
                <a:latin typeface="Times New Roman"/>
                <a:cs typeface="Times New Roman"/>
              </a:rPr>
              <a:t>i 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bočno-vertikalno</a:t>
            </a:r>
            <a:r>
              <a:rPr sz="2400" spc="14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kretanje</a:t>
            </a:r>
            <a:endParaRPr sz="2400">
              <a:latin typeface="Times New Roman"/>
              <a:cs typeface="Times New Roman"/>
            </a:endParaRPr>
          </a:p>
          <a:p>
            <a:pPr marL="288925" marR="81915" indent="-276860" algn="just">
              <a:lnSpc>
                <a:spcPct val="93900"/>
              </a:lnSpc>
              <a:spcBef>
                <a:spcPts val="300"/>
              </a:spcBef>
              <a:buClr>
                <a:srgbClr val="D24615"/>
              </a:buClr>
              <a:buSzPct val="83333"/>
              <a:buFont typeface="Wingdings"/>
              <a:buChar char=""/>
              <a:tabLst>
                <a:tab pos="289560" algn="l"/>
              </a:tabLst>
            </a:pPr>
            <a:r>
              <a:rPr sz="2400" spc="-35" dirty="0">
                <a:latin typeface="Times New Roman"/>
                <a:cs typeface="Times New Roman"/>
              </a:rPr>
              <a:t>negativni </a:t>
            </a:r>
            <a:r>
              <a:rPr sz="2400" spc="-30" dirty="0">
                <a:latin typeface="Times New Roman"/>
                <a:cs typeface="Times New Roman"/>
              </a:rPr>
              <a:t>nosioci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60" dirty="0">
                <a:latin typeface="Times New Roman"/>
                <a:cs typeface="Times New Roman"/>
              </a:rPr>
              <a:t>se</a:t>
            </a:r>
            <a:r>
              <a:rPr sz="2400" spc="-55" dirty="0">
                <a:latin typeface="Times New Roman"/>
                <a:cs typeface="Times New Roman"/>
              </a:rPr>
              <a:t> </a:t>
            </a:r>
            <a:r>
              <a:rPr sz="2400" spc="-35" dirty="0">
                <a:latin typeface="Times New Roman"/>
                <a:cs typeface="Times New Roman"/>
              </a:rPr>
              <a:t>nagomilavaju uz </a:t>
            </a:r>
            <a:r>
              <a:rPr sz="2400" spc="-20" dirty="0">
                <a:latin typeface="Times New Roman"/>
                <a:cs typeface="Times New Roman"/>
              </a:rPr>
              <a:t>gornju </a:t>
            </a:r>
            <a:r>
              <a:rPr sz="2400" spc="-15" dirty="0">
                <a:latin typeface="Times New Roman"/>
                <a:cs typeface="Times New Roman"/>
              </a:rPr>
              <a:t> ivicu provodnikaa </a:t>
            </a:r>
            <a:r>
              <a:rPr sz="2400" spc="-20" dirty="0">
                <a:latin typeface="Times New Roman"/>
                <a:cs typeface="Times New Roman"/>
              </a:rPr>
              <a:t>pozitivni </a:t>
            </a:r>
            <a:r>
              <a:rPr sz="2400" spc="-30" dirty="0">
                <a:latin typeface="Times New Roman"/>
                <a:cs typeface="Times New Roman"/>
              </a:rPr>
              <a:t>nosioci </a:t>
            </a:r>
            <a:r>
              <a:rPr sz="2400" spc="-40" dirty="0">
                <a:latin typeface="Times New Roman"/>
                <a:cs typeface="Times New Roman"/>
              </a:rPr>
              <a:t>uz </a:t>
            </a:r>
            <a:r>
              <a:rPr sz="2400" spc="-15" dirty="0">
                <a:latin typeface="Times New Roman"/>
                <a:cs typeface="Times New Roman"/>
              </a:rPr>
              <a:t>donju 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15" dirty="0">
                <a:latin typeface="Times New Roman"/>
                <a:cs typeface="Times New Roman"/>
              </a:rPr>
              <a:t>ivicu</a:t>
            </a:r>
            <a:r>
              <a:rPr sz="2400" spc="-85" dirty="0">
                <a:latin typeface="Times New Roman"/>
                <a:cs typeface="Times New Roman"/>
              </a:rPr>
              <a:t> </a:t>
            </a:r>
            <a:r>
              <a:rPr sz="2400" spc="-15" dirty="0">
                <a:latin typeface="Times New Roman"/>
                <a:cs typeface="Times New Roman"/>
              </a:rPr>
              <a:t>provodnika.</a:t>
            </a:r>
            <a:endParaRPr sz="2400">
              <a:latin typeface="Times New Roman"/>
              <a:cs typeface="Times New Roman"/>
            </a:endParaRPr>
          </a:p>
          <a:p>
            <a:pPr marL="288925" marR="5080" indent="-276860">
              <a:lnSpc>
                <a:spcPct val="93900"/>
              </a:lnSpc>
              <a:spcBef>
                <a:spcPts val="300"/>
              </a:spcBef>
              <a:buClr>
                <a:srgbClr val="D24615"/>
              </a:buClr>
              <a:buSzPct val="83333"/>
              <a:buFont typeface="Wingdings"/>
              <a:buChar char=""/>
              <a:tabLst>
                <a:tab pos="289560" algn="l"/>
              </a:tabLst>
            </a:pPr>
            <a:r>
              <a:rPr sz="2400" spc="-40" dirty="0">
                <a:latin typeface="Times New Roman"/>
                <a:cs typeface="Times New Roman"/>
              </a:rPr>
              <a:t>Usled</a:t>
            </a:r>
            <a:r>
              <a:rPr sz="2400" spc="125" dirty="0">
                <a:latin typeface="Times New Roman"/>
                <a:cs typeface="Times New Roman"/>
              </a:rPr>
              <a:t> </a:t>
            </a:r>
            <a:r>
              <a:rPr sz="2400" spc="-30" dirty="0">
                <a:latin typeface="Times New Roman"/>
                <a:cs typeface="Times New Roman"/>
              </a:rPr>
              <a:t>nagomilavanja</a:t>
            </a:r>
            <a:r>
              <a:rPr sz="2400" spc="275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naelektrisanja</a:t>
            </a:r>
            <a:r>
              <a:rPr sz="2400" spc="200" dirty="0">
                <a:latin typeface="Times New Roman"/>
                <a:cs typeface="Times New Roman"/>
              </a:rPr>
              <a:t> </a:t>
            </a:r>
            <a:r>
              <a:rPr sz="2400" spc="-30" dirty="0">
                <a:latin typeface="Times New Roman"/>
                <a:cs typeface="Times New Roman"/>
              </a:rPr>
              <a:t>suprotnog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znaka,</a:t>
            </a:r>
            <a:r>
              <a:rPr sz="2400" spc="6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doći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će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do </a:t>
            </a:r>
            <a:r>
              <a:rPr sz="2400" spc="-15" dirty="0">
                <a:latin typeface="Times New Roman"/>
                <a:cs typeface="Times New Roman"/>
              </a:rPr>
              <a:t>pojave</a:t>
            </a:r>
            <a:r>
              <a:rPr sz="2400" spc="5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električnog</a:t>
            </a:r>
            <a:r>
              <a:rPr sz="2400" spc="7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polja 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40" dirty="0">
                <a:latin typeface="Times New Roman"/>
                <a:cs typeface="Times New Roman"/>
              </a:rPr>
              <a:t>unutar</a:t>
            </a:r>
            <a:r>
              <a:rPr sz="2400" spc="229" dirty="0">
                <a:latin typeface="Times New Roman"/>
                <a:cs typeface="Times New Roman"/>
              </a:rPr>
              <a:t> </a:t>
            </a:r>
            <a:r>
              <a:rPr sz="2400" spc="-15" dirty="0">
                <a:latin typeface="Times New Roman"/>
                <a:cs typeface="Times New Roman"/>
              </a:rPr>
              <a:t>trakastog</a:t>
            </a:r>
            <a:r>
              <a:rPr sz="2400" spc="-70" dirty="0">
                <a:latin typeface="Times New Roman"/>
                <a:cs typeface="Times New Roman"/>
              </a:rPr>
              <a:t> </a:t>
            </a:r>
            <a:r>
              <a:rPr sz="2400" spc="-30" dirty="0">
                <a:latin typeface="Times New Roman"/>
                <a:cs typeface="Times New Roman"/>
              </a:rPr>
              <a:t>elementa.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817735" y="1563842"/>
            <a:ext cx="4865621" cy="405462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Zapis perom 3">
                <a:extLst>
                  <a:ext uri="{FF2B5EF4-FFF2-40B4-BE49-F238E27FC236}">
                    <a16:creationId xmlns:a16="http://schemas.microsoft.com/office/drawing/2014/main" id="{B31B8903-E68C-C732-EA41-6717674AE675}"/>
                  </a:ext>
                </a:extLst>
              </p14:cNvPr>
              <p14:cNvContentPartPr/>
              <p14:nvPr/>
            </p14:nvContentPartPr>
            <p14:xfrm>
              <a:off x="7524720" y="1809720"/>
              <a:ext cx="4451760" cy="2572200"/>
            </p14:xfrm>
          </p:contentPart>
        </mc:Choice>
        <mc:Fallback xmlns="">
          <p:pic>
            <p:nvPicPr>
              <p:cNvPr id="4" name="Zapis perom 3">
                <a:extLst>
                  <a:ext uri="{FF2B5EF4-FFF2-40B4-BE49-F238E27FC236}">
                    <a16:creationId xmlns:a16="http://schemas.microsoft.com/office/drawing/2014/main" id="{B31B8903-E68C-C732-EA41-6717674AE675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515360" y="1800360"/>
                <a:ext cx="4470480" cy="259092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2412AD60C6BFC458EB134E6C4BA6F44" ma:contentTypeVersion="4" ma:contentTypeDescription="Create a new document." ma:contentTypeScope="" ma:versionID="ca6b6b5ff991bb551bde65972c480034">
  <xsd:schema xmlns:xsd="http://www.w3.org/2001/XMLSchema" xmlns:xs="http://www.w3.org/2001/XMLSchema" xmlns:p="http://schemas.microsoft.com/office/2006/metadata/properties" xmlns:ns2="42987b93-9d1a-412c-947d-3d727c4e12d0" targetNamespace="http://schemas.microsoft.com/office/2006/metadata/properties" ma:root="true" ma:fieldsID="655fd5686536c0e5611a4631b8a4939d" ns2:_="">
    <xsd:import namespace="42987b93-9d1a-412c-947d-3d727c4e12d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987b93-9d1a-412c-947d-3d727c4e12d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5CD0300-EAD8-4E2D-9EDC-7D898E9AC621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F30D57D3-40A7-45E4-9D08-0D6076288B7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2987b93-9d1a-412c-947d-3d727c4e12d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D9952B9-7ABA-49B9-B88C-603C628F852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</TotalTime>
  <Words>782</Words>
  <Application>Microsoft Office PowerPoint</Application>
  <PresentationFormat>Široki ekran</PresentationFormat>
  <Paragraphs>75</Paragraphs>
  <Slides>17</Slides>
  <Notes>0</Notes>
  <HiddenSlides>0</HiddenSlides>
  <MMClips>0</MMClips>
  <ScaleCrop>false</ScaleCrop>
  <HeadingPairs>
    <vt:vector size="6" baseType="variant">
      <vt:variant>
        <vt:lpstr>Korišćeni fontovi</vt:lpstr>
      </vt:variant>
      <vt:variant>
        <vt:i4>7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17</vt:i4>
      </vt:variant>
    </vt:vector>
  </HeadingPairs>
  <TitlesOfParts>
    <vt:vector size="25" baseType="lpstr">
      <vt:lpstr>Arial</vt:lpstr>
      <vt:lpstr>Arial MT</vt:lpstr>
      <vt:lpstr>Calibri</vt:lpstr>
      <vt:lpstr>Calibri Light</vt:lpstr>
      <vt:lpstr>Cambria Math</vt:lpstr>
      <vt:lpstr>Times New Roman</vt:lpstr>
      <vt:lpstr>Wingdings</vt:lpstr>
      <vt:lpstr>Office Theme</vt:lpstr>
      <vt:lpstr>Senzori magnetnog polja</vt:lpstr>
      <vt:lpstr>PowerPoint prezentacija</vt:lpstr>
      <vt:lpstr>PowerPoint prezentacija</vt:lpstr>
      <vt:lpstr>PowerPoint prezentacija</vt:lpstr>
      <vt:lpstr>PowerPoint prezentacija</vt:lpstr>
      <vt:lpstr>Podsetnik</vt:lpstr>
      <vt:lpstr>Galvanomagnenti efekti</vt:lpstr>
      <vt:lpstr>Holovi senzori</vt:lpstr>
      <vt:lpstr>PowerPoint prezentacija</vt:lpstr>
      <vt:lpstr>Primena Holovoih senzora</vt:lpstr>
      <vt:lpstr>PowerPoint prezentacija</vt:lpstr>
      <vt:lpstr>PowerPoint prezentacija</vt:lpstr>
      <vt:lpstr>Integrisani Holovi senzori</vt:lpstr>
      <vt:lpstr>Hibridna tehnologija</vt:lpstr>
      <vt:lpstr>Linerani integrisani holov senzor</vt:lpstr>
      <vt:lpstr>Integrisani impulsni Holovi senzor</vt:lpstr>
      <vt:lpstr>Tipovi Holovih senzora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Senzori magnentog polja Sreda 25.03.2020</dc:title>
  <dc:creator>Dejan</dc:creator>
  <cp:lastModifiedBy>dr Dejan Blagojević</cp:lastModifiedBy>
  <cp:revision>4</cp:revision>
  <dcterms:created xsi:type="dcterms:W3CDTF">2023-04-07T22:01:41Z</dcterms:created>
  <dcterms:modified xsi:type="dcterms:W3CDTF">2024-03-24T20:17:20Z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2020-03-25T00:00:00Z</vt:filetime>
  </property>
  <property fmtid="{D5CDD505-2E9C-101B-9397-08002B2CF9AE}" pid="3" name="Creator">
    <vt:lpwstr>Online2PDF.com</vt:lpwstr>
  </property>
  <property fmtid="{D5CDD505-2E9C-101B-9397-08002B2CF9AE}" pid="4" name="LastSaved">
    <vt:filetime>2020-03-25T00:00:00Z</vt:filetime>
  </property>
  <property fmtid="{D5CDD505-2E9C-101B-9397-08002B2CF9AE}" pid="5" name="ContentTypeId">
    <vt:lpwstr>0x01010032412AD60C6BFC458EB134E6C4BA6F44</vt:lpwstr>
  </property>
</Properties>
</file>