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4"/>
  </p:notesMasterIdLst>
  <p:sldIdLst>
    <p:sldId id="256" r:id="rId2"/>
    <p:sldId id="257" r:id="rId3"/>
    <p:sldId id="258" r:id="rId4"/>
    <p:sldId id="313" r:id="rId5"/>
    <p:sldId id="314" r:id="rId6"/>
    <p:sldId id="315" r:id="rId7"/>
    <p:sldId id="316" r:id="rId8"/>
    <p:sldId id="317" r:id="rId9"/>
    <p:sldId id="318" r:id="rId10"/>
    <p:sldId id="319" r:id="rId11"/>
    <p:sldId id="320" r:id="rId12"/>
    <p:sldId id="321" r:id="rId13"/>
  </p:sldIdLst>
  <p:sldSz cx="12192000" cy="6858000"/>
  <p:notesSz cx="6858000" cy="9144000"/>
  <p:embeddedFontLst>
    <p:embeddedFont>
      <p:font typeface="Calibri" panose="020F0502020204030204" pitchFamily="34" charset="0"/>
      <p:regular r:id="rId15"/>
      <p:bold r:id="rId16"/>
      <p:italic r:id="rId17"/>
      <p:boldItalic r:id="rId18"/>
    </p:embeddedFont>
    <p:embeddedFont>
      <p:font typeface="Exo 2" panose="020B0604020202020204" charset="0"/>
      <p:regular r:id="rId19"/>
      <p:bold r:id="rId20"/>
      <p:italic r:id="rId21"/>
      <p:boldItalic r:id="rId22"/>
    </p:embeddedFont>
    <p:embeddedFont>
      <p:font typeface="Cambria Math" panose="02040503050406030204" pitchFamily="18" charset="0"/>
      <p:regular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9" roundtripDataSignature="AMtx7mibB+Y3aFSp9ZFRMfS2VWR0PM0DB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841803-E07D-4A72-B1D4-714B68162A35}">
  <a:tblStyle styleId="{BA841803-E07D-4A72-B1D4-714B68162A35}" styleName="Table_0">
    <a:wholeTbl>
      <a:tcTxStyle b="off" i="off">
        <a:font>
          <a:latin typeface="Calibri"/>
          <a:ea typeface="Calibri"/>
          <a:cs typeface="Calibri"/>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BF1E8"/>
          </a:solidFill>
        </a:fill>
      </a:tcStyle>
    </a:band1H>
    <a:band2H>
      <a:tcTxStyle/>
      <a:tcStyle>
        <a:tcBdr/>
      </a:tcStyle>
    </a:band2H>
    <a:band1V>
      <a:tcTxStyle/>
      <a:tcStyle>
        <a:tcBdr/>
        <a:fill>
          <a:solidFill>
            <a:srgbClr val="EBF1E8"/>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1" autoAdjust="0"/>
    <p:restoredTop sz="94660"/>
  </p:normalViewPr>
  <p:slideViewPr>
    <p:cSldViewPr snapToGrid="0">
      <p:cViewPr varScale="1">
        <p:scale>
          <a:sx n="83" d="100"/>
          <a:sy n="83" d="100"/>
        </p:scale>
        <p:origin x="432"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9" Type="http://customschemas.google.com/relationships/presentationmetadata" Target="metadata"/><Relationship Id="rId3" Type="http://schemas.openxmlformats.org/officeDocument/2006/relationships/slide" Target="slides/slide2.xml"/><Relationship Id="rId21" Type="http://schemas.openxmlformats.org/officeDocument/2006/relationships/font" Target="fonts/font7.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3364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87468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347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1550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 name="Google Shape;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04518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8896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8589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9474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79991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28176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3"/>
            <a:ext cx="5867400" cy="4091481"/>
          </a:xfrm>
          <a:prstGeom prst="rect">
            <a:avLst/>
          </a:prstGeom>
          <a:noFill/>
          <a:ln>
            <a:noFill/>
          </a:ln>
        </p:spPr>
      </p:pic>
      <p:sp>
        <p:nvSpPr>
          <p:cNvPr id="18" name="Google Shape;18;p31"/>
          <p:cNvSpPr txBox="1">
            <a:spLocks noGrp="1"/>
          </p:cNvSpPr>
          <p:nvPr>
            <p:ph type="ctrTitle"/>
          </p:nvPr>
        </p:nvSpPr>
        <p:spPr>
          <a:xfrm>
            <a:off x="344184" y="1444749"/>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60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1"/>
          <p:cNvSpPr txBox="1">
            <a:spLocks noGrp="1"/>
          </p:cNvSpPr>
          <p:nvPr>
            <p:ph type="subTitle" idx="1"/>
          </p:nvPr>
        </p:nvSpPr>
        <p:spPr>
          <a:xfrm>
            <a:off x="344184" y="3509962"/>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Exo 2"/>
                <a:ea typeface="Exo 2"/>
                <a:cs typeface="Exo 2"/>
                <a:sym typeface="Exo 2"/>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4" y="414463"/>
            <a:ext cx="2364768" cy="615825"/>
          </a:xfrm>
          <a:prstGeom prst="rect">
            <a:avLst/>
          </a:prstGeom>
          <a:noFill/>
          <a:ln>
            <a:noFill/>
          </a:ln>
        </p:spPr>
      </p:pic>
      <p:sp>
        <p:nvSpPr>
          <p:cNvPr id="22" name="Google Shape;22;p31"/>
          <p:cNvSpPr txBox="1"/>
          <p:nvPr/>
        </p:nvSpPr>
        <p:spPr>
          <a:xfrm>
            <a:off x="344184" y="5536231"/>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2000" b="1" i="0" u="none" strike="noStrike" cap="none">
                <a:solidFill>
                  <a:schemeClr val="lt1"/>
                </a:solidFill>
                <a:latin typeface="Exo 2"/>
                <a:ea typeface="Exo 2"/>
                <a:cs typeface="Exo 2"/>
                <a:sym typeface="Exo 2"/>
              </a:rPr>
              <a:t>Development of green energy competences for energy stability</a:t>
            </a:r>
            <a:endParaRPr/>
          </a:p>
        </p:txBody>
      </p:sp>
      <p:sp>
        <p:nvSpPr>
          <p:cNvPr id="23" name="Google Shape;23;p31"/>
          <p:cNvSpPr txBox="1"/>
          <p:nvPr/>
        </p:nvSpPr>
        <p:spPr>
          <a:xfrm>
            <a:off x="334766" y="6014086"/>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2000" b="1" i="0" u="none" strike="noStrike" cap="none">
                <a:solidFill>
                  <a:srgbClr val="C4D32D"/>
                </a:solidFill>
                <a:latin typeface="Exo 2"/>
                <a:ea typeface="Exo 2"/>
                <a:cs typeface="Exo 2"/>
                <a:sym typeface="Exo 2"/>
              </a:rPr>
              <a:t>2022-1-RS01-KA220-HED-000088182</a:t>
            </a:r>
            <a:endParaRPr/>
          </a:p>
        </p:txBody>
      </p:sp>
      <p:pic>
        <p:nvPicPr>
          <p:cNvPr id="24" name="Google Shape;24;p31"/>
          <p:cNvPicPr preferRelativeResize="0"/>
          <p:nvPr/>
        </p:nvPicPr>
        <p:blipFill rotWithShape="1">
          <a:blip r:embed="rId4">
            <a:alphaModFix/>
          </a:blip>
          <a:srcRect/>
          <a:stretch/>
        </p:blipFill>
        <p:spPr>
          <a:xfrm>
            <a:off x="8936427" y="414463"/>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4" y="5734942"/>
            <a:ext cx="623007" cy="5714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5" y="1785668"/>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3" y="841851"/>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2"/>
          <p:cNvSpPr txBox="1">
            <a:spLocks noGrp="1"/>
          </p:cNvSpPr>
          <p:nvPr>
            <p:ph type="body" idx="1"/>
          </p:nvPr>
        </p:nvSpPr>
        <p:spPr>
          <a:xfrm>
            <a:off x="364733" y="2260315"/>
            <a:ext cx="7197047" cy="35515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chemeClr val="lt1"/>
                </a:solidFill>
                <a:latin typeface="Calibri"/>
                <a:ea typeface="Calibri"/>
                <a:cs typeface="Calibri"/>
                <a:sym typeface="Calibri"/>
              </a:defRPr>
            </a:lvl1pPr>
            <a:lvl2pPr marL="0" lvl="1" indent="0" algn="r">
              <a:spcBef>
                <a:spcPts val="0"/>
              </a:spcBef>
              <a:buNone/>
              <a:defRPr sz="1200" b="0" i="0" u="none" strike="noStrike" cap="none">
                <a:solidFill>
                  <a:schemeClr val="lt1"/>
                </a:solidFill>
                <a:latin typeface="Calibri"/>
                <a:ea typeface="Calibri"/>
                <a:cs typeface="Calibri"/>
                <a:sym typeface="Calibri"/>
              </a:defRPr>
            </a:lvl2pPr>
            <a:lvl3pPr marL="0" lvl="2" indent="0" algn="r">
              <a:spcBef>
                <a:spcPts val="0"/>
              </a:spcBef>
              <a:buNone/>
              <a:defRPr sz="1200" b="0" i="0" u="none" strike="noStrike" cap="none">
                <a:solidFill>
                  <a:schemeClr val="lt1"/>
                </a:solidFill>
                <a:latin typeface="Calibri"/>
                <a:ea typeface="Calibri"/>
                <a:cs typeface="Calibri"/>
                <a:sym typeface="Calibri"/>
              </a:defRPr>
            </a:lvl3pPr>
            <a:lvl4pPr marL="0" lvl="3" indent="0" algn="r">
              <a:spcBef>
                <a:spcPts val="0"/>
              </a:spcBef>
              <a:buNone/>
              <a:defRPr sz="1200" b="0" i="0" u="none" strike="noStrike" cap="none">
                <a:solidFill>
                  <a:schemeClr val="lt1"/>
                </a:solidFill>
                <a:latin typeface="Calibri"/>
                <a:ea typeface="Calibri"/>
                <a:cs typeface="Calibri"/>
                <a:sym typeface="Calibri"/>
              </a:defRPr>
            </a:lvl4pPr>
            <a:lvl5pPr marL="0" lvl="4" indent="0" algn="r">
              <a:spcBef>
                <a:spcPts val="0"/>
              </a:spcBef>
              <a:buNone/>
              <a:defRPr sz="1200" b="0" i="0" u="none" strike="noStrike" cap="none">
                <a:solidFill>
                  <a:schemeClr val="lt1"/>
                </a:solidFill>
                <a:latin typeface="Calibri"/>
                <a:ea typeface="Calibri"/>
                <a:cs typeface="Calibri"/>
                <a:sym typeface="Calibri"/>
              </a:defRPr>
            </a:lvl5pPr>
            <a:lvl6pPr marL="0" lvl="5" indent="0" algn="r">
              <a:spcBef>
                <a:spcPts val="0"/>
              </a:spcBef>
              <a:buNone/>
              <a:defRPr sz="1200" b="0" i="0" u="none" strike="noStrike" cap="none">
                <a:solidFill>
                  <a:schemeClr val="lt1"/>
                </a:solidFill>
                <a:latin typeface="Calibri"/>
                <a:ea typeface="Calibri"/>
                <a:cs typeface="Calibri"/>
                <a:sym typeface="Calibri"/>
              </a:defRPr>
            </a:lvl6pPr>
            <a:lvl7pPr marL="0" lvl="6" indent="0" algn="r">
              <a:spcBef>
                <a:spcPts val="0"/>
              </a:spcBef>
              <a:buNone/>
              <a:defRPr sz="1200" b="0" i="0" u="none" strike="noStrike" cap="none">
                <a:solidFill>
                  <a:schemeClr val="lt1"/>
                </a:solidFill>
                <a:latin typeface="Calibri"/>
                <a:ea typeface="Calibri"/>
                <a:cs typeface="Calibri"/>
                <a:sym typeface="Calibri"/>
              </a:defRPr>
            </a:lvl7pPr>
            <a:lvl8pPr marL="0" lvl="7" indent="0" algn="r">
              <a:spcBef>
                <a:spcPts val="0"/>
              </a:spcBef>
              <a:buNone/>
              <a:defRPr sz="1200" b="0" i="0" u="none" strike="noStrike" cap="none">
                <a:solidFill>
                  <a:schemeClr val="lt1"/>
                </a:solidFill>
                <a:latin typeface="Calibri"/>
                <a:ea typeface="Calibri"/>
                <a:cs typeface="Calibri"/>
                <a:sym typeface="Calibri"/>
              </a:defRPr>
            </a:lvl8pPr>
            <a:lvl9pPr marL="0" lvl="8" indent="0" algn="r">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2" name="Google Shape;32;p32"/>
          <p:cNvPicPr preferRelativeResize="0"/>
          <p:nvPr/>
        </p:nvPicPr>
        <p:blipFill rotWithShape="1">
          <a:blip r:embed="rId3">
            <a:alphaModFix/>
          </a:blip>
          <a:srcRect/>
          <a:stretch/>
        </p:blipFill>
        <p:spPr>
          <a:xfrm>
            <a:off x="481174" y="392656"/>
            <a:ext cx="1368174" cy="356295"/>
          </a:xfrm>
          <a:prstGeom prst="rect">
            <a:avLst/>
          </a:prstGeom>
          <a:noFill/>
          <a:ln>
            <a:noFill/>
          </a:ln>
        </p:spPr>
      </p:pic>
      <p:sp>
        <p:nvSpPr>
          <p:cNvPr id="33" name="Google Shape;33;p32"/>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i="0" u="none" strike="noStrike" cap="none">
                <a:solidFill>
                  <a:srgbClr val="C4D32D"/>
                </a:solidFill>
                <a:latin typeface="Exo 2"/>
                <a:ea typeface="Exo 2"/>
                <a:cs typeface="Exo 2"/>
                <a:sym typeface="Exo 2"/>
              </a:rPr>
              <a:t>2022-1-RS01-KA220-HED-000088182</a:t>
            </a:r>
            <a:endParaRPr/>
          </a:p>
        </p:txBody>
      </p:sp>
      <p:sp>
        <p:nvSpPr>
          <p:cNvPr id="34" name="Google Shape;34;p32"/>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i="0" u="none" strike="noStrike" cap="none">
                <a:solidFill>
                  <a:schemeClr val="lt1"/>
                </a:solidFill>
                <a:latin typeface="Exo 2"/>
                <a:ea typeface="Exo 2"/>
                <a:cs typeface="Exo 2"/>
                <a:sym typeface="Exo 2"/>
              </a:rPr>
              <a:t>Development of green energy competences for energy stability</a:t>
            </a:r>
            <a:endParaRPr/>
          </a:p>
        </p:txBody>
      </p:sp>
      <p:pic>
        <p:nvPicPr>
          <p:cNvPr id="35" name="Google Shape;35;p32"/>
          <p:cNvPicPr preferRelativeResize="0"/>
          <p:nvPr/>
        </p:nvPicPr>
        <p:blipFill rotWithShape="1">
          <a:blip r:embed="rId4">
            <a:alphaModFix/>
          </a:blip>
          <a:srcRect/>
          <a:stretch/>
        </p:blipFill>
        <p:spPr>
          <a:xfrm>
            <a:off x="9900991" y="431715"/>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4" y="6188670"/>
            <a:ext cx="419309" cy="38459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6"/>
            <a:ext cx="113666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41" name="Google Shape;41;p33"/>
          <p:cNvPicPr preferRelativeResize="0"/>
          <p:nvPr/>
        </p:nvPicPr>
        <p:blipFill rotWithShape="1">
          <a:blip r:embed="rId2">
            <a:alphaModFix/>
          </a:blip>
          <a:srcRect/>
          <a:stretch/>
        </p:blipFill>
        <p:spPr>
          <a:xfrm>
            <a:off x="481174" y="392656"/>
            <a:ext cx="1368174" cy="356295"/>
          </a:xfrm>
          <a:prstGeom prst="rect">
            <a:avLst/>
          </a:prstGeom>
          <a:noFill/>
          <a:ln>
            <a:noFill/>
          </a:ln>
        </p:spPr>
      </p:pic>
      <p:sp>
        <p:nvSpPr>
          <p:cNvPr id="42" name="Google Shape;42;p33"/>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rgbClr val="C4D32D"/>
                </a:solidFill>
                <a:latin typeface="Exo 2"/>
                <a:ea typeface="Exo 2"/>
                <a:cs typeface="Exo 2"/>
                <a:sym typeface="Exo 2"/>
              </a:rPr>
              <a:t>2022-1-RS01-KA220-HED-000088182</a:t>
            </a:r>
            <a:endParaRPr/>
          </a:p>
        </p:txBody>
      </p:sp>
      <p:sp>
        <p:nvSpPr>
          <p:cNvPr id="43" name="Google Shape;43;p33"/>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Exo 2"/>
                <a:ea typeface="Exo 2"/>
                <a:cs typeface="Exo 2"/>
                <a:sym typeface="Exo 2"/>
              </a:rPr>
              <a:t>Development of green energy competences for energy stability</a:t>
            </a:r>
            <a:endParaRPr/>
          </a:p>
        </p:txBody>
      </p:sp>
      <p:pic>
        <p:nvPicPr>
          <p:cNvPr id="44" name="Google Shape;44;p33"/>
          <p:cNvPicPr preferRelativeResize="0"/>
          <p:nvPr/>
        </p:nvPicPr>
        <p:blipFill rotWithShape="1">
          <a:blip r:embed="rId3">
            <a:alphaModFix/>
          </a:blip>
          <a:srcRect/>
          <a:stretch/>
        </p:blipFill>
        <p:spPr>
          <a:xfrm>
            <a:off x="9900991" y="431715"/>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4" y="6188670"/>
            <a:ext cx="419309" cy="38459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6.jpe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7.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6.jpe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7.pn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6.jpe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7.png"/><Relationship Id="rId9" Type="http://schemas.openxmlformats.org/officeDocument/2006/relationships/image" Target="../media/image30.png"/></Relationships>
</file>

<file path=ppt/slides/_rels/slide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6.jpeg"/><Relationship Id="rId7"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7.png"/><Relationship Id="rId9"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942898" y="1577808"/>
            <a:ext cx="7090758" cy="2351935"/>
          </a:xfrm>
          <a:prstGeom prst="rect">
            <a:avLst/>
          </a:prstGeom>
          <a:noFill/>
          <a:ln>
            <a:noFill/>
          </a:ln>
        </p:spPr>
        <p:txBody>
          <a:bodyPr spcFirstLastPara="1" wrap="square" lIns="91425" tIns="45700" rIns="91425" bIns="45700" anchor="t" anchorCtr="0">
            <a:normAutofit/>
          </a:bodyPr>
          <a:lstStyle/>
          <a:p>
            <a:pPr lvl="0"/>
            <a:r>
              <a:rPr lang="en-US" i="1" dirty="0"/>
              <a:t>Modern Hydro Power Plants</a:t>
            </a:r>
            <a:endParaRPr dirty="0"/>
          </a:p>
        </p:txBody>
      </p:sp>
      <p:sp>
        <p:nvSpPr>
          <p:cNvPr id="51" name="Google Shape;51;p1"/>
          <p:cNvSpPr txBox="1">
            <a:spLocks noGrp="1"/>
          </p:cNvSpPr>
          <p:nvPr>
            <p:ph type="subTitle" idx="1"/>
          </p:nvPr>
        </p:nvSpPr>
        <p:spPr>
          <a:xfrm>
            <a:off x="1371566" y="3657693"/>
            <a:ext cx="10323816" cy="923337"/>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C4D32D"/>
              </a:buClr>
            </a:pPr>
            <a:r>
              <a:rPr lang="en-US" b="1" dirty="0">
                <a:solidFill>
                  <a:srgbClr val="C4D32D"/>
                </a:solidFill>
              </a:rPr>
              <a:t>Prof. Dr.sc. </a:t>
            </a:r>
            <a:r>
              <a:rPr lang="en-US" b="1" dirty="0" err="1">
                <a:solidFill>
                  <a:srgbClr val="C4D32D"/>
                </a:solidFill>
              </a:rPr>
              <a:t>Gordana</a:t>
            </a:r>
            <a:r>
              <a:rPr lang="en-US" b="1" dirty="0">
                <a:solidFill>
                  <a:srgbClr val="C4D32D"/>
                </a:solidFill>
              </a:rPr>
              <a:t> </a:t>
            </a:r>
            <a:r>
              <a:rPr lang="en-US" b="1" dirty="0" err="1">
                <a:solidFill>
                  <a:srgbClr val="C4D32D"/>
                </a:solidFill>
              </a:rPr>
              <a:t>Janevska</a:t>
            </a:r>
            <a:endParaRPr lang="en-US" b="1" dirty="0">
              <a:solidFill>
                <a:srgbClr val="C4D32D"/>
              </a:solidFill>
            </a:endParaRPr>
          </a:p>
        </p:txBody>
      </p:sp>
      <p:pic>
        <p:nvPicPr>
          <p:cNvPr id="4" name="Picture 3"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474460" y="5647608"/>
            <a:ext cx="590550" cy="901700"/>
          </a:xfrm>
          <a:prstGeom prst="rect">
            <a:avLst/>
          </a:prstGeom>
          <a:noFill/>
          <a:ln>
            <a:noFill/>
          </a:ln>
        </p:spPr>
      </p:pic>
      <p:pic>
        <p:nvPicPr>
          <p:cNvPr id="5" name="Picture 4"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1152094" y="5790300"/>
            <a:ext cx="694690" cy="704850"/>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519190" y="1119932"/>
            <a:ext cx="10017299" cy="560501"/>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smtClean="0"/>
              <a:t>4.2.	Size of Hydroelectric Power Plant Construction</a:t>
            </a:r>
            <a:r>
              <a:rPr lang="mk-MK" sz="2000" dirty="0" smtClean="0"/>
              <a:t/>
            </a:r>
            <a:br>
              <a:rPr lang="mk-MK" sz="2000" dirty="0" smtClean="0"/>
            </a:br>
            <a:r>
              <a:rPr lang="en-US" sz="2000" dirty="0"/>
              <a:t>4.2.1.	Selection and Presentation of Criteria</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812800" y="1859246"/>
            <a:ext cx="10464800" cy="606864"/>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600"/>
              </a:spcBef>
              <a:spcAft>
                <a:spcPts val="600"/>
              </a:spcAft>
              <a:buSzPts val="2800"/>
              <a:buNone/>
            </a:pPr>
            <a:r>
              <a:rPr lang="en-US" sz="1600" dirty="0" smtClean="0"/>
              <a:t>3</a:t>
            </a:r>
            <a:r>
              <a:rPr lang="en-US" sz="1600" dirty="0"/>
              <a:t>. </a:t>
            </a:r>
            <a:r>
              <a:rPr lang="en-US" sz="1600" i="1" dirty="0"/>
              <a:t>Maximum increase in production value achievable through the sale of </a:t>
            </a:r>
            <a:r>
              <a:rPr lang="en-US" sz="1600" i="1" dirty="0" smtClean="0"/>
              <a:t>energy </a:t>
            </a:r>
            <a:r>
              <a:rPr lang="en-US" sz="1600" dirty="0" smtClean="0"/>
              <a:t>     </a:t>
            </a:r>
            <a:endParaRPr lang="ru-RU" sz="1600" dirty="0" smtClean="0"/>
          </a:p>
        </p:txBody>
      </p:sp>
      <p:sp>
        <p:nvSpPr>
          <p:cNvPr id="3" name="Rectangle 2"/>
          <p:cNvSpPr/>
          <p:nvPr/>
        </p:nvSpPr>
        <p:spPr>
          <a:xfrm>
            <a:off x="812800" y="2361719"/>
            <a:ext cx="10464800" cy="830997"/>
          </a:xfrm>
          <a:prstGeom prst="rect">
            <a:avLst/>
          </a:prstGeom>
        </p:spPr>
        <p:txBody>
          <a:bodyPr wrap="square">
            <a:spAutoFit/>
          </a:bodyPr>
          <a:lstStyle/>
          <a:p>
            <a:r>
              <a:rPr lang="en-US" sz="1600" dirty="0" smtClean="0">
                <a:latin typeface="Times New Roman" panose="02020603050405020304" pitchFamily="18" charset="0"/>
                <a:ea typeface="Calibri" panose="020F0502020204030204" pitchFamily="34" charset="0"/>
              </a:rPr>
              <a:t>Hydropower </a:t>
            </a:r>
            <a:r>
              <a:rPr lang="en-US" sz="1600" dirty="0">
                <a:latin typeface="Times New Roman" panose="02020603050405020304" pitchFamily="18" charset="0"/>
                <a:ea typeface="Calibri" panose="020F0502020204030204" pitchFamily="34" charset="0"/>
              </a:rPr>
              <a:t>plant should be built to a size where the production </a:t>
            </a:r>
            <a:r>
              <a:rPr lang="en-US" sz="1600" dirty="0" smtClean="0">
                <a:latin typeface="Times New Roman" panose="02020603050405020304" pitchFamily="18" charset="0"/>
                <a:ea typeface="Calibri" panose="020F0502020204030204" pitchFamily="34" charset="0"/>
              </a:rPr>
              <a:t>price </a:t>
            </a:r>
            <a:r>
              <a:rPr lang="en-US" sz="1600" dirty="0">
                <a:latin typeface="Times New Roman" panose="02020603050405020304" pitchFamily="18" charset="0"/>
                <a:ea typeface="Calibri" panose="020F0502020204030204" pitchFamily="34" charset="0"/>
              </a:rPr>
              <a:t>can still be as high as, considering transmission losses, t</a:t>
            </a:r>
            <a:r>
              <a:rPr lang="en-US" sz="1600" dirty="0" smtClean="0">
                <a:latin typeface="Times New Roman" panose="02020603050405020304" pitchFamily="18" charset="0"/>
                <a:ea typeface="Calibri" panose="020F0502020204030204" pitchFamily="34" charset="0"/>
              </a:rPr>
              <a:t>hose can </a:t>
            </a:r>
            <a:r>
              <a:rPr lang="en-US" sz="1600" dirty="0">
                <a:latin typeface="Times New Roman" panose="02020603050405020304" pitchFamily="18" charset="0"/>
                <a:ea typeface="Calibri" panose="020F0502020204030204" pitchFamily="34" charset="0"/>
              </a:rPr>
              <a:t>be achieved in the market. This criterion is particularly suitable in the case of energy export when sales prices are known or specified.</a:t>
            </a:r>
            <a:endParaRPr lang="en-US" sz="1600" dirty="0"/>
          </a:p>
        </p:txBody>
      </p:sp>
      <mc:AlternateContent xmlns:mc="http://schemas.openxmlformats.org/markup-compatibility/2006" xmlns:a14="http://schemas.microsoft.com/office/drawing/2010/main">
        <mc:Choice Requires="a14">
          <p:sp>
            <p:nvSpPr>
              <p:cNvPr id="4" name="Rectangle 3"/>
              <p:cNvSpPr/>
              <p:nvPr/>
            </p:nvSpPr>
            <p:spPr>
              <a:xfrm>
                <a:off x="812800" y="3172553"/>
                <a:ext cx="10464800" cy="584775"/>
              </a:xfrm>
              <a:prstGeom prst="rect">
                <a:avLst/>
              </a:prstGeom>
            </p:spPr>
            <p:txBody>
              <a:bodyPr wrap="square">
                <a:spAutoFit/>
              </a:bodyPr>
              <a:lstStyle/>
              <a:p>
                <a:r>
                  <a:rPr lang="en-US" sz="1600" dirty="0" smtClean="0">
                    <a:latin typeface="Times New Roman" panose="02020603050405020304" pitchFamily="18" charset="0"/>
                    <a:ea typeface="Calibri" panose="020F0502020204030204" pitchFamily="34" charset="0"/>
                  </a:rPr>
                  <a:t>For </a:t>
                </a:r>
                <a:r>
                  <a:rPr lang="en-US" sz="1600" dirty="0">
                    <a:latin typeface="Times New Roman" panose="02020603050405020304" pitchFamily="18" charset="0"/>
                    <a:ea typeface="Calibri" panose="020F0502020204030204" pitchFamily="34" charset="0"/>
                  </a:rPr>
                  <a:t>various sizes of construction, it is needed to determine the increase in investment </a:t>
                </a:r>
                <a14:m>
                  <m:oMath xmlns:m="http://schemas.openxmlformats.org/officeDocument/2006/math">
                    <m:r>
                      <a:rPr lang="en-US" sz="1600" i="1">
                        <a:latin typeface="Cambria Math" panose="02040503050406030204" pitchFamily="18" charset="0"/>
                        <a:ea typeface="Times New Roman" panose="02020603050405020304" pitchFamily="18" charset="0"/>
                        <a:cs typeface="Times New Roman" panose="02020603050405020304" pitchFamily="18" charset="0"/>
                      </a:rPr>
                      <m:t>∆</m:t>
                    </m:r>
                    <m:r>
                      <a:rPr lang="en-US" sz="1600" i="1">
                        <a:latin typeface="Cambria Math" panose="02040503050406030204" pitchFamily="18" charset="0"/>
                        <a:ea typeface="Times New Roman" panose="02020603050405020304" pitchFamily="18" charset="0"/>
                        <a:cs typeface="Times New Roman" panose="02020603050405020304" pitchFamily="18" charset="0"/>
                      </a:rPr>
                      <m:t>𝐵</m:t>
                    </m:r>
                  </m:oMath>
                </a14:m>
                <a:r>
                  <a:rPr lang="en-US" sz="1600" dirty="0">
                    <a:latin typeface="Times New Roman" panose="02020603050405020304" pitchFamily="18" charset="0"/>
                    <a:ea typeface="Calibri" panose="020F0502020204030204" pitchFamily="34" charset="0"/>
                  </a:rPr>
                  <a:t> and the increase in production </a:t>
                </a:r>
                <a14:m>
                  <m:oMath xmlns:m="http://schemas.openxmlformats.org/officeDocument/2006/math">
                    <m:r>
                      <a:rPr lang="en-US" sz="1600" i="1">
                        <a:latin typeface="Cambria Math" panose="02040503050406030204" pitchFamily="18" charset="0"/>
                        <a:ea typeface="Times New Roman" panose="02020603050405020304" pitchFamily="18" charset="0"/>
                        <a:cs typeface="Times New Roman" panose="02020603050405020304" pitchFamily="18" charset="0"/>
                      </a:rPr>
                      <m:t>∆</m:t>
                    </m:r>
                    <m:r>
                      <a:rPr lang="en-US" sz="1600" i="1">
                        <a:latin typeface="Cambria Math" panose="02040503050406030204" pitchFamily="18" charset="0"/>
                        <a:ea typeface="Times New Roman" panose="02020603050405020304" pitchFamily="18" charset="0"/>
                        <a:cs typeface="Times New Roman" panose="02020603050405020304" pitchFamily="18" charset="0"/>
                      </a:rPr>
                      <m:t>𝑊</m:t>
                    </m:r>
                  </m:oMath>
                </a14:m>
                <a:r>
                  <a:rPr lang="en-US" sz="1600" dirty="0">
                    <a:latin typeface="Times New Roman" panose="02020603050405020304" pitchFamily="18" charset="0"/>
                    <a:ea typeface="Calibri" panose="020F0502020204030204" pitchFamily="34" charset="0"/>
                  </a:rPr>
                  <a:t>, and with a certain annual cost ratio </a:t>
                </a:r>
                <a14:m>
                  <m:oMath xmlns:m="http://schemas.openxmlformats.org/officeDocument/2006/math">
                    <m:r>
                      <a:rPr lang="en-US" sz="1600" i="1">
                        <a:latin typeface="Cambria Math" panose="02040503050406030204" pitchFamily="18" charset="0"/>
                        <a:ea typeface="Times New Roman" panose="02020603050405020304" pitchFamily="18" charset="0"/>
                        <a:cs typeface="Times New Roman" panose="02020603050405020304" pitchFamily="18" charset="0"/>
                      </a:rPr>
                      <m:t>𝑘</m:t>
                    </m:r>
                  </m:oMath>
                </a14:m>
                <a:r>
                  <a:rPr lang="en-US" sz="1600" dirty="0">
                    <a:latin typeface="Times New Roman" panose="02020603050405020304" pitchFamily="18" charset="0"/>
                    <a:ea typeface="Calibri" panose="020F0502020204030204" pitchFamily="34" charset="0"/>
                  </a:rPr>
                  <a:t> , the increase in </a:t>
                </a:r>
                <a:r>
                  <a:rPr lang="en-US" sz="1600" dirty="0" smtClean="0">
                    <a:latin typeface="Times New Roman" panose="02020603050405020304" pitchFamily="18" charset="0"/>
                    <a:ea typeface="Calibri" panose="020F0502020204030204" pitchFamily="34" charset="0"/>
                  </a:rPr>
                  <a:t>cost per kWh </a:t>
                </a:r>
                <a:r>
                  <a:rPr lang="en-US" sz="1600" dirty="0">
                    <a:latin typeface="Times New Roman" panose="02020603050405020304" pitchFamily="18" charset="0"/>
                    <a:ea typeface="Calibri" panose="020F0502020204030204" pitchFamily="34" charset="0"/>
                  </a:rPr>
                  <a:t>can be determine from the following expression:</a:t>
                </a:r>
                <a:endParaRPr lang="en-US" sz="1600" dirty="0"/>
              </a:p>
            </p:txBody>
          </p:sp>
        </mc:Choice>
        <mc:Fallback xmlns="">
          <p:sp>
            <p:nvSpPr>
              <p:cNvPr id="4" name="Rectangle 3"/>
              <p:cNvSpPr>
                <a:spLocks noRot="1" noChangeAspect="1" noMove="1" noResize="1" noEditPoints="1" noAdjustHandles="1" noChangeArrowheads="1" noChangeShapeType="1" noTextEdit="1"/>
              </p:cNvSpPr>
              <p:nvPr/>
            </p:nvSpPr>
            <p:spPr>
              <a:xfrm>
                <a:off x="812800" y="3172553"/>
                <a:ext cx="10464800" cy="584775"/>
              </a:xfrm>
              <a:prstGeom prst="rect">
                <a:avLst/>
              </a:prstGeom>
              <a:blipFill>
                <a:blip r:embed="rId5"/>
                <a:stretch>
                  <a:fillRect l="-291" t="-3125" b="-12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2025738" y="3800870"/>
                <a:ext cx="1811778"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a:latin typeface="Cambria Math" panose="02040503050406030204" pitchFamily="18" charset="0"/>
                        </a:rPr>
                        <m:t>∆</m:t>
                      </m:r>
                      <m:r>
                        <a:rPr lang="en-US" sz="1600" i="1">
                          <a:latin typeface="Cambria Math" panose="02040503050406030204" pitchFamily="18" charset="0"/>
                        </a:rPr>
                        <m:t>𝐶</m:t>
                      </m:r>
                      <m:r>
                        <a:rPr lang="en-US" sz="1600">
                          <a:latin typeface="Cambria Math" panose="02040503050406030204" pitchFamily="18" charset="0"/>
                        </a:rPr>
                        <m:t>=∆</m:t>
                      </m:r>
                      <m:r>
                        <a:rPr lang="en-US" sz="1600" i="1">
                          <a:latin typeface="Cambria Math" panose="02040503050406030204" pitchFamily="18" charset="0"/>
                        </a:rPr>
                        <m:t>𝐵</m:t>
                      </m:r>
                      <m:r>
                        <a:rPr lang="en-US" sz="1600">
                          <a:latin typeface="Cambria Math" panose="02040503050406030204" pitchFamily="18" charset="0"/>
                        </a:rPr>
                        <m:t>∙</m:t>
                      </m:r>
                      <m:f>
                        <m:fPr>
                          <m:type m:val="lin"/>
                          <m:ctrlPr>
                            <a:rPr lang="en-US" sz="1600" i="1">
                              <a:latin typeface="Cambria Math" panose="02040503050406030204" pitchFamily="18" charset="0"/>
                            </a:rPr>
                          </m:ctrlPr>
                        </m:fPr>
                        <m:num>
                          <m:r>
                            <a:rPr lang="en-US" sz="1600" i="1">
                              <a:latin typeface="Cambria Math" panose="02040503050406030204" pitchFamily="18" charset="0"/>
                            </a:rPr>
                            <m:t>𝑘</m:t>
                          </m:r>
                        </m:num>
                        <m:den>
                          <m:r>
                            <a:rPr lang="en-US" sz="1600">
                              <a:latin typeface="Cambria Math" panose="02040503050406030204" pitchFamily="18" charset="0"/>
                            </a:rPr>
                            <m:t>∆</m:t>
                          </m:r>
                        </m:den>
                      </m:f>
                      <m:r>
                        <a:rPr lang="en-US" sz="1600" i="1">
                          <a:latin typeface="Cambria Math" panose="02040503050406030204" pitchFamily="18" charset="0"/>
                        </a:rPr>
                        <m:t>𝑊</m:t>
                      </m:r>
                      <m:r>
                        <a:rPr lang="en-US" sz="1600">
                          <a:latin typeface="Cambria Math" panose="02040503050406030204" pitchFamily="18" charset="0"/>
                        </a:rPr>
                        <m:t> </m:t>
                      </m:r>
                    </m:oMath>
                  </m:oMathPara>
                </a14:m>
                <a:endParaRPr lang="en-US" sz="1600" dirty="0"/>
              </a:p>
            </p:txBody>
          </p:sp>
        </mc:Choice>
        <mc:Fallback xmlns="">
          <p:sp>
            <p:nvSpPr>
              <p:cNvPr id="11" name="Rectangle 10"/>
              <p:cNvSpPr>
                <a:spLocks noRot="1" noChangeAspect="1" noMove="1" noResize="1" noEditPoints="1" noAdjustHandles="1" noChangeArrowheads="1" noChangeShapeType="1" noTextEdit="1"/>
              </p:cNvSpPr>
              <p:nvPr/>
            </p:nvSpPr>
            <p:spPr>
              <a:xfrm>
                <a:off x="2025738" y="3800870"/>
                <a:ext cx="1811778" cy="338554"/>
              </a:xfrm>
              <a:prstGeom prst="rect">
                <a:avLst/>
              </a:prstGeom>
              <a:blipFill>
                <a:blip r:embed="rId6"/>
                <a:stretch>
                  <a:fillRect t="-101818" r="-5369" b="-169091"/>
                </a:stretch>
              </a:blipFill>
            </p:spPr>
            <p:txBody>
              <a:bodyPr/>
              <a:lstStyle/>
              <a:p>
                <a:r>
                  <a:rPr lang="en-US">
                    <a:noFill/>
                  </a:rPr>
                  <a:t> </a:t>
                </a:r>
              </a:p>
            </p:txBody>
          </p:sp>
        </mc:Fallback>
      </mc:AlternateContent>
    </p:spTree>
    <p:extLst>
      <p:ext uri="{BB962C8B-B14F-4D97-AF65-F5344CB8AC3E}">
        <p14:creationId xmlns:p14="http://schemas.microsoft.com/office/powerpoint/2010/main" val="1174875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519190" y="1119932"/>
            <a:ext cx="10017299" cy="560501"/>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smtClean="0"/>
              <a:t>4.2.	Size of Hydroelectric Power Plant Construction</a:t>
            </a:r>
            <a:r>
              <a:rPr lang="mk-MK" sz="2000" dirty="0" smtClean="0"/>
              <a:t/>
            </a:r>
            <a:br>
              <a:rPr lang="mk-MK" sz="2000" dirty="0" smtClean="0"/>
            </a:br>
            <a:r>
              <a:rPr lang="en-US" sz="2000" dirty="0"/>
              <a:t>4.2.1.	Selection and Presentation of Criteria</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2" name="Google Shape;64;p3"/>
          <p:cNvSpPr txBox="1">
            <a:spLocks noGrp="1"/>
          </p:cNvSpPr>
          <p:nvPr>
            <p:ph type="body" idx="1"/>
          </p:nvPr>
        </p:nvSpPr>
        <p:spPr>
          <a:xfrm>
            <a:off x="642586" y="1680433"/>
            <a:ext cx="5076043" cy="1541738"/>
          </a:xfrm>
          <a:prstGeom prst="rect">
            <a:avLst/>
          </a:prstGeom>
          <a:noFill/>
          <a:ln>
            <a:noFill/>
          </a:ln>
        </p:spPr>
        <p:txBody>
          <a:bodyPr spcFirstLastPara="1" wrap="square" lIns="91425" tIns="45700" rIns="91425" bIns="45700" anchor="t" anchorCtr="0">
            <a:normAutofit lnSpcReduction="10000"/>
          </a:bodyPr>
          <a:lstStyle/>
          <a:p>
            <a:pPr marL="0" lvl="0" indent="0">
              <a:lnSpc>
                <a:spcPct val="120000"/>
              </a:lnSpc>
              <a:spcBef>
                <a:spcPts val="0"/>
              </a:spcBef>
              <a:buSzPts val="2800"/>
              <a:buNone/>
            </a:pPr>
            <a:r>
              <a:rPr lang="en-US" sz="1400" dirty="0" smtClean="0"/>
              <a:t>Criteria:</a:t>
            </a:r>
            <a:endParaRPr lang="en-US" sz="1400" dirty="0"/>
          </a:p>
          <a:p>
            <a:pPr marL="0" lvl="0" indent="0">
              <a:lnSpc>
                <a:spcPct val="120000"/>
              </a:lnSpc>
              <a:spcBef>
                <a:spcPts val="0"/>
              </a:spcBef>
              <a:buSzPts val="2800"/>
              <a:buNone/>
            </a:pPr>
            <a:r>
              <a:rPr lang="en-US" sz="1400" dirty="0"/>
              <a:t>1. Minimum production cost of energy;</a:t>
            </a:r>
          </a:p>
          <a:p>
            <a:pPr marL="0" lvl="0" indent="0">
              <a:lnSpc>
                <a:spcPct val="120000"/>
              </a:lnSpc>
              <a:spcBef>
                <a:spcPts val="0"/>
              </a:spcBef>
              <a:buSzPts val="2800"/>
              <a:buNone/>
            </a:pPr>
            <a:r>
              <a:rPr lang="en-US" sz="1400" dirty="0"/>
              <a:t>2. Minimum operating costs for hydro power plant and additional thermal power plant; </a:t>
            </a:r>
          </a:p>
          <a:p>
            <a:pPr marL="0" lvl="0" indent="0">
              <a:lnSpc>
                <a:spcPct val="120000"/>
              </a:lnSpc>
              <a:spcBef>
                <a:spcPts val="0"/>
              </a:spcBef>
              <a:buSzPts val="2800"/>
              <a:buNone/>
            </a:pPr>
            <a:r>
              <a:rPr lang="en-US" sz="1400" dirty="0"/>
              <a:t>3. Maximum increase in production value achievable through the sale of energy.</a:t>
            </a:r>
            <a:endParaRPr lang="ru-RU" sz="1400" dirty="0" smtClean="0"/>
          </a:p>
        </p:txBody>
      </p:sp>
      <p:pic>
        <p:nvPicPr>
          <p:cNvPr id="13" name="Picture 12"/>
          <p:cNvPicPr/>
          <p:nvPr/>
        </p:nvPicPr>
        <p:blipFill>
          <a:blip r:embed="rId5">
            <a:extLst>
              <a:ext uri="{28A0092B-C50C-407E-A947-70E740481C1C}">
                <a14:useLocalDpi xmlns:a14="http://schemas.microsoft.com/office/drawing/2010/main" val="0"/>
              </a:ext>
            </a:extLst>
          </a:blip>
          <a:srcRect/>
          <a:stretch>
            <a:fillRect/>
          </a:stretch>
        </p:blipFill>
        <p:spPr bwMode="auto">
          <a:xfrm>
            <a:off x="5968405" y="1805865"/>
            <a:ext cx="5142230" cy="4319905"/>
          </a:xfrm>
          <a:prstGeom prst="rect">
            <a:avLst/>
          </a:prstGeom>
          <a:noFill/>
          <a:ln>
            <a:noFill/>
          </a:ln>
        </p:spPr>
      </p:pic>
      <p:sp>
        <p:nvSpPr>
          <p:cNvPr id="8" name="Rectangle 7"/>
          <p:cNvSpPr/>
          <p:nvPr/>
        </p:nvSpPr>
        <p:spPr>
          <a:xfrm>
            <a:off x="6682997" y="1527116"/>
            <a:ext cx="3682418"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Analysis of hydro power plant construction sizes</a:t>
            </a:r>
            <a:endParaRPr lang="en-US" dirty="0"/>
          </a:p>
        </p:txBody>
      </p:sp>
      <p:sp>
        <p:nvSpPr>
          <p:cNvPr id="14" name="Rectangle 13"/>
          <p:cNvSpPr/>
          <p:nvPr/>
        </p:nvSpPr>
        <p:spPr>
          <a:xfrm>
            <a:off x="2793168" y="4607915"/>
            <a:ext cx="3889829" cy="1331134"/>
          </a:xfrm>
          <a:prstGeom prst="rect">
            <a:avLst/>
          </a:prstGeom>
        </p:spPr>
        <p:txBody>
          <a:bodyPr wrap="square">
            <a:spAutoFit/>
          </a:bodyPr>
          <a:lstStyle/>
          <a:p>
            <a:pPr algn="ctr">
              <a:lnSpc>
                <a:spcPct val="115000"/>
              </a:lnSpc>
            </a:pPr>
            <a:r>
              <a:rPr lang="en-US" dirty="0">
                <a:latin typeface="Times New Roman" panose="02020603050405020304" pitchFamily="18" charset="0"/>
                <a:ea typeface="Calibri" panose="020F0502020204030204" pitchFamily="34" charset="0"/>
                <a:cs typeface="Times New Roman" panose="02020603050405020304" pitchFamily="18" charset="0"/>
              </a:rPr>
              <a:t>B</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H</a:t>
            </a:r>
            <a:r>
              <a:rPr lang="en-US" dirty="0">
                <a:latin typeface="Times New Roman" panose="02020603050405020304" pitchFamily="18" charset="0"/>
                <a:ea typeface="Calibri" panose="020F0502020204030204" pitchFamily="34" charset="0"/>
                <a:cs typeface="Times New Roman" panose="02020603050405020304" pitchFamily="18" charset="0"/>
              </a:rPr>
              <a:t> – </a:t>
            </a:r>
            <a:r>
              <a:rPr lang="mk-MK" dirty="0">
                <a:latin typeface="Times New Roman" panose="02020603050405020304" pitchFamily="18" charset="0"/>
                <a:ea typeface="Calibri" panose="020F0502020204030204" pitchFamily="34" charset="0"/>
                <a:cs typeface="Times New Roman" panose="02020603050405020304" pitchFamily="18" charset="0"/>
              </a:rPr>
              <a:t>H</a:t>
            </a:r>
            <a:r>
              <a:rPr lang="en-US" dirty="0">
                <a:latin typeface="Times New Roman" panose="02020603050405020304" pitchFamily="18" charset="0"/>
                <a:ea typeface="Calibri" panose="020F0502020204030204" pitchFamily="34" charset="0"/>
                <a:cs typeface="Times New Roman" panose="02020603050405020304" pitchFamily="18" charset="0"/>
              </a:rPr>
              <a:t>PP</a:t>
            </a:r>
            <a:r>
              <a:rPr lang="mk-MK" dirty="0">
                <a:latin typeface="Times New Roman" panose="02020603050405020304" pitchFamily="18" charset="0"/>
                <a:ea typeface="Calibri" panose="020F0502020204030204" pitchFamily="34" charset="0"/>
                <a:cs typeface="Times New Roman" panose="02020603050405020304" pitchFamily="18" charset="0"/>
              </a:rPr>
              <a:t> investment</a:t>
            </a:r>
            <a:r>
              <a:rPr lang="en-US" dirty="0">
                <a:latin typeface="Times New Roman" panose="02020603050405020304" pitchFamily="18" charset="0"/>
                <a:ea typeface="Calibri" panose="020F0502020204030204" pitchFamily="34" charset="0"/>
                <a:cs typeface="Times New Roman" panose="02020603050405020304" pitchFamily="18" charset="0"/>
              </a:rPr>
              <a:t>; W</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H</a:t>
            </a:r>
            <a:r>
              <a:rPr lang="en-US" i="1"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mk-MK" dirty="0">
                <a:latin typeface="Times New Roman" panose="02020603050405020304" pitchFamily="18" charset="0"/>
                <a:ea typeface="Calibri" panose="020F0502020204030204" pitchFamily="34" charset="0"/>
                <a:cs typeface="Times New Roman" panose="02020603050405020304" pitchFamily="18" charset="0"/>
              </a:rPr>
              <a:t>available energy of H</a:t>
            </a:r>
            <a:r>
              <a:rPr lang="en-US" dirty="0">
                <a:latin typeface="Times New Roman" panose="02020603050405020304" pitchFamily="18" charset="0"/>
                <a:ea typeface="Calibri" panose="020F0502020204030204" pitchFamily="34" charset="0"/>
                <a:cs typeface="Times New Roman" panose="02020603050405020304" pitchFamily="18" charset="0"/>
              </a:rPr>
              <a:t>PP; C – </a:t>
            </a:r>
            <a:r>
              <a:rPr lang="mk-MK" dirty="0">
                <a:latin typeface="Times New Roman" panose="02020603050405020304" pitchFamily="18" charset="0"/>
                <a:ea typeface="Calibri" panose="020F0502020204030204" pitchFamily="34" charset="0"/>
                <a:cs typeface="Times New Roman" panose="02020603050405020304" pitchFamily="18" charset="0"/>
              </a:rPr>
              <a:t>investment quotient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Q</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i</a:t>
            </a:r>
            <a:r>
              <a:rPr lang="en-US" i="1"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mk-MK" dirty="0">
                <a:latin typeface="Times New Roman" panose="02020603050405020304" pitchFamily="18" charset="0"/>
                <a:ea typeface="Calibri" panose="020F0502020204030204" pitchFamily="34" charset="0"/>
                <a:cs typeface="Times New Roman" panose="02020603050405020304" pitchFamily="18" charset="0"/>
              </a:rPr>
              <a:t>installed flow of H</a:t>
            </a:r>
            <a:r>
              <a:rPr lang="en-US" dirty="0">
                <a:latin typeface="Times New Roman" panose="02020603050405020304" pitchFamily="18" charset="0"/>
                <a:ea typeface="Calibri" panose="020F0502020204030204" pitchFamily="34" charset="0"/>
                <a:cs typeface="Times New Roman" panose="02020603050405020304" pitchFamily="18" charset="0"/>
              </a:rPr>
              <a:t>PP; Z – </a:t>
            </a:r>
            <a:r>
              <a:rPr lang="mk-MK" dirty="0">
                <a:latin typeface="Times New Roman" panose="02020603050405020304" pitchFamily="18" charset="0"/>
                <a:ea typeface="Calibri" panose="020F0502020204030204" pitchFamily="34" charset="0"/>
                <a:cs typeface="Times New Roman" panose="02020603050405020304" pitchFamily="18" charset="0"/>
              </a:rPr>
              <a:t>variable cost of T</a:t>
            </a:r>
            <a:r>
              <a:rPr lang="en-US" dirty="0">
                <a:latin typeface="Times New Roman" panose="02020603050405020304" pitchFamily="18" charset="0"/>
                <a:ea typeface="Calibri" panose="020F0502020204030204" pitchFamily="34" charset="0"/>
                <a:cs typeface="Times New Roman" panose="02020603050405020304" pitchFamily="18" charset="0"/>
              </a:rPr>
              <a:t>PP</a:t>
            </a:r>
            <a:r>
              <a:rPr lang="mk-MK" dirty="0">
                <a:latin typeface="Times New Roman" panose="02020603050405020304" pitchFamily="18" charset="0"/>
                <a:ea typeface="Calibri" panose="020F0502020204030204" pitchFamily="34" charset="0"/>
                <a:cs typeface="Times New Roman" panose="02020603050405020304" pitchFamily="18" charset="0"/>
              </a:rPr>
              <a:t> (including fuel and oil)</a:t>
            </a:r>
            <a:r>
              <a:rPr lang="en-US" dirty="0">
                <a:latin typeface="Times New Roman" panose="02020603050405020304" pitchFamily="18" charset="0"/>
                <a:ea typeface="Calibri" panose="020F0502020204030204" pitchFamily="34" charset="0"/>
                <a:cs typeface="Times New Roman" panose="02020603050405020304" pitchFamily="18" charset="0"/>
              </a:rPr>
              <a:t>; m=P</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H</a:t>
            </a:r>
            <a:r>
              <a:rPr lang="en-US" i="1"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Hi</a:t>
            </a:r>
            <a:r>
              <a:rPr lang="en-US" i="1"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 C</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M</a:t>
            </a:r>
            <a:r>
              <a:rPr lang="en-US" i="1" dirty="0">
                <a:latin typeface="Times New Roman" panose="02020603050405020304" pitchFamily="18" charset="0"/>
                <a:ea typeface="Calibri" panose="020F0502020204030204" pitchFamily="34" charset="0"/>
                <a:cs typeface="Times New Roman" panose="02020603050405020304" pitchFamily="18" charset="0"/>
              </a:rPr>
              <a:t> </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mk-MK" dirty="0">
                <a:latin typeface="Times New Roman" panose="02020603050405020304" pitchFamily="18" charset="0"/>
                <a:ea typeface="Calibri" panose="020F0502020204030204" pitchFamily="34" charset="0"/>
                <a:cs typeface="Times New Roman" panose="02020603050405020304" pitchFamily="18" charset="0"/>
              </a:rPr>
              <a:t>price of mixed energy</a:t>
            </a:r>
            <a:r>
              <a:rPr lang="en-US" dirty="0">
                <a:latin typeface="Times New Roman" panose="02020603050405020304" pitchFamily="18" charset="0"/>
                <a:ea typeface="Calibri" panose="020F0502020204030204" pitchFamily="34" charset="0"/>
                <a:cs typeface="Times New Roman" panose="02020603050405020304" pitchFamily="18" charset="0"/>
              </a:rPr>
              <a:t>; </a:t>
            </a:r>
            <a:endParaRPr lang="en-US" dirty="0">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n-US" dirty="0">
                <a:latin typeface="Times New Roman" panose="02020603050405020304" pitchFamily="18" charset="0"/>
                <a:ea typeface="Calibri" panose="020F0502020204030204" pitchFamily="34" charset="0"/>
                <a:cs typeface="Times New Roman" panose="02020603050405020304" pitchFamily="18" charset="0"/>
              </a:rPr>
              <a:t>Δ</a:t>
            </a:r>
            <a:r>
              <a:rPr lang="en-US" i="1" dirty="0">
                <a:latin typeface="Times New Roman" panose="02020603050405020304" pitchFamily="18" charset="0"/>
                <a:ea typeface="Calibri" panose="020F0502020204030204" pitchFamily="34" charset="0"/>
                <a:cs typeface="Times New Roman" panose="02020603050405020304" pitchFamily="18" charset="0"/>
              </a:rPr>
              <a:t>C </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Δ</a:t>
            </a:r>
            <a:r>
              <a:rPr lang="en-US" i="1" dirty="0" err="1">
                <a:latin typeface="Times New Roman" panose="02020603050405020304" pitchFamily="18" charset="0"/>
                <a:ea typeface="Calibri" panose="020F0502020204030204" pitchFamily="34" charset="0"/>
                <a:cs typeface="Times New Roman" panose="02020603050405020304" pitchFamily="18" charset="0"/>
              </a:rPr>
              <a:t>B</a:t>
            </a:r>
            <a:r>
              <a:rPr lang="en-US" i="1" baseline="-25000" dirty="0" err="1">
                <a:latin typeface="Times New Roman" panose="02020603050405020304" pitchFamily="18" charset="0"/>
                <a:ea typeface="Calibri" panose="020F0502020204030204" pitchFamily="34" charset="0"/>
                <a:cs typeface="Times New Roman" panose="02020603050405020304" pitchFamily="18" charset="0"/>
              </a:rPr>
              <a:t>k</a:t>
            </a:r>
            <a:r>
              <a:rPr lang="en-US" i="1"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 Δ</a:t>
            </a:r>
            <a:r>
              <a:rPr lang="en-US" i="1" dirty="0">
                <a:latin typeface="Times New Roman" panose="02020603050405020304" pitchFamily="18" charset="0"/>
                <a:ea typeface="Calibri" panose="020F0502020204030204" pitchFamily="34" charset="0"/>
                <a:cs typeface="Times New Roman" panose="02020603050405020304" pitchFamily="18" charset="0"/>
              </a:rPr>
              <a:t>W </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mk-MK" dirty="0">
                <a:latin typeface="Times New Roman" panose="02020603050405020304" pitchFamily="18" charset="0"/>
                <a:ea typeface="Calibri" panose="020F0502020204030204" pitchFamily="34" charset="0"/>
                <a:cs typeface="Times New Roman" panose="02020603050405020304" pitchFamily="18" charset="0"/>
              </a:rPr>
              <a:t>increase in energy price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861947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519190" y="1119932"/>
            <a:ext cx="10017299" cy="560501"/>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smtClean="0"/>
              <a:t>4.2.	Size of Hydroelectric Power Plant Construction</a:t>
            </a:r>
            <a:r>
              <a:rPr lang="mk-MK" sz="2000" dirty="0" smtClean="0"/>
              <a:t/>
            </a:r>
            <a:br>
              <a:rPr lang="mk-MK" sz="2000" dirty="0" smtClean="0"/>
            </a:br>
            <a:r>
              <a:rPr lang="en-US" sz="2000" dirty="0"/>
              <a:t>4.2.1.	Selection and Presentation of Criteria</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3" name="Rectangle 2"/>
          <p:cNvSpPr/>
          <p:nvPr/>
        </p:nvSpPr>
        <p:spPr>
          <a:xfrm>
            <a:off x="609601" y="1803047"/>
            <a:ext cx="10649356" cy="338554"/>
          </a:xfrm>
          <a:prstGeom prst="rect">
            <a:avLst/>
          </a:prstGeom>
        </p:spPr>
        <p:txBody>
          <a:bodyPr wrap="square">
            <a:spAutoFit/>
          </a:bodyPr>
          <a:lstStyle/>
          <a:p>
            <a:r>
              <a:rPr lang="en-US" sz="1600" dirty="0">
                <a:latin typeface="Times New Roman" panose="02020603050405020304" pitchFamily="18" charset="0"/>
                <a:ea typeface="Calibri" panose="020F0502020204030204" pitchFamily="34" charset="0"/>
              </a:rPr>
              <a:t>For the economic analysis of pumped-storage hydropower plants, the following criteria can be applied (</a:t>
            </a:r>
            <a:r>
              <a:rPr lang="mk-MK" sz="1600" dirty="0">
                <a:latin typeface="Times New Roman" panose="02020603050405020304" pitchFamily="18" charset="0"/>
                <a:ea typeface="Calibri" panose="020F0502020204030204" pitchFamily="34" charset="0"/>
              </a:rPr>
              <a:t>E.Indri, ENEL, Roma*):</a:t>
            </a:r>
            <a:endParaRPr lang="en-US" sz="1600" dirty="0"/>
          </a:p>
        </p:txBody>
      </p:sp>
      <mc:AlternateContent xmlns:mc="http://schemas.openxmlformats.org/markup-compatibility/2006" xmlns:a14="http://schemas.microsoft.com/office/drawing/2010/main">
        <mc:Choice Requires="a14">
          <p:sp>
            <p:nvSpPr>
              <p:cNvPr id="4" name="Rectangle 3"/>
              <p:cNvSpPr/>
              <p:nvPr/>
            </p:nvSpPr>
            <p:spPr>
              <a:xfrm>
                <a:off x="1001485" y="2264215"/>
                <a:ext cx="6096000" cy="1220078"/>
              </a:xfrm>
              <a:prstGeom prst="rect">
                <a:avLst/>
              </a:prstGeom>
            </p:spPr>
            <p:txBody>
              <a:bodyPr>
                <a:spAutoFit/>
              </a:bodyPr>
              <a:lstStyle/>
              <a:p>
                <a:pPr indent="457200" algn="just">
                  <a:lnSpc>
                    <a:spcPct val="115000"/>
                  </a:lnSpc>
                  <a:spcAft>
                    <a:spcPts val="1000"/>
                  </a:spcAft>
                </a:pPr>
                <a:r>
                  <a:rPr lang="mk-MK" sz="1600" dirty="0">
                    <a:latin typeface="Times New Roman" panose="02020603050405020304" pitchFamily="18" charset="0"/>
                    <a:ea typeface="Calibri" panose="020F0502020204030204" pitchFamily="34" charset="0"/>
                    <a:cs typeface="Times New Roman" panose="02020603050405020304" pitchFamily="18" charset="0"/>
                  </a:rPr>
                  <a:t>1</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𝐶</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𝑝</m:t>
                        </m:r>
                      </m:sub>
                    </m:sSub>
                    <m:r>
                      <a:rPr lang="en-US" sz="1600" i="1">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dPr>
                      <m:e>
                        <m:r>
                          <a:rPr lang="en-US" sz="1600" i="1">
                            <a:latin typeface="Cambria Math" panose="02040503050406030204" pitchFamily="18" charset="0"/>
                            <a:ea typeface="Times New Roman" panose="02020603050405020304" pitchFamily="18" charset="0"/>
                            <a:cs typeface="Times New Roman" panose="02020603050405020304" pitchFamily="18" charset="0"/>
                          </a:rPr>
                          <m:t>𝑅</m:t>
                        </m:r>
                        <m:r>
                          <a:rPr lang="en-US" sz="1600" i="1">
                            <a:latin typeface="Cambria Math" panose="02040503050406030204" pitchFamily="18" charset="0"/>
                            <a:ea typeface="Times New Roman" panose="02020603050405020304" pitchFamily="18" charset="0"/>
                            <a:cs typeface="Times New Roman" panose="02020603050405020304" pitchFamily="18" charset="0"/>
                          </a:rPr>
                          <m:t>−</m:t>
                        </m:r>
                        <m:r>
                          <a:rPr lang="en-US" sz="1600" i="1">
                            <a:latin typeface="Cambria Math" panose="02040503050406030204" pitchFamily="18" charset="0"/>
                            <a:ea typeface="Times New Roman" panose="02020603050405020304" pitchFamily="18" charset="0"/>
                            <a:cs typeface="Times New Roman" panose="02020603050405020304" pitchFamily="18" charset="0"/>
                          </a:rPr>
                          <m:t>𝐸</m:t>
                        </m:r>
                        <m:r>
                          <a:rPr lang="en-US" sz="1600" i="1">
                            <a:latin typeface="Cambria Math" panose="02040503050406030204" pitchFamily="18" charset="0"/>
                            <a:ea typeface="Times New Roman" panose="02020603050405020304" pitchFamily="18" charset="0"/>
                            <a:cs typeface="Times New Roman" panose="02020603050405020304" pitchFamily="18" charset="0"/>
                          </a:rPr>
                          <m:t>∙</m:t>
                        </m:r>
                        <m:r>
                          <a:rPr lang="en-US" sz="1600" i="1">
                            <a:latin typeface="Cambria Math" panose="02040503050406030204" pitchFamily="18" charset="0"/>
                            <a:ea typeface="Times New Roman" panose="02020603050405020304" pitchFamily="18" charset="0"/>
                            <a:cs typeface="Times New Roman" panose="02020603050405020304" pitchFamily="18" charset="0"/>
                          </a:rPr>
                          <m:t>𝑘</m:t>
                        </m:r>
                      </m:e>
                    </m:d>
                    <m:r>
                      <a:rPr lang="mk-MK" sz="1600">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𝑃</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𝑠</m:t>
                        </m:r>
                      </m:sub>
                    </m:sSub>
                    <m:r>
                      <a:rPr lang="mk-MK" sz="1600">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𝐶</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𝑇</m:t>
                        </m:r>
                      </m:sub>
                    </m:sSub>
                    <m:r>
                      <a:rPr lang="mk-MK" sz="160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mk-MK" sz="1600">
                        <a:latin typeface="Cambria Math" panose="02040503050406030204" pitchFamily="18" charset="0"/>
                        <a:ea typeface="Times New Roman" panose="02020603050405020304" pitchFamily="18" charset="0"/>
                        <a:cs typeface="Times New Roman" panose="02020603050405020304" pitchFamily="18" charset="0"/>
                      </a:rPr>
                      <m:t>kW</m:t>
                    </m:r>
                    <m:r>
                      <a:rPr lang="mk-MK" sz="1600">
                        <a:latin typeface="Cambria Math" panose="02040503050406030204" pitchFamily="18" charset="0"/>
                        <a:ea typeface="Times New Roman" panose="02020603050405020304" pitchFamily="18" charset="0"/>
                        <a:cs typeface="Times New Roman" panose="02020603050405020304" pitchFamily="18" charset="0"/>
                      </a:rPr>
                      <m:t>]</m:t>
                    </m:r>
                  </m:oMath>
                </a14:m>
                <a:r>
                  <a:rPr lang="mk-MK"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2. </a:t>
                </a:r>
                <a14:m>
                  <m:oMath xmlns:m="http://schemas.openxmlformats.org/officeDocument/2006/math">
                    <m:r>
                      <a:rPr lang="en-US" sz="1600" i="1">
                        <a:latin typeface="Cambria Math" panose="02040503050406030204" pitchFamily="18" charset="0"/>
                        <a:ea typeface="Times New Roman" panose="02020603050405020304" pitchFamily="18" charset="0"/>
                        <a:cs typeface="Times New Roman" panose="02020603050405020304" pitchFamily="18" charset="0"/>
                      </a:rPr>
                      <m:t>𝑉</m:t>
                    </m:r>
                    <m:r>
                      <a:rPr lang="en-US" sz="1600" i="1">
                        <a:latin typeface="Cambria Math" panose="02040503050406030204" pitchFamily="18" charset="0"/>
                        <a:ea typeface="Times New Roman" panose="02020603050405020304" pitchFamily="18" charset="0"/>
                        <a:cs typeface="Times New Roman" panose="02020603050405020304" pitchFamily="18" charset="0"/>
                      </a:rPr>
                      <m:t>=</m:t>
                    </m:r>
                    <m:r>
                      <a:rPr lang="en-US" sz="1600" i="1">
                        <a:latin typeface="Cambria Math" panose="02040503050406030204" pitchFamily="18" charset="0"/>
                        <a:ea typeface="Times New Roman" panose="02020603050405020304" pitchFamily="18" charset="0"/>
                        <a:cs typeface="Times New Roman" panose="02020603050405020304" pitchFamily="18" charset="0"/>
                      </a:rPr>
                      <m:t>𝐸</m:t>
                    </m:r>
                    <m:r>
                      <a:rPr lang="en-US" sz="1600" i="1">
                        <a:latin typeface="Cambria Math" panose="02040503050406030204" pitchFamily="18" charset="0"/>
                        <a:ea typeface="Times New Roman" panose="02020603050405020304" pitchFamily="18" charset="0"/>
                        <a:cs typeface="Times New Roman" panose="02020603050405020304" pitchFamily="18" charset="0"/>
                      </a:rPr>
                      <m:t>∙</m:t>
                    </m:r>
                    <m:r>
                      <a:rPr lang="en-US" sz="1600" i="1">
                        <a:latin typeface="Cambria Math" panose="02040503050406030204" pitchFamily="18" charset="0"/>
                        <a:ea typeface="Times New Roman" panose="02020603050405020304" pitchFamily="18" charset="0"/>
                        <a:cs typeface="Times New Roman" panose="02020603050405020304" pitchFamily="18" charset="0"/>
                      </a:rPr>
                      <m:t>𝑘</m:t>
                    </m:r>
                    <m:r>
                      <a:rPr lang="mk-MK" sz="1600">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𝑃</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𝑠</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𝐶</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𝑡</m:t>
                        </m:r>
                      </m:sub>
                    </m:sSub>
                    <m:r>
                      <a:rPr lang="mk-MK" sz="1600">
                        <a:latin typeface="Cambria Math" panose="02040503050406030204" pitchFamily="18" charset="0"/>
                        <a:ea typeface="Times New Roman" panose="02020603050405020304" pitchFamily="18" charset="0"/>
                        <a:cs typeface="Times New Roman" panose="02020603050405020304" pitchFamily="18" charset="0"/>
                      </a:rPr>
                      <m:t>         [$]</m:t>
                    </m:r>
                  </m:oMath>
                </a14:m>
                <a:r>
                  <a:rPr lang="mk-MK"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3. </a:t>
                </a:r>
                <a14:m>
                  <m:oMath xmlns:m="http://schemas.openxmlformats.org/officeDocument/2006/math">
                    <m:r>
                      <a:rPr lang="en-US" sz="1600" i="1">
                        <a:latin typeface="Cambria Math" panose="02040503050406030204" pitchFamily="18" charset="0"/>
                        <a:ea typeface="Times New Roman" panose="02020603050405020304" pitchFamily="18" charset="0"/>
                        <a:cs typeface="Times New Roman" panose="02020603050405020304" pitchFamily="18" charset="0"/>
                      </a:rPr>
                      <m:t>𝑉</m:t>
                    </m:r>
                    <m:r>
                      <a:rPr lang="en-US" sz="1600" i="1">
                        <a:latin typeface="Cambria Math" panose="02040503050406030204" pitchFamily="18" charset="0"/>
                        <a:ea typeface="Times New Roman" panose="02020603050405020304" pitchFamily="18" charset="0"/>
                        <a:cs typeface="Times New Roman" panose="02020603050405020304" pitchFamily="18" charset="0"/>
                      </a:rPr>
                      <m:t>=</m:t>
                    </m:r>
                    <m:r>
                      <a:rPr lang="en-US" sz="1600" i="1">
                        <a:latin typeface="Cambria Math" panose="02040503050406030204" pitchFamily="18" charset="0"/>
                        <a:ea typeface="Times New Roman" panose="02020603050405020304" pitchFamily="18" charset="0"/>
                        <a:cs typeface="Times New Roman" panose="02020603050405020304" pitchFamily="18" charset="0"/>
                      </a:rPr>
                      <m:t>𝑅</m:t>
                    </m:r>
                    <m:r>
                      <a:rPr lang="mk-MK" sz="1600">
                        <a:latin typeface="Cambria Math" panose="02040503050406030204" pitchFamily="18" charset="0"/>
                        <a:ea typeface="Times New Roman" panose="02020603050405020304" pitchFamily="18" charset="0"/>
                        <a:cs typeface="Times New Roman" panose="02020603050405020304" pitchFamily="18" charset="0"/>
                      </a:rPr>
                      <m:t>         </m:t>
                    </m:r>
                  </m:oMath>
                </a14:m>
                <a:r>
                  <a:rPr lang="mk-MK"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4" name="Rectangle 3"/>
              <p:cNvSpPr>
                <a:spLocks noRot="1" noChangeAspect="1" noMove="1" noResize="1" noEditPoints="1" noAdjustHandles="1" noChangeArrowheads="1" noChangeShapeType="1" noTextEdit="1"/>
              </p:cNvSpPr>
              <p:nvPr/>
            </p:nvSpPr>
            <p:spPr>
              <a:xfrm>
                <a:off x="1001485" y="2264215"/>
                <a:ext cx="6096000" cy="1220078"/>
              </a:xfrm>
              <a:prstGeom prst="rect">
                <a:avLst/>
              </a:prstGeom>
              <a:blipFill>
                <a:blip r:embed="rId5"/>
                <a:stretch>
                  <a:fillRect b="-348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1146497" y="3505304"/>
                <a:ext cx="5225405" cy="606961"/>
              </a:xfrm>
              <a:prstGeom prst="rect">
                <a:avLst/>
              </a:prstGeom>
            </p:spPr>
            <p:txBody>
              <a:bodyPr wrap="square">
                <a:spAutoFit/>
              </a:bodyPr>
              <a:lstStyle/>
              <a:p>
                <a:pPr indent="58738" algn="just">
                  <a:lnSpc>
                    <a:spcPct val="115000"/>
                  </a:lnSpc>
                  <a:spcAft>
                    <a:spcPts val="1000"/>
                  </a:spcAft>
                </a:pPr>
                <a14:m>
                  <m:oMath xmlns:m="http://schemas.openxmlformats.org/officeDocument/2006/math">
                    <m:sSub>
                      <m:sSubPr>
                        <m:ctrlPr>
                          <a:rPr lang="en-US" i="1">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latin typeface="Cambria Math" panose="02040503050406030204" pitchFamily="18" charset="0"/>
                            <a:ea typeface="Times New Roman" panose="02020603050405020304" pitchFamily="18" charset="0"/>
                            <a:cs typeface="Times New Roman" panose="02020603050405020304" pitchFamily="18" charset="0"/>
                          </a:rPr>
                          <m:t>𝐶</m:t>
                        </m:r>
                      </m:e>
                      <m:sub>
                        <m:r>
                          <a:rPr lang="en-US" i="1">
                            <a:latin typeface="Cambria Math" panose="02040503050406030204" pitchFamily="18" charset="0"/>
                            <a:ea typeface="Times New Roman" panose="02020603050405020304" pitchFamily="18" charset="0"/>
                            <a:cs typeface="Times New Roman" panose="02020603050405020304" pitchFamily="18" charset="0"/>
                          </a:rPr>
                          <m:t>𝑝</m:t>
                        </m:r>
                      </m:sub>
                    </m:sSub>
                  </m:oMath>
                </a14:m>
                <a:r>
                  <a:rPr lang="en-US" dirty="0">
                    <a:latin typeface="Times New Roman" panose="02020603050405020304" pitchFamily="18" charset="0"/>
                    <a:ea typeface="Calibri" panose="020F0502020204030204" pitchFamily="34" charset="0"/>
                    <a:cs typeface="Times New Roman" panose="02020603050405020304" pitchFamily="18" charset="0"/>
                  </a:rPr>
                  <a:t> [$/kW] – annual unit cost of the installed capacity of the pumped hydropower plant </a:t>
                </a:r>
                <a:r>
                  <a:rPr lang="mk-MK" dirty="0">
                    <a:latin typeface="Times New Roman" panose="02020603050405020304" pitchFamily="18" charset="0"/>
                    <a:ea typeface="Calibri" panose="020F0502020204030204" pitchFamily="34" charset="0"/>
                    <a:cs typeface="Times New Roman" panose="02020603050405020304" pitchFamily="18" charset="0"/>
                  </a:rPr>
                  <a:t>(annual unit cost of the PHE </a:t>
                </a:r>
                <a:r>
                  <a:rPr lang="mk-MK" dirty="0" smtClean="0">
                    <a:latin typeface="Times New Roman" panose="02020603050405020304" pitchFamily="18" charset="0"/>
                    <a:ea typeface="Calibri" panose="020F0502020204030204" pitchFamily="34" charset="0"/>
                    <a:cs typeface="Times New Roman" panose="02020603050405020304" pitchFamily="18" charset="0"/>
                  </a:rPr>
                  <a:t>capacity)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9" name="Rectangle 8"/>
              <p:cNvSpPr>
                <a:spLocks noRot="1" noChangeAspect="1" noMove="1" noResize="1" noEditPoints="1" noAdjustHandles="1" noChangeArrowheads="1" noChangeShapeType="1" noTextEdit="1"/>
              </p:cNvSpPr>
              <p:nvPr/>
            </p:nvSpPr>
            <p:spPr>
              <a:xfrm>
                <a:off x="1146497" y="3505304"/>
                <a:ext cx="5225405" cy="606961"/>
              </a:xfrm>
              <a:prstGeom prst="rect">
                <a:avLst/>
              </a:prstGeom>
              <a:blipFill>
                <a:blip r:embed="rId6"/>
                <a:stretch>
                  <a:fillRect l="-350" r="-350" b="-7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1146497" y="4133276"/>
                <a:ext cx="5225405" cy="307777"/>
              </a:xfrm>
              <a:prstGeom prst="rect">
                <a:avLst/>
              </a:prstGeom>
            </p:spPr>
            <p:txBody>
              <a:bodyPr wrap="none">
                <a:spAutoFit/>
              </a:bodyPr>
              <a:lstStyle/>
              <a:p>
                <a14:m>
                  <m:oMath xmlns:m="http://schemas.openxmlformats.org/officeDocument/2006/math">
                    <m:sSub>
                      <m:sSubPr>
                        <m:ctrlPr>
                          <a:rPr lang="en-US" i="1">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cs typeface="Times New Roman" panose="02020603050405020304" pitchFamily="18" charset="0"/>
                          </a:rPr>
                          <m:t>𝐶</m:t>
                        </m:r>
                      </m:e>
                      <m:sub>
                        <m:r>
                          <a:rPr lang="en-US" i="1">
                            <a:latin typeface="Cambria Math" panose="02040503050406030204" pitchFamily="18" charset="0"/>
                            <a:ea typeface="Times New Roman" panose="02020603050405020304" pitchFamily="18" charset="0"/>
                            <a:cs typeface="Times New Roman" panose="02020603050405020304" pitchFamily="18" charset="0"/>
                          </a:rPr>
                          <m:t>𝑇</m:t>
                        </m:r>
                      </m:sub>
                    </m:sSub>
                  </m:oMath>
                </a14:m>
                <a:r>
                  <a:rPr lang="en-US" dirty="0">
                    <a:latin typeface="Times New Roman" panose="02020603050405020304" pitchFamily="18" charset="0"/>
                    <a:ea typeface="Calibri" panose="020F0502020204030204" pitchFamily="34" charset="0"/>
                  </a:rPr>
                  <a:t> [$/kW] </a:t>
                </a:r>
                <a:r>
                  <a:rPr lang="en-US" dirty="0">
                    <a:latin typeface="TimesNewRomanPSMT"/>
                    <a:ea typeface="Calibri" panose="020F0502020204030204" pitchFamily="34" charset="0"/>
                    <a:cs typeface="Times New Roman" panose="02020603050405020304" pitchFamily="18" charset="0"/>
                  </a:rPr>
                  <a:t>–</a:t>
                </a:r>
                <a:r>
                  <a:rPr lang="en-US" dirty="0">
                    <a:latin typeface="Times New Roman" panose="02020603050405020304" pitchFamily="18" charset="0"/>
                    <a:ea typeface="Calibri" panose="020F0502020204030204" pitchFamily="34" charset="0"/>
                  </a:rPr>
                  <a:t>the annual unit cost of the fuel-fired reference installation</a:t>
                </a:r>
                <a:endParaRPr lang="en-US" dirty="0"/>
              </a:p>
            </p:txBody>
          </p:sp>
        </mc:Choice>
        <mc:Fallback xmlns="">
          <p:sp>
            <p:nvSpPr>
              <p:cNvPr id="10" name="Rectangle 9"/>
              <p:cNvSpPr>
                <a:spLocks noRot="1" noChangeAspect="1" noMove="1" noResize="1" noEditPoints="1" noAdjustHandles="1" noChangeArrowheads="1" noChangeShapeType="1" noTextEdit="1"/>
              </p:cNvSpPr>
              <p:nvPr/>
            </p:nvSpPr>
            <p:spPr>
              <a:xfrm>
                <a:off x="1146497" y="4133276"/>
                <a:ext cx="5225405" cy="307777"/>
              </a:xfrm>
              <a:prstGeom prst="rect">
                <a:avLst/>
              </a:prstGeom>
              <a:blipFill>
                <a:blip r:embed="rId7"/>
                <a:stretch>
                  <a:fillRect t="-3922" b="-19608"/>
                </a:stretch>
              </a:blipFill>
            </p:spPr>
            <p:txBody>
              <a:bodyPr/>
              <a:lstStyle/>
              <a:p>
                <a:r>
                  <a:rPr lang="en-US">
                    <a:noFill/>
                  </a:rPr>
                  <a:t> </a:t>
                </a:r>
              </a:p>
            </p:txBody>
          </p:sp>
        </mc:Fallback>
      </mc:AlternateContent>
      <p:sp>
        <p:nvSpPr>
          <p:cNvPr id="11" name="Rectangle 10"/>
          <p:cNvSpPr/>
          <p:nvPr/>
        </p:nvSpPr>
        <p:spPr>
          <a:xfrm>
            <a:off x="1156320" y="4483942"/>
            <a:ext cx="4810932" cy="307777"/>
          </a:xfrm>
          <a:prstGeom prst="rect">
            <a:avLst/>
          </a:prstGeom>
        </p:spPr>
        <p:txBody>
          <a:bodyPr wrap="none">
            <a:spAutoFit/>
          </a:bodyPr>
          <a:lstStyle/>
          <a:p>
            <a:r>
              <a:rPr lang="en-US" dirty="0">
                <a:latin typeface="Cambria Math" panose="02040503050406030204" pitchFamily="18" charset="0"/>
                <a:ea typeface="Calibri" panose="020F0502020204030204" pitchFamily="34" charset="0"/>
                <a:cs typeface="Cambria Math" panose="02040503050406030204" pitchFamily="18" charset="0"/>
              </a:rPr>
              <a:t>𝑅</a:t>
            </a:r>
            <a:r>
              <a:rPr lang="en-US" dirty="0">
                <a:latin typeface="Times New Roman" panose="02020603050405020304" pitchFamily="18" charset="0"/>
                <a:ea typeface="Calibri" panose="020F0502020204030204" pitchFamily="34" charset="0"/>
              </a:rPr>
              <a:t> [$] – the total annual running cost of the hydro-electric station</a:t>
            </a:r>
            <a:endParaRPr lang="en-US" dirty="0"/>
          </a:p>
        </p:txBody>
      </p:sp>
      <p:sp>
        <p:nvSpPr>
          <p:cNvPr id="15" name="Rectangle 14"/>
          <p:cNvSpPr/>
          <p:nvPr/>
        </p:nvSpPr>
        <p:spPr>
          <a:xfrm>
            <a:off x="1146497" y="4834608"/>
            <a:ext cx="5733274" cy="523220"/>
          </a:xfrm>
          <a:prstGeom prst="rect">
            <a:avLst/>
          </a:prstGeom>
        </p:spPr>
        <p:txBody>
          <a:bodyPr wrap="square">
            <a:spAutoFit/>
          </a:bodyPr>
          <a:lstStyle/>
          <a:p>
            <a:r>
              <a:rPr lang="en-US" dirty="0">
                <a:latin typeface="Cambria Math" panose="02040503050406030204" pitchFamily="18" charset="0"/>
                <a:ea typeface="Calibri" panose="020F0502020204030204" pitchFamily="34" charset="0"/>
                <a:cs typeface="Cambria Math" panose="02040503050406030204" pitchFamily="18" charset="0"/>
              </a:rPr>
              <a:t>𝐸</a:t>
            </a:r>
            <a:r>
              <a:rPr lang="en-US" dirty="0">
                <a:latin typeface="Times New Roman" panose="02020603050405020304" pitchFamily="18" charset="0"/>
                <a:ea typeface="Calibri" panose="020F0502020204030204" pitchFamily="34" charset="0"/>
              </a:rPr>
              <a:t> [kWh] – the average energy that can be produced per year, </a:t>
            </a:r>
            <a:r>
              <a:rPr lang="en-US" dirty="0" err="1">
                <a:latin typeface="Times New Roman" panose="02020603050405020304" pitchFamily="18" charset="0"/>
                <a:ea typeface="Calibri" panose="020F0502020204030204" pitchFamily="34" charset="0"/>
              </a:rPr>
              <a:t>nrt</a:t>
            </a:r>
            <a:r>
              <a:rPr lang="en-US" dirty="0">
                <a:latin typeface="Times New Roman" panose="02020603050405020304" pitchFamily="18" charset="0"/>
                <a:ea typeface="Calibri" panose="020F0502020204030204" pitchFamily="34" charset="0"/>
              </a:rPr>
              <a:t> of any energy that may be required for pumping water</a:t>
            </a:r>
            <a:endParaRPr lang="en-US" dirty="0"/>
          </a:p>
        </p:txBody>
      </p:sp>
      <p:sp>
        <p:nvSpPr>
          <p:cNvPr id="16" name="Rectangle 15"/>
          <p:cNvSpPr/>
          <p:nvPr/>
        </p:nvSpPr>
        <p:spPr>
          <a:xfrm>
            <a:off x="6879771" y="3527182"/>
            <a:ext cx="3977046" cy="523220"/>
          </a:xfrm>
          <a:prstGeom prst="rect">
            <a:avLst/>
          </a:prstGeom>
        </p:spPr>
        <p:txBody>
          <a:bodyPr wrap="square">
            <a:spAutoFit/>
          </a:bodyPr>
          <a:lstStyle/>
          <a:p>
            <a:r>
              <a:rPr lang="en-US" dirty="0">
                <a:latin typeface="Cambria Math" panose="02040503050406030204" pitchFamily="18" charset="0"/>
                <a:ea typeface="Calibri" panose="020F0502020204030204" pitchFamily="34" charset="0"/>
                <a:cs typeface="Cambria Math" panose="02040503050406030204" pitchFamily="18" charset="0"/>
              </a:rPr>
              <a:t>𝑘</a:t>
            </a:r>
            <a:r>
              <a:rPr lang="en-US" dirty="0">
                <a:latin typeface="Times New Roman" panose="02020603050405020304" pitchFamily="18" charset="0"/>
                <a:ea typeface="Calibri" panose="020F0502020204030204" pitchFamily="34" charset="0"/>
              </a:rPr>
              <a:t> [$/kWh] – the cost of the fuel consumed in order to generate one kWh</a:t>
            </a:r>
            <a:endParaRPr lang="en-US" dirty="0"/>
          </a:p>
        </p:txBody>
      </p:sp>
      <p:sp>
        <p:nvSpPr>
          <p:cNvPr id="17" name="Rectangle 16"/>
          <p:cNvSpPr/>
          <p:nvPr/>
        </p:nvSpPr>
        <p:spPr>
          <a:xfrm>
            <a:off x="6963605" y="4093291"/>
            <a:ext cx="1904689" cy="307777"/>
          </a:xfrm>
          <a:prstGeom prst="rect">
            <a:avLst/>
          </a:prstGeom>
        </p:spPr>
        <p:txBody>
          <a:bodyPr wrap="none">
            <a:spAutoFit/>
          </a:bodyPr>
          <a:lstStyle/>
          <a:p>
            <a:r>
              <a:rPr lang="en-US" dirty="0">
                <a:latin typeface="Cambria Math" panose="02040503050406030204" pitchFamily="18" charset="0"/>
                <a:ea typeface="Calibri" panose="020F0502020204030204" pitchFamily="34" charset="0"/>
                <a:cs typeface="Cambria Math" panose="02040503050406030204" pitchFamily="18" charset="0"/>
              </a:rPr>
              <a:t>𝑃</a:t>
            </a:r>
            <a:r>
              <a:rPr lang="en-US" baseline="-25000" dirty="0">
                <a:latin typeface="Cambria Math" panose="02040503050406030204" pitchFamily="18" charset="0"/>
                <a:ea typeface="Calibri" panose="020F0502020204030204" pitchFamily="34" charset="0"/>
                <a:cs typeface="Cambria Math" panose="02040503050406030204" pitchFamily="18" charset="0"/>
              </a:rPr>
              <a:t>𝑠</a:t>
            </a:r>
            <a:r>
              <a:rPr lang="en-US" dirty="0">
                <a:latin typeface="Times New Roman" panose="02020603050405020304" pitchFamily="18" charset="0"/>
                <a:ea typeface="Calibri" panose="020F0502020204030204" pitchFamily="34" charset="0"/>
              </a:rPr>
              <a:t> [kW] – firm capacity</a:t>
            </a:r>
            <a:endParaRPr lang="en-US" dirty="0"/>
          </a:p>
        </p:txBody>
      </p:sp>
      <p:sp>
        <p:nvSpPr>
          <p:cNvPr id="18" name="Rectangle 17"/>
          <p:cNvSpPr/>
          <p:nvPr/>
        </p:nvSpPr>
        <p:spPr>
          <a:xfrm>
            <a:off x="6969432" y="4483942"/>
            <a:ext cx="3968266" cy="523220"/>
          </a:xfrm>
          <a:prstGeom prst="rect">
            <a:avLst/>
          </a:prstGeom>
        </p:spPr>
        <p:txBody>
          <a:bodyPr wrap="square">
            <a:spAutoFit/>
          </a:bodyPr>
          <a:lstStyle/>
          <a:p>
            <a:r>
              <a:rPr lang="en-US" dirty="0">
                <a:latin typeface="Times New Roman" panose="02020603050405020304" pitchFamily="18" charset="0"/>
                <a:ea typeface="Calibri" panose="020F0502020204030204" pitchFamily="34" charset="0"/>
                <a:cs typeface="Times New Roman" panose="02020603050405020304" pitchFamily="18" charset="0"/>
              </a:rPr>
              <a:t>𝑉 ($) – the limiting value of annual production of hydro-electric generating station</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73805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a:spLocks noGrp="1"/>
          </p:cNvSpPr>
          <p:nvPr>
            <p:ph type="title"/>
          </p:nvPr>
        </p:nvSpPr>
        <p:spPr>
          <a:xfrm>
            <a:off x="519367" y="699568"/>
            <a:ext cx="11271744" cy="1040741"/>
          </a:xfrm>
          <a:prstGeom prst="rect">
            <a:avLst/>
          </a:prstGeom>
          <a:noFill/>
          <a:ln>
            <a:noFill/>
          </a:ln>
        </p:spPr>
        <p:txBody>
          <a:bodyPr spcFirstLastPara="1" wrap="square" lIns="91425" tIns="45700" rIns="91425" bIns="45700" anchor="ctr" anchorCtr="0">
            <a:normAutofit/>
          </a:bodyPr>
          <a:lstStyle/>
          <a:p>
            <a:pPr lvl="0"/>
            <a:r>
              <a:rPr lang="en-US" sz="2000" dirty="0"/>
              <a:t>Operating Parameters of Hydropower </a:t>
            </a:r>
            <a:r>
              <a:rPr lang="en-US" sz="2000" dirty="0" smtClean="0"/>
              <a:t>Plants </a:t>
            </a:r>
            <a:endParaRPr lang="en-US" sz="2000" dirty="0"/>
          </a:p>
        </p:txBody>
      </p:sp>
      <p:sp>
        <p:nvSpPr>
          <p:cNvPr id="57" name="Google Shape;57;p2"/>
          <p:cNvSpPr txBox="1">
            <a:spLocks noGrp="1"/>
          </p:cNvSpPr>
          <p:nvPr>
            <p:ph type="body" idx="1"/>
          </p:nvPr>
        </p:nvSpPr>
        <p:spPr>
          <a:xfrm>
            <a:off x="519366" y="1741166"/>
            <a:ext cx="11271745" cy="3904891"/>
          </a:xfrm>
          <a:prstGeom prst="rect">
            <a:avLst/>
          </a:prstGeom>
          <a:noFill/>
          <a:ln>
            <a:noFill/>
          </a:ln>
        </p:spPr>
        <p:txBody>
          <a:bodyPr spcFirstLastPara="1" wrap="square" lIns="91425" tIns="45700" rIns="91425" bIns="45700" numCol="2" anchor="t" anchorCtr="0">
            <a:normAutofit/>
          </a:bodyPr>
          <a:lstStyle/>
          <a:p>
            <a:pPr marL="228600" lvl="0" indent="-228600">
              <a:buSzPts val="2800"/>
            </a:pPr>
            <a:r>
              <a:rPr lang="en-US" sz="1800" dirty="0">
                <a:solidFill>
                  <a:schemeClr val="tx1"/>
                </a:solidFill>
              </a:rPr>
              <a:t>Characteristic Curves and </a:t>
            </a:r>
            <a:r>
              <a:rPr lang="en-US" sz="1800" dirty="0" smtClean="0">
                <a:solidFill>
                  <a:schemeClr val="tx1"/>
                </a:solidFill>
              </a:rPr>
              <a:t>Parameters   </a:t>
            </a:r>
            <a:r>
              <a:rPr lang="ru-RU" sz="1800" dirty="0" smtClean="0">
                <a:solidFill>
                  <a:schemeClr val="tx1"/>
                </a:solidFill>
              </a:rPr>
              <a:t> </a:t>
            </a:r>
          </a:p>
          <a:p>
            <a:pPr marL="457200" lvl="1" indent="0">
              <a:buSzPts val="2800"/>
              <a:buNone/>
            </a:pPr>
            <a:endParaRPr lang="mk-MK" sz="1400" dirty="0" smtClean="0">
              <a:solidFill>
                <a:schemeClr val="tx1"/>
              </a:solidFill>
            </a:endParaRPr>
          </a:p>
          <a:p>
            <a:pPr marL="228600" lvl="0" indent="-228600">
              <a:buSzPts val="2800"/>
            </a:pPr>
            <a:r>
              <a:rPr lang="en-US" sz="1800" b="1" dirty="0" smtClean="0">
                <a:solidFill>
                  <a:schemeClr val="accent6">
                    <a:lumMod val="50000"/>
                  </a:schemeClr>
                </a:solidFill>
              </a:rPr>
              <a:t> </a:t>
            </a:r>
            <a:r>
              <a:rPr lang="en-US" sz="1800" b="1" dirty="0">
                <a:solidFill>
                  <a:schemeClr val="accent6">
                    <a:lumMod val="50000"/>
                  </a:schemeClr>
                </a:solidFill>
              </a:rPr>
              <a:t>Size of </a:t>
            </a:r>
            <a:r>
              <a:rPr lang="en-US" sz="1800" b="1" dirty="0" smtClean="0">
                <a:solidFill>
                  <a:schemeClr val="accent6">
                    <a:lumMod val="50000"/>
                  </a:schemeClr>
                </a:solidFill>
              </a:rPr>
              <a:t>Hydro </a:t>
            </a:r>
            <a:r>
              <a:rPr lang="en-US" sz="1800" b="1" dirty="0">
                <a:solidFill>
                  <a:schemeClr val="accent6">
                    <a:lumMod val="50000"/>
                  </a:schemeClr>
                </a:solidFill>
              </a:rPr>
              <a:t>Power Plant </a:t>
            </a:r>
            <a:r>
              <a:rPr lang="en-US" sz="1800" b="1" dirty="0" smtClean="0">
                <a:solidFill>
                  <a:schemeClr val="accent6">
                    <a:lumMod val="50000"/>
                  </a:schemeClr>
                </a:solidFill>
              </a:rPr>
              <a:t>Construction  </a:t>
            </a:r>
            <a:r>
              <a:rPr lang="ru-RU" sz="18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Selection and Presentation of Criteria </a:t>
            </a:r>
            <a:r>
              <a:rPr lang="ru-RU" sz="1600" b="1" dirty="0" smtClean="0">
                <a:solidFill>
                  <a:schemeClr val="accent6">
                    <a:lumMod val="50000"/>
                  </a:schemeClr>
                </a:solidFill>
              </a:rPr>
              <a:t> </a:t>
            </a:r>
          </a:p>
          <a:p>
            <a:pPr marL="457200" lvl="1" indent="0">
              <a:buSzPts val="2800"/>
              <a:buNone/>
            </a:pPr>
            <a:endParaRPr lang="ru-RU" sz="1400" b="1" dirty="0" smtClean="0">
              <a:solidFill>
                <a:schemeClr val="accent6">
                  <a:lumMod val="50000"/>
                </a:schemeClr>
              </a:solidFill>
            </a:endParaRPr>
          </a:p>
          <a:p>
            <a:pPr marL="228600" lvl="0" indent="-228600">
              <a:buSzPts val="2800"/>
            </a:pPr>
            <a:r>
              <a:rPr lang="en-US" sz="1800" dirty="0"/>
              <a:t>Number and Size of </a:t>
            </a:r>
            <a:r>
              <a:rPr lang="en-US" sz="1800" dirty="0" smtClean="0"/>
              <a:t>Units </a:t>
            </a:r>
          </a:p>
          <a:p>
            <a:pPr marL="0" lvl="0" indent="0">
              <a:buSzPts val="2800"/>
              <a:buNone/>
            </a:pPr>
            <a:endParaRPr lang="en-US" sz="1800" dirty="0" smtClean="0"/>
          </a:p>
          <a:p>
            <a:pPr marL="228600" lvl="0" indent="-228600">
              <a:buSzPts val="2800"/>
            </a:pPr>
            <a:r>
              <a:rPr lang="en-US" sz="1800" dirty="0" smtClean="0"/>
              <a:t> </a:t>
            </a:r>
            <a:r>
              <a:rPr lang="ru-RU" sz="1800" dirty="0" smtClean="0"/>
              <a:t> </a:t>
            </a:r>
            <a:r>
              <a:rPr lang="en-US" sz="1800" dirty="0"/>
              <a:t>Electricity consumption and production</a:t>
            </a:r>
            <a:endParaRPr lang="ru-RU" sz="1800" dirty="0" smtClean="0"/>
          </a:p>
          <a:p>
            <a:pPr marL="685800" lvl="1" indent="-228600">
              <a:buSzPts val="2800"/>
            </a:pPr>
            <a:r>
              <a:rPr lang="en-US" sz="1600" dirty="0"/>
              <a:t>Consumption </a:t>
            </a:r>
            <a:r>
              <a:rPr lang="en-US" sz="1600" dirty="0" smtClean="0"/>
              <a:t>Factors  </a:t>
            </a:r>
          </a:p>
          <a:p>
            <a:pPr marL="685800" lvl="1" indent="-228600">
              <a:buSzPts val="2800"/>
            </a:pPr>
            <a:r>
              <a:rPr lang="ru-RU" sz="1600" dirty="0" smtClean="0"/>
              <a:t> </a:t>
            </a:r>
            <a:r>
              <a:rPr lang="en-US" sz="1600" dirty="0"/>
              <a:t>Production </a:t>
            </a:r>
            <a:r>
              <a:rPr lang="en-US" sz="1600" dirty="0" smtClean="0"/>
              <a:t>Factors </a:t>
            </a:r>
          </a:p>
          <a:p>
            <a:pPr marL="457200" lvl="1" indent="0">
              <a:buSzPts val="2800"/>
              <a:buNone/>
            </a:pPr>
            <a:endParaRPr lang="en-US" sz="1600" dirty="0" smtClean="0"/>
          </a:p>
          <a:p>
            <a:pPr marL="228600" lvl="0" indent="-228600">
              <a:buSzPts val="2800"/>
            </a:pPr>
            <a:r>
              <a:rPr lang="ru-RU" sz="1800" dirty="0"/>
              <a:t> </a:t>
            </a:r>
            <a:r>
              <a:rPr lang="en-US" sz="1800" dirty="0"/>
              <a:t>Efficient </a:t>
            </a:r>
            <a:r>
              <a:rPr lang="en-US" sz="1800" dirty="0" smtClean="0"/>
              <a:t>design </a:t>
            </a:r>
            <a:endParaRPr lang="ru-RU" sz="1800" dirty="0"/>
          </a:p>
          <a:p>
            <a:pPr marL="685800" lvl="1" indent="-228600">
              <a:buSzPts val="2800"/>
            </a:pPr>
            <a:r>
              <a:rPr lang="en-US" sz="1600" dirty="0"/>
              <a:t>Modelling </a:t>
            </a:r>
            <a:r>
              <a:rPr lang="en-US" sz="1600" dirty="0" smtClean="0"/>
              <a:t>techniques   </a:t>
            </a:r>
            <a:endParaRPr lang="en-US" sz="1600" dirty="0"/>
          </a:p>
          <a:p>
            <a:pPr marL="685800" lvl="1" indent="-228600">
              <a:buSzPts val="2800"/>
            </a:pPr>
            <a:r>
              <a:rPr lang="ru-RU" sz="1600" dirty="0"/>
              <a:t> </a:t>
            </a:r>
            <a:r>
              <a:rPr lang="en-US" sz="1600" dirty="0"/>
              <a:t>Advanced </a:t>
            </a:r>
            <a:r>
              <a:rPr lang="en-US" sz="1600" dirty="0" smtClean="0"/>
              <a:t>materials </a:t>
            </a:r>
          </a:p>
          <a:p>
            <a:pPr marL="457200" lvl="1" indent="0">
              <a:buSzPts val="2800"/>
              <a:buNone/>
            </a:pPr>
            <a:r>
              <a:rPr lang="en-US" sz="1600" dirty="0" smtClean="0"/>
              <a:t> </a:t>
            </a:r>
            <a:endParaRPr lang="en-US" sz="1600" dirty="0"/>
          </a:p>
          <a:p>
            <a:pPr marL="228600" lvl="0" indent="-228600">
              <a:buSzPts val="2800"/>
            </a:pPr>
            <a:r>
              <a:rPr lang="en-US" sz="1600" dirty="0"/>
              <a:t> </a:t>
            </a:r>
            <a:r>
              <a:rPr lang="en-US" sz="1600" dirty="0" smtClean="0"/>
              <a:t> </a:t>
            </a:r>
            <a:r>
              <a:rPr lang="ru-RU" sz="1800" dirty="0"/>
              <a:t> </a:t>
            </a:r>
            <a:r>
              <a:rPr lang="en-US" sz="1800" dirty="0"/>
              <a:t>Digitalization in </a:t>
            </a:r>
            <a:r>
              <a:rPr lang="en-US" sz="1800" dirty="0" smtClean="0"/>
              <a:t>hydropower  </a:t>
            </a:r>
            <a:endParaRPr lang="ru-RU" sz="1800" dirty="0"/>
          </a:p>
          <a:p>
            <a:pPr marL="685800" lvl="1" indent="-228600">
              <a:buSzPts val="2800"/>
            </a:pPr>
            <a:r>
              <a:rPr lang="en-US" sz="1600" dirty="0"/>
              <a:t>Asset performance </a:t>
            </a:r>
            <a:r>
              <a:rPr lang="en-US" sz="1600" dirty="0" smtClean="0"/>
              <a:t>management </a:t>
            </a:r>
          </a:p>
          <a:p>
            <a:pPr marL="685800" lvl="1" indent="-228600">
              <a:buSzPts val="2800"/>
            </a:pPr>
            <a:r>
              <a:rPr lang="en-US" sz="1600" dirty="0"/>
              <a:t>Condition monitoring </a:t>
            </a:r>
            <a:r>
              <a:rPr lang="en-US" sz="1600" dirty="0" smtClean="0"/>
              <a:t>equipment </a:t>
            </a:r>
          </a:p>
          <a:p>
            <a:pPr marL="685800" lvl="1" indent="-228600">
              <a:buSzPts val="2800"/>
            </a:pPr>
            <a:r>
              <a:rPr lang="en-US" sz="1600" dirty="0"/>
              <a:t>Outage </a:t>
            </a:r>
            <a:r>
              <a:rPr lang="en-US" sz="1600" dirty="0" smtClean="0"/>
              <a:t>management </a:t>
            </a:r>
          </a:p>
          <a:p>
            <a:pPr marL="685800" lvl="1" indent="-228600">
              <a:buSzPts val="2800"/>
            </a:pPr>
            <a:r>
              <a:rPr lang="en-US" sz="1600" dirty="0"/>
              <a:t>SCADA </a:t>
            </a:r>
            <a:r>
              <a:rPr lang="en-US" sz="1600" dirty="0" smtClean="0"/>
              <a:t>hydropower</a:t>
            </a:r>
          </a:p>
          <a:p>
            <a:pPr marL="685800" lvl="1" indent="-228600">
              <a:buSzPts val="2800"/>
            </a:pPr>
            <a:r>
              <a:rPr lang="en-US" sz="1600" dirty="0"/>
              <a:t>Internet of Things (</a:t>
            </a:r>
            <a:r>
              <a:rPr lang="en-US" sz="1600" dirty="0" err="1"/>
              <a:t>IoT</a:t>
            </a:r>
            <a:r>
              <a:rPr lang="en-US" sz="1600" dirty="0"/>
              <a:t>) in </a:t>
            </a:r>
            <a:r>
              <a:rPr lang="en-US" sz="1600" dirty="0" smtClean="0"/>
              <a:t>hydropower    </a:t>
            </a:r>
            <a:endParaRPr lang="en-US" sz="1600" dirty="0"/>
          </a:p>
          <a:p>
            <a:pPr marL="685800" lvl="1" indent="-228600">
              <a:buSzPts val="2800"/>
            </a:pPr>
            <a:r>
              <a:rPr lang="ru-RU" sz="1600" dirty="0"/>
              <a:t> </a:t>
            </a:r>
            <a:r>
              <a:rPr lang="en-US" sz="1600" dirty="0"/>
              <a:t>Artificial intelligence and machine </a:t>
            </a:r>
            <a:r>
              <a:rPr lang="en-US" sz="1600" dirty="0" smtClean="0"/>
              <a:t>learning  </a:t>
            </a:r>
            <a:endParaRPr lang="en-US" sz="1600" dirty="0"/>
          </a:p>
          <a:p>
            <a:pPr marL="457200" lvl="1" indent="0">
              <a:buSzPts val="2800"/>
              <a:buNone/>
            </a:pPr>
            <a:r>
              <a:rPr lang="en-US" sz="1600" dirty="0"/>
              <a:t> </a:t>
            </a:r>
          </a:p>
        </p:txBody>
      </p:sp>
      <p:sp>
        <p:nvSpPr>
          <p:cNvPr id="58" name="Google Shape;58;p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5" name="Picture 4"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6" name="Picture 5"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4.2.	Size of Hydroelectric Power Plant </a:t>
            </a:r>
            <a:r>
              <a:rPr lang="en-US" sz="2000" dirty="0" smtClean="0"/>
              <a:t>Construction</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23839" y="1743133"/>
            <a:ext cx="10856961" cy="3809976"/>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size of hydropower plant construction refers to the maximum capacity of all installed facilities without reserves or the highest water consumption for all facilities [m</a:t>
            </a:r>
            <a:r>
              <a:rPr lang="en-US" sz="1600" baseline="30000" dirty="0"/>
              <a:t>3</a:t>
            </a:r>
            <a:r>
              <a:rPr lang="en-US" sz="1600" dirty="0"/>
              <a:t>/s]. Properly selecting the size of construction is of utmost importance due to its impact on the rational and economic utilization of water power</a:t>
            </a:r>
            <a:r>
              <a:rPr lang="ru-RU" sz="1600" dirty="0" smtClean="0"/>
              <a:t>.</a:t>
            </a:r>
            <a:r>
              <a:rPr lang="en-US" sz="1600" dirty="0" smtClean="0"/>
              <a:t> </a:t>
            </a:r>
          </a:p>
          <a:p>
            <a:pPr marL="0" lvl="0" indent="0">
              <a:lnSpc>
                <a:spcPct val="120000"/>
              </a:lnSpc>
              <a:spcBef>
                <a:spcPts val="0"/>
              </a:spcBef>
              <a:buSzPts val="2800"/>
              <a:buNone/>
            </a:pPr>
            <a:r>
              <a:rPr lang="en-US" sz="1600" dirty="0"/>
              <a:t>It is known that with the size of construction, the annual energy production increases according to a certain law, but at the same time, investment costs also increase. Since these two factors have opposing effects on the size of construction, a compromise solution should be found that will be economically most favorable under given conditions</a:t>
            </a:r>
            <a:r>
              <a:rPr lang="ru-RU" sz="1600" dirty="0" smtClean="0"/>
              <a:t>.</a:t>
            </a:r>
            <a:endParaRPr lang="en-US" sz="1600" dirty="0" smtClean="0"/>
          </a:p>
          <a:p>
            <a:pPr marL="0" lvl="0" indent="0">
              <a:lnSpc>
                <a:spcPct val="120000"/>
              </a:lnSpc>
              <a:spcBef>
                <a:spcPts val="0"/>
              </a:spcBef>
              <a:buSzPts val="2800"/>
              <a:buNone/>
            </a:pPr>
            <a:endParaRPr lang="ru-RU" sz="16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519190" y="1119932"/>
            <a:ext cx="10017299" cy="560501"/>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smtClean="0"/>
              <a:t>4.2.	Size of Hydroelectric Power Plant Construction</a:t>
            </a:r>
            <a:r>
              <a:rPr lang="mk-MK" sz="2000" dirty="0" smtClean="0"/>
              <a:t/>
            </a:r>
            <a:br>
              <a:rPr lang="mk-MK" sz="2000" dirty="0" smtClean="0"/>
            </a:br>
            <a:r>
              <a:rPr lang="en-US" sz="2000" dirty="0"/>
              <a:t>4.2.1.	Selection and Presentation of Criteria</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812800" y="1859245"/>
            <a:ext cx="10464800" cy="208864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From several existing criteria, which may be more or less familiar, the following should be chosen:</a:t>
            </a:r>
          </a:p>
          <a:p>
            <a:pPr marL="0" lvl="0" indent="0">
              <a:lnSpc>
                <a:spcPct val="120000"/>
              </a:lnSpc>
              <a:spcBef>
                <a:spcPts val="600"/>
              </a:spcBef>
              <a:spcAft>
                <a:spcPts val="600"/>
              </a:spcAft>
              <a:buSzPts val="2800"/>
              <a:buNone/>
            </a:pPr>
            <a:r>
              <a:rPr lang="en-US" sz="1600" dirty="0"/>
              <a:t>1. Minimum production cost of energy;</a:t>
            </a:r>
          </a:p>
          <a:p>
            <a:pPr marL="0" lvl="0" indent="0">
              <a:lnSpc>
                <a:spcPct val="120000"/>
              </a:lnSpc>
              <a:spcBef>
                <a:spcPts val="600"/>
              </a:spcBef>
              <a:spcAft>
                <a:spcPts val="600"/>
              </a:spcAft>
              <a:buSzPts val="2800"/>
              <a:buNone/>
            </a:pPr>
            <a:r>
              <a:rPr lang="en-US" sz="1600" dirty="0"/>
              <a:t>2. Minimum operating costs for hydro power plant and additional thermal power plant; </a:t>
            </a:r>
          </a:p>
          <a:p>
            <a:pPr marL="0" lvl="0" indent="0">
              <a:lnSpc>
                <a:spcPct val="120000"/>
              </a:lnSpc>
              <a:spcBef>
                <a:spcPts val="600"/>
              </a:spcBef>
              <a:spcAft>
                <a:spcPts val="600"/>
              </a:spcAft>
              <a:buSzPts val="2800"/>
              <a:buNone/>
            </a:pPr>
            <a:r>
              <a:rPr lang="en-US" sz="1600" dirty="0"/>
              <a:t>3. Maximum increase in production value achievable through the sale of energy.</a:t>
            </a:r>
            <a:endParaRPr lang="ru-RU" sz="1600" dirty="0" smtClean="0"/>
          </a:p>
        </p:txBody>
      </p:sp>
      <p:sp>
        <p:nvSpPr>
          <p:cNvPr id="2" name="Rectangle 1"/>
          <p:cNvSpPr/>
          <p:nvPr/>
        </p:nvSpPr>
        <p:spPr>
          <a:xfrm>
            <a:off x="1204685" y="4182489"/>
            <a:ext cx="9177347" cy="584775"/>
          </a:xfrm>
          <a:prstGeom prst="rect">
            <a:avLst/>
          </a:prstGeom>
        </p:spPr>
        <p:txBody>
          <a:bodyPr wrap="square">
            <a:spAutoFit/>
          </a:bodyPr>
          <a:lstStyle/>
          <a:p>
            <a:r>
              <a:rPr lang="en-US" sz="1600" dirty="0">
                <a:latin typeface="TimesNewRomanPSMT"/>
                <a:ea typeface="Calibri" panose="020F0502020204030204" pitchFamily="34" charset="0"/>
                <a:cs typeface="Times New Roman" panose="02020603050405020304" pitchFamily="18" charset="0"/>
              </a:rPr>
              <a:t>There are indeed various methods for selecting the economic sizes of construction for hydropower plants, but these methods go beyond the scope of this course.</a:t>
            </a:r>
            <a:endParaRPr lang="en-US" sz="1600" dirty="0"/>
          </a:p>
        </p:txBody>
      </p:sp>
    </p:spTree>
    <p:extLst>
      <p:ext uri="{BB962C8B-B14F-4D97-AF65-F5344CB8AC3E}">
        <p14:creationId xmlns:p14="http://schemas.microsoft.com/office/powerpoint/2010/main" val="41845992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519190" y="1119932"/>
            <a:ext cx="10017299" cy="560501"/>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smtClean="0"/>
              <a:t>4.2.	Size of Hydroelectric Power Plant Construction</a:t>
            </a:r>
            <a:r>
              <a:rPr lang="mk-MK" sz="2000" dirty="0" smtClean="0"/>
              <a:t/>
            </a:r>
            <a:br>
              <a:rPr lang="mk-MK" sz="2000" dirty="0" smtClean="0"/>
            </a:br>
            <a:r>
              <a:rPr lang="en-US" sz="2000" dirty="0"/>
              <a:t>4.2.1.	Selection and Presentation of Criteria</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812800" y="1859245"/>
            <a:ext cx="10464800" cy="1928984"/>
          </a:xfrm>
          <a:prstGeom prst="rect">
            <a:avLst/>
          </a:prstGeom>
          <a:noFill/>
          <a:ln>
            <a:noFill/>
          </a:ln>
        </p:spPr>
        <p:txBody>
          <a:bodyPr spcFirstLastPara="1" wrap="square" lIns="91425" tIns="45700" rIns="91425" bIns="45700" anchor="t" anchorCtr="0">
            <a:normAutofit lnSpcReduction="10000"/>
          </a:bodyPr>
          <a:lstStyle/>
          <a:p>
            <a:pPr marL="0" lvl="0" indent="0">
              <a:lnSpc>
                <a:spcPct val="120000"/>
              </a:lnSpc>
              <a:spcBef>
                <a:spcPts val="600"/>
              </a:spcBef>
              <a:spcAft>
                <a:spcPts val="600"/>
              </a:spcAft>
              <a:buSzPts val="2800"/>
              <a:buNone/>
            </a:pPr>
            <a:r>
              <a:rPr lang="en-US" sz="1600" dirty="0" smtClean="0"/>
              <a:t>1. </a:t>
            </a:r>
            <a:r>
              <a:rPr lang="en-US" sz="1600" i="1" dirty="0" smtClean="0"/>
              <a:t>Minimum </a:t>
            </a:r>
            <a:r>
              <a:rPr lang="en-US" sz="1600" i="1" dirty="0"/>
              <a:t>production cost of </a:t>
            </a:r>
            <a:r>
              <a:rPr lang="en-US" sz="1600" i="1" dirty="0" smtClean="0"/>
              <a:t>energy</a:t>
            </a:r>
            <a:r>
              <a:rPr lang="mk-MK" sz="1600" i="1" dirty="0" smtClean="0"/>
              <a:t> </a:t>
            </a:r>
          </a:p>
          <a:p>
            <a:pPr marL="0" lvl="0" indent="0">
              <a:lnSpc>
                <a:spcPct val="120000"/>
              </a:lnSpc>
              <a:spcBef>
                <a:spcPts val="600"/>
              </a:spcBef>
              <a:spcAft>
                <a:spcPts val="600"/>
              </a:spcAft>
              <a:buSzPts val="2800"/>
              <a:buNone/>
            </a:pPr>
            <a:r>
              <a:rPr lang="en-US" sz="1600" dirty="0"/>
              <a:t>I</a:t>
            </a:r>
            <a:r>
              <a:rPr lang="en-US" sz="1600" dirty="0" smtClean="0"/>
              <a:t>nvestment </a:t>
            </a:r>
            <a:r>
              <a:rPr lang="en-US" sz="1600" dirty="0"/>
              <a:t>costs and annual operational costs for the power plant depend on the installed capacity, i.e., the maximum water consumption. </a:t>
            </a:r>
            <a:endParaRPr lang="en-US" sz="1600" dirty="0" smtClean="0"/>
          </a:p>
          <a:p>
            <a:pPr marL="0" lvl="0" indent="0">
              <a:lnSpc>
                <a:spcPct val="120000"/>
              </a:lnSpc>
              <a:spcBef>
                <a:spcPts val="600"/>
              </a:spcBef>
              <a:spcAft>
                <a:spcPts val="600"/>
              </a:spcAft>
              <a:buSzPts val="2800"/>
              <a:buNone/>
            </a:pPr>
            <a:r>
              <a:rPr lang="en-US" sz="1600" dirty="0"/>
              <a:t>Therefore, it is necessary to determine the investment costs, annual costs, and production for various sizes of construction in different areas where the minimum production cost is expected. </a:t>
            </a:r>
          </a:p>
        </p:txBody>
      </p:sp>
      <mc:AlternateContent xmlns:mc="http://schemas.openxmlformats.org/markup-compatibility/2006" xmlns:a14="http://schemas.microsoft.com/office/drawing/2010/main">
        <mc:Choice Requires="a14">
          <p:sp>
            <p:nvSpPr>
              <p:cNvPr id="3" name="Rectangle 2"/>
              <p:cNvSpPr/>
              <p:nvPr/>
            </p:nvSpPr>
            <p:spPr>
              <a:xfrm>
                <a:off x="1096709" y="3730173"/>
                <a:ext cx="2607830" cy="338554"/>
              </a:xfrm>
              <a:prstGeom prst="rect">
                <a:avLst/>
              </a:prstGeom>
            </p:spPr>
            <p:txBody>
              <a:bodyPr wrap="none">
                <a:spAutoFit/>
              </a:bodyPr>
              <a:lstStyle/>
              <a:p>
                <a:r>
                  <a:rPr lang="en-US" sz="1600" dirty="0">
                    <a:latin typeface="Times New Roman" panose="02020603050405020304" pitchFamily="18" charset="0"/>
                    <a:ea typeface="Calibri" panose="020F0502020204030204" pitchFamily="34" charset="0"/>
                  </a:rPr>
                  <a:t>The investment quotient </a:t>
                </a:r>
                <a14:m>
                  <m:oMath xmlns:m="http://schemas.openxmlformats.org/officeDocument/2006/math">
                    <m:r>
                      <a:rPr lang="en-US" sz="1600" i="1">
                        <a:latin typeface="Cambria Math" panose="02040503050406030204" pitchFamily="18" charset="0"/>
                        <a:ea typeface="Times New Roman" panose="02020603050405020304" pitchFamily="18" charset="0"/>
                        <a:cs typeface="Times New Roman" panose="02020603050405020304" pitchFamily="18" charset="0"/>
                      </a:rPr>
                      <m:t>𝐶</m:t>
                    </m:r>
                  </m:oMath>
                </a14:m>
                <a:r>
                  <a:rPr lang="en-US" sz="1600" dirty="0">
                    <a:latin typeface="Times New Roman" panose="02020603050405020304" pitchFamily="18" charset="0"/>
                    <a:ea typeface="Calibri" panose="020F0502020204030204" pitchFamily="34" charset="0"/>
                  </a:rPr>
                  <a:t> is </a:t>
                </a:r>
                <a:endParaRPr lang="en-US" sz="1600" dirty="0"/>
              </a:p>
            </p:txBody>
          </p:sp>
        </mc:Choice>
        <mc:Fallback xmlns="">
          <p:sp>
            <p:nvSpPr>
              <p:cNvPr id="3" name="Rectangle 2"/>
              <p:cNvSpPr>
                <a:spLocks noRot="1" noChangeAspect="1" noMove="1" noResize="1" noEditPoints="1" noAdjustHandles="1" noChangeArrowheads="1" noChangeShapeType="1" noTextEdit="1"/>
              </p:cNvSpPr>
              <p:nvPr/>
            </p:nvSpPr>
            <p:spPr>
              <a:xfrm>
                <a:off x="1096709" y="3730173"/>
                <a:ext cx="2607830" cy="338554"/>
              </a:xfrm>
              <a:prstGeom prst="rect">
                <a:avLst/>
              </a:prstGeom>
              <a:blipFill>
                <a:blip r:embed="rId5"/>
                <a:stretch>
                  <a:fillRect l="-1402" t="-5455" b="-2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3823180" y="3730173"/>
                <a:ext cx="1367490"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type m:val="lin"/>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𝐵</m:t>
                              </m:r>
                            </m:e>
                            <m:sub>
                              <m:r>
                                <a:rPr lang="en-US" sz="1600" i="1">
                                  <a:latin typeface="Cambria Math" panose="02040503050406030204" pitchFamily="18" charset="0"/>
                                </a:rPr>
                                <m:t>𝐻</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𝑊</m:t>
                              </m:r>
                            </m:e>
                            <m:sub>
                              <m:r>
                                <a:rPr lang="en-US" sz="1600" i="1">
                                  <a:latin typeface="Cambria Math" panose="02040503050406030204" pitchFamily="18" charset="0"/>
                                </a:rPr>
                                <m:t>𝑘</m:t>
                              </m:r>
                            </m:sub>
                          </m:sSub>
                        </m:den>
                      </m:f>
                      <m:r>
                        <a:rPr lang="en-US" sz="1600">
                          <a:latin typeface="Cambria Math" panose="02040503050406030204" pitchFamily="18" charset="0"/>
                        </a:rPr>
                        <m:t>= </m:t>
                      </m:r>
                      <m:r>
                        <a:rPr lang="en-US" sz="1600" i="1">
                          <a:latin typeface="Cambria Math" panose="02040503050406030204" pitchFamily="18" charset="0"/>
                        </a:rPr>
                        <m:t>𝐶</m:t>
                      </m:r>
                      <m:r>
                        <a:rPr lang="en-US" sz="1600">
                          <a:latin typeface="Cambria Math" panose="02040503050406030204" pitchFamily="18" charset="0"/>
                        </a:rPr>
                        <m:t> </m:t>
                      </m:r>
                    </m:oMath>
                  </m:oMathPara>
                </a14:m>
                <a:endParaRPr lang="en-US" sz="1600" dirty="0"/>
              </a:p>
            </p:txBody>
          </p:sp>
        </mc:Choice>
        <mc:Fallback xmlns="">
          <p:sp>
            <p:nvSpPr>
              <p:cNvPr id="10" name="Rectangle 9"/>
              <p:cNvSpPr>
                <a:spLocks noRot="1" noChangeAspect="1" noMove="1" noResize="1" noEditPoints="1" noAdjustHandles="1" noChangeArrowheads="1" noChangeShapeType="1" noTextEdit="1"/>
              </p:cNvSpPr>
              <p:nvPr/>
            </p:nvSpPr>
            <p:spPr>
              <a:xfrm>
                <a:off x="3823180" y="3730173"/>
                <a:ext cx="1367490" cy="338554"/>
              </a:xfrm>
              <a:prstGeom prst="rect">
                <a:avLst/>
              </a:prstGeom>
              <a:blipFill>
                <a:blip r:embed="rId6"/>
                <a:stretch>
                  <a:fillRect t="-101818" b="-169091"/>
                </a:stretch>
              </a:blipFill>
            </p:spPr>
            <p:txBody>
              <a:bodyPr/>
              <a:lstStyle/>
              <a:p>
                <a:r>
                  <a:rPr lang="en-US">
                    <a:noFill/>
                  </a:rPr>
                  <a:t> </a:t>
                </a:r>
              </a:p>
            </p:txBody>
          </p:sp>
        </mc:Fallback>
      </mc:AlternateContent>
      <p:sp>
        <p:nvSpPr>
          <p:cNvPr id="11" name="Rectangle 10"/>
          <p:cNvSpPr/>
          <p:nvPr/>
        </p:nvSpPr>
        <p:spPr>
          <a:xfrm>
            <a:off x="3968323" y="4145921"/>
            <a:ext cx="1710725" cy="338554"/>
          </a:xfrm>
          <a:prstGeom prst="rect">
            <a:avLst/>
          </a:prstGeom>
        </p:spPr>
        <p:txBody>
          <a:bodyPr wrap="none">
            <a:spAutoFit/>
          </a:bodyPr>
          <a:lstStyle/>
          <a:p>
            <a:r>
              <a:rPr lang="mk-MK" sz="1600" dirty="0">
                <a:latin typeface="Cambria Math" panose="02040503050406030204" pitchFamily="18" charset="0"/>
                <a:ea typeface="Calibri" panose="020F0502020204030204" pitchFamily="34" charset="0"/>
                <a:cs typeface="Cambria Math" panose="02040503050406030204" pitchFamily="18" charset="0"/>
              </a:rPr>
              <a:t>𝐵</a:t>
            </a:r>
            <a:r>
              <a:rPr lang="mk-MK" sz="1600" baseline="-25000" dirty="0">
                <a:latin typeface="Cambria Math" panose="02040503050406030204" pitchFamily="18" charset="0"/>
                <a:ea typeface="Calibri" panose="020F0502020204030204" pitchFamily="34" charset="0"/>
                <a:cs typeface="Cambria Math" panose="02040503050406030204" pitchFamily="18" charset="0"/>
              </a:rPr>
              <a:t>𝐻</a:t>
            </a:r>
            <a:r>
              <a:rPr lang="mk-MK" sz="1600" dirty="0">
                <a:latin typeface="TimesNewRomanPSMT"/>
                <a:ea typeface="Calibri" panose="020F0502020204030204" pitchFamily="34" charset="0"/>
                <a:cs typeface="Times New Roman" panose="02020603050405020304" pitchFamily="18" charset="0"/>
              </a:rPr>
              <a:t> </a:t>
            </a:r>
            <a:r>
              <a:rPr lang="mk-MK" sz="1600" dirty="0" smtClean="0">
                <a:latin typeface="TimesNewRomanPSMT"/>
                <a:ea typeface="Calibri" panose="020F0502020204030204" pitchFamily="34" charset="0"/>
                <a:cs typeface="Times New Roman" panose="02020603050405020304" pitchFamily="18" charset="0"/>
              </a:rPr>
              <a:t>– </a:t>
            </a:r>
            <a:r>
              <a:rPr lang="en-US" dirty="0"/>
              <a:t>investments </a:t>
            </a:r>
            <a:r>
              <a:rPr lang="mk-MK" sz="1600" dirty="0" smtClean="0">
                <a:latin typeface="TimesNewRomanPSMT"/>
                <a:ea typeface="Calibri" panose="020F0502020204030204" pitchFamily="34" charset="0"/>
                <a:cs typeface="Times New Roman" panose="02020603050405020304" pitchFamily="18" charset="0"/>
              </a:rPr>
              <a:t> </a:t>
            </a:r>
            <a:endParaRPr lang="en-US" sz="1600" dirty="0"/>
          </a:p>
        </p:txBody>
      </p:sp>
      <p:sp>
        <p:nvSpPr>
          <p:cNvPr id="12" name="Rectangle 11"/>
          <p:cNvSpPr/>
          <p:nvPr/>
        </p:nvSpPr>
        <p:spPr>
          <a:xfrm>
            <a:off x="3968323" y="4492318"/>
            <a:ext cx="1975221" cy="307777"/>
          </a:xfrm>
          <a:prstGeom prst="rect">
            <a:avLst/>
          </a:prstGeom>
        </p:spPr>
        <p:txBody>
          <a:bodyPr wrap="none">
            <a:spAutoFit/>
          </a:bodyPr>
          <a:lstStyle/>
          <a:p>
            <a:r>
              <a:rPr lang="mk-MK" i="1" dirty="0">
                <a:latin typeface="TimesNewRomanPSMT"/>
                <a:ea typeface="Calibri" panose="020F0502020204030204" pitchFamily="34" charset="0"/>
                <a:cs typeface="Times New Roman" panose="02020603050405020304" pitchFamily="18" charset="0"/>
              </a:rPr>
              <a:t>W</a:t>
            </a:r>
            <a:r>
              <a:rPr lang="mk-MK" i="1" baseline="-25000" dirty="0">
                <a:latin typeface="TimesNewRomanPSMT"/>
                <a:ea typeface="Calibri" panose="020F0502020204030204" pitchFamily="34" charset="0"/>
                <a:cs typeface="Times New Roman" panose="02020603050405020304" pitchFamily="18" charset="0"/>
              </a:rPr>
              <a:t>k</a:t>
            </a:r>
            <a:r>
              <a:rPr lang="mk-MK" dirty="0">
                <a:latin typeface="TimesNewRomanPSMT"/>
                <a:ea typeface="Calibri" panose="020F0502020204030204" pitchFamily="34" charset="0"/>
                <a:cs typeface="Times New Roman" panose="02020603050405020304" pitchFamily="18" charset="0"/>
              </a:rPr>
              <a:t> </a:t>
            </a:r>
            <a:r>
              <a:rPr lang="mk-MK" dirty="0" smtClean="0">
                <a:latin typeface="TimesNewRomanPSMT"/>
                <a:ea typeface="Calibri" panose="020F0502020204030204" pitchFamily="34" charset="0"/>
                <a:cs typeface="Times New Roman" panose="02020603050405020304" pitchFamily="18" charset="0"/>
              </a:rPr>
              <a:t>– </a:t>
            </a:r>
            <a:r>
              <a:rPr lang="en-US" dirty="0"/>
              <a:t>useful production</a:t>
            </a:r>
          </a:p>
        </p:txBody>
      </p:sp>
      <p:sp>
        <p:nvSpPr>
          <p:cNvPr id="4" name="Rectangle 3"/>
          <p:cNvSpPr/>
          <p:nvPr/>
        </p:nvSpPr>
        <p:spPr>
          <a:xfrm>
            <a:off x="6180178" y="4347191"/>
            <a:ext cx="4727642" cy="523220"/>
          </a:xfrm>
          <a:prstGeom prst="rect">
            <a:avLst/>
          </a:prstGeom>
        </p:spPr>
        <p:txBody>
          <a:bodyPr wrap="square">
            <a:spAutoFit/>
          </a:bodyPr>
          <a:lstStyle/>
          <a:p>
            <a:r>
              <a:rPr lang="en-US" dirty="0">
                <a:latin typeface="Times New Roman" panose="02020603050405020304" pitchFamily="18" charset="0"/>
                <a:ea typeface="Calibri" panose="020F0502020204030204" pitchFamily="34" charset="0"/>
              </a:rPr>
              <a:t>The useful energy </a:t>
            </a:r>
            <a:r>
              <a:rPr lang="mk-MK" dirty="0">
                <a:latin typeface="Cambria Math" panose="02040503050406030204" pitchFamily="18" charset="0"/>
                <a:ea typeface="Calibri" panose="020F0502020204030204" pitchFamily="34" charset="0"/>
                <a:cs typeface="Cambria Math" panose="02040503050406030204" pitchFamily="18" charset="0"/>
              </a:rPr>
              <a:t>𝑊</a:t>
            </a:r>
            <a:r>
              <a:rPr lang="mk-MK" baseline="-25000" dirty="0">
                <a:latin typeface="Cambria Math" panose="02040503050406030204" pitchFamily="18" charset="0"/>
                <a:ea typeface="Calibri" panose="020F0502020204030204" pitchFamily="34" charset="0"/>
                <a:cs typeface="Cambria Math" panose="02040503050406030204" pitchFamily="18" charset="0"/>
              </a:rPr>
              <a:t>𝑘</a:t>
            </a:r>
            <a:r>
              <a:rPr lang="en-US" dirty="0">
                <a:latin typeface="Times New Roman" panose="02020603050405020304" pitchFamily="18" charset="0"/>
                <a:ea typeface="Calibri" panose="020F0502020204030204" pitchFamily="34" charset="0"/>
              </a:rPr>
              <a:t> is obtained by assuming that around 90% of the physical production </a:t>
            </a:r>
            <a:r>
              <a:rPr lang="mk-MK" dirty="0">
                <a:latin typeface="Cambria Math" panose="02040503050406030204" pitchFamily="18" charset="0"/>
                <a:ea typeface="Calibri" panose="020F0502020204030204" pitchFamily="34" charset="0"/>
                <a:cs typeface="Cambria Math" panose="02040503050406030204" pitchFamily="18" charset="0"/>
              </a:rPr>
              <a:t>𝑊</a:t>
            </a:r>
            <a:r>
              <a:rPr lang="mk-MK" baseline="-25000" dirty="0">
                <a:latin typeface="Cambria Math" panose="02040503050406030204" pitchFamily="18" charset="0"/>
                <a:ea typeface="Calibri" panose="020F0502020204030204" pitchFamily="34" charset="0"/>
                <a:cs typeface="Cambria Math" panose="02040503050406030204" pitchFamily="18" charset="0"/>
              </a:rPr>
              <a:t>𝐻</a:t>
            </a:r>
            <a:r>
              <a:rPr lang="en-US" dirty="0">
                <a:latin typeface="Times New Roman" panose="02020603050405020304" pitchFamily="18" charset="0"/>
                <a:ea typeface="Calibri" panose="020F0502020204030204" pitchFamily="34" charset="0"/>
              </a:rPr>
              <a:t> can be utilized</a:t>
            </a:r>
            <a:endParaRPr lang="en-US" dirty="0"/>
          </a:p>
        </p:txBody>
      </p:sp>
      <mc:AlternateContent xmlns:mc="http://schemas.openxmlformats.org/markup-compatibility/2006" xmlns:a14="http://schemas.microsoft.com/office/drawing/2010/main">
        <mc:Choice Requires="a14">
          <p:sp>
            <p:nvSpPr>
              <p:cNvPr id="8" name="Rectangle 7"/>
              <p:cNvSpPr/>
              <p:nvPr/>
            </p:nvSpPr>
            <p:spPr>
              <a:xfrm>
                <a:off x="782924" y="4913693"/>
                <a:ext cx="10606659" cy="307777"/>
              </a:xfrm>
              <a:prstGeom prst="rect">
                <a:avLst/>
              </a:prstGeom>
            </p:spPr>
            <p:txBody>
              <a:bodyPr wrap="square">
                <a:spAutoFit/>
              </a:bodyPr>
              <a:lstStyle/>
              <a:p>
                <a:r>
                  <a:rPr lang="en-US" dirty="0">
                    <a:latin typeface="Times New Roman" panose="02020603050405020304" pitchFamily="18" charset="0"/>
                    <a:ea typeface="Calibri" panose="020F0502020204030204" pitchFamily="34" charset="0"/>
                  </a:rPr>
                  <a:t>In order to obtain the values for </a:t>
                </a:r>
                <a14:m>
                  <m:oMath xmlns:m="http://schemas.openxmlformats.org/officeDocument/2006/math">
                    <m:r>
                      <a:rPr lang="en-US" i="1">
                        <a:latin typeface="Cambria Math" panose="02040503050406030204" pitchFamily="18" charset="0"/>
                        <a:ea typeface="Times New Roman" panose="02020603050405020304" pitchFamily="18" charset="0"/>
                        <a:cs typeface="Times New Roman" panose="02020603050405020304" pitchFamily="18" charset="0"/>
                      </a:rPr>
                      <m:t>𝐶</m:t>
                    </m:r>
                  </m:oMath>
                </a14:m>
                <a:r>
                  <a:rPr lang="en-US" dirty="0">
                    <a:latin typeface="Times New Roman" panose="02020603050405020304" pitchFamily="18" charset="0"/>
                    <a:ea typeface="Calibri" panose="020F0502020204030204" pitchFamily="34" charset="0"/>
                  </a:rPr>
                  <a:t>, it is necessary to determine the costs for construction and energy, i.e., for useful production</a:t>
                </a:r>
                <a:endParaRPr lang="en-US" dirty="0"/>
              </a:p>
            </p:txBody>
          </p:sp>
        </mc:Choice>
        <mc:Fallback xmlns="">
          <p:sp>
            <p:nvSpPr>
              <p:cNvPr id="8" name="Rectangle 7"/>
              <p:cNvSpPr>
                <a:spLocks noRot="1" noChangeAspect="1" noMove="1" noResize="1" noEditPoints="1" noAdjustHandles="1" noChangeArrowheads="1" noChangeShapeType="1" noTextEdit="1"/>
              </p:cNvSpPr>
              <p:nvPr/>
            </p:nvSpPr>
            <p:spPr>
              <a:xfrm>
                <a:off x="782924" y="4913693"/>
                <a:ext cx="10606659" cy="307777"/>
              </a:xfrm>
              <a:prstGeom prst="rect">
                <a:avLst/>
              </a:prstGeom>
              <a:blipFill>
                <a:blip r:embed="rId7"/>
                <a:stretch>
                  <a:fillRect l="-172" t="-3922" b="-196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p:cNvSpPr/>
              <p:nvPr/>
            </p:nvSpPr>
            <p:spPr>
              <a:xfrm>
                <a:off x="812800" y="5294479"/>
                <a:ext cx="10224655" cy="523220"/>
              </a:xfrm>
              <a:prstGeom prst="rect">
                <a:avLst/>
              </a:prstGeom>
            </p:spPr>
            <p:txBody>
              <a:bodyPr wrap="square">
                <a:spAutoFit/>
              </a:bodyPr>
              <a:lstStyle/>
              <a:p>
                <a:r>
                  <a:rPr lang="en-US" dirty="0">
                    <a:latin typeface="Times New Roman" panose="02020603050405020304" pitchFamily="18" charset="0"/>
                    <a:ea typeface="Calibri" panose="020F0502020204030204" pitchFamily="34" charset="0"/>
                  </a:rPr>
                  <a:t>The investment quotient </a:t>
                </a:r>
                <a14:m>
                  <m:oMath xmlns:m="http://schemas.openxmlformats.org/officeDocument/2006/math">
                    <m:r>
                      <a:rPr lang="en-US" i="1">
                        <a:latin typeface="Cambria Math" panose="02040503050406030204" pitchFamily="18" charset="0"/>
                        <a:ea typeface="Times New Roman" panose="02020603050405020304" pitchFamily="18" charset="0"/>
                        <a:cs typeface="Times New Roman" panose="02020603050405020304" pitchFamily="18" charset="0"/>
                      </a:rPr>
                      <m:t>𝐶</m:t>
                    </m:r>
                  </m:oMath>
                </a14:m>
                <a:r>
                  <a:rPr lang="en-US" dirty="0">
                    <a:latin typeface="Times New Roman" panose="02020603050405020304" pitchFamily="18" charset="0"/>
                    <a:ea typeface="Calibri" panose="020F0502020204030204" pitchFamily="34" charset="0"/>
                  </a:rPr>
                  <a:t> is a function of the size of construction </a:t>
                </a:r>
                <a:r>
                  <a:rPr lang="mk-MK" dirty="0">
                    <a:latin typeface="Cambria Math" panose="02040503050406030204" pitchFamily="18" charset="0"/>
                    <a:ea typeface="Calibri" panose="020F0502020204030204" pitchFamily="34" charset="0"/>
                    <a:cs typeface="Cambria Math" panose="02040503050406030204" pitchFamily="18" charset="0"/>
                  </a:rPr>
                  <a:t>𝑄</a:t>
                </a:r>
                <a:r>
                  <a:rPr lang="mk-MK" baseline="-25000" dirty="0">
                    <a:latin typeface="Times New Roman" panose="02020603050405020304" pitchFamily="18" charset="0"/>
                    <a:ea typeface="Calibri" panose="020F0502020204030204" pitchFamily="34" charset="0"/>
                  </a:rPr>
                  <a:t>1</a:t>
                </a:r>
                <a:r>
                  <a:rPr lang="mk-MK" dirty="0">
                    <a:latin typeface="Times New Roman" panose="02020603050405020304" pitchFamily="18" charset="0"/>
                    <a:ea typeface="Calibri" panose="020F0502020204030204" pitchFamily="34" charset="0"/>
                  </a:rPr>
                  <a:t> </a:t>
                </a:r>
                <a:r>
                  <a:rPr lang="en-US" dirty="0">
                    <a:latin typeface="Times New Roman" panose="02020603050405020304" pitchFamily="18" charset="0"/>
                    <a:ea typeface="Calibri" panose="020F0502020204030204" pitchFamily="34" charset="0"/>
                  </a:rPr>
                  <a:t>[m</a:t>
                </a:r>
                <a:r>
                  <a:rPr lang="en-US" baseline="30000" dirty="0">
                    <a:latin typeface="Times New Roman" panose="02020603050405020304" pitchFamily="18" charset="0"/>
                    <a:ea typeface="Calibri" panose="020F0502020204030204" pitchFamily="34" charset="0"/>
                  </a:rPr>
                  <a:t>3</a:t>
                </a:r>
                <a:r>
                  <a:rPr lang="en-US" dirty="0">
                    <a:latin typeface="Times New Roman" panose="02020603050405020304" pitchFamily="18" charset="0"/>
                    <a:ea typeface="Calibri" panose="020F0502020204030204" pitchFamily="34" charset="0"/>
                  </a:rPr>
                  <a:t>/s], i.e., </a:t>
                </a:r>
                <a:r>
                  <a:rPr lang="mk-MK" dirty="0">
                    <a:latin typeface="Cambria Math" panose="02040503050406030204" pitchFamily="18" charset="0"/>
                    <a:ea typeface="Calibri" panose="020F0502020204030204" pitchFamily="34" charset="0"/>
                    <a:cs typeface="Cambria Math" panose="02040503050406030204" pitchFamily="18" charset="0"/>
                  </a:rPr>
                  <a:t>𝐶</a:t>
                </a:r>
                <a:r>
                  <a:rPr lang="mk-MK" dirty="0">
                    <a:latin typeface="Times New Roman" panose="02020603050405020304" pitchFamily="18" charset="0"/>
                    <a:ea typeface="Calibri" panose="020F0502020204030204" pitchFamily="34" charset="0"/>
                  </a:rPr>
                  <a:t> = </a:t>
                </a:r>
                <a:r>
                  <a:rPr lang="mk-MK" dirty="0">
                    <a:latin typeface="Cambria Math" panose="02040503050406030204" pitchFamily="18" charset="0"/>
                    <a:ea typeface="Calibri" panose="020F0502020204030204" pitchFamily="34" charset="0"/>
                    <a:cs typeface="Cambria Math" panose="02040503050406030204" pitchFamily="18" charset="0"/>
                  </a:rPr>
                  <a:t>𝑓</a:t>
                </a:r>
                <a:r>
                  <a:rPr lang="mk-MK" dirty="0">
                    <a:latin typeface="Times New Roman" panose="02020603050405020304" pitchFamily="18" charset="0"/>
                    <a:ea typeface="Calibri" panose="020F0502020204030204" pitchFamily="34" charset="0"/>
                  </a:rPr>
                  <a:t>(</a:t>
                </a:r>
                <a:r>
                  <a:rPr lang="mk-MK" dirty="0">
                    <a:latin typeface="Cambria Math" panose="02040503050406030204" pitchFamily="18" charset="0"/>
                    <a:ea typeface="Calibri" panose="020F0502020204030204" pitchFamily="34" charset="0"/>
                    <a:cs typeface="Cambria Math" panose="02040503050406030204" pitchFamily="18" charset="0"/>
                  </a:rPr>
                  <a:t>𝑄</a:t>
                </a:r>
                <a:r>
                  <a:rPr lang="mk-MK" baseline="-25000" dirty="0">
                    <a:latin typeface="Times New Roman" panose="02020603050405020304" pitchFamily="18" charset="0"/>
                    <a:ea typeface="Calibri" panose="020F0502020204030204" pitchFamily="34" charset="0"/>
                  </a:rPr>
                  <a:t>1</a:t>
                </a:r>
                <a:r>
                  <a:rPr lang="mk-MK" dirty="0">
                    <a:latin typeface="Times New Roman" panose="02020603050405020304" pitchFamily="18" charset="0"/>
                    <a:ea typeface="Calibri" panose="020F0502020204030204" pitchFamily="34" charset="0"/>
                  </a:rPr>
                  <a:t>)</a:t>
                </a:r>
                <a:r>
                  <a:rPr lang="en-US" dirty="0">
                    <a:latin typeface="Times New Roman" panose="02020603050405020304" pitchFamily="18" charset="0"/>
                    <a:ea typeface="Calibri" panose="020F0502020204030204" pitchFamily="34" charset="0"/>
                  </a:rPr>
                  <a:t>, so that for certain values of </a:t>
                </a:r>
                <a:r>
                  <a:rPr lang="mk-MK" dirty="0">
                    <a:latin typeface="Cambria Math" panose="02040503050406030204" pitchFamily="18" charset="0"/>
                    <a:ea typeface="Calibri" panose="020F0502020204030204" pitchFamily="34" charset="0"/>
                    <a:cs typeface="Cambria Math" panose="02040503050406030204" pitchFamily="18" charset="0"/>
                  </a:rPr>
                  <a:t>𝑄</a:t>
                </a:r>
                <a:r>
                  <a:rPr lang="mk-MK" baseline="-25000" dirty="0">
                    <a:latin typeface="Times New Roman" panose="02020603050405020304" pitchFamily="18" charset="0"/>
                    <a:ea typeface="Calibri" panose="020F0502020204030204" pitchFamily="34" charset="0"/>
                  </a:rPr>
                  <a:t>1</a:t>
                </a:r>
                <a:r>
                  <a:rPr lang="en-US" dirty="0">
                    <a:latin typeface="Times New Roman" panose="02020603050405020304" pitchFamily="18" charset="0"/>
                    <a:ea typeface="Calibri" panose="020F0502020204030204" pitchFamily="34" charset="0"/>
                  </a:rPr>
                  <a:t>, </a:t>
                </a:r>
                <a14:m>
                  <m:oMath xmlns:m="http://schemas.openxmlformats.org/officeDocument/2006/math">
                    <m:r>
                      <a:rPr lang="en-US" i="1">
                        <a:latin typeface="Cambria Math" panose="02040503050406030204" pitchFamily="18" charset="0"/>
                        <a:ea typeface="Times New Roman" panose="02020603050405020304" pitchFamily="18" charset="0"/>
                        <a:cs typeface="Times New Roman" panose="02020603050405020304" pitchFamily="18" charset="0"/>
                      </a:rPr>
                      <m:t>𝐶</m:t>
                    </m:r>
                  </m:oMath>
                </a14:m>
                <a:r>
                  <a:rPr lang="en-US" dirty="0">
                    <a:latin typeface="Times New Roman" panose="02020603050405020304" pitchFamily="18" charset="0"/>
                    <a:ea typeface="Calibri" panose="020F0502020204030204" pitchFamily="34" charset="0"/>
                  </a:rPr>
                  <a:t> will obviously be minimal. This means that with a certain size of construction, the production cost will be minimal. </a:t>
                </a:r>
                <a:endParaRPr lang="en-US" dirty="0"/>
              </a:p>
            </p:txBody>
          </p:sp>
        </mc:Choice>
        <mc:Fallback xmlns="">
          <p:sp>
            <p:nvSpPr>
              <p:cNvPr id="16" name="Rectangle 15"/>
              <p:cNvSpPr>
                <a:spLocks noRot="1" noChangeAspect="1" noMove="1" noResize="1" noEditPoints="1" noAdjustHandles="1" noChangeArrowheads="1" noChangeShapeType="1" noTextEdit="1"/>
              </p:cNvSpPr>
              <p:nvPr/>
            </p:nvSpPr>
            <p:spPr>
              <a:xfrm>
                <a:off x="812800" y="5294479"/>
                <a:ext cx="10224655" cy="523220"/>
              </a:xfrm>
              <a:prstGeom prst="rect">
                <a:avLst/>
              </a:prstGeom>
              <a:blipFill>
                <a:blip r:embed="rId8"/>
                <a:stretch>
                  <a:fillRect l="-179" t="-3529" r="-358" b="-11765"/>
                </a:stretch>
              </a:blipFill>
            </p:spPr>
            <p:txBody>
              <a:bodyPr/>
              <a:lstStyle/>
              <a:p>
                <a:r>
                  <a:rPr lang="en-US">
                    <a:noFill/>
                  </a:rPr>
                  <a:t> </a:t>
                </a:r>
              </a:p>
            </p:txBody>
          </p:sp>
        </mc:Fallback>
      </mc:AlternateContent>
    </p:spTree>
    <p:extLst>
      <p:ext uri="{BB962C8B-B14F-4D97-AF65-F5344CB8AC3E}">
        <p14:creationId xmlns:p14="http://schemas.microsoft.com/office/powerpoint/2010/main" val="18360125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519190" y="1119932"/>
            <a:ext cx="10017299" cy="560501"/>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smtClean="0"/>
              <a:t>4.2.	Size of Hydroelectric Power Plant Construction</a:t>
            </a:r>
            <a:r>
              <a:rPr lang="mk-MK" sz="2000" dirty="0" smtClean="0"/>
              <a:t/>
            </a:r>
            <a:br>
              <a:rPr lang="mk-MK" sz="2000" dirty="0" smtClean="0"/>
            </a:br>
            <a:r>
              <a:rPr lang="en-US" sz="2000" dirty="0"/>
              <a:t>4.2.1.	Selection and Presentation of Criteria</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7" name="Google Shape;64;p3"/>
          <p:cNvSpPr txBox="1">
            <a:spLocks noGrp="1"/>
          </p:cNvSpPr>
          <p:nvPr>
            <p:ph type="body" idx="1"/>
          </p:nvPr>
        </p:nvSpPr>
        <p:spPr>
          <a:xfrm>
            <a:off x="812800" y="1859245"/>
            <a:ext cx="10464800" cy="1308145"/>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600"/>
              </a:spcBef>
              <a:spcAft>
                <a:spcPts val="600"/>
              </a:spcAft>
              <a:buSzPts val="2800"/>
              <a:buNone/>
            </a:pPr>
            <a:r>
              <a:rPr lang="en-US" sz="1600" dirty="0" smtClean="0"/>
              <a:t>2</a:t>
            </a:r>
            <a:r>
              <a:rPr lang="en-US" sz="1600" dirty="0"/>
              <a:t>. </a:t>
            </a:r>
            <a:r>
              <a:rPr lang="en-US" sz="1600" i="1" dirty="0"/>
              <a:t>Minimum operating costs for hydro power plant and additional thermal power </a:t>
            </a:r>
            <a:r>
              <a:rPr lang="en-US" sz="1600" i="1" dirty="0" smtClean="0"/>
              <a:t>plant</a:t>
            </a:r>
            <a:r>
              <a:rPr lang="en-US" sz="1600" dirty="0" smtClean="0"/>
              <a:t> </a:t>
            </a:r>
          </a:p>
          <a:p>
            <a:pPr marL="0" lvl="0" indent="0">
              <a:lnSpc>
                <a:spcPct val="120000"/>
              </a:lnSpc>
              <a:spcBef>
                <a:spcPts val="600"/>
              </a:spcBef>
              <a:spcAft>
                <a:spcPts val="600"/>
              </a:spcAft>
              <a:buSzPts val="2800"/>
              <a:buNone/>
            </a:pPr>
            <a:r>
              <a:rPr lang="en-US" sz="1600" dirty="0"/>
              <a:t>To fully meet the demands of consumers, it is necessary to build not only a new hydroelectric plant but also an additional thermal power plant. </a:t>
            </a:r>
          </a:p>
        </p:txBody>
      </p:sp>
      <p:sp>
        <p:nvSpPr>
          <p:cNvPr id="13" name="Rectangle 12"/>
          <p:cNvSpPr/>
          <p:nvPr/>
        </p:nvSpPr>
        <p:spPr>
          <a:xfrm>
            <a:off x="943429" y="3167390"/>
            <a:ext cx="10218057" cy="338554"/>
          </a:xfrm>
          <a:prstGeom prst="rect">
            <a:avLst/>
          </a:prstGeom>
        </p:spPr>
        <p:txBody>
          <a:bodyPr wrap="square">
            <a:spAutoFit/>
          </a:bodyPr>
          <a:lstStyle/>
          <a:p>
            <a:r>
              <a:rPr lang="en-US" sz="1600" dirty="0" smtClean="0">
                <a:latin typeface="TimesNewRomanPSMT"/>
                <a:ea typeface="Calibri" panose="020F0502020204030204" pitchFamily="34" charset="0"/>
                <a:cs typeface="Times New Roman" panose="02020603050405020304" pitchFamily="18" charset="0"/>
              </a:rPr>
              <a:t>The </a:t>
            </a:r>
            <a:r>
              <a:rPr lang="en-US" sz="1600" dirty="0">
                <a:latin typeface="TimesNewRomanPSMT"/>
                <a:ea typeface="Calibri" panose="020F0502020204030204" pitchFamily="34" charset="0"/>
                <a:cs typeface="Times New Roman" panose="02020603050405020304" pitchFamily="18" charset="0"/>
              </a:rPr>
              <a:t>economically optimal solution will be achieved when the total annual costs are </a:t>
            </a:r>
            <a:r>
              <a:rPr lang="en-US" sz="1600" dirty="0" smtClean="0">
                <a:latin typeface="TimesNewRomanPSMT"/>
                <a:ea typeface="Calibri" panose="020F0502020204030204" pitchFamily="34" charset="0"/>
                <a:cs typeface="Times New Roman" panose="02020603050405020304" pitchFamily="18" charset="0"/>
              </a:rPr>
              <a:t>minimized</a:t>
            </a:r>
            <a:r>
              <a:rPr lang="en-US" sz="1600" dirty="0">
                <a:latin typeface="TimesNewRomanPSMT"/>
                <a:ea typeface="Calibri" panose="020F0502020204030204" pitchFamily="34" charset="0"/>
                <a:cs typeface="Times New Roman" panose="02020603050405020304" pitchFamily="18" charset="0"/>
              </a:rPr>
              <a:t>:</a:t>
            </a:r>
            <a:endParaRPr lang="en-US" sz="1600" dirty="0"/>
          </a:p>
        </p:txBody>
      </p:sp>
      <mc:AlternateContent xmlns:mc="http://schemas.openxmlformats.org/markup-compatibility/2006" xmlns:a14="http://schemas.microsoft.com/office/drawing/2010/main">
        <mc:Choice Requires="a14">
          <p:sp>
            <p:nvSpPr>
              <p:cNvPr id="18" name="Rectangle 17"/>
              <p:cNvSpPr/>
              <p:nvPr/>
            </p:nvSpPr>
            <p:spPr>
              <a:xfrm>
                <a:off x="2527331" y="3505944"/>
                <a:ext cx="5135445"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𝐴</m:t>
                      </m:r>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𝐴</m:t>
                          </m:r>
                        </m:e>
                        <m:sub>
                          <m:r>
                            <a:rPr lang="en-US" sz="1600" i="1">
                              <a:latin typeface="Cambria Math" panose="02040503050406030204" pitchFamily="18" charset="0"/>
                            </a:rPr>
                            <m:t>𝐻</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𝐴</m:t>
                          </m:r>
                        </m:e>
                        <m:sub>
                          <m:r>
                            <a:rPr lang="en-US" sz="1600" i="1">
                              <a:latin typeface="Cambria Math" panose="02040503050406030204" pitchFamily="18" charset="0"/>
                            </a:rPr>
                            <m:t>𝑇</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𝑥</m:t>
                          </m:r>
                        </m:e>
                        <m:sub>
                          <m:r>
                            <a:rPr lang="en-US" sz="1600" i="1">
                              <a:latin typeface="Cambria Math" panose="02040503050406030204" pitchFamily="18" charset="0"/>
                            </a:rPr>
                            <m:t>𝐻</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𝑦</m:t>
                          </m:r>
                        </m:e>
                        <m:sub>
                          <m:r>
                            <a:rPr lang="en-US" sz="1600" i="1">
                              <a:latin typeface="Cambria Math" panose="02040503050406030204" pitchFamily="18" charset="0"/>
                            </a:rPr>
                            <m:t>𝐻</m:t>
                          </m:r>
                        </m:sub>
                      </m:sSub>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𝐻𝑖</m:t>
                          </m:r>
                        </m:sub>
                      </m:sSub>
                      <m:r>
                        <a:rPr lang="en-US" sz="1600">
                          <a:latin typeface="Cambria Math" panose="02040503050406030204" pitchFamily="18" charset="0"/>
                        </a:rPr>
                        <m:t> + (</m:t>
                      </m:r>
                      <m:sSub>
                        <m:sSubPr>
                          <m:ctrlPr>
                            <a:rPr lang="en-US" sz="1600" i="1">
                              <a:latin typeface="Cambria Math" panose="02040503050406030204" pitchFamily="18" charset="0"/>
                            </a:rPr>
                          </m:ctrlPr>
                        </m:sSubPr>
                        <m:e>
                          <m:r>
                            <a:rPr lang="en-US" sz="1600" i="1">
                              <a:latin typeface="Cambria Math" panose="02040503050406030204" pitchFamily="18" charset="0"/>
                            </a:rPr>
                            <m:t>𝑥</m:t>
                          </m:r>
                        </m:e>
                        <m:sub>
                          <m:r>
                            <a:rPr lang="en-US" sz="1600" i="1">
                              <a:latin typeface="Cambria Math" panose="02040503050406030204" pitchFamily="18" charset="0"/>
                            </a:rPr>
                            <m:t>𝑇</m:t>
                          </m:r>
                        </m:sub>
                      </m:sSub>
                      <m:r>
                        <a:rPr lang="en-US" sz="1600">
                          <a:latin typeface="Cambria Math" panose="02040503050406030204" pitchFamily="18" charset="0"/>
                        </a:rPr>
                        <m:t> + </m:t>
                      </m:r>
                      <m:sSub>
                        <m:sSubPr>
                          <m:ctrlPr>
                            <a:rPr lang="en-US" sz="1600" i="1">
                              <a:latin typeface="Cambria Math" panose="02040503050406030204" pitchFamily="18" charset="0"/>
                            </a:rPr>
                          </m:ctrlPr>
                        </m:sSubPr>
                        <m:e>
                          <m:r>
                            <a:rPr lang="en-US" sz="1600" i="1">
                              <a:latin typeface="Cambria Math" panose="02040503050406030204" pitchFamily="18" charset="0"/>
                            </a:rPr>
                            <m:t>𝑦</m:t>
                          </m:r>
                        </m:e>
                        <m:sub>
                          <m:r>
                            <a:rPr lang="en-US" sz="1600" i="1">
                              <a:latin typeface="Cambria Math" panose="02040503050406030204" pitchFamily="18" charset="0"/>
                            </a:rPr>
                            <m:t>𝑇</m:t>
                          </m:r>
                        </m:sub>
                      </m:sSub>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𝑇𝑖</m:t>
                          </m:r>
                        </m:sub>
                      </m:sSub>
                      <m:r>
                        <a:rPr lang="en-US" sz="1600">
                          <a:latin typeface="Cambria Math" panose="02040503050406030204" pitchFamily="18" charset="0"/>
                        </a:rPr>
                        <m:t> + </m:t>
                      </m:r>
                      <m:r>
                        <a:rPr lang="en-US" sz="1600" i="1">
                          <a:latin typeface="Cambria Math" panose="02040503050406030204" pitchFamily="18" charset="0"/>
                        </a:rPr>
                        <m:t>𝑧</m:t>
                      </m:r>
                      <m:sSub>
                        <m:sSubPr>
                          <m:ctrlPr>
                            <a:rPr lang="en-US" sz="1600" i="1">
                              <a:latin typeface="Cambria Math" panose="02040503050406030204" pitchFamily="18" charset="0"/>
                            </a:rPr>
                          </m:ctrlPr>
                        </m:sSubPr>
                        <m:e>
                          <m:r>
                            <a:rPr lang="en-US" sz="1600" i="1">
                              <a:latin typeface="Cambria Math" panose="02040503050406030204" pitchFamily="18" charset="0"/>
                            </a:rPr>
                            <m:t>𝑊</m:t>
                          </m:r>
                        </m:e>
                        <m:sub>
                          <m:r>
                            <a:rPr lang="en-US" sz="1600" i="1">
                              <a:latin typeface="Cambria Math" panose="02040503050406030204" pitchFamily="18" charset="0"/>
                            </a:rPr>
                            <m:t>𝑇</m:t>
                          </m:r>
                        </m:sub>
                      </m:sSub>
                      <m:r>
                        <a:rPr lang="en-US" sz="1600">
                          <a:latin typeface="Cambria Math" panose="02040503050406030204" pitchFamily="18" charset="0"/>
                        </a:rPr>
                        <m:t>) </m:t>
                      </m:r>
                    </m:oMath>
                  </m:oMathPara>
                </a14:m>
                <a:endParaRPr lang="en-US" sz="1600" dirty="0"/>
              </a:p>
            </p:txBody>
          </p:sp>
        </mc:Choice>
        <mc:Fallback xmlns="">
          <p:sp>
            <p:nvSpPr>
              <p:cNvPr id="18" name="Rectangle 17"/>
              <p:cNvSpPr>
                <a:spLocks noRot="1" noChangeAspect="1" noMove="1" noResize="1" noEditPoints="1" noAdjustHandles="1" noChangeArrowheads="1" noChangeShapeType="1" noTextEdit="1"/>
              </p:cNvSpPr>
              <p:nvPr/>
            </p:nvSpPr>
            <p:spPr>
              <a:xfrm>
                <a:off x="2527331" y="3505944"/>
                <a:ext cx="5135445" cy="338554"/>
              </a:xfrm>
              <a:prstGeom prst="rect">
                <a:avLst/>
              </a:prstGeom>
              <a:blipFill>
                <a:blip r:embed="rId5"/>
                <a:stretch>
                  <a:fillRect b="-10714"/>
                </a:stretch>
              </a:blipFill>
            </p:spPr>
            <p:txBody>
              <a:bodyPr/>
              <a:lstStyle/>
              <a:p>
                <a:r>
                  <a:rPr lang="en-US">
                    <a:noFill/>
                  </a:rPr>
                  <a:t> </a:t>
                </a:r>
              </a:p>
            </p:txBody>
          </p:sp>
        </mc:Fallback>
      </mc:AlternateContent>
      <p:sp>
        <p:nvSpPr>
          <p:cNvPr id="19" name="Rectangle 18"/>
          <p:cNvSpPr/>
          <p:nvPr/>
        </p:nvSpPr>
        <p:spPr>
          <a:xfrm>
            <a:off x="1065178" y="4094992"/>
            <a:ext cx="4589718" cy="338554"/>
          </a:xfrm>
          <a:prstGeom prst="rect">
            <a:avLst/>
          </a:prstGeom>
        </p:spPr>
        <p:txBody>
          <a:bodyPr wrap="none">
            <a:spAutoFit/>
          </a:bodyPr>
          <a:lstStyle/>
          <a:p>
            <a:r>
              <a:rPr lang="en-US" sz="1600" dirty="0">
                <a:latin typeface="Cambria Math" panose="02040503050406030204" pitchFamily="18" charset="0"/>
                <a:ea typeface="Calibri" panose="020F0502020204030204" pitchFamily="34" charset="0"/>
                <a:cs typeface="Cambria Math" panose="02040503050406030204" pitchFamily="18" charset="0"/>
              </a:rPr>
              <a:t>𝐴</a:t>
            </a:r>
            <a:r>
              <a:rPr lang="en-US" sz="1600" baseline="-25000" dirty="0">
                <a:latin typeface="Cambria Math" panose="02040503050406030204" pitchFamily="18" charset="0"/>
                <a:ea typeface="Calibri" panose="020F0502020204030204" pitchFamily="34" charset="0"/>
                <a:cs typeface="Cambria Math" panose="02040503050406030204" pitchFamily="18" charset="0"/>
              </a:rPr>
              <a:t>𝐻</a:t>
            </a:r>
            <a:r>
              <a:rPr lang="en-US" sz="1600" dirty="0">
                <a:latin typeface="TimesNewRomanPSMT"/>
                <a:ea typeface="Calibri" panose="020F0502020204030204" pitchFamily="34" charset="0"/>
                <a:cs typeface="Times New Roman" panose="02020603050405020304" pitchFamily="18" charset="0"/>
              </a:rPr>
              <a:t> </a:t>
            </a:r>
            <a:r>
              <a:rPr lang="mk-MK" sz="1600" dirty="0" smtClean="0">
                <a:latin typeface="TimesNewRomanPSMT"/>
                <a:ea typeface="Calibri" panose="020F0502020204030204" pitchFamily="34" charset="0"/>
                <a:cs typeface="Times New Roman" panose="02020603050405020304" pitchFamily="18" charset="0"/>
              </a:rPr>
              <a:t>–</a:t>
            </a:r>
            <a:r>
              <a:rPr lang="en-US" sz="1600" dirty="0" smtClean="0">
                <a:latin typeface="TimesNewRomanPSMT"/>
                <a:ea typeface="Calibri" panose="020F0502020204030204" pitchFamily="34" charset="0"/>
                <a:cs typeface="Times New Roman" panose="02020603050405020304" pitchFamily="18" charset="0"/>
              </a:rPr>
              <a:t> </a:t>
            </a:r>
            <a:r>
              <a:rPr lang="en-US" sz="1600" dirty="0"/>
              <a:t>annual costs for the new hydroelectric plant</a:t>
            </a:r>
          </a:p>
        </p:txBody>
      </p:sp>
      <p:sp>
        <p:nvSpPr>
          <p:cNvPr id="20" name="Rectangle 19"/>
          <p:cNvSpPr/>
          <p:nvPr/>
        </p:nvSpPr>
        <p:spPr>
          <a:xfrm>
            <a:off x="1065178" y="4433546"/>
            <a:ext cx="4490332" cy="338554"/>
          </a:xfrm>
          <a:prstGeom prst="rect">
            <a:avLst/>
          </a:prstGeom>
        </p:spPr>
        <p:txBody>
          <a:bodyPr wrap="none">
            <a:spAutoFit/>
          </a:bodyPr>
          <a:lstStyle/>
          <a:p>
            <a:r>
              <a:rPr lang="en-US" sz="1600" dirty="0">
                <a:latin typeface="Cambria Math" panose="02040503050406030204" pitchFamily="18" charset="0"/>
                <a:ea typeface="Calibri" panose="020F0502020204030204" pitchFamily="34" charset="0"/>
                <a:cs typeface="Cambria Math" panose="02040503050406030204" pitchFamily="18" charset="0"/>
              </a:rPr>
              <a:t>𝐴</a:t>
            </a:r>
            <a:r>
              <a:rPr lang="en-US" sz="1600" baseline="-25000" dirty="0">
                <a:latin typeface="Cambria Math" panose="02040503050406030204" pitchFamily="18" charset="0"/>
                <a:ea typeface="Calibri" panose="020F0502020204030204" pitchFamily="34" charset="0"/>
                <a:cs typeface="Cambria Math" panose="02040503050406030204" pitchFamily="18" charset="0"/>
              </a:rPr>
              <a:t>𝑇</a:t>
            </a:r>
            <a:r>
              <a:rPr lang="en-US" sz="1600" dirty="0">
                <a:latin typeface="TimesNewRomanPSMT"/>
                <a:ea typeface="Calibri" panose="020F0502020204030204" pitchFamily="34" charset="0"/>
                <a:cs typeface="Times New Roman" panose="02020603050405020304" pitchFamily="18" charset="0"/>
              </a:rPr>
              <a:t> </a:t>
            </a:r>
            <a:r>
              <a:rPr lang="mk-MK" sz="1600" dirty="0" smtClean="0">
                <a:latin typeface="TimesNewRomanPSMT"/>
                <a:ea typeface="Calibri" panose="020F0502020204030204" pitchFamily="34" charset="0"/>
                <a:cs typeface="Times New Roman" panose="02020603050405020304" pitchFamily="18" charset="0"/>
              </a:rPr>
              <a:t>– </a:t>
            </a:r>
            <a:r>
              <a:rPr lang="en-US" sz="1600" dirty="0">
                <a:latin typeface="TimesNewRomanPSMT"/>
                <a:ea typeface="Calibri" panose="020F0502020204030204" pitchFamily="34" charset="0"/>
                <a:cs typeface="Times New Roman" panose="02020603050405020304" pitchFamily="18" charset="0"/>
              </a:rPr>
              <a:t>annual costs for the thermal power plant </a:t>
            </a:r>
            <a:endParaRPr lang="en-US" sz="1600" dirty="0"/>
          </a:p>
        </p:txBody>
      </p:sp>
      <mc:AlternateContent xmlns:mc="http://schemas.openxmlformats.org/markup-compatibility/2006" xmlns:a14="http://schemas.microsoft.com/office/drawing/2010/main">
        <mc:Choice Requires="a14">
          <p:sp>
            <p:nvSpPr>
              <p:cNvPr id="21" name="Rectangle 20"/>
              <p:cNvSpPr/>
              <p:nvPr/>
            </p:nvSpPr>
            <p:spPr>
              <a:xfrm>
                <a:off x="1150252" y="4753950"/>
                <a:ext cx="3305841" cy="338554"/>
              </a:xfrm>
              <a:prstGeom prst="rect">
                <a:avLst/>
              </a:prstGeom>
            </p:spPr>
            <p:txBody>
              <a:bodyPr wrap="none">
                <a:spAutoFit/>
              </a:bodyPr>
              <a:lstStyle/>
              <a:p>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𝑥</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𝐻</m:t>
                        </m:r>
                      </m:sub>
                    </m:sSub>
                  </m:oMath>
                </a14:m>
                <a:r>
                  <a:rPr lang="en-US" sz="1600" dirty="0">
                    <a:latin typeface="TimesNewRomanPSMT"/>
                    <a:ea typeface="Calibri" panose="020F0502020204030204" pitchFamily="34" charset="0"/>
                    <a:cs typeface="Times New Roman" panose="02020603050405020304" pitchFamily="18" charset="0"/>
                  </a:rPr>
                  <a:t> </a:t>
                </a:r>
                <a:r>
                  <a:rPr lang="en-US" sz="1600" dirty="0" smtClean="0">
                    <a:latin typeface="TimesNewRomanPSMT"/>
                    <a:ea typeface="Calibri" panose="020F0502020204030204" pitchFamily="34" charset="0"/>
                    <a:cs typeface="Times New Roman" panose="02020603050405020304" pitchFamily="18" charset="0"/>
                  </a:rPr>
                  <a:t>and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𝑥</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𝑇</m:t>
                        </m:r>
                      </m:sub>
                    </m:sSub>
                  </m:oMath>
                </a14:m>
                <a:r>
                  <a:rPr lang="en-US" sz="1600" dirty="0">
                    <a:latin typeface="TimesNewRomanPSMT"/>
                    <a:ea typeface="Calibri" panose="020F0502020204030204" pitchFamily="34" charset="0"/>
                    <a:cs typeface="Times New Roman" panose="02020603050405020304" pitchFamily="18" charset="0"/>
                  </a:rPr>
                  <a:t> – constant annual costs</a:t>
                </a:r>
                <a:endParaRPr lang="en-US" sz="1600" dirty="0"/>
              </a:p>
            </p:txBody>
          </p:sp>
        </mc:Choice>
        <mc:Fallback xmlns="">
          <p:sp>
            <p:nvSpPr>
              <p:cNvPr id="21" name="Rectangle 20"/>
              <p:cNvSpPr>
                <a:spLocks noRot="1" noChangeAspect="1" noMove="1" noResize="1" noEditPoints="1" noAdjustHandles="1" noChangeArrowheads="1" noChangeShapeType="1" noTextEdit="1"/>
              </p:cNvSpPr>
              <p:nvPr/>
            </p:nvSpPr>
            <p:spPr>
              <a:xfrm>
                <a:off x="1150252" y="4753950"/>
                <a:ext cx="3305841" cy="338554"/>
              </a:xfrm>
              <a:prstGeom prst="rect">
                <a:avLst/>
              </a:prstGeom>
              <a:blipFill>
                <a:blip r:embed="rId6"/>
                <a:stretch>
                  <a:fillRect t="-5455" b="-2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Rectangle 21"/>
              <p:cNvSpPr/>
              <p:nvPr/>
            </p:nvSpPr>
            <p:spPr>
              <a:xfrm>
                <a:off x="1065178" y="5093569"/>
                <a:ext cx="5103389" cy="584775"/>
              </a:xfrm>
              <a:prstGeom prst="rect">
                <a:avLst/>
              </a:prstGeom>
            </p:spPr>
            <p:txBody>
              <a:bodyPr wrap="square">
                <a:spAutoFit/>
              </a:bodyPr>
              <a:lstStyle/>
              <a:p>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 </m:t>
                        </m:r>
                        <m:r>
                          <a:rPr lang="en-US" sz="1600" i="1">
                            <a:latin typeface="Cambria Math" panose="02040503050406030204" pitchFamily="18" charset="0"/>
                            <a:ea typeface="Times New Roman" panose="02020603050405020304" pitchFamily="18" charset="0"/>
                            <a:cs typeface="Times New Roman" panose="02020603050405020304" pitchFamily="18" charset="0"/>
                          </a:rPr>
                          <m:t>𝑦</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𝐻</m:t>
                        </m:r>
                      </m:sub>
                    </m:sSub>
                  </m:oMath>
                </a14:m>
                <a:r>
                  <a:rPr lang="en-US" sz="1600" dirty="0">
                    <a:latin typeface="TimesNewRomanPSMT"/>
                    <a:ea typeface="Calibri" panose="020F0502020204030204" pitchFamily="34" charset="0"/>
                    <a:cs typeface="Times New Roman" panose="02020603050405020304" pitchFamily="18" charset="0"/>
                  </a:rPr>
                  <a:t> </a:t>
                </a:r>
                <a:r>
                  <a:rPr lang="en-US" sz="1600" dirty="0" smtClean="0">
                    <a:latin typeface="TimesNewRomanPSMT"/>
                    <a:ea typeface="Calibri" panose="020F0502020204030204" pitchFamily="34" charset="0"/>
                    <a:cs typeface="Times New Roman" panose="02020603050405020304" pitchFamily="18" charset="0"/>
                  </a:rPr>
                  <a:t>and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𝑦</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𝑇</m:t>
                        </m:r>
                      </m:sub>
                    </m:sSub>
                  </m:oMath>
                </a14:m>
                <a:r>
                  <a:rPr lang="en-US" sz="1600" dirty="0">
                    <a:latin typeface="TimesNewRomanPSMT"/>
                    <a:ea typeface="Calibri" panose="020F0502020204030204" pitchFamily="34" charset="0"/>
                    <a:cs typeface="Times New Roman" panose="02020603050405020304" pitchFamily="18" charset="0"/>
                  </a:rPr>
                  <a:t> – variable costs of the power plants, i.e., the increase in annual costs per unit capacity</a:t>
                </a:r>
                <a:endParaRPr lang="en-US" sz="1600" dirty="0"/>
              </a:p>
            </p:txBody>
          </p:sp>
        </mc:Choice>
        <mc:Fallback xmlns="">
          <p:sp>
            <p:nvSpPr>
              <p:cNvPr id="22" name="Rectangle 21"/>
              <p:cNvSpPr>
                <a:spLocks noRot="1" noChangeAspect="1" noMove="1" noResize="1" noEditPoints="1" noAdjustHandles="1" noChangeArrowheads="1" noChangeShapeType="1" noTextEdit="1"/>
              </p:cNvSpPr>
              <p:nvPr/>
            </p:nvSpPr>
            <p:spPr>
              <a:xfrm>
                <a:off x="1065178" y="5093569"/>
                <a:ext cx="5103389" cy="584775"/>
              </a:xfrm>
              <a:prstGeom prst="rect">
                <a:avLst/>
              </a:prstGeom>
              <a:blipFill>
                <a:blip r:embed="rId7"/>
                <a:stretch>
                  <a:fillRect l="-717" t="-3158" b="-1368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Rectangle 22"/>
              <p:cNvSpPr/>
              <p:nvPr/>
            </p:nvSpPr>
            <p:spPr>
              <a:xfrm>
                <a:off x="6125773" y="4125769"/>
                <a:ext cx="4820679" cy="338554"/>
              </a:xfrm>
              <a:prstGeom prst="rect">
                <a:avLst/>
              </a:prstGeom>
            </p:spPr>
            <p:txBody>
              <a:bodyPr wrap="none">
                <a:spAutoFit/>
              </a:bodyPr>
              <a:lstStyle/>
              <a:p>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𝑃</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𝐻𝑖</m:t>
                        </m:r>
                      </m:sub>
                    </m:sSub>
                    <m:r>
                      <a:rPr lang="en-US" sz="1600" i="1">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1600" dirty="0">
                    <a:latin typeface="TimesNewRomanPSMT"/>
                    <a:ea typeface="Calibri" panose="020F0502020204030204" pitchFamily="34" charset="0"/>
                    <a:cs typeface="Times New Roman" panose="02020603050405020304" pitchFamily="18" charset="0"/>
                  </a:rPr>
                  <a:t> </a:t>
                </a:r>
                <a:r>
                  <a:rPr lang="en-US" sz="1600" dirty="0" smtClean="0">
                    <a:latin typeface="TimesNewRomanPSMT"/>
                    <a:ea typeface="Calibri" panose="020F0502020204030204" pitchFamily="34" charset="0"/>
                    <a:cs typeface="Times New Roman" panose="02020603050405020304" pitchFamily="18" charset="0"/>
                  </a:rPr>
                  <a:t>and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𝑃</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𝑇𝑖</m:t>
                        </m:r>
                      </m:sub>
                    </m:sSub>
                  </m:oMath>
                </a14:m>
                <a:r>
                  <a:rPr lang="en-US" sz="1600" dirty="0">
                    <a:latin typeface="TimesNewRomanPSMT"/>
                    <a:ea typeface="Calibri" panose="020F0502020204030204" pitchFamily="34" charset="0"/>
                    <a:cs typeface="Times New Roman" panose="02020603050405020304" pitchFamily="18" charset="0"/>
                  </a:rPr>
                  <a:t> – installed capacity of the power plants</a:t>
                </a:r>
                <a:endParaRPr lang="en-US" sz="1600" dirty="0"/>
              </a:p>
            </p:txBody>
          </p:sp>
        </mc:Choice>
        <mc:Fallback xmlns="">
          <p:sp>
            <p:nvSpPr>
              <p:cNvPr id="23" name="Rectangle 22"/>
              <p:cNvSpPr>
                <a:spLocks noRot="1" noChangeAspect="1" noMove="1" noResize="1" noEditPoints="1" noAdjustHandles="1" noChangeArrowheads="1" noChangeShapeType="1" noTextEdit="1"/>
              </p:cNvSpPr>
              <p:nvPr/>
            </p:nvSpPr>
            <p:spPr>
              <a:xfrm>
                <a:off x="6125773" y="4125769"/>
                <a:ext cx="4820679" cy="338554"/>
              </a:xfrm>
              <a:prstGeom prst="rect">
                <a:avLst/>
              </a:prstGeom>
              <a:blipFill>
                <a:blip r:embed="rId8"/>
                <a:stretch>
                  <a:fillRect t="-5455" b="-2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p:cNvSpPr/>
              <p:nvPr/>
            </p:nvSpPr>
            <p:spPr>
              <a:xfrm>
                <a:off x="6168567" y="4464323"/>
                <a:ext cx="4121193" cy="338554"/>
              </a:xfrm>
              <a:prstGeom prst="rect">
                <a:avLst/>
              </a:prstGeom>
            </p:spPr>
            <p:txBody>
              <a:bodyPr wrap="none">
                <a:spAutoFit/>
              </a:bodyPr>
              <a:lstStyle/>
              <a:p>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𝑊</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𝑇</m:t>
                        </m:r>
                      </m:sub>
                    </m:sSub>
                  </m:oMath>
                </a14:m>
                <a:r>
                  <a:rPr lang="en-US" sz="1600" dirty="0">
                    <a:latin typeface="TimesNewRomanPSMT"/>
                    <a:ea typeface="Calibri" panose="020F0502020204030204" pitchFamily="34" charset="0"/>
                    <a:cs typeface="Times New Roman" panose="02020603050405020304" pitchFamily="18" charset="0"/>
                  </a:rPr>
                  <a:t> – production of the thermal power plant</a:t>
                </a:r>
                <a:endParaRPr lang="en-US" sz="1600" dirty="0"/>
              </a:p>
            </p:txBody>
          </p:sp>
        </mc:Choice>
        <mc:Fallback xmlns="">
          <p:sp>
            <p:nvSpPr>
              <p:cNvPr id="24" name="Rectangle 23"/>
              <p:cNvSpPr>
                <a:spLocks noRot="1" noChangeAspect="1" noMove="1" noResize="1" noEditPoints="1" noAdjustHandles="1" noChangeArrowheads="1" noChangeShapeType="1" noTextEdit="1"/>
              </p:cNvSpPr>
              <p:nvPr/>
            </p:nvSpPr>
            <p:spPr>
              <a:xfrm>
                <a:off x="6168567" y="4464323"/>
                <a:ext cx="4121193" cy="338554"/>
              </a:xfrm>
              <a:prstGeom prst="rect">
                <a:avLst/>
              </a:prstGeom>
              <a:blipFill>
                <a:blip r:embed="rId9"/>
                <a:stretch>
                  <a:fillRect t="-5357" b="-214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24"/>
              <p:cNvSpPr/>
              <p:nvPr/>
            </p:nvSpPr>
            <p:spPr>
              <a:xfrm>
                <a:off x="6211361" y="4797447"/>
                <a:ext cx="4723088" cy="338554"/>
              </a:xfrm>
              <a:prstGeom prst="rect">
                <a:avLst/>
              </a:prstGeom>
            </p:spPr>
            <p:txBody>
              <a:bodyPr wrap="none">
                <a:spAutoFit/>
              </a:bodyPr>
              <a:lstStyle/>
              <a:p>
                <a14:m>
                  <m:oMath xmlns:m="http://schemas.openxmlformats.org/officeDocument/2006/math">
                    <m:r>
                      <a:rPr lang="en-US" sz="1600" i="1">
                        <a:latin typeface="Cambria Math" panose="02040503050406030204" pitchFamily="18" charset="0"/>
                        <a:ea typeface="Times New Roman" panose="02020603050405020304" pitchFamily="18" charset="0"/>
                        <a:cs typeface="Times New Roman" panose="02020603050405020304" pitchFamily="18" charset="0"/>
                      </a:rPr>
                      <m:t>𝑧</m:t>
                    </m:r>
                  </m:oMath>
                </a14:m>
                <a:r>
                  <a:rPr lang="en-US" sz="1600" dirty="0">
                    <a:latin typeface="TimesNewRomanPSMT"/>
                    <a:ea typeface="Calibri" panose="020F0502020204030204" pitchFamily="34" charset="0"/>
                    <a:cs typeface="Times New Roman" panose="02020603050405020304" pitchFamily="18" charset="0"/>
                  </a:rPr>
                  <a:t> – specific operational costs (fuel and lubrication)</a:t>
                </a:r>
                <a:endParaRPr lang="en-US" sz="1600" dirty="0"/>
              </a:p>
            </p:txBody>
          </p:sp>
        </mc:Choice>
        <mc:Fallback xmlns="">
          <p:sp>
            <p:nvSpPr>
              <p:cNvPr id="25" name="Rectangle 24"/>
              <p:cNvSpPr>
                <a:spLocks noRot="1" noChangeAspect="1" noMove="1" noResize="1" noEditPoints="1" noAdjustHandles="1" noChangeArrowheads="1" noChangeShapeType="1" noTextEdit="1"/>
              </p:cNvSpPr>
              <p:nvPr/>
            </p:nvSpPr>
            <p:spPr>
              <a:xfrm>
                <a:off x="6211361" y="4797447"/>
                <a:ext cx="4723088" cy="338554"/>
              </a:xfrm>
              <a:prstGeom prst="rect">
                <a:avLst/>
              </a:prstGeom>
              <a:blipFill>
                <a:blip r:embed="rId10"/>
                <a:stretch>
                  <a:fillRect t="-5357" b="-21429"/>
                </a:stretch>
              </a:blipFill>
            </p:spPr>
            <p:txBody>
              <a:bodyPr/>
              <a:lstStyle/>
              <a:p>
                <a:r>
                  <a:rPr lang="en-US">
                    <a:noFill/>
                  </a:rPr>
                  <a:t> </a:t>
                </a:r>
              </a:p>
            </p:txBody>
          </p:sp>
        </mc:Fallback>
      </mc:AlternateContent>
    </p:spTree>
    <p:extLst>
      <p:ext uri="{BB962C8B-B14F-4D97-AF65-F5344CB8AC3E}">
        <p14:creationId xmlns:p14="http://schemas.microsoft.com/office/powerpoint/2010/main" val="32203874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519190" y="1119932"/>
            <a:ext cx="10017299" cy="560501"/>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smtClean="0"/>
              <a:t>4.2.	Size of Hydroelectric Power Plant Construction</a:t>
            </a:r>
            <a:r>
              <a:rPr lang="mk-MK" sz="2000" dirty="0" smtClean="0"/>
              <a:t/>
            </a:r>
            <a:br>
              <a:rPr lang="mk-MK" sz="2000" dirty="0" smtClean="0"/>
            </a:br>
            <a:r>
              <a:rPr lang="en-US" sz="2000" dirty="0"/>
              <a:t>4.2.1.	Selection and Presentation of Criteria</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7" name="Google Shape;64;p3"/>
          <p:cNvSpPr txBox="1">
            <a:spLocks noGrp="1"/>
          </p:cNvSpPr>
          <p:nvPr>
            <p:ph type="body" idx="1"/>
          </p:nvPr>
        </p:nvSpPr>
        <p:spPr>
          <a:xfrm>
            <a:off x="812800" y="1859245"/>
            <a:ext cx="10464800" cy="76784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600"/>
              </a:spcBef>
              <a:spcAft>
                <a:spcPts val="600"/>
              </a:spcAft>
              <a:buSzPts val="2800"/>
              <a:buNone/>
            </a:pPr>
            <a:r>
              <a:rPr lang="en-US" sz="1600" dirty="0" smtClean="0"/>
              <a:t>2</a:t>
            </a:r>
            <a:r>
              <a:rPr lang="en-US" sz="1600" dirty="0"/>
              <a:t>. </a:t>
            </a:r>
            <a:r>
              <a:rPr lang="en-US" sz="1600" i="1" dirty="0"/>
              <a:t>Minimum operating costs for hydro power plant and additional thermal power </a:t>
            </a:r>
            <a:r>
              <a:rPr lang="en-US" sz="1600" i="1" dirty="0" smtClean="0"/>
              <a:t>plant</a:t>
            </a:r>
            <a:r>
              <a:rPr lang="en-US" sz="1600" dirty="0" smtClean="0"/>
              <a:t> </a:t>
            </a:r>
          </a:p>
          <a:p>
            <a:pPr marL="0" lvl="0" indent="0">
              <a:lnSpc>
                <a:spcPct val="120000"/>
              </a:lnSpc>
              <a:spcBef>
                <a:spcPts val="600"/>
              </a:spcBef>
              <a:spcAft>
                <a:spcPts val="600"/>
              </a:spcAft>
              <a:buSzPts val="2800"/>
              <a:buNone/>
            </a:pPr>
            <a:endParaRPr lang="en-US" sz="1600" dirty="0"/>
          </a:p>
        </p:txBody>
      </p:sp>
      <p:sp>
        <p:nvSpPr>
          <p:cNvPr id="2" name="Rectangle 1"/>
          <p:cNvSpPr/>
          <p:nvPr/>
        </p:nvSpPr>
        <p:spPr>
          <a:xfrm>
            <a:off x="943439" y="2452430"/>
            <a:ext cx="3241593" cy="338554"/>
          </a:xfrm>
          <a:prstGeom prst="rect">
            <a:avLst/>
          </a:prstGeom>
        </p:spPr>
        <p:txBody>
          <a:bodyPr wrap="none">
            <a:spAutoFit/>
          </a:bodyPr>
          <a:lstStyle/>
          <a:p>
            <a:r>
              <a:rPr lang="en-US" sz="1600" dirty="0">
                <a:latin typeface="TimesNewRomanPSMT"/>
                <a:ea typeface="Calibri" panose="020F0502020204030204" pitchFamily="34" charset="0"/>
                <a:cs typeface="Times New Roman" panose="02020603050405020304" pitchFamily="18" charset="0"/>
              </a:rPr>
              <a:t>The condition for minimum costs </a:t>
            </a:r>
            <a:endParaRPr lang="en-US" sz="1600" dirty="0"/>
          </a:p>
        </p:txBody>
      </p:sp>
      <mc:AlternateContent xmlns:mc="http://schemas.openxmlformats.org/markup-compatibility/2006" xmlns:a14="http://schemas.microsoft.com/office/drawing/2010/main">
        <mc:Choice Requires="a14">
          <p:sp>
            <p:nvSpPr>
              <p:cNvPr id="26" name="Rectangle 25"/>
              <p:cNvSpPr/>
              <p:nvPr/>
            </p:nvSpPr>
            <p:spPr>
              <a:xfrm>
                <a:off x="4185032" y="2408985"/>
                <a:ext cx="1176989" cy="60010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600" i="1">
                              <a:latin typeface="Cambria Math" panose="02040503050406030204" pitchFamily="18" charset="0"/>
                            </a:rPr>
                          </m:ctrlPr>
                        </m:fPr>
                        <m:num>
                          <m:r>
                            <a:rPr lang="en-US" sz="1600" i="1">
                              <a:latin typeface="Cambria Math" panose="02040503050406030204" pitchFamily="18" charset="0"/>
                            </a:rPr>
                            <m:t>𝑑𝐴</m:t>
                          </m:r>
                        </m:num>
                        <m:den>
                          <m:r>
                            <a:rPr lang="en-US" sz="1600" i="1">
                              <a:latin typeface="Cambria Math" panose="02040503050406030204" pitchFamily="18" charset="0"/>
                            </a:rPr>
                            <m:t>𝑑</m:t>
                          </m:r>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𝑊</m:t>
                              </m:r>
                            </m:e>
                            <m:sub>
                              <m:r>
                                <a:rPr lang="en-US" sz="1600" i="1">
                                  <a:latin typeface="Cambria Math" panose="02040503050406030204" pitchFamily="18" charset="0"/>
                                </a:rPr>
                                <m:t>𝐻</m:t>
                              </m:r>
                            </m:sub>
                          </m:sSub>
                        </m:den>
                      </m:f>
                      <m:r>
                        <a:rPr lang="en-US" sz="1600">
                          <a:latin typeface="Cambria Math" panose="02040503050406030204" pitchFamily="18" charset="0"/>
                        </a:rPr>
                        <m:t> =0 </m:t>
                      </m:r>
                    </m:oMath>
                  </m:oMathPara>
                </a14:m>
                <a:endParaRPr lang="en-US" sz="1600" dirty="0"/>
              </a:p>
            </p:txBody>
          </p:sp>
        </mc:Choice>
        <mc:Fallback xmlns="">
          <p:sp>
            <p:nvSpPr>
              <p:cNvPr id="26" name="Rectangle 25"/>
              <p:cNvSpPr>
                <a:spLocks noRot="1" noChangeAspect="1" noMove="1" noResize="1" noEditPoints="1" noAdjustHandles="1" noChangeArrowheads="1" noChangeShapeType="1" noTextEdit="1"/>
              </p:cNvSpPr>
              <p:nvPr/>
            </p:nvSpPr>
            <p:spPr>
              <a:xfrm>
                <a:off x="4185032" y="2408985"/>
                <a:ext cx="1176989" cy="600101"/>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Rectangle 26"/>
              <p:cNvSpPr/>
              <p:nvPr/>
            </p:nvSpPr>
            <p:spPr>
              <a:xfrm>
                <a:off x="4090944" y="3055645"/>
                <a:ext cx="2318520" cy="601383"/>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14:m>
                  <m:oMathPara xmlns:m="http://schemas.openxmlformats.org/officeDocument/2006/math">
                    <m:oMathParaPr>
                      <m:jc m:val="centerGroup"/>
                    </m:oMathParaPr>
                    <m:oMath xmlns:m="http://schemas.openxmlformats.org/officeDocument/2006/math">
                      <m:f>
                        <m:fPr>
                          <m:ctrlPr>
                            <a:rPr lang="en-US" sz="1600" i="1">
                              <a:latin typeface="Cambria Math" panose="02040503050406030204" pitchFamily="18" charset="0"/>
                            </a:rPr>
                          </m:ctrlPr>
                        </m:fPr>
                        <m:num>
                          <m:r>
                            <a:rPr lang="en-US" sz="1600" i="1">
                              <a:latin typeface="Cambria Math" panose="02040503050406030204" pitchFamily="18" charset="0"/>
                            </a:rPr>
                            <m:t>𝑑</m:t>
                          </m:r>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𝑊</m:t>
                              </m:r>
                            </m:e>
                            <m:sub>
                              <m:r>
                                <a:rPr lang="en-US" sz="1600" i="1">
                                  <a:latin typeface="Cambria Math" panose="02040503050406030204" pitchFamily="18" charset="0"/>
                                </a:rPr>
                                <m:t>𝐻</m:t>
                              </m:r>
                            </m:sub>
                          </m:sSub>
                        </m:num>
                        <m:den>
                          <m:r>
                            <a:rPr lang="en-US" sz="1600" i="1">
                              <a:latin typeface="Cambria Math" panose="02040503050406030204" pitchFamily="18" charset="0"/>
                            </a:rPr>
                            <m:t>𝑑</m:t>
                          </m:r>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𝑃</m:t>
                              </m:r>
                            </m:e>
                            <m:sub>
                              <m:r>
                                <a:rPr lang="en-US" sz="1600" i="1">
                                  <a:latin typeface="Cambria Math" panose="02040503050406030204" pitchFamily="18" charset="0"/>
                                </a:rPr>
                                <m:t>𝐻𝑖</m:t>
                              </m:r>
                            </m:sub>
                          </m:sSub>
                        </m:den>
                      </m:f>
                      <m:r>
                        <a:rPr lang="en-US" sz="1600">
                          <a:latin typeface="Cambria Math" panose="02040503050406030204" pitchFamily="18" charset="0"/>
                        </a:rPr>
                        <m:t> =</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𝑦</m:t>
                              </m:r>
                            </m:e>
                            <m:sub>
                              <m:r>
                                <a:rPr lang="en-US" sz="1600" i="1">
                                  <a:latin typeface="Cambria Math" panose="02040503050406030204" pitchFamily="18" charset="0"/>
                                </a:rPr>
                                <m:t>𝐻</m:t>
                              </m:r>
                            </m:sub>
                          </m:sSub>
                          <m:r>
                            <a:rPr lang="en-US" sz="1600">
                              <a:latin typeface="Cambria Math" panose="02040503050406030204" pitchFamily="18" charset="0"/>
                            </a:rPr>
                            <m:t>−</m:t>
                          </m:r>
                          <m:r>
                            <a:rPr lang="en-US" sz="1600" i="1">
                              <a:latin typeface="Cambria Math" panose="02040503050406030204" pitchFamily="18" charset="0"/>
                            </a:rPr>
                            <m:t>𝑚</m:t>
                          </m:r>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𝑦</m:t>
                              </m:r>
                            </m:e>
                            <m:sub>
                              <m:r>
                                <a:rPr lang="en-US" sz="1600" i="1">
                                  <a:latin typeface="Cambria Math" panose="02040503050406030204" pitchFamily="18" charset="0"/>
                                </a:rPr>
                                <m:t>𝑇</m:t>
                              </m:r>
                            </m:sub>
                          </m:sSub>
                        </m:num>
                        <m:den>
                          <m:r>
                            <a:rPr lang="en-US" sz="1600" i="1">
                              <a:latin typeface="Cambria Math" panose="02040503050406030204" pitchFamily="18" charset="0"/>
                            </a:rPr>
                            <m:t>𝑧</m:t>
                          </m:r>
                        </m:den>
                      </m:f>
                      <m:r>
                        <a:rPr lang="en-US" sz="1600">
                          <a:latin typeface="Cambria Math" panose="02040503050406030204" pitchFamily="18" charset="0"/>
                        </a:rPr>
                        <m:t>=</m:t>
                      </m:r>
                      <m:r>
                        <m:rPr>
                          <m:sty m:val="p"/>
                        </m:rPr>
                        <a:rPr lang="en-US" sz="1600">
                          <a:latin typeface="Cambria Math" panose="02040503050406030204" pitchFamily="18" charset="0"/>
                        </a:rPr>
                        <m:t>ϑ</m:t>
                      </m:r>
                      <m:r>
                        <a:rPr lang="en-US" sz="1600">
                          <a:latin typeface="Cambria Math" panose="02040503050406030204" pitchFamily="18" charset="0"/>
                        </a:rPr>
                        <m:t> </m:t>
                      </m:r>
                    </m:oMath>
                  </m:oMathPara>
                </a14:m>
                <a:endParaRPr lang="en-US" sz="1600" dirty="0"/>
              </a:p>
            </p:txBody>
          </p:sp>
        </mc:Choice>
        <mc:Fallback xmlns="">
          <p:sp>
            <p:nvSpPr>
              <p:cNvPr id="27" name="Rectangle 26"/>
              <p:cNvSpPr>
                <a:spLocks noRot="1" noChangeAspect="1" noMove="1" noResize="1" noEditPoints="1" noAdjustHandles="1" noChangeArrowheads="1" noChangeShapeType="1" noTextEdit="1"/>
              </p:cNvSpPr>
              <p:nvPr/>
            </p:nvSpPr>
            <p:spPr>
              <a:xfrm>
                <a:off x="4090944" y="3055645"/>
                <a:ext cx="2318520" cy="601383"/>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Rectangle 27"/>
              <p:cNvSpPr/>
              <p:nvPr/>
            </p:nvSpPr>
            <p:spPr>
              <a:xfrm>
                <a:off x="1021364" y="4052389"/>
                <a:ext cx="1058431" cy="59490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𝑚</m:t>
                      </m:r>
                      <m:r>
                        <a:rPr lang="en-US" sz="1600">
                          <a:latin typeface="Cambria Math" panose="02040503050406030204" pitchFamily="18" charset="0"/>
                        </a:rPr>
                        <m:t> =</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𝑃</m:t>
                              </m:r>
                            </m:e>
                            <m:sub>
                              <m:r>
                                <a:rPr lang="en-US" sz="1600" i="1">
                                  <a:latin typeface="Cambria Math" panose="02040503050406030204" pitchFamily="18" charset="0"/>
                                </a:rPr>
                                <m:t>𝐻</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𝐻𝑖</m:t>
                              </m:r>
                            </m:sub>
                          </m:sSub>
                        </m:den>
                      </m:f>
                      <m:r>
                        <a:rPr lang="en-US" sz="1600">
                          <a:latin typeface="Cambria Math" panose="02040503050406030204" pitchFamily="18" charset="0"/>
                        </a:rPr>
                        <m:t> </m:t>
                      </m:r>
                    </m:oMath>
                  </m:oMathPara>
                </a14:m>
                <a:endParaRPr lang="en-US" sz="1600" dirty="0"/>
              </a:p>
            </p:txBody>
          </p:sp>
        </mc:Choice>
        <mc:Fallback xmlns="">
          <p:sp>
            <p:nvSpPr>
              <p:cNvPr id="28" name="Rectangle 27"/>
              <p:cNvSpPr>
                <a:spLocks noRot="1" noChangeAspect="1" noMove="1" noResize="1" noEditPoints="1" noAdjustHandles="1" noChangeArrowheads="1" noChangeShapeType="1" noTextEdit="1"/>
              </p:cNvSpPr>
              <p:nvPr/>
            </p:nvSpPr>
            <p:spPr>
              <a:xfrm>
                <a:off x="1021364" y="4052389"/>
                <a:ext cx="1058431" cy="594906"/>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Rectangle 28"/>
              <p:cNvSpPr/>
              <p:nvPr/>
            </p:nvSpPr>
            <p:spPr>
              <a:xfrm>
                <a:off x="1023057" y="4647295"/>
                <a:ext cx="1972452" cy="548355"/>
              </a:xfrm>
              <a:prstGeom prst="rect">
                <a:avLst/>
              </a:prstGeom>
            </p:spPr>
            <p:txBody>
              <a:bodyPr wrap="square">
                <a:spAutoFit/>
              </a:bodyPr>
              <a:lstStyle/>
              <a:p>
                <a14:m>
                  <m:oMath xmlns:m="http://schemas.openxmlformats.org/officeDocument/2006/math">
                    <m:sSub>
                      <m:sSubPr>
                        <m:ctrlPr>
                          <a:rPr lang="en-US" sz="1600" i="1" smtClean="0">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𝑃</m:t>
                        </m:r>
                      </m:e>
                      <m:sub>
                        <m:r>
                          <a:rPr lang="en-US" sz="1600" i="1">
                            <a:latin typeface="Cambria Math" panose="02040503050406030204" pitchFamily="18" charset="0"/>
                          </a:rPr>
                          <m:t>𝐻</m:t>
                        </m:r>
                      </m:sub>
                    </m:sSub>
                    <m:r>
                      <a:rPr lang="mk-MK" sz="1600" b="0" i="1" smtClean="0">
                        <a:latin typeface="Cambria Math" panose="02040503050406030204" pitchFamily="18" charset="0"/>
                      </a:rPr>
                      <m:t> − </m:t>
                    </m:r>
                  </m:oMath>
                </a14:m>
                <a:r>
                  <a:rPr lang="en-US" dirty="0" smtClean="0">
                    <a:latin typeface="Times New Roman" panose="02020603050405020304" pitchFamily="18" charset="0"/>
                    <a:cs typeface="Times New Roman" panose="02020603050405020304" pitchFamily="18" charset="0"/>
                  </a:rPr>
                  <a:t>min </a:t>
                </a:r>
                <a:r>
                  <a:rPr lang="en-US" dirty="0">
                    <a:latin typeface="Times New Roman" panose="02020603050405020304" pitchFamily="18" charset="0"/>
                    <a:cs typeface="Times New Roman" panose="02020603050405020304" pitchFamily="18" charset="0"/>
                  </a:rPr>
                  <a:t>capacity of the hydro power plant </a:t>
                </a:r>
                <a:endParaRPr lang="en-US" sz="1600" dirty="0">
                  <a:latin typeface="Times New Roman" panose="02020603050405020304" pitchFamily="18" charset="0"/>
                  <a:cs typeface="Times New Roman" panose="02020603050405020304" pitchFamily="18" charset="0"/>
                </a:endParaRPr>
              </a:p>
            </p:txBody>
          </p:sp>
        </mc:Choice>
        <mc:Fallback xmlns="">
          <p:sp>
            <p:nvSpPr>
              <p:cNvPr id="29" name="Rectangle 28"/>
              <p:cNvSpPr>
                <a:spLocks noRot="1" noChangeAspect="1" noMove="1" noResize="1" noEditPoints="1" noAdjustHandles="1" noChangeArrowheads="1" noChangeShapeType="1" noTextEdit="1"/>
              </p:cNvSpPr>
              <p:nvPr/>
            </p:nvSpPr>
            <p:spPr>
              <a:xfrm>
                <a:off x="1023057" y="4647295"/>
                <a:ext cx="1972452" cy="548355"/>
              </a:xfrm>
              <a:prstGeom prst="rect">
                <a:avLst/>
              </a:prstGeom>
              <a:blipFill>
                <a:blip r:embed="rId8"/>
                <a:stretch>
                  <a:fillRect l="-929" b="-11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p:cNvSpPr/>
              <p:nvPr/>
            </p:nvSpPr>
            <p:spPr>
              <a:xfrm>
                <a:off x="3595916" y="3791370"/>
                <a:ext cx="1530162"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𝑦</m:t>
                          </m:r>
                        </m:e>
                        <m:sub>
                          <m:r>
                            <a:rPr lang="en-US" sz="1600" i="1">
                              <a:latin typeface="Cambria Math" panose="02040503050406030204" pitchFamily="18" charset="0"/>
                            </a:rPr>
                            <m:t>𝐻</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a:latin typeface="Cambria Math" panose="02040503050406030204" pitchFamily="18" charset="0"/>
                            </a:rPr>
                            <m:t>∆</m:t>
                          </m:r>
                          <m:r>
                            <a:rPr lang="en-US" sz="1600" i="1">
                              <a:latin typeface="Cambria Math" panose="02040503050406030204" pitchFamily="18" charset="0"/>
                            </a:rPr>
                            <m:t>𝐵</m:t>
                          </m:r>
                        </m:e>
                        <m:sub>
                          <m:r>
                            <a:rPr lang="en-US" sz="1600" i="1">
                              <a:latin typeface="Cambria Math" panose="02040503050406030204" pitchFamily="18" charset="0"/>
                            </a:rPr>
                            <m:t>𝐻</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𝐻</m:t>
                          </m:r>
                        </m:sub>
                      </m:sSub>
                      <m:r>
                        <a:rPr lang="en-US" sz="1600">
                          <a:latin typeface="Cambria Math" panose="02040503050406030204" pitchFamily="18" charset="0"/>
                        </a:rPr>
                        <m:t> </m:t>
                      </m:r>
                    </m:oMath>
                  </m:oMathPara>
                </a14:m>
                <a:endParaRPr lang="en-US" sz="1600" dirty="0"/>
              </a:p>
            </p:txBody>
          </p:sp>
        </mc:Choice>
        <mc:Fallback xmlns="">
          <p:sp>
            <p:nvSpPr>
              <p:cNvPr id="30" name="Rectangle 29"/>
              <p:cNvSpPr>
                <a:spLocks noRot="1" noChangeAspect="1" noMove="1" noResize="1" noEditPoints="1" noAdjustHandles="1" noChangeArrowheads="1" noChangeShapeType="1" noTextEdit="1"/>
              </p:cNvSpPr>
              <p:nvPr/>
            </p:nvSpPr>
            <p:spPr>
              <a:xfrm>
                <a:off x="3595916" y="3791370"/>
                <a:ext cx="1530162" cy="338554"/>
              </a:xfrm>
              <a:prstGeom prst="rect">
                <a:avLst/>
              </a:prstGeom>
              <a:blipFill>
                <a:blip r:embed="rId9"/>
                <a:stretch>
                  <a:fillRect b="-545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Rectangle 30"/>
              <p:cNvSpPr/>
              <p:nvPr/>
            </p:nvSpPr>
            <p:spPr>
              <a:xfrm>
                <a:off x="3671656" y="4156595"/>
                <a:ext cx="1491114"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𝑦</m:t>
                          </m:r>
                        </m:e>
                        <m:sub>
                          <m:r>
                            <a:rPr lang="en-US" sz="1600" i="1">
                              <a:latin typeface="Cambria Math" panose="02040503050406030204" pitchFamily="18" charset="0"/>
                            </a:rPr>
                            <m:t>𝑇</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a:latin typeface="Cambria Math" panose="02040503050406030204" pitchFamily="18" charset="0"/>
                            </a:rPr>
                            <m:t>∆</m:t>
                          </m:r>
                          <m:r>
                            <a:rPr lang="en-US" sz="1600" i="1">
                              <a:latin typeface="Cambria Math" panose="02040503050406030204" pitchFamily="18" charset="0"/>
                            </a:rPr>
                            <m:t>𝐵</m:t>
                          </m:r>
                        </m:e>
                        <m:sub>
                          <m:r>
                            <a:rPr lang="en-US" sz="1600" i="1">
                              <a:latin typeface="Cambria Math" panose="02040503050406030204" pitchFamily="18" charset="0"/>
                            </a:rPr>
                            <m:t>𝑇</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𝑇</m:t>
                          </m:r>
                        </m:sub>
                      </m:sSub>
                      <m:r>
                        <a:rPr lang="en-US" sz="1600">
                          <a:latin typeface="Cambria Math" panose="02040503050406030204" pitchFamily="18" charset="0"/>
                        </a:rPr>
                        <m:t> </m:t>
                      </m:r>
                    </m:oMath>
                  </m:oMathPara>
                </a14:m>
                <a:endParaRPr lang="en-US" sz="1600" dirty="0"/>
              </a:p>
            </p:txBody>
          </p:sp>
        </mc:Choice>
        <mc:Fallback xmlns="">
          <p:sp>
            <p:nvSpPr>
              <p:cNvPr id="31" name="Rectangle 30"/>
              <p:cNvSpPr>
                <a:spLocks noRot="1" noChangeAspect="1" noMove="1" noResize="1" noEditPoints="1" noAdjustHandles="1" noChangeArrowheads="1" noChangeShapeType="1" noTextEdit="1"/>
              </p:cNvSpPr>
              <p:nvPr/>
            </p:nvSpPr>
            <p:spPr>
              <a:xfrm>
                <a:off x="3671656" y="4156595"/>
                <a:ext cx="1491114" cy="338554"/>
              </a:xfrm>
              <a:prstGeom prst="rect">
                <a:avLst/>
              </a:prstGeom>
              <a:blipFill>
                <a:blip r:embed="rId10"/>
                <a:stretch>
                  <a:fillRect b="-545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Rectangle 31"/>
              <p:cNvSpPr/>
              <p:nvPr/>
            </p:nvSpPr>
            <p:spPr>
              <a:xfrm>
                <a:off x="3184008" y="5195650"/>
                <a:ext cx="3333092" cy="587853"/>
              </a:xfrm>
              <a:prstGeom prst="rect">
                <a:avLst/>
              </a:prstGeom>
            </p:spPr>
            <p:txBody>
              <a:bodyPr wrap="square">
                <a:spAutoFit/>
              </a:bodyPr>
              <a:lstStyle/>
              <a:p>
                <a:pPr>
                  <a:lnSpc>
                    <a:spcPct val="115000"/>
                  </a:lnSpc>
                  <a:spcAft>
                    <a:spcPts val="1000"/>
                  </a:spcAft>
                </a:pPr>
                <a14:m>
                  <m:oMath xmlns:m="http://schemas.openxmlformats.org/officeDocument/2006/math">
                    <m:sSub>
                      <m:sSubPr>
                        <m:ctrlPr>
                          <a:rPr lang="en-US" i="1">
                            <a:latin typeface="Cambria Math" panose="02040503050406030204" pitchFamily="18" charset="0"/>
                            <a:ea typeface="Times New Roman" panose="02020603050405020304" pitchFamily="18" charset="0"/>
                          </a:rPr>
                        </m:ctrlPr>
                      </m:sSubPr>
                      <m:e>
                        <m:r>
                          <a:rPr lang="mk-MK" i="1">
                            <a:latin typeface="Cambria Math" panose="02040503050406030204" pitchFamily="18" charset="0"/>
                            <a:ea typeface="Times New Roman" panose="02020603050405020304" pitchFamily="18" charset="0"/>
                            <a:cs typeface="Times New Roman" panose="02020603050405020304" pitchFamily="18" charset="0"/>
                          </a:rPr>
                          <m:t>𝑝</m:t>
                        </m:r>
                      </m:e>
                      <m:sub>
                        <m:r>
                          <a:rPr lang="mk-MK" i="1">
                            <a:latin typeface="Cambria Math" panose="02040503050406030204" pitchFamily="18" charset="0"/>
                            <a:ea typeface="Times New Roman" panose="02020603050405020304" pitchFamily="18" charset="0"/>
                            <a:cs typeface="Times New Roman" panose="02020603050405020304" pitchFamily="18" charset="0"/>
                          </a:rPr>
                          <m:t>𝐻</m:t>
                        </m:r>
                      </m:sub>
                    </m:sSub>
                  </m:oMath>
                </a14:m>
                <a:r>
                  <a:rPr lang="mk-MK" dirty="0">
                    <a:latin typeface="Times New Roman" panose="02020603050405020304" pitchFamily="18" charset="0"/>
                    <a:ea typeface="Calibri" panose="020F0502020204030204" pitchFamily="34" charset="0"/>
                  </a:rPr>
                  <a:t> , </a:t>
                </a:r>
                <a:r>
                  <a:rPr lang="mk-MK" dirty="0" smtClean="0">
                    <a:latin typeface="Cambria Math" panose="02040503050406030204" pitchFamily="18" charset="0"/>
                    <a:ea typeface="Calibri" panose="020F0502020204030204" pitchFamily="34" charset="0"/>
                    <a:cs typeface="Cambria Math" panose="02040503050406030204" pitchFamily="18" charset="0"/>
                  </a:rPr>
                  <a:t>𝑝</a:t>
                </a:r>
                <a:r>
                  <a:rPr lang="mk-MK" baseline="-25000" dirty="0" smtClean="0">
                    <a:latin typeface="Cambria Math" panose="02040503050406030204" pitchFamily="18" charset="0"/>
                    <a:ea typeface="Calibri" panose="020F0502020204030204" pitchFamily="34" charset="0"/>
                    <a:cs typeface="Cambria Math" panose="02040503050406030204" pitchFamily="18" charset="0"/>
                  </a:rPr>
                  <a:t>𝑇</a:t>
                </a:r>
                <a:r>
                  <a:rPr lang="mk-MK" dirty="0" smtClean="0">
                    <a:latin typeface="Times New Roman" panose="02020603050405020304" pitchFamily="18" charset="0"/>
                    <a:ea typeface="Calibri" panose="020F0502020204030204" pitchFamily="34" charset="0"/>
                  </a:rPr>
                  <a:t>  - </a:t>
                </a:r>
                <a:r>
                  <a:rPr lang="en-US" dirty="0">
                    <a:latin typeface="Times New Roman" panose="02020603050405020304" pitchFamily="18" charset="0"/>
                    <a:ea typeface="Calibri" panose="020F0502020204030204" pitchFamily="34" charset="0"/>
                  </a:rPr>
                  <a:t>annual production cost as a percentage (%) of the invested capital</a:t>
                </a:r>
                <a:endParaRPr lang="en-US" dirty="0"/>
              </a:p>
            </p:txBody>
          </p:sp>
        </mc:Choice>
        <mc:Fallback xmlns="">
          <p:sp>
            <p:nvSpPr>
              <p:cNvPr id="32" name="Rectangle 31"/>
              <p:cNvSpPr>
                <a:spLocks noRot="1" noChangeAspect="1" noMove="1" noResize="1" noEditPoints="1" noAdjustHandles="1" noChangeArrowheads="1" noChangeShapeType="1" noTextEdit="1"/>
              </p:cNvSpPr>
              <p:nvPr/>
            </p:nvSpPr>
            <p:spPr>
              <a:xfrm>
                <a:off x="3184008" y="5195650"/>
                <a:ext cx="3333092" cy="587853"/>
              </a:xfrm>
              <a:prstGeom prst="rect">
                <a:avLst/>
              </a:prstGeom>
              <a:blipFill>
                <a:blip r:embed="rId11"/>
                <a:stretch>
                  <a:fillRect l="-548" b="-6186"/>
                </a:stretch>
              </a:blipFill>
            </p:spPr>
            <p:txBody>
              <a:bodyPr/>
              <a:lstStyle/>
              <a:p>
                <a:r>
                  <a:rPr lang="en-US">
                    <a:noFill/>
                  </a:rPr>
                  <a:t> </a:t>
                </a:r>
              </a:p>
            </p:txBody>
          </p:sp>
        </mc:Fallback>
      </mc:AlternateContent>
      <p:sp>
        <p:nvSpPr>
          <p:cNvPr id="33" name="Rectangle 32"/>
          <p:cNvSpPr/>
          <p:nvPr/>
        </p:nvSpPr>
        <p:spPr>
          <a:xfrm>
            <a:off x="3227737" y="4550384"/>
            <a:ext cx="3521591" cy="523220"/>
          </a:xfrm>
          <a:prstGeom prst="rect">
            <a:avLst/>
          </a:prstGeom>
        </p:spPr>
        <p:txBody>
          <a:bodyPr wrap="square">
            <a:spAutoFit/>
          </a:bodyPr>
          <a:lstStyle/>
          <a:p>
            <a:r>
              <a:rPr lang="mk-MK" dirty="0">
                <a:latin typeface="Times New Roman" panose="02020603050405020304" pitchFamily="18" charset="0"/>
                <a:ea typeface="Calibri" panose="020F0502020204030204" pitchFamily="34" charset="0"/>
              </a:rPr>
              <a:t>∆</a:t>
            </a:r>
            <a:r>
              <a:rPr lang="mk-MK" dirty="0">
                <a:latin typeface="Cambria Math" panose="02040503050406030204" pitchFamily="18" charset="0"/>
                <a:ea typeface="Calibri" panose="020F0502020204030204" pitchFamily="34" charset="0"/>
                <a:cs typeface="Cambria Math" panose="02040503050406030204" pitchFamily="18" charset="0"/>
              </a:rPr>
              <a:t>𝐵</a:t>
            </a:r>
            <a:r>
              <a:rPr lang="mk-MK" baseline="-25000" dirty="0">
                <a:latin typeface="Cambria Math" panose="02040503050406030204" pitchFamily="18" charset="0"/>
                <a:ea typeface="Calibri" panose="020F0502020204030204" pitchFamily="34" charset="0"/>
                <a:cs typeface="Cambria Math" panose="02040503050406030204" pitchFamily="18" charset="0"/>
              </a:rPr>
              <a:t>𝐻</a:t>
            </a:r>
            <a:r>
              <a:rPr lang="mk-MK" dirty="0" smtClean="0">
                <a:latin typeface="Times New Roman" panose="02020603050405020304" pitchFamily="18" charset="0"/>
                <a:ea typeface="Calibri" panose="020F0502020204030204" pitchFamily="34" charset="0"/>
              </a:rPr>
              <a:t>, </a:t>
            </a:r>
            <a:r>
              <a:rPr lang="mk-MK" dirty="0">
                <a:latin typeface="Times New Roman" panose="02020603050405020304" pitchFamily="18" charset="0"/>
                <a:ea typeface="Calibri" panose="020F0502020204030204" pitchFamily="34" charset="0"/>
              </a:rPr>
              <a:t>∆</a:t>
            </a:r>
            <a:r>
              <a:rPr lang="mk-MK" dirty="0">
                <a:latin typeface="Cambria Math" panose="02040503050406030204" pitchFamily="18" charset="0"/>
                <a:ea typeface="Calibri" panose="020F0502020204030204" pitchFamily="34" charset="0"/>
                <a:cs typeface="Cambria Math" panose="02040503050406030204" pitchFamily="18" charset="0"/>
              </a:rPr>
              <a:t>𝐵</a:t>
            </a:r>
            <a:r>
              <a:rPr lang="mk-MK" i="1" baseline="-25000" dirty="0">
                <a:latin typeface="Times New Roman" panose="02020603050405020304" pitchFamily="18" charset="0"/>
                <a:ea typeface="Calibri" panose="020F0502020204030204" pitchFamily="34" charset="0"/>
              </a:rPr>
              <a:t>Т</a:t>
            </a:r>
            <a:r>
              <a:rPr lang="mk-MK" dirty="0">
                <a:latin typeface="Times New Roman" panose="02020603050405020304" pitchFamily="18" charset="0"/>
                <a:ea typeface="Calibri" panose="020F0502020204030204" pitchFamily="34" charset="0"/>
              </a:rPr>
              <a:t>  </a:t>
            </a:r>
            <a:r>
              <a:rPr lang="mk-MK" dirty="0" smtClean="0">
                <a:latin typeface="Times New Roman" panose="02020603050405020304" pitchFamily="18" charset="0"/>
                <a:ea typeface="Calibri" panose="020F0502020204030204" pitchFamily="34" charset="0"/>
              </a:rPr>
              <a:t>- </a:t>
            </a:r>
            <a:r>
              <a:rPr lang="en-US" dirty="0">
                <a:latin typeface="Times New Roman" panose="02020603050405020304" pitchFamily="18" charset="0"/>
                <a:ea typeface="Calibri" panose="020F0502020204030204" pitchFamily="34" charset="0"/>
              </a:rPr>
              <a:t>increase in investment costs depending on the installed </a:t>
            </a:r>
            <a:r>
              <a:rPr lang="en-US" dirty="0" smtClean="0">
                <a:latin typeface="Times New Roman" panose="02020603050405020304" pitchFamily="18" charset="0"/>
                <a:ea typeface="Calibri" panose="020F0502020204030204" pitchFamily="34" charset="0"/>
              </a:rPr>
              <a:t>capacity </a:t>
            </a:r>
            <a:endParaRPr lang="en-US" dirty="0"/>
          </a:p>
        </p:txBody>
      </p:sp>
      <mc:AlternateContent xmlns:mc="http://schemas.openxmlformats.org/markup-compatibility/2006" xmlns:a14="http://schemas.microsoft.com/office/drawing/2010/main">
        <mc:Choice Requires="a14">
          <p:sp>
            <p:nvSpPr>
              <p:cNvPr id="3" name="Rectangle 2"/>
              <p:cNvSpPr/>
              <p:nvPr/>
            </p:nvSpPr>
            <p:spPr>
              <a:xfrm>
                <a:off x="7322406" y="2400526"/>
                <a:ext cx="3788229" cy="224676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dirty="0">
                    <a:latin typeface="Times New Roman" panose="02020603050405020304" pitchFamily="18" charset="0"/>
                    <a:ea typeface="Calibri" panose="020F0502020204030204" pitchFamily="34" charset="0"/>
                  </a:rPr>
                  <a:t>If the </a:t>
                </a:r>
                <a:r>
                  <a:rPr lang="en-US" dirty="0" smtClean="0">
                    <a:latin typeface="Times New Roman" panose="02020603050405020304" pitchFamily="18" charset="0"/>
                    <a:ea typeface="Calibri" panose="020F0502020204030204" pitchFamily="34" charset="0"/>
                  </a:rPr>
                  <a:t>relationship </a:t>
                </a:r>
                <a:r>
                  <a:rPr lang="en-US" dirty="0">
                    <a:latin typeface="Times New Roman" panose="02020603050405020304" pitchFamily="18" charset="0"/>
                    <a:ea typeface="Calibri" panose="020F0502020204030204" pitchFamily="34" charset="0"/>
                  </a:rPr>
                  <a:t>is graphically represented, two curves are obtained. First, there is the curve of </a:t>
                </a:r>
                <a14:m>
                  <m:oMath xmlns:m="http://schemas.openxmlformats.org/officeDocument/2006/math">
                    <m:r>
                      <a:rPr lang="en-US" i="1">
                        <a:latin typeface="Cambria Math" panose="02040503050406030204" pitchFamily="18" charset="0"/>
                        <a:ea typeface="Times New Roman" panose="02020603050405020304" pitchFamily="18" charset="0"/>
                        <a:cs typeface="Times New Roman" panose="02020603050405020304" pitchFamily="18" charset="0"/>
                      </a:rPr>
                      <m:t> </m:t>
                    </m:r>
                    <m:r>
                      <a:rPr lang="en-US" i="1">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en-US" i="1">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cs typeface="Times New Roman" panose="02020603050405020304" pitchFamily="18" charset="0"/>
                          </a:rPr>
                          <m:t>𝑊</m:t>
                        </m:r>
                      </m:e>
                      <m:sub>
                        <m:r>
                          <a:rPr lang="en-US" i="1">
                            <a:latin typeface="Cambria Math" panose="02040503050406030204" pitchFamily="18" charset="0"/>
                            <a:ea typeface="Times New Roman" panose="02020603050405020304" pitchFamily="18" charset="0"/>
                            <a:cs typeface="Times New Roman" panose="02020603050405020304" pitchFamily="18" charset="0"/>
                          </a:rPr>
                          <m:t>𝐻</m:t>
                        </m:r>
                      </m:sub>
                    </m:sSub>
                    <m:r>
                      <a:rPr lang="en-US" i="1">
                        <a:latin typeface="Cambria Math" panose="02040503050406030204" pitchFamily="18" charset="0"/>
                        <a:ea typeface="Times New Roman" panose="02020603050405020304" pitchFamily="18" charset="0"/>
                        <a:cs typeface="Times New Roman" panose="02020603050405020304" pitchFamily="18" charset="0"/>
                      </a:rPr>
                      <m:t>/</m:t>
                    </m:r>
                    <m:r>
                      <a:rPr lang="en-US" i="1">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en-US" i="1">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cs typeface="Times New Roman" panose="02020603050405020304" pitchFamily="18" charset="0"/>
                          </a:rPr>
                          <m:t>𝑃</m:t>
                        </m:r>
                      </m:e>
                      <m:sub>
                        <m:r>
                          <a:rPr lang="en-US" i="1">
                            <a:latin typeface="Cambria Math" panose="02040503050406030204" pitchFamily="18" charset="0"/>
                            <a:ea typeface="Times New Roman" panose="02020603050405020304" pitchFamily="18" charset="0"/>
                            <a:cs typeface="Times New Roman" panose="02020603050405020304" pitchFamily="18" charset="0"/>
                          </a:rPr>
                          <m:t>𝐻𝑖</m:t>
                        </m:r>
                      </m:sub>
                    </m:sSub>
                  </m:oMath>
                </a14:m>
                <a:r>
                  <a:rPr lang="en-US" dirty="0">
                    <a:latin typeface="Times New Roman" panose="02020603050405020304" pitchFamily="18" charset="0"/>
                    <a:ea typeface="Calibri" panose="020F0502020204030204" pitchFamily="34" charset="0"/>
                  </a:rPr>
                  <a:t> as a function of the size of construction, which determines this derivative for different intervals of  </a:t>
                </a:r>
                <a:r>
                  <a:rPr lang="en-US" i="1" dirty="0">
                    <a:latin typeface="Times New Roman" panose="02020603050405020304" pitchFamily="18" charset="0"/>
                    <a:ea typeface="Calibri" panose="020F0502020204030204" pitchFamily="34" charset="0"/>
                  </a:rPr>
                  <a:t>Q</a:t>
                </a:r>
                <a:r>
                  <a:rPr lang="en-US" i="1" baseline="-25000" dirty="0">
                    <a:latin typeface="Times New Roman" panose="02020603050405020304" pitchFamily="18" charset="0"/>
                    <a:ea typeface="Calibri" panose="020F0502020204030204" pitchFamily="34" charset="0"/>
                  </a:rPr>
                  <a:t>i</a:t>
                </a:r>
                <a:r>
                  <a:rPr lang="en-US" dirty="0">
                    <a:latin typeface="Times New Roman" panose="02020603050405020304" pitchFamily="18" charset="0"/>
                    <a:ea typeface="Calibri" panose="020F0502020204030204" pitchFamily="34" charset="0"/>
                  </a:rPr>
                  <a:t> . This curve decreases as </a:t>
                </a:r>
                <a:r>
                  <a:rPr lang="en-US" i="1" dirty="0">
                    <a:latin typeface="Times New Roman" panose="02020603050405020304" pitchFamily="18" charset="0"/>
                    <a:ea typeface="Calibri" panose="020F0502020204030204" pitchFamily="34" charset="0"/>
                  </a:rPr>
                  <a:t>Q</a:t>
                </a:r>
                <a:r>
                  <a:rPr lang="en-US" i="1" baseline="-25000" dirty="0">
                    <a:latin typeface="Times New Roman" panose="02020603050405020304" pitchFamily="18" charset="0"/>
                    <a:ea typeface="Calibri" panose="020F0502020204030204" pitchFamily="34" charset="0"/>
                  </a:rPr>
                  <a:t>i  </a:t>
                </a:r>
                <a:r>
                  <a:rPr lang="en-US" dirty="0">
                    <a:latin typeface="Times New Roman" panose="02020603050405020304" pitchFamily="18" charset="0"/>
                    <a:ea typeface="Calibri" panose="020F0502020204030204" pitchFamily="34" charset="0"/>
                  </a:rPr>
                  <a:t>increases, and it represents the left side of </a:t>
                </a:r>
                <a:r>
                  <a:rPr lang="en-US" dirty="0" smtClean="0">
                    <a:latin typeface="Times New Roman" panose="02020603050405020304" pitchFamily="18" charset="0"/>
                    <a:ea typeface="Calibri" panose="020F0502020204030204" pitchFamily="34" charset="0"/>
                  </a:rPr>
                  <a:t>equation. </a:t>
                </a:r>
                <a:r>
                  <a:rPr lang="en-US" dirty="0">
                    <a:latin typeface="Times New Roman" panose="02020603050405020304" pitchFamily="18" charset="0"/>
                    <a:ea typeface="Calibri" panose="020F0502020204030204" pitchFamily="34" charset="0"/>
                  </a:rPr>
                  <a:t>The other curve is obtained by graphing the right side of </a:t>
                </a:r>
                <a:r>
                  <a:rPr lang="en-US" dirty="0" smtClean="0">
                    <a:latin typeface="Times New Roman" panose="02020603050405020304" pitchFamily="18" charset="0"/>
                    <a:ea typeface="Calibri" panose="020F0502020204030204" pitchFamily="34" charset="0"/>
                  </a:rPr>
                  <a:t>equation </a:t>
                </a:r>
                <a:r>
                  <a:rPr lang="en-US" dirty="0">
                    <a:latin typeface="Times New Roman" panose="02020603050405020304" pitchFamily="18" charset="0"/>
                    <a:ea typeface="Calibri" panose="020F0502020204030204" pitchFamily="34" charset="0"/>
                  </a:rPr>
                  <a:t>for different sizes of construction. The </a:t>
                </a:r>
                <a:r>
                  <a:rPr lang="en-US" i="1" dirty="0">
                    <a:latin typeface="Times New Roman" panose="02020603050405020304" pitchFamily="18" charset="0"/>
                    <a:ea typeface="Calibri" panose="020F0502020204030204" pitchFamily="34" charset="0"/>
                  </a:rPr>
                  <a:t>optimal size of construction </a:t>
                </a:r>
                <a:r>
                  <a:rPr lang="en-US" dirty="0">
                    <a:latin typeface="Times New Roman" panose="02020603050405020304" pitchFamily="18" charset="0"/>
                    <a:ea typeface="Calibri" panose="020F0502020204030204" pitchFamily="34" charset="0"/>
                  </a:rPr>
                  <a:t>lies at the intersection of these two curves.</a:t>
                </a:r>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7322406" y="2400526"/>
                <a:ext cx="3788229" cy="2246769"/>
              </a:xfrm>
              <a:prstGeom prst="rect">
                <a:avLst/>
              </a:prstGeom>
              <a:blipFill>
                <a:blip r:embed="rId12"/>
                <a:stretch>
                  <a:fillRect l="-160" b="-1344"/>
                </a:stretch>
              </a:blipFill>
            </p:spPr>
            <p:txBody>
              <a:bodyPr/>
              <a:lstStyle/>
              <a:p>
                <a:r>
                  <a:rPr lang="en-US">
                    <a:noFill/>
                  </a:rPr>
                  <a:t> </a:t>
                </a:r>
              </a:p>
            </p:txBody>
          </p:sp>
        </mc:Fallback>
      </mc:AlternateContent>
      <p:cxnSp>
        <p:nvCxnSpPr>
          <p:cNvPr id="34" name="Straight Arrow Connector 33"/>
          <p:cNvCxnSpPr/>
          <p:nvPr/>
        </p:nvCxnSpPr>
        <p:spPr>
          <a:xfrm flipH="1">
            <a:off x="6496548" y="2811294"/>
            <a:ext cx="730069" cy="5274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1172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519190" y="1119932"/>
            <a:ext cx="10017299" cy="560501"/>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smtClean="0"/>
              <a:t>4.2.	Size of Hydroelectric Power Plant Construction</a:t>
            </a:r>
            <a:r>
              <a:rPr lang="mk-MK" sz="2000" dirty="0" smtClean="0"/>
              <a:t/>
            </a:r>
            <a:br>
              <a:rPr lang="mk-MK" sz="2000" dirty="0" smtClean="0"/>
            </a:br>
            <a:r>
              <a:rPr lang="en-US" sz="2000" dirty="0"/>
              <a:t>4.2.1.	Selection and Presentation of Criteria</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7" name="Google Shape;64;p3"/>
          <p:cNvSpPr txBox="1">
            <a:spLocks noGrp="1"/>
          </p:cNvSpPr>
          <p:nvPr>
            <p:ph type="body" idx="1"/>
          </p:nvPr>
        </p:nvSpPr>
        <p:spPr>
          <a:xfrm>
            <a:off x="812800" y="1815703"/>
            <a:ext cx="10464800" cy="76784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600"/>
              </a:spcBef>
              <a:spcAft>
                <a:spcPts val="600"/>
              </a:spcAft>
              <a:buSzPts val="2800"/>
              <a:buNone/>
            </a:pPr>
            <a:r>
              <a:rPr lang="en-US" sz="1600" dirty="0" smtClean="0"/>
              <a:t>2</a:t>
            </a:r>
            <a:r>
              <a:rPr lang="en-US" sz="1600" dirty="0"/>
              <a:t>. </a:t>
            </a:r>
            <a:r>
              <a:rPr lang="en-US" sz="1600" i="1" dirty="0"/>
              <a:t>Minimum operating costs for hydro power plant and additional thermal power </a:t>
            </a:r>
            <a:r>
              <a:rPr lang="en-US" sz="1600" i="1" dirty="0" smtClean="0"/>
              <a:t>plant</a:t>
            </a:r>
            <a:r>
              <a:rPr lang="en-US" sz="1600" dirty="0" smtClean="0"/>
              <a:t> </a:t>
            </a:r>
          </a:p>
          <a:p>
            <a:pPr marL="0" lvl="0" indent="0">
              <a:lnSpc>
                <a:spcPct val="120000"/>
              </a:lnSpc>
              <a:spcBef>
                <a:spcPts val="600"/>
              </a:spcBef>
              <a:spcAft>
                <a:spcPts val="600"/>
              </a:spcAft>
              <a:buSzPts val="2800"/>
              <a:buNone/>
            </a:pPr>
            <a:endParaRPr lang="en-US" sz="1600" dirty="0"/>
          </a:p>
        </p:txBody>
      </p:sp>
      <mc:AlternateContent xmlns:mc="http://schemas.openxmlformats.org/markup-compatibility/2006" xmlns:a14="http://schemas.microsoft.com/office/drawing/2010/main">
        <mc:Choice Requires="a14">
          <p:sp>
            <p:nvSpPr>
              <p:cNvPr id="20" name="Rectangle 19"/>
              <p:cNvSpPr/>
              <p:nvPr/>
            </p:nvSpPr>
            <p:spPr>
              <a:xfrm>
                <a:off x="2615070" y="3852578"/>
                <a:ext cx="1530675"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𝑊</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𝑊</m:t>
                          </m:r>
                        </m:e>
                        <m:sub>
                          <m:r>
                            <a:rPr lang="en-US" sz="1600" i="1">
                              <a:latin typeface="Cambria Math" panose="02040503050406030204" pitchFamily="18" charset="0"/>
                            </a:rPr>
                            <m:t>𝐻</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𝑊</m:t>
                          </m:r>
                        </m:e>
                        <m:sub>
                          <m:r>
                            <a:rPr lang="en-US" sz="1600" i="1">
                              <a:latin typeface="Cambria Math" panose="02040503050406030204" pitchFamily="18" charset="0"/>
                            </a:rPr>
                            <m:t>𝑇</m:t>
                          </m:r>
                        </m:sub>
                      </m:sSub>
                      <m:r>
                        <a:rPr lang="en-US" sz="1600">
                          <a:latin typeface="Cambria Math" panose="02040503050406030204" pitchFamily="18" charset="0"/>
                        </a:rPr>
                        <m:t> </m:t>
                      </m:r>
                    </m:oMath>
                  </m:oMathPara>
                </a14:m>
                <a:endParaRPr lang="en-US" sz="1600" dirty="0"/>
              </a:p>
            </p:txBody>
          </p:sp>
        </mc:Choice>
        <mc:Fallback xmlns="">
          <p:sp>
            <p:nvSpPr>
              <p:cNvPr id="20" name="Rectangle 19"/>
              <p:cNvSpPr>
                <a:spLocks noRot="1" noChangeAspect="1" noMove="1" noResize="1" noEditPoints="1" noAdjustHandles="1" noChangeArrowheads="1" noChangeShapeType="1" noTextEdit="1"/>
              </p:cNvSpPr>
              <p:nvPr/>
            </p:nvSpPr>
            <p:spPr>
              <a:xfrm>
                <a:off x="2615070" y="3852578"/>
                <a:ext cx="1530675" cy="338554"/>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2590094" y="4238384"/>
                <a:ext cx="1779398"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𝑇𝑖</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𝑃</m:t>
                          </m:r>
                        </m:e>
                        <m:sub>
                          <m:r>
                            <a:rPr lang="en-US" sz="1600" i="1">
                              <a:latin typeface="Cambria Math" panose="02040503050406030204" pitchFamily="18" charset="0"/>
                            </a:rPr>
                            <m:t>𝑀</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𝐻</m:t>
                          </m:r>
                          <m:r>
                            <m:rPr>
                              <m:sty m:val="p"/>
                            </m:rPr>
                            <a:rPr lang="en-US" sz="1600">
                              <a:latin typeface="Cambria Math" panose="02040503050406030204" pitchFamily="18" charset="0"/>
                            </a:rPr>
                            <m:t>min</m:t>
                          </m:r>
                        </m:sub>
                      </m:sSub>
                      <m:r>
                        <a:rPr lang="en-US" sz="1600">
                          <a:latin typeface="Cambria Math" panose="02040503050406030204" pitchFamily="18" charset="0"/>
                        </a:rPr>
                        <m:t> </m:t>
                      </m:r>
                    </m:oMath>
                  </m:oMathPara>
                </a14:m>
                <a:endParaRPr lang="en-US" sz="1600" dirty="0"/>
              </a:p>
            </p:txBody>
          </p:sp>
        </mc:Choice>
        <mc:Fallback xmlns="">
          <p:sp>
            <p:nvSpPr>
              <p:cNvPr id="21" name="Rectangle 20"/>
              <p:cNvSpPr>
                <a:spLocks noRot="1" noChangeAspect="1" noMove="1" noResize="1" noEditPoints="1" noAdjustHandles="1" noChangeArrowheads="1" noChangeShapeType="1" noTextEdit="1"/>
              </p:cNvSpPr>
              <p:nvPr/>
            </p:nvSpPr>
            <p:spPr>
              <a:xfrm>
                <a:off x="2590094" y="4238384"/>
                <a:ext cx="1779398" cy="338554"/>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Rectangle 21"/>
              <p:cNvSpPr/>
              <p:nvPr/>
            </p:nvSpPr>
            <p:spPr>
              <a:xfrm>
                <a:off x="2590094" y="4596910"/>
                <a:ext cx="2929969" cy="307777"/>
              </a:xfrm>
              <a:prstGeom prst="rect">
                <a:avLst/>
              </a:prstGeom>
            </p:spPr>
            <p:txBody>
              <a:bodyPr wrap="none">
                <a:spAutoFit/>
              </a:bodyPr>
              <a:lstStyle/>
              <a:p>
                <a14:m>
                  <m:oMath xmlns:m="http://schemas.openxmlformats.org/officeDocument/2006/math">
                    <m:sSub>
                      <m:sSubPr>
                        <m:ctrlPr>
                          <a:rPr lang="en-US" i="1">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cs typeface="Times New Roman" panose="02020603050405020304" pitchFamily="18" charset="0"/>
                          </a:rPr>
                          <m:t> </m:t>
                        </m:r>
                        <m:r>
                          <a:rPr lang="en-US" i="1">
                            <a:latin typeface="Cambria Math" panose="02040503050406030204" pitchFamily="18" charset="0"/>
                            <a:ea typeface="Times New Roman" panose="02020603050405020304" pitchFamily="18" charset="0"/>
                            <a:cs typeface="Times New Roman" panose="02020603050405020304" pitchFamily="18" charset="0"/>
                          </a:rPr>
                          <m:t>𝑃</m:t>
                        </m:r>
                      </m:e>
                      <m:sub>
                        <m:r>
                          <a:rPr lang="en-US" i="1">
                            <a:latin typeface="Cambria Math" panose="02040503050406030204" pitchFamily="18" charset="0"/>
                            <a:ea typeface="Times New Roman" panose="02020603050405020304" pitchFamily="18" charset="0"/>
                            <a:cs typeface="Times New Roman" panose="02020603050405020304" pitchFamily="18" charset="0"/>
                          </a:rPr>
                          <m:t>𝑀</m:t>
                        </m:r>
                      </m:sub>
                    </m:sSub>
                  </m:oMath>
                </a14:m>
                <a:r>
                  <a:rPr lang="mk-MK" dirty="0">
                    <a:latin typeface="Times New Roman" panose="02020603050405020304" pitchFamily="18" charset="0"/>
                    <a:ea typeface="Calibri" panose="020F0502020204030204" pitchFamily="34" charset="0"/>
                  </a:rPr>
                  <a:t> </a:t>
                </a:r>
                <a:r>
                  <a:rPr lang="en-US" dirty="0">
                    <a:latin typeface="Times New Roman" panose="02020603050405020304" pitchFamily="18" charset="0"/>
                    <a:ea typeface="Calibri" panose="020F0502020204030204" pitchFamily="34" charset="0"/>
                  </a:rPr>
                  <a:t>- required capacity of the network</a:t>
                </a:r>
                <a:endParaRPr lang="en-US" dirty="0"/>
              </a:p>
            </p:txBody>
          </p:sp>
        </mc:Choice>
        <mc:Fallback xmlns="">
          <p:sp>
            <p:nvSpPr>
              <p:cNvPr id="22" name="Rectangle 21"/>
              <p:cNvSpPr>
                <a:spLocks noRot="1" noChangeAspect="1" noMove="1" noResize="1" noEditPoints="1" noAdjustHandles="1" noChangeArrowheads="1" noChangeShapeType="1" noTextEdit="1"/>
              </p:cNvSpPr>
              <p:nvPr/>
            </p:nvSpPr>
            <p:spPr>
              <a:xfrm>
                <a:off x="2590094" y="4596910"/>
                <a:ext cx="2929969" cy="307777"/>
              </a:xfrm>
              <a:prstGeom prst="rect">
                <a:avLst/>
              </a:prstGeom>
              <a:blipFill>
                <a:blip r:embed="rId7"/>
                <a:stretch>
                  <a:fillRect t="-3922" b="-19608"/>
                </a:stretch>
              </a:blipFill>
            </p:spPr>
            <p:txBody>
              <a:bodyPr/>
              <a:lstStyle/>
              <a:p>
                <a:r>
                  <a:rPr lang="en-US">
                    <a:noFill/>
                  </a:rPr>
                  <a:t> </a:t>
                </a:r>
              </a:p>
            </p:txBody>
          </p:sp>
        </mc:Fallback>
      </mc:AlternateContent>
      <p:sp>
        <p:nvSpPr>
          <p:cNvPr id="23" name="Rectangle 22"/>
          <p:cNvSpPr/>
          <p:nvPr/>
        </p:nvSpPr>
        <p:spPr>
          <a:xfrm>
            <a:off x="6243652" y="3866158"/>
            <a:ext cx="3796232" cy="307777"/>
          </a:xfrm>
          <a:prstGeom prst="rect">
            <a:avLst/>
          </a:prstGeom>
        </p:spPr>
        <p:txBody>
          <a:bodyPr wrap="none">
            <a:spAutoFit/>
          </a:bodyPr>
          <a:lstStyle/>
          <a:p>
            <a:r>
              <a:rPr lang="en-US" dirty="0" smtClean="0">
                <a:latin typeface="Times New Roman" panose="02020603050405020304" pitchFamily="18" charset="0"/>
                <a:ea typeface="Calibri" panose="020F0502020204030204" pitchFamily="34" charset="0"/>
              </a:rPr>
              <a:t>The </a:t>
            </a:r>
            <a:r>
              <a:rPr lang="en-US" dirty="0">
                <a:latin typeface="Times New Roman" panose="02020603050405020304" pitchFamily="18" charset="0"/>
                <a:ea typeface="Calibri" panose="020F0502020204030204" pitchFamily="34" charset="0"/>
              </a:rPr>
              <a:t>investment costs for the thermal power plant :</a:t>
            </a:r>
            <a:endParaRPr lang="en-US" dirty="0"/>
          </a:p>
        </p:txBody>
      </p:sp>
      <mc:AlternateContent xmlns:mc="http://schemas.openxmlformats.org/markup-compatibility/2006" xmlns:a14="http://schemas.microsoft.com/office/drawing/2010/main">
        <mc:Choice Requires="a14">
          <p:sp>
            <p:nvSpPr>
              <p:cNvPr id="24" name="Rectangle 23"/>
              <p:cNvSpPr/>
              <p:nvPr/>
            </p:nvSpPr>
            <p:spPr>
              <a:xfrm>
                <a:off x="6581573" y="4157940"/>
                <a:ext cx="1513428"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𝐵</m:t>
                          </m:r>
                        </m:e>
                        <m:sub>
                          <m:r>
                            <a:rPr lang="en-US" sz="1600" i="1">
                              <a:latin typeface="Cambria Math" panose="02040503050406030204" pitchFamily="18" charset="0"/>
                            </a:rPr>
                            <m:t>𝑇</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𝑇𝑖</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𝐵</m:t>
                          </m:r>
                        </m:e>
                        <m:sub>
                          <m:r>
                            <a:rPr lang="en-US" sz="1600" i="1">
                              <a:latin typeface="Cambria Math" panose="02040503050406030204" pitchFamily="18" charset="0"/>
                            </a:rPr>
                            <m:t>𝑇</m:t>
                          </m:r>
                        </m:sub>
                      </m:sSub>
                    </m:oMath>
                  </m:oMathPara>
                </a14:m>
                <a:endParaRPr lang="en-US" sz="1600" dirty="0"/>
              </a:p>
            </p:txBody>
          </p:sp>
        </mc:Choice>
        <mc:Fallback xmlns="">
          <p:sp>
            <p:nvSpPr>
              <p:cNvPr id="24" name="Rectangle 23"/>
              <p:cNvSpPr>
                <a:spLocks noRot="1" noChangeAspect="1" noMove="1" noResize="1" noEditPoints="1" noAdjustHandles="1" noChangeArrowheads="1" noChangeShapeType="1" noTextEdit="1"/>
              </p:cNvSpPr>
              <p:nvPr/>
            </p:nvSpPr>
            <p:spPr>
              <a:xfrm>
                <a:off x="6581573" y="4157940"/>
                <a:ext cx="1513428" cy="338554"/>
              </a:xfrm>
              <a:prstGeom prst="rect">
                <a:avLst/>
              </a:prstGeom>
              <a:blipFill>
                <a:blip r:embed="rId8"/>
                <a:stretch>
                  <a:fillRect/>
                </a:stretch>
              </a:blipFill>
            </p:spPr>
            <p:txBody>
              <a:bodyPr/>
              <a:lstStyle/>
              <a:p>
                <a:r>
                  <a:rPr lang="en-US">
                    <a:noFill/>
                  </a:rPr>
                  <a:t> </a:t>
                </a:r>
              </a:p>
            </p:txBody>
          </p:sp>
        </mc:Fallback>
      </mc:AlternateContent>
      <p:sp>
        <p:nvSpPr>
          <p:cNvPr id="25" name="Rectangle 24"/>
          <p:cNvSpPr/>
          <p:nvPr/>
        </p:nvSpPr>
        <p:spPr>
          <a:xfrm>
            <a:off x="6382953" y="4507656"/>
            <a:ext cx="1758815" cy="307777"/>
          </a:xfrm>
          <a:prstGeom prst="rect">
            <a:avLst/>
          </a:prstGeom>
        </p:spPr>
        <p:txBody>
          <a:bodyPr wrap="none">
            <a:spAutoFit/>
          </a:bodyPr>
          <a:lstStyle/>
          <a:p>
            <a:r>
              <a:rPr lang="en-US" dirty="0">
                <a:latin typeface="Times New Roman" panose="02020603050405020304" pitchFamily="18" charset="0"/>
                <a:ea typeface="Calibri" panose="020F0502020204030204" pitchFamily="34" charset="0"/>
              </a:rPr>
              <a:t>constant annual </a:t>
            </a:r>
            <a:r>
              <a:rPr lang="en-US" dirty="0" smtClean="0">
                <a:latin typeface="Times New Roman" panose="02020603050405020304" pitchFamily="18" charset="0"/>
                <a:ea typeface="Calibri" panose="020F0502020204030204" pitchFamily="34" charset="0"/>
              </a:rPr>
              <a:t>costs </a:t>
            </a:r>
            <a:endParaRPr lang="en-US" dirty="0"/>
          </a:p>
        </p:txBody>
      </p:sp>
      <mc:AlternateContent xmlns:mc="http://schemas.openxmlformats.org/markup-compatibility/2006" xmlns:a14="http://schemas.microsoft.com/office/drawing/2010/main">
        <mc:Choice Requires="a14">
          <p:sp>
            <p:nvSpPr>
              <p:cNvPr id="35" name="Rectangle 34"/>
              <p:cNvSpPr/>
              <p:nvPr/>
            </p:nvSpPr>
            <p:spPr>
              <a:xfrm>
                <a:off x="6706158" y="4779826"/>
                <a:ext cx="1264257"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𝐷</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𝐵</m:t>
                          </m:r>
                        </m:e>
                        <m:sub>
                          <m:r>
                            <a:rPr lang="en-US" sz="1600" i="1">
                              <a:latin typeface="Cambria Math" panose="02040503050406030204" pitchFamily="18" charset="0"/>
                            </a:rPr>
                            <m:t>𝑇</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𝑇</m:t>
                          </m:r>
                        </m:sub>
                      </m:sSub>
                    </m:oMath>
                  </m:oMathPara>
                </a14:m>
                <a:endParaRPr lang="en-US" sz="1600" dirty="0"/>
              </a:p>
            </p:txBody>
          </p:sp>
        </mc:Choice>
        <mc:Fallback xmlns="">
          <p:sp>
            <p:nvSpPr>
              <p:cNvPr id="35" name="Rectangle 34"/>
              <p:cNvSpPr>
                <a:spLocks noRot="1" noChangeAspect="1" noMove="1" noResize="1" noEditPoints="1" noAdjustHandles="1" noChangeArrowheads="1" noChangeShapeType="1" noTextEdit="1"/>
              </p:cNvSpPr>
              <p:nvPr/>
            </p:nvSpPr>
            <p:spPr>
              <a:xfrm>
                <a:off x="6706158" y="4779826"/>
                <a:ext cx="1264257" cy="338554"/>
              </a:xfrm>
              <a:prstGeom prst="rect">
                <a:avLst/>
              </a:prstGeom>
              <a:blipFill>
                <a:blip r:embed="rId9"/>
                <a:stretch>
                  <a:fillRect b="-53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Rectangle 35"/>
              <p:cNvSpPr/>
              <p:nvPr/>
            </p:nvSpPr>
            <p:spPr>
              <a:xfrm>
                <a:off x="4145745" y="5231637"/>
                <a:ext cx="3296031" cy="59522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𝑥</m:t>
                          </m:r>
                        </m:e>
                        <m:sub>
                          <m:r>
                            <a:rPr lang="en-US" sz="1600" i="1">
                              <a:latin typeface="Cambria Math" panose="02040503050406030204" pitchFamily="18" charset="0"/>
                            </a:rPr>
                            <m:t>𝑇</m:t>
                          </m:r>
                        </m:sub>
                      </m:sSub>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𝐷</m:t>
                          </m:r>
                        </m:num>
                        <m:den>
                          <m:sSub>
                            <m:sSubPr>
                              <m:ctrlPr>
                                <a:rPr lang="en-US" sz="1600" i="1">
                                  <a:latin typeface="Cambria Math" panose="02040503050406030204" pitchFamily="18" charset="0"/>
                                </a:rPr>
                              </m:ctrlPr>
                            </m:sSubPr>
                            <m:e>
                              <m:r>
                                <a:rPr lang="en-US" sz="1600" i="1">
                                  <a:latin typeface="Cambria Math" panose="02040503050406030204" pitchFamily="18" charset="0"/>
                                </a:rPr>
                                <m:t>𝑊</m:t>
                              </m:r>
                            </m:e>
                            <m:sub>
                              <m:r>
                                <a:rPr lang="en-US" sz="1600" i="1">
                                  <a:latin typeface="Cambria Math" panose="02040503050406030204" pitchFamily="18" charset="0"/>
                                </a:rPr>
                                <m:t>𝑇</m:t>
                              </m:r>
                            </m:sub>
                          </m:sSub>
                        </m:den>
                      </m:f>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𝐵</m:t>
                              </m:r>
                            </m:e>
                            <m:sub>
                              <m:r>
                                <a:rPr lang="en-US" sz="1600" i="1">
                                  <a:latin typeface="Cambria Math" panose="02040503050406030204" pitchFamily="18" charset="0"/>
                                </a:rPr>
                                <m:t>𝑇</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𝑇</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𝑊</m:t>
                              </m:r>
                            </m:e>
                            <m:sub>
                              <m:r>
                                <a:rPr lang="en-US" sz="1600" i="1">
                                  <a:latin typeface="Cambria Math" panose="02040503050406030204" pitchFamily="18" charset="0"/>
                                </a:rPr>
                                <m:t>𝑇</m:t>
                              </m:r>
                            </m:sub>
                          </m:sSub>
                        </m:den>
                      </m:f>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𝑃</m:t>
                              </m:r>
                            </m:e>
                            <m:sub>
                              <m:r>
                                <a:rPr lang="en-US" sz="1600" i="1">
                                  <a:latin typeface="Cambria Math" panose="02040503050406030204" pitchFamily="18" charset="0"/>
                                </a:rPr>
                                <m:t>𝑇𝑖</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𝐵</m:t>
                              </m:r>
                            </m:e>
                            <m:sub>
                              <m:r>
                                <a:rPr lang="en-US" sz="1600" i="1">
                                  <a:latin typeface="Cambria Math" panose="02040503050406030204" pitchFamily="18" charset="0"/>
                                </a:rPr>
                                <m:t>𝑇</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𝑇</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𝑊</m:t>
                              </m:r>
                            </m:e>
                            <m:sub>
                              <m:r>
                                <a:rPr lang="en-US" sz="1600" i="1">
                                  <a:latin typeface="Cambria Math" panose="02040503050406030204" pitchFamily="18" charset="0"/>
                                </a:rPr>
                                <m:t>𝑇</m:t>
                              </m:r>
                            </m:sub>
                          </m:sSub>
                        </m:den>
                      </m:f>
                    </m:oMath>
                  </m:oMathPara>
                </a14:m>
                <a:endParaRPr lang="en-US" sz="1600" dirty="0"/>
              </a:p>
            </p:txBody>
          </p:sp>
        </mc:Choice>
        <mc:Fallback xmlns="">
          <p:sp>
            <p:nvSpPr>
              <p:cNvPr id="36" name="Rectangle 35"/>
              <p:cNvSpPr>
                <a:spLocks noRot="1" noChangeAspect="1" noMove="1" noResize="1" noEditPoints="1" noAdjustHandles="1" noChangeArrowheads="1" noChangeShapeType="1" noTextEdit="1"/>
              </p:cNvSpPr>
              <p:nvPr/>
            </p:nvSpPr>
            <p:spPr>
              <a:xfrm>
                <a:off x="4145745" y="5231637"/>
                <a:ext cx="3296031" cy="595228"/>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674255" y="2370268"/>
                <a:ext cx="10807155" cy="1384995"/>
              </a:xfrm>
              <a:prstGeom prst="rect">
                <a:avLst/>
              </a:prstGeom>
            </p:spPr>
            <p:txBody>
              <a:bodyPr wrap="square">
                <a:spAutoFit/>
              </a:bodyPr>
              <a:lstStyle/>
              <a:p>
                <a:r>
                  <a:rPr lang="mk-MK" dirty="0">
                    <a:latin typeface="Times New Roman" panose="02020603050405020304" pitchFamily="18" charset="0"/>
                    <a:ea typeface="Calibri" panose="020F0502020204030204" pitchFamily="34" charset="0"/>
                  </a:rPr>
                  <a:t>If the future user area where a new hydroelectric plant needs to be built is specified, it can be covered by existing power plants and the new hydroelectric plant. If the user who can be covered by existing energy sources is excluded, the remaining user must be covered by the new hydroelectric plant. Since this hydroelectric plant will not be able to fully meet the network's needs due to the nature of available water quantities, thermal supplementation will be necessary. This thermal support can be provided by an additional thermal power plant or multiple thermal power plants that can be consolidated into one. </a:t>
                </a:r>
                <a:r>
                  <a:rPr lang="en-US" dirty="0">
                    <a:latin typeface="Times New Roman" panose="02020603050405020304" pitchFamily="18" charset="0"/>
                    <a:ea typeface="Calibri" panose="020F0502020204030204" pitchFamily="34" charset="0"/>
                  </a:rPr>
                  <a:t>If </a:t>
                </a:r>
                <a:r>
                  <a:rPr lang="mk-MK" i="1" dirty="0">
                    <a:latin typeface="Times New Roman" panose="02020603050405020304" pitchFamily="18" charset="0"/>
                    <a:ea typeface="Calibri" panose="020F0502020204030204" pitchFamily="34" charset="0"/>
                  </a:rPr>
                  <a:t>W</a:t>
                </a:r>
                <a:r>
                  <a:rPr lang="mk-MK" dirty="0">
                    <a:latin typeface="Times New Roman" panose="02020603050405020304" pitchFamily="18" charset="0"/>
                    <a:ea typeface="Calibri" panose="020F0502020204030204" pitchFamily="34" charset="0"/>
                  </a:rPr>
                  <a:t> represents the total annual energy demand, then </a:t>
                </a:r>
                <a14:m>
                  <m:oMath xmlns:m="http://schemas.openxmlformats.org/officeDocument/2006/math">
                    <m:sSub>
                      <m:sSubPr>
                        <m:ctrlPr>
                          <a:rPr lang="en-US" i="1">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cs typeface="Times New Roman" panose="02020603050405020304" pitchFamily="18" charset="0"/>
                          </a:rPr>
                          <m:t>𝑊</m:t>
                        </m:r>
                      </m:e>
                      <m:sub>
                        <m:r>
                          <a:rPr lang="en-US" i="1">
                            <a:latin typeface="Cambria Math" panose="02040503050406030204" pitchFamily="18" charset="0"/>
                            <a:ea typeface="Times New Roman" panose="02020603050405020304" pitchFamily="18" charset="0"/>
                            <a:cs typeface="Times New Roman" panose="02020603050405020304" pitchFamily="18" charset="0"/>
                          </a:rPr>
                          <m:t>𝐻</m:t>
                        </m:r>
                      </m:sub>
                    </m:sSub>
                  </m:oMath>
                </a14:m>
                <a:r>
                  <a:rPr lang="en-US" dirty="0">
                    <a:latin typeface="Times New Roman" panose="02020603050405020304" pitchFamily="18" charset="0"/>
                    <a:ea typeface="Calibri" panose="020F0502020204030204" pitchFamily="34" charset="0"/>
                  </a:rPr>
                  <a:t> </a:t>
                </a:r>
                <a:r>
                  <a:rPr lang="mk-MK" dirty="0">
                    <a:latin typeface="Times New Roman" panose="02020603050405020304" pitchFamily="18" charset="0"/>
                    <a:ea typeface="Calibri" panose="020F0502020204030204" pitchFamily="34" charset="0"/>
                  </a:rPr>
                  <a:t>covers the hydroelectric plant, and </a:t>
                </a:r>
                <a14:m>
                  <m:oMath xmlns:m="http://schemas.openxmlformats.org/officeDocument/2006/math">
                    <m:sSub>
                      <m:sSubPr>
                        <m:ctrlPr>
                          <a:rPr lang="en-US" i="1">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cs typeface="Times New Roman" panose="02020603050405020304" pitchFamily="18" charset="0"/>
                          </a:rPr>
                          <m:t>𝑊</m:t>
                        </m:r>
                      </m:e>
                      <m:sub>
                        <m:r>
                          <a:rPr lang="en-US" i="1">
                            <a:latin typeface="Cambria Math" panose="02040503050406030204" pitchFamily="18" charset="0"/>
                            <a:ea typeface="Times New Roman" panose="02020603050405020304" pitchFamily="18" charset="0"/>
                            <a:cs typeface="Times New Roman" panose="02020603050405020304" pitchFamily="18" charset="0"/>
                          </a:rPr>
                          <m:t>𝑇</m:t>
                        </m:r>
                      </m:sub>
                    </m:sSub>
                  </m:oMath>
                </a14:m>
                <a:r>
                  <a:rPr lang="en-US" dirty="0">
                    <a:latin typeface="Times New Roman" panose="02020603050405020304" pitchFamily="18" charset="0"/>
                    <a:ea typeface="Calibri" panose="020F0502020204030204" pitchFamily="34" charset="0"/>
                  </a:rPr>
                  <a:t> </a:t>
                </a:r>
                <a:r>
                  <a:rPr lang="mk-MK" dirty="0">
                    <a:latin typeface="Times New Roman" panose="02020603050405020304" pitchFamily="18" charset="0"/>
                    <a:ea typeface="Calibri" panose="020F0502020204030204" pitchFamily="34" charset="0"/>
                  </a:rPr>
                  <a:t>covers the thermal power </a:t>
                </a:r>
                <a:r>
                  <a:rPr lang="mk-MK" dirty="0" smtClean="0">
                    <a:latin typeface="Times New Roman" panose="02020603050405020304" pitchFamily="18" charset="0"/>
                    <a:ea typeface="Calibri" panose="020F0502020204030204" pitchFamily="34" charset="0"/>
                  </a:rPr>
                  <a:t>plant</a:t>
                </a:r>
                <a:r>
                  <a:rPr lang="en-US" dirty="0" smtClean="0">
                    <a:latin typeface="Times New Roman" panose="02020603050405020304" pitchFamily="18" charset="0"/>
                    <a:ea typeface="Calibri" panose="020F0502020204030204" pitchFamily="34" charset="0"/>
                  </a:rPr>
                  <a:t>.</a:t>
                </a:r>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674255" y="2370268"/>
                <a:ext cx="10807155" cy="1384995"/>
              </a:xfrm>
              <a:prstGeom prst="rect">
                <a:avLst/>
              </a:prstGeom>
              <a:blipFill>
                <a:blip r:embed="rId11"/>
                <a:stretch>
                  <a:fillRect l="-169" t="-881" b="-3524"/>
                </a:stretch>
              </a:blipFill>
            </p:spPr>
            <p:txBody>
              <a:bodyPr/>
              <a:lstStyle/>
              <a:p>
                <a:r>
                  <a:rPr lang="en-US">
                    <a:noFill/>
                  </a:rPr>
                  <a:t> </a:t>
                </a:r>
              </a:p>
            </p:txBody>
          </p:sp>
        </mc:Fallback>
      </mc:AlternateContent>
    </p:spTree>
    <p:extLst>
      <p:ext uri="{BB962C8B-B14F-4D97-AF65-F5344CB8AC3E}">
        <p14:creationId xmlns:p14="http://schemas.microsoft.com/office/powerpoint/2010/main" val="21195771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519190" y="1119932"/>
            <a:ext cx="10017299" cy="560501"/>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smtClean="0"/>
              <a:t>4.2.	Size of Hydroelectric Power Plant Construction</a:t>
            </a:r>
            <a:r>
              <a:rPr lang="mk-MK" sz="2000" dirty="0" smtClean="0"/>
              <a:t/>
            </a:r>
            <a:br>
              <a:rPr lang="mk-MK" sz="2000" dirty="0" smtClean="0"/>
            </a:br>
            <a:r>
              <a:rPr lang="en-US" sz="2000" dirty="0"/>
              <a:t>4.2.1.	Selection and Presentation of Criteria</a:t>
            </a:r>
            <a:r>
              <a:rPr lang="mk-MK"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7" name="Google Shape;64;p3"/>
          <p:cNvSpPr txBox="1">
            <a:spLocks noGrp="1"/>
          </p:cNvSpPr>
          <p:nvPr>
            <p:ph type="body" idx="1"/>
          </p:nvPr>
        </p:nvSpPr>
        <p:spPr>
          <a:xfrm>
            <a:off x="812800" y="1815703"/>
            <a:ext cx="10464800" cy="76784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600"/>
              </a:spcBef>
              <a:spcAft>
                <a:spcPts val="600"/>
              </a:spcAft>
              <a:buSzPts val="2800"/>
              <a:buNone/>
            </a:pPr>
            <a:r>
              <a:rPr lang="en-US" sz="1600" dirty="0" smtClean="0"/>
              <a:t>2</a:t>
            </a:r>
            <a:r>
              <a:rPr lang="en-US" sz="1600" dirty="0"/>
              <a:t>. </a:t>
            </a:r>
            <a:r>
              <a:rPr lang="en-US" sz="1600" i="1" dirty="0"/>
              <a:t>Minimum operating costs for hydro power plant and additional thermal power </a:t>
            </a:r>
            <a:r>
              <a:rPr lang="en-US" sz="1600" i="1" dirty="0" smtClean="0"/>
              <a:t>plant</a:t>
            </a:r>
            <a:r>
              <a:rPr lang="en-US" sz="1600" dirty="0" smtClean="0"/>
              <a:t> </a:t>
            </a:r>
          </a:p>
          <a:p>
            <a:pPr marL="0" lvl="0" indent="0">
              <a:lnSpc>
                <a:spcPct val="120000"/>
              </a:lnSpc>
              <a:spcBef>
                <a:spcPts val="600"/>
              </a:spcBef>
              <a:spcAft>
                <a:spcPts val="600"/>
              </a:spcAft>
              <a:buSzPts val="2800"/>
              <a:buNone/>
            </a:pPr>
            <a:endParaRPr lang="en-US" sz="1600" dirty="0"/>
          </a:p>
        </p:txBody>
      </p:sp>
      <p:sp>
        <p:nvSpPr>
          <p:cNvPr id="18" name="Rectangle 17"/>
          <p:cNvSpPr/>
          <p:nvPr/>
        </p:nvSpPr>
        <p:spPr>
          <a:xfrm>
            <a:off x="762315" y="2264758"/>
            <a:ext cx="3841116" cy="307777"/>
          </a:xfrm>
          <a:prstGeom prst="rect">
            <a:avLst/>
          </a:prstGeom>
        </p:spPr>
        <p:txBody>
          <a:bodyPr wrap="none">
            <a:spAutoFit/>
          </a:bodyPr>
          <a:lstStyle/>
          <a:p>
            <a:r>
              <a:rPr lang="en-US" dirty="0" smtClean="0">
                <a:latin typeface="Times New Roman" panose="02020603050405020304" pitchFamily="18" charset="0"/>
                <a:ea typeface="Calibri" panose="020F0502020204030204" pitchFamily="34" charset="0"/>
              </a:rPr>
              <a:t>The </a:t>
            </a:r>
            <a:r>
              <a:rPr lang="en-US" dirty="0">
                <a:latin typeface="Times New Roman" panose="02020603050405020304" pitchFamily="18" charset="0"/>
                <a:ea typeface="Calibri" panose="020F0502020204030204" pitchFamily="34" charset="0"/>
              </a:rPr>
              <a:t>annual energy costs for the hydroelectric plant</a:t>
            </a:r>
            <a:endParaRPr lang="en-US" dirty="0"/>
          </a:p>
        </p:txBody>
      </p:sp>
      <mc:AlternateContent xmlns:mc="http://schemas.openxmlformats.org/markup-compatibility/2006" xmlns:a14="http://schemas.microsoft.com/office/drawing/2010/main">
        <mc:Choice Requires="a14">
          <p:sp>
            <p:nvSpPr>
              <p:cNvPr id="19" name="Rectangle 18"/>
              <p:cNvSpPr/>
              <p:nvPr/>
            </p:nvSpPr>
            <p:spPr>
              <a:xfrm>
                <a:off x="1626398" y="2543740"/>
                <a:ext cx="1384097"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𝐴</m:t>
                          </m:r>
                        </m:e>
                        <m:sub>
                          <m:r>
                            <a:rPr lang="en-US" sz="1600" i="1">
                              <a:latin typeface="Cambria Math" panose="02040503050406030204" pitchFamily="18" charset="0"/>
                            </a:rPr>
                            <m:t>𝐻</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𝐵</m:t>
                          </m:r>
                        </m:e>
                        <m:sub>
                          <m:r>
                            <a:rPr lang="en-US" sz="1600" i="1">
                              <a:latin typeface="Cambria Math" panose="02040503050406030204" pitchFamily="18" charset="0"/>
                            </a:rPr>
                            <m:t>𝐻</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𝐻</m:t>
                          </m:r>
                        </m:sub>
                      </m:sSub>
                    </m:oMath>
                  </m:oMathPara>
                </a14:m>
                <a:endParaRPr lang="en-US" sz="1600" dirty="0"/>
              </a:p>
            </p:txBody>
          </p:sp>
        </mc:Choice>
        <mc:Fallback xmlns="">
          <p:sp>
            <p:nvSpPr>
              <p:cNvPr id="19" name="Rectangle 18"/>
              <p:cNvSpPr>
                <a:spLocks noRot="1" noChangeAspect="1" noMove="1" noResize="1" noEditPoints="1" noAdjustHandles="1" noChangeArrowheads="1" noChangeShapeType="1" noTextEdit="1"/>
              </p:cNvSpPr>
              <p:nvPr/>
            </p:nvSpPr>
            <p:spPr>
              <a:xfrm>
                <a:off x="1626398" y="2543740"/>
                <a:ext cx="1384097" cy="338554"/>
              </a:xfrm>
              <a:prstGeom prst="rect">
                <a:avLst/>
              </a:prstGeom>
              <a:blipFill>
                <a:blip r:embed="rId5"/>
                <a:stretch>
                  <a:fillRect b="-5357"/>
                </a:stretch>
              </a:blipFill>
            </p:spPr>
            <p:txBody>
              <a:bodyPr/>
              <a:lstStyle/>
              <a:p>
                <a:r>
                  <a:rPr lang="en-US">
                    <a:noFill/>
                  </a:rPr>
                  <a:t> </a:t>
                </a:r>
              </a:p>
            </p:txBody>
          </p:sp>
        </mc:Fallback>
      </mc:AlternateContent>
      <p:sp>
        <p:nvSpPr>
          <p:cNvPr id="26" name="Rectangle 25"/>
          <p:cNvSpPr/>
          <p:nvPr/>
        </p:nvSpPr>
        <p:spPr>
          <a:xfrm>
            <a:off x="762315" y="2873680"/>
            <a:ext cx="4408579" cy="307777"/>
          </a:xfrm>
          <a:prstGeom prst="rect">
            <a:avLst/>
          </a:prstGeom>
        </p:spPr>
        <p:txBody>
          <a:bodyPr wrap="none">
            <a:spAutoFit/>
          </a:bodyPr>
          <a:lstStyle/>
          <a:p>
            <a:r>
              <a:rPr lang="en-US" dirty="0" smtClean="0">
                <a:latin typeface="Times New Roman" panose="02020603050405020304" pitchFamily="18" charset="0"/>
                <a:ea typeface="Calibri" panose="020F0502020204030204" pitchFamily="34" charset="0"/>
              </a:rPr>
              <a:t>The </a:t>
            </a:r>
            <a:r>
              <a:rPr lang="en-US" dirty="0">
                <a:latin typeface="Times New Roman" panose="02020603050405020304" pitchFamily="18" charset="0"/>
                <a:ea typeface="Calibri" panose="020F0502020204030204" pitchFamily="34" charset="0"/>
              </a:rPr>
              <a:t>annual energy costs for the additional thermal energy </a:t>
            </a:r>
            <a:endParaRPr lang="en-US" dirty="0"/>
          </a:p>
        </p:txBody>
      </p:sp>
      <mc:AlternateContent xmlns:mc="http://schemas.openxmlformats.org/markup-compatibility/2006" xmlns:a14="http://schemas.microsoft.com/office/drawing/2010/main">
        <mc:Choice Requires="a14">
          <p:sp>
            <p:nvSpPr>
              <p:cNvPr id="27" name="Rectangle 26"/>
              <p:cNvSpPr/>
              <p:nvPr/>
            </p:nvSpPr>
            <p:spPr>
              <a:xfrm>
                <a:off x="1627147" y="3160200"/>
                <a:ext cx="1390317"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𝐴</m:t>
                          </m:r>
                        </m:e>
                        <m:sub>
                          <m:r>
                            <a:rPr lang="en-US" sz="1600" i="1">
                              <a:latin typeface="Cambria Math" panose="02040503050406030204" pitchFamily="18" charset="0"/>
                            </a:rPr>
                            <m:t>𝑇</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𝑇</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𝑊</m:t>
                          </m:r>
                        </m:e>
                        <m:sub>
                          <m:r>
                            <a:rPr lang="en-US" sz="1600" i="1">
                              <a:latin typeface="Cambria Math" panose="02040503050406030204" pitchFamily="18" charset="0"/>
                            </a:rPr>
                            <m:t>𝑇</m:t>
                          </m:r>
                        </m:sub>
                      </m:sSub>
                    </m:oMath>
                  </m:oMathPara>
                </a14:m>
                <a:endParaRPr lang="en-US" sz="1600" dirty="0"/>
              </a:p>
            </p:txBody>
          </p:sp>
        </mc:Choice>
        <mc:Fallback xmlns="">
          <p:sp>
            <p:nvSpPr>
              <p:cNvPr id="27" name="Rectangle 26"/>
              <p:cNvSpPr>
                <a:spLocks noRot="1" noChangeAspect="1" noMove="1" noResize="1" noEditPoints="1" noAdjustHandles="1" noChangeArrowheads="1" noChangeShapeType="1" noTextEdit="1"/>
              </p:cNvSpPr>
              <p:nvPr/>
            </p:nvSpPr>
            <p:spPr>
              <a:xfrm>
                <a:off x="1627147" y="3160200"/>
                <a:ext cx="1390317" cy="338554"/>
              </a:xfrm>
              <a:prstGeom prst="rect">
                <a:avLst/>
              </a:prstGeom>
              <a:blipFill>
                <a:blip r:embed="rId6"/>
                <a:stretch>
                  <a:fillRect/>
                </a:stretch>
              </a:blipFill>
            </p:spPr>
            <p:txBody>
              <a:bodyPr/>
              <a:lstStyle/>
              <a:p>
                <a:r>
                  <a:rPr lang="en-US">
                    <a:noFill/>
                  </a:rPr>
                  <a:t> </a:t>
                </a:r>
              </a:p>
            </p:txBody>
          </p:sp>
        </mc:Fallback>
      </mc:AlternateContent>
      <p:grpSp>
        <p:nvGrpSpPr>
          <p:cNvPr id="28" name="Group 27"/>
          <p:cNvGrpSpPr/>
          <p:nvPr/>
        </p:nvGrpSpPr>
        <p:grpSpPr>
          <a:xfrm>
            <a:off x="865895" y="3470315"/>
            <a:ext cx="3973960" cy="532740"/>
            <a:chOff x="1078331" y="3537694"/>
            <a:chExt cx="3973960" cy="532740"/>
          </a:xfrm>
        </p:grpSpPr>
        <mc:AlternateContent xmlns:mc="http://schemas.openxmlformats.org/markup-compatibility/2006" xmlns:a14="http://schemas.microsoft.com/office/drawing/2010/main">
          <mc:Choice Requires="a14">
            <p:sp>
              <p:nvSpPr>
                <p:cNvPr id="29" name="Rectangle 28"/>
                <p:cNvSpPr/>
                <p:nvPr/>
              </p:nvSpPr>
              <p:spPr>
                <a:xfrm>
                  <a:off x="1078331" y="3537694"/>
                  <a:ext cx="1165319"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𝑇</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𝑇</m:t>
                            </m:r>
                          </m:sub>
                        </m:sSub>
                        <m:r>
                          <a:rPr lang="en-US">
                            <a:latin typeface="Cambria Math" panose="02040503050406030204" pitchFamily="18" charset="0"/>
                          </a:rPr>
                          <m:t>+</m:t>
                        </m:r>
                        <m:r>
                          <m:rPr>
                            <m:sty m:val="p"/>
                          </m:rPr>
                          <a:rPr lang="en-US">
                            <a:latin typeface="Cambria Math" panose="02040503050406030204" pitchFamily="18" charset="0"/>
                          </a:rPr>
                          <m:t>z</m:t>
                        </m:r>
                      </m:oMath>
                    </m:oMathPara>
                  </a14:m>
                  <a:endParaRPr lang="en-US" dirty="0"/>
                </a:p>
              </p:txBody>
            </p:sp>
          </mc:Choice>
          <mc:Fallback xmlns="">
            <p:sp>
              <p:nvSpPr>
                <p:cNvPr id="29" name="Rectangle 28"/>
                <p:cNvSpPr>
                  <a:spLocks noRot="1" noChangeAspect="1" noMove="1" noResize="1" noEditPoints="1" noAdjustHandles="1" noChangeArrowheads="1" noChangeShapeType="1" noTextEdit="1"/>
                </p:cNvSpPr>
                <p:nvPr/>
              </p:nvSpPr>
              <p:spPr>
                <a:xfrm>
                  <a:off x="1078331" y="3537694"/>
                  <a:ext cx="1165319" cy="307777"/>
                </a:xfrm>
                <a:prstGeom prst="rect">
                  <a:avLst/>
                </a:prstGeom>
                <a:blipFill>
                  <a:blip r:embed="rId7"/>
                  <a:stretch>
                    <a:fillRect/>
                  </a:stretch>
                </a:blipFill>
              </p:spPr>
              <p:txBody>
                <a:bodyPr/>
                <a:lstStyle/>
                <a:p>
                  <a:r>
                    <a:rPr lang="en-US">
                      <a:noFill/>
                    </a:rPr>
                    <a:t> </a:t>
                  </a:r>
                </a:p>
              </p:txBody>
            </p:sp>
          </mc:Fallback>
        </mc:AlternateContent>
        <p:sp>
          <p:nvSpPr>
            <p:cNvPr id="30" name="Rectangle 29"/>
            <p:cNvSpPr/>
            <p:nvPr/>
          </p:nvSpPr>
          <p:spPr>
            <a:xfrm>
              <a:off x="2243650" y="3547214"/>
              <a:ext cx="2808641" cy="523220"/>
            </a:xfrm>
            <a:prstGeom prst="rect">
              <a:avLst/>
            </a:prstGeom>
          </p:spPr>
          <p:txBody>
            <a:bodyPr wrap="square">
              <a:spAutoFit/>
            </a:bodyPr>
            <a:lstStyle/>
            <a:p>
              <a:r>
                <a:rPr lang="mk-MK" dirty="0" smtClean="0">
                  <a:latin typeface="Times New Roman" panose="02020603050405020304" pitchFamily="18" charset="0"/>
                  <a:ea typeface="Calibri" panose="020F0502020204030204" pitchFamily="34" charset="0"/>
                  <a:cs typeface="Times New Roman" panose="02020603050405020304" pitchFamily="18" charset="0"/>
                </a:rPr>
                <a:t>-</a:t>
              </a:r>
              <a:r>
                <a:rPr lang="en-US" dirty="0" smtClean="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specific consumption of thermal energy </a:t>
              </a:r>
              <a:endParaRPr lang="en-US" dirty="0">
                <a:latin typeface="Times New Roman" panose="02020603050405020304" pitchFamily="18" charset="0"/>
                <a:cs typeface="Times New Roman" panose="02020603050405020304" pitchFamily="18" charset="0"/>
              </a:endParaRPr>
            </a:p>
          </p:txBody>
        </p:sp>
      </p:grpSp>
      <p:sp>
        <p:nvSpPr>
          <p:cNvPr id="31" name="Rectangle 30"/>
          <p:cNvSpPr/>
          <p:nvPr/>
        </p:nvSpPr>
        <p:spPr>
          <a:xfrm>
            <a:off x="6199844" y="2360130"/>
            <a:ext cx="4708301" cy="523220"/>
          </a:xfrm>
          <a:prstGeom prst="rect">
            <a:avLst/>
          </a:prstGeom>
        </p:spPr>
        <p:txBody>
          <a:bodyPr wrap="square">
            <a:spAutoFit/>
          </a:bodyPr>
          <a:lstStyle/>
          <a:p>
            <a:r>
              <a:rPr lang="en-US" dirty="0">
                <a:latin typeface="Times New Roman" panose="02020603050405020304" pitchFamily="18" charset="0"/>
                <a:ea typeface="Calibri" panose="020F0502020204030204" pitchFamily="34" charset="0"/>
              </a:rPr>
              <a:t>The total annual costs for the production of the required energy in the system </a:t>
            </a:r>
            <a:endParaRPr lang="en-US" dirty="0"/>
          </a:p>
        </p:txBody>
      </p:sp>
      <mc:AlternateContent xmlns:mc="http://schemas.openxmlformats.org/markup-compatibility/2006" xmlns:a14="http://schemas.microsoft.com/office/drawing/2010/main">
        <mc:Choice Requires="a14">
          <p:sp>
            <p:nvSpPr>
              <p:cNvPr id="32" name="Rectangle 31"/>
              <p:cNvSpPr/>
              <p:nvPr/>
            </p:nvSpPr>
            <p:spPr>
              <a:xfrm>
                <a:off x="6886046" y="2813204"/>
                <a:ext cx="1381981"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𝐴</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𝐴</m:t>
                          </m:r>
                        </m:e>
                        <m:sub>
                          <m:r>
                            <a:rPr lang="en-US" sz="1600" i="1">
                              <a:latin typeface="Cambria Math" panose="02040503050406030204" pitchFamily="18" charset="0"/>
                            </a:rPr>
                            <m:t>𝐻</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𝐴</m:t>
                          </m:r>
                        </m:e>
                        <m:sub>
                          <m:r>
                            <a:rPr lang="en-US" sz="1600" i="1">
                              <a:latin typeface="Cambria Math" panose="02040503050406030204" pitchFamily="18" charset="0"/>
                            </a:rPr>
                            <m:t>𝑇</m:t>
                          </m:r>
                        </m:sub>
                      </m:sSub>
                    </m:oMath>
                  </m:oMathPara>
                </a14:m>
                <a:endParaRPr lang="en-US" sz="1600" dirty="0"/>
              </a:p>
            </p:txBody>
          </p:sp>
        </mc:Choice>
        <mc:Fallback xmlns="">
          <p:sp>
            <p:nvSpPr>
              <p:cNvPr id="32" name="Rectangle 31"/>
              <p:cNvSpPr>
                <a:spLocks noRot="1" noChangeAspect="1" noMove="1" noResize="1" noEditPoints="1" noAdjustHandles="1" noChangeArrowheads="1" noChangeShapeType="1" noTextEdit="1"/>
              </p:cNvSpPr>
              <p:nvPr/>
            </p:nvSpPr>
            <p:spPr>
              <a:xfrm>
                <a:off x="6886046" y="2813204"/>
                <a:ext cx="1381981" cy="338554"/>
              </a:xfrm>
              <a:prstGeom prst="rect">
                <a:avLst/>
              </a:prstGeom>
              <a:blipFill>
                <a:blip r:embed="rId8"/>
                <a:stretch>
                  <a:fillRect/>
                </a:stretch>
              </a:blipFill>
            </p:spPr>
            <p:txBody>
              <a:bodyPr/>
              <a:lstStyle/>
              <a:p>
                <a:r>
                  <a:rPr lang="en-US">
                    <a:noFill/>
                  </a:rPr>
                  <a:t> </a:t>
                </a:r>
              </a:p>
            </p:txBody>
          </p:sp>
        </mc:Fallback>
      </mc:AlternateContent>
      <p:sp>
        <p:nvSpPr>
          <p:cNvPr id="33" name="Rectangle 32"/>
          <p:cNvSpPr/>
          <p:nvPr/>
        </p:nvSpPr>
        <p:spPr>
          <a:xfrm>
            <a:off x="6447333" y="3200609"/>
            <a:ext cx="2688557" cy="307777"/>
          </a:xfrm>
          <a:prstGeom prst="rect">
            <a:avLst/>
          </a:prstGeom>
        </p:spPr>
        <p:txBody>
          <a:bodyPr wrap="none">
            <a:spAutoFit/>
          </a:bodyPr>
          <a:lstStyle/>
          <a:p>
            <a:r>
              <a:rPr lang="en-US" dirty="0" smtClean="0">
                <a:latin typeface="Times New Roman" panose="02020603050405020304" pitchFamily="18" charset="0"/>
                <a:ea typeface="Calibri" panose="020F0502020204030204" pitchFamily="34" charset="0"/>
              </a:rPr>
              <a:t>The </a:t>
            </a:r>
            <a:r>
              <a:rPr lang="en-US" dirty="0">
                <a:latin typeface="Times New Roman" panose="02020603050405020304" pitchFamily="18" charset="0"/>
                <a:ea typeface="Calibri" panose="020F0502020204030204" pitchFamily="34" charset="0"/>
              </a:rPr>
              <a:t>cost of mixed </a:t>
            </a:r>
            <a:r>
              <a:rPr lang="en-US" dirty="0" smtClean="0">
                <a:latin typeface="Times New Roman" panose="02020603050405020304" pitchFamily="18" charset="0"/>
                <a:ea typeface="Calibri" panose="020F0502020204030204" pitchFamily="34" charset="0"/>
              </a:rPr>
              <a:t>energy per</a:t>
            </a:r>
            <a:r>
              <a:rPr lang="mk-MK" dirty="0" smtClean="0">
                <a:latin typeface="Times New Roman" panose="02020603050405020304" pitchFamily="18" charset="0"/>
                <a:ea typeface="Calibri" panose="020F0502020204030204" pitchFamily="34" charset="0"/>
              </a:rPr>
              <a:t> </a:t>
            </a:r>
            <a:r>
              <a:rPr lang="en-US" dirty="0" smtClean="0">
                <a:latin typeface="Times New Roman" panose="02020603050405020304" pitchFamily="18" charset="0"/>
                <a:ea typeface="Calibri" panose="020F0502020204030204" pitchFamily="34" charset="0"/>
              </a:rPr>
              <a:t>kWh</a:t>
            </a:r>
            <a:endParaRPr lang="en-US" dirty="0"/>
          </a:p>
        </p:txBody>
      </p:sp>
      <mc:AlternateContent xmlns:mc="http://schemas.openxmlformats.org/markup-compatibility/2006" xmlns:a14="http://schemas.microsoft.com/office/drawing/2010/main">
        <mc:Choice Requires="a14">
          <p:sp>
            <p:nvSpPr>
              <p:cNvPr id="34" name="Rectangle 33"/>
              <p:cNvSpPr/>
              <p:nvPr/>
            </p:nvSpPr>
            <p:spPr>
              <a:xfrm>
                <a:off x="6996265" y="3496903"/>
                <a:ext cx="2007153" cy="59522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𝑀</m:t>
                          </m:r>
                        </m:sub>
                      </m:sSub>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𝐴</m:t>
                          </m:r>
                        </m:num>
                        <m:den>
                          <m:r>
                            <a:rPr lang="en-US" sz="1600" i="1">
                              <a:latin typeface="Cambria Math" panose="02040503050406030204" pitchFamily="18" charset="0"/>
                            </a:rPr>
                            <m:t>𝑊</m:t>
                          </m:r>
                        </m:den>
                      </m:f>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𝐴</m:t>
                              </m:r>
                            </m:e>
                            <m:sub>
                              <m:r>
                                <a:rPr lang="en-US" sz="1600" i="1">
                                  <a:latin typeface="Cambria Math" panose="02040503050406030204" pitchFamily="18" charset="0"/>
                                </a:rPr>
                                <m:t>𝐻</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𝐴</m:t>
                              </m:r>
                            </m:e>
                            <m:sub>
                              <m:r>
                                <a:rPr lang="en-US" sz="1600" i="1">
                                  <a:latin typeface="Cambria Math" panose="02040503050406030204" pitchFamily="18" charset="0"/>
                                </a:rPr>
                                <m:t>𝑇</m:t>
                              </m:r>
                            </m:sub>
                          </m:sSub>
                        </m:num>
                        <m:den>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𝑊</m:t>
                              </m:r>
                            </m:e>
                            <m:sub>
                              <m:r>
                                <a:rPr lang="en-US" sz="1600" i="1">
                                  <a:latin typeface="Cambria Math" panose="02040503050406030204" pitchFamily="18" charset="0"/>
                                </a:rPr>
                                <m:t>𝐻</m:t>
                              </m:r>
                            </m:sub>
                          </m:sSub>
                          <m:sSub>
                            <m:sSubPr>
                              <m:ctrlPr>
                                <a:rPr lang="en-US" sz="1600" i="1">
                                  <a:latin typeface="Cambria Math" panose="02040503050406030204" pitchFamily="18" charset="0"/>
                                </a:rPr>
                              </m:ctrlPr>
                            </m:sSubPr>
                            <m:e>
                              <m:r>
                                <a:rPr lang="en-US" sz="1600">
                                  <a:latin typeface="Cambria Math" panose="02040503050406030204" pitchFamily="18" charset="0"/>
                                </a:rPr>
                                <m:t>+</m:t>
                              </m:r>
                              <m:r>
                                <a:rPr lang="en-US" sz="1600" i="1">
                                  <a:latin typeface="Cambria Math" panose="02040503050406030204" pitchFamily="18" charset="0"/>
                                </a:rPr>
                                <m:t>𝑊</m:t>
                              </m:r>
                            </m:e>
                            <m:sub>
                              <m:r>
                                <a:rPr lang="en-US" sz="1600" i="1">
                                  <a:latin typeface="Cambria Math" panose="02040503050406030204" pitchFamily="18" charset="0"/>
                                </a:rPr>
                                <m:t>𝑇</m:t>
                              </m:r>
                            </m:sub>
                          </m:sSub>
                        </m:den>
                      </m:f>
                    </m:oMath>
                  </m:oMathPara>
                </a14:m>
                <a:endParaRPr lang="en-US" sz="1600" dirty="0"/>
              </a:p>
            </p:txBody>
          </p:sp>
        </mc:Choice>
        <mc:Fallback xmlns="">
          <p:sp>
            <p:nvSpPr>
              <p:cNvPr id="34" name="Rectangle 33"/>
              <p:cNvSpPr>
                <a:spLocks noRot="1" noChangeAspect="1" noMove="1" noResize="1" noEditPoints="1" noAdjustHandles="1" noChangeArrowheads="1" noChangeShapeType="1" noTextEdit="1"/>
              </p:cNvSpPr>
              <p:nvPr/>
            </p:nvSpPr>
            <p:spPr>
              <a:xfrm>
                <a:off x="6996265" y="3496903"/>
                <a:ext cx="2007153" cy="595228"/>
              </a:xfrm>
              <a:prstGeom prst="rect">
                <a:avLst/>
              </a:prstGeom>
              <a:blipFill>
                <a:blip r:embed="rId9"/>
                <a:stretch>
                  <a:fillRect/>
                </a:stretch>
              </a:blipFill>
            </p:spPr>
            <p:txBody>
              <a:bodyPr/>
              <a:lstStyle/>
              <a:p>
                <a:r>
                  <a:rPr lang="en-US">
                    <a:noFill/>
                  </a:rPr>
                  <a:t> </a:t>
                </a:r>
              </a:p>
            </p:txBody>
          </p:sp>
        </mc:Fallback>
      </mc:AlternateContent>
      <p:sp>
        <p:nvSpPr>
          <p:cNvPr id="2" name="Rectangle 1"/>
          <p:cNvSpPr/>
          <p:nvPr/>
        </p:nvSpPr>
        <p:spPr>
          <a:xfrm>
            <a:off x="762315" y="4680480"/>
            <a:ext cx="10668281" cy="830997"/>
          </a:xfrm>
          <a:prstGeom prst="rect">
            <a:avLst/>
          </a:prstGeom>
        </p:spPr>
        <p:txBody>
          <a:bodyPr wrap="square">
            <a:spAutoFit/>
          </a:bodyPr>
          <a:lstStyle/>
          <a:p>
            <a:r>
              <a:rPr lang="en-US" sz="1600" dirty="0" smtClean="0">
                <a:latin typeface="TimesNewRomanPSMT"/>
                <a:ea typeface="Calibri" panose="020F0502020204030204" pitchFamily="34" charset="0"/>
                <a:cs typeface="Times New Roman" panose="02020603050405020304" pitchFamily="18" charset="0"/>
              </a:rPr>
              <a:t>This </a:t>
            </a:r>
            <a:r>
              <a:rPr lang="en-US" sz="1600" dirty="0">
                <a:latin typeface="TimesNewRomanPSMT"/>
                <a:ea typeface="Calibri" panose="020F0502020204030204" pitchFamily="34" charset="0"/>
                <a:cs typeface="Times New Roman" panose="02020603050405020304" pitchFamily="18" charset="0"/>
              </a:rPr>
              <a:t>calculation should be performed for several sizes of construction, each time considering the same user whose needs must be covered by the new hydroelectric plant and additional thermal power plant</a:t>
            </a:r>
            <a:r>
              <a:rPr lang="mk-MK" sz="1600" dirty="0">
                <a:latin typeface="TimesNewRomanPSMT"/>
                <a:ea typeface="Calibri" panose="020F0502020204030204" pitchFamily="34" charset="0"/>
                <a:cs typeface="Times New Roman" panose="02020603050405020304" pitchFamily="18" charset="0"/>
              </a:rPr>
              <a:t>. </a:t>
            </a:r>
            <a:r>
              <a:rPr lang="mk-MK" sz="1600" dirty="0"/>
              <a:t>For certain sizes of construction </a:t>
            </a:r>
            <a:r>
              <a:rPr lang="en-US" sz="1600" i="1" dirty="0"/>
              <a:t>Q</a:t>
            </a:r>
            <a:r>
              <a:rPr lang="en-US" sz="1600" i="1" baseline="-25000" dirty="0"/>
              <a:t>i</a:t>
            </a:r>
            <a:r>
              <a:rPr lang="en-US" sz="1600" dirty="0"/>
              <a:t> , this cost will be minimal. This represents the optimal size of construction, </a:t>
            </a:r>
            <a:r>
              <a:rPr lang="en-US" sz="1600" i="1" dirty="0"/>
              <a:t>Q</a:t>
            </a:r>
            <a:r>
              <a:rPr lang="en-US" sz="1600" i="1" baseline="-25000" dirty="0"/>
              <a:t>i opt</a:t>
            </a:r>
            <a:r>
              <a:rPr lang="en-US" sz="1600" dirty="0"/>
              <a:t> . </a:t>
            </a:r>
          </a:p>
        </p:txBody>
      </p:sp>
    </p:spTree>
    <p:extLst>
      <p:ext uri="{BB962C8B-B14F-4D97-AF65-F5344CB8AC3E}">
        <p14:creationId xmlns:p14="http://schemas.microsoft.com/office/powerpoint/2010/main" val="1792265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760</TotalTime>
  <Words>1286</Words>
  <Application>Microsoft Office PowerPoint</Application>
  <PresentationFormat>Widescreen</PresentationFormat>
  <Paragraphs>140</Paragraphs>
  <Slides>12</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Calibri</vt:lpstr>
      <vt:lpstr>Exo 2</vt:lpstr>
      <vt:lpstr>TimesNewRomanPSMT</vt:lpstr>
      <vt:lpstr>Cambria Math</vt:lpstr>
      <vt:lpstr>Arial</vt:lpstr>
      <vt:lpstr>Times New Roman</vt:lpstr>
      <vt:lpstr>Office Theme</vt:lpstr>
      <vt:lpstr>Modern Hydro Power Plants</vt:lpstr>
      <vt:lpstr>Operating Parameters of Hydropower Plants </vt:lpstr>
      <vt:lpstr>4.2. Size of Hydroelectric Power Plant Construction </vt:lpstr>
      <vt:lpstr>4.2. Size of Hydroelectric Power Plant Construction 4.2.1. Selection and Presentation of Criteria </vt:lpstr>
      <vt:lpstr>4.2. Size of Hydroelectric Power Plant Construction 4.2.1. Selection and Presentation of Criteria </vt:lpstr>
      <vt:lpstr>4.2. Size of Hydroelectric Power Plant Construction 4.2.1. Selection and Presentation of Criteria </vt:lpstr>
      <vt:lpstr>4.2. Size of Hydroelectric Power Plant Construction 4.2.1. Selection and Presentation of Criteria </vt:lpstr>
      <vt:lpstr>4.2. Size of Hydroelectric Power Plant Construction 4.2.1. Selection and Presentation of Criteria </vt:lpstr>
      <vt:lpstr>4.2. Size of Hydroelectric Power Plant Construction 4.2.1. Selection and Presentation of Criteria </vt:lpstr>
      <vt:lpstr>4.2. Size of Hydroelectric Power Plant Construction 4.2.1. Selection and Presentation of Criteria </vt:lpstr>
      <vt:lpstr>4.2. Size of Hydroelectric Power Plant Construction 4.2.1. Selection and Presentation of Criteria </vt:lpstr>
      <vt:lpstr>4.2. Size of Hydroelectric Power Plant Construction 4.2.1. Selection and Presentation of Criteria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СОВРЕМЕНИ ХИДРОЕНЕРГЕТСКИ ПОСТРОЈКИ</dc:title>
  <dc:creator>IKT User 5</dc:creator>
  <cp:lastModifiedBy>Gordana Janevska</cp:lastModifiedBy>
  <cp:revision>73</cp:revision>
  <dcterms:created xsi:type="dcterms:W3CDTF">2022-10-28T13:12:53Z</dcterms:created>
  <dcterms:modified xsi:type="dcterms:W3CDTF">2024-02-10T21:13:37Z</dcterms:modified>
</cp:coreProperties>
</file>