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6" r:id="rId3"/>
    <p:sldId id="257" r:id="rId4"/>
    <p:sldId id="258" r:id="rId5"/>
    <p:sldId id="270" r:id="rId6"/>
    <p:sldId id="259" r:id="rId7"/>
    <p:sldId id="260" r:id="rId8"/>
    <p:sldId id="261" r:id="rId9"/>
    <p:sldId id="262" r:id="rId10"/>
    <p:sldId id="263" r:id="rId11"/>
    <p:sldId id="264" r:id="rId12"/>
    <p:sldId id="267" r:id="rId13"/>
    <p:sldId id="268" r:id="rId14"/>
    <p:sldId id="269" r:id="rId15"/>
    <p:sldId id="271" r:id="rId1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4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88"/>
    <p:restoredTop sz="94705"/>
  </p:normalViewPr>
  <p:slideViewPr>
    <p:cSldViewPr snapToGrid="0" snapToObjects="1">
      <p:cViewPr varScale="1">
        <p:scale>
          <a:sx n="80" d="100"/>
          <a:sy n="80" d="100"/>
        </p:scale>
        <p:origin x="98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2CF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" name="Google Shape;17;p31" descr="Chart&#10;&#10;Description automatically generated with low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169631" y="1185975"/>
            <a:ext cx="5867400" cy="4091481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1"/>
          <p:cNvSpPr txBox="1">
            <a:spLocks noGrp="1"/>
          </p:cNvSpPr>
          <p:nvPr>
            <p:ph type="ctrTitle"/>
          </p:nvPr>
        </p:nvSpPr>
        <p:spPr>
          <a:xfrm>
            <a:off x="344186" y="1444751"/>
            <a:ext cx="6164495" cy="2065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4E24"/>
              </a:buClr>
              <a:buSzPts val="6000"/>
              <a:buFont typeface="Exo 2"/>
              <a:buNone/>
              <a:defRPr sz="4500" b="1">
                <a:solidFill>
                  <a:srgbClr val="194E24"/>
                </a:solidFill>
                <a:latin typeface="Exo 2"/>
                <a:ea typeface="Exo 2"/>
                <a:cs typeface="Exo 2"/>
                <a:sym typeface="Exo 2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9" name="Google Shape;19;p31"/>
          <p:cNvSpPr txBox="1">
            <a:spLocks noGrp="1"/>
          </p:cNvSpPr>
          <p:nvPr>
            <p:ph type="subTitle" idx="1"/>
          </p:nvPr>
        </p:nvSpPr>
        <p:spPr>
          <a:xfrm>
            <a:off x="344184" y="3509964"/>
            <a:ext cx="10323816" cy="92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800">
                <a:latin typeface="Exo 2"/>
                <a:ea typeface="Exo 2"/>
                <a:cs typeface="Exo 2"/>
                <a:sym typeface="Exo 2"/>
              </a:defRPr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20" name="Google Shape;20;p31"/>
          <p:cNvSpPr/>
          <p:nvPr/>
        </p:nvSpPr>
        <p:spPr>
          <a:xfrm>
            <a:off x="0" y="5257800"/>
            <a:ext cx="12192000" cy="1600200"/>
          </a:xfrm>
          <a:prstGeom prst="rect">
            <a:avLst/>
          </a:prstGeom>
          <a:solidFill>
            <a:srgbClr val="194E24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" name="Google Shape;21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1175" y="414465"/>
            <a:ext cx="2364768" cy="61582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31"/>
          <p:cNvSpPr txBox="1"/>
          <p:nvPr/>
        </p:nvSpPr>
        <p:spPr>
          <a:xfrm>
            <a:off x="344185" y="5536231"/>
            <a:ext cx="11522468" cy="484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Exo 2"/>
              <a:buNone/>
            </a:pPr>
            <a:r>
              <a:rPr lang="en-US" sz="1500" b="1" i="0" u="none" strike="noStrike" cap="none">
                <a:solidFill>
                  <a:schemeClr val="lt1"/>
                </a:solidFill>
                <a:latin typeface="Exo 2"/>
                <a:ea typeface="Exo 2"/>
                <a:cs typeface="Exo 2"/>
                <a:sym typeface="Exo 2"/>
              </a:rPr>
              <a:t>Development of green energy competences for energy stability</a:t>
            </a:r>
            <a:endParaRPr sz="1350"/>
          </a:p>
        </p:txBody>
      </p:sp>
      <p:sp>
        <p:nvSpPr>
          <p:cNvPr id="23" name="Google Shape;23;p31"/>
          <p:cNvSpPr txBox="1"/>
          <p:nvPr/>
        </p:nvSpPr>
        <p:spPr>
          <a:xfrm>
            <a:off x="334767" y="6014086"/>
            <a:ext cx="11522468" cy="484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4D32D"/>
              </a:buClr>
              <a:buSzPts val="2000"/>
              <a:buFont typeface="Exo 2"/>
              <a:buNone/>
            </a:pPr>
            <a:r>
              <a:rPr lang="en-US" sz="1500" b="1" i="0" u="none" strike="noStrike" cap="none">
                <a:solidFill>
                  <a:srgbClr val="C4D32D"/>
                </a:solidFill>
                <a:latin typeface="Exo 2"/>
                <a:ea typeface="Exo 2"/>
                <a:cs typeface="Exo 2"/>
                <a:sym typeface="Exo 2"/>
              </a:rPr>
              <a:t>2022-1-RS01-KA220-HED-000088182</a:t>
            </a:r>
            <a:endParaRPr sz="1350"/>
          </a:p>
        </p:txBody>
      </p:sp>
      <p:pic>
        <p:nvPicPr>
          <p:cNvPr id="24" name="Google Shape;24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936427" y="414465"/>
            <a:ext cx="2778424" cy="583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1" descr="Tex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r="72743"/>
          <a:stretch/>
        </p:blipFill>
        <p:spPr>
          <a:xfrm>
            <a:off x="481175" y="5734944"/>
            <a:ext cx="623007" cy="5714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8928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32" descr="Chart&#10;&#10;Description automatically generated with low confidence"/>
          <p:cNvPicPr preferRelativeResize="0"/>
          <p:nvPr/>
        </p:nvPicPr>
        <p:blipFill rotWithShape="1">
          <a:blip r:embed="rId2">
            <a:alphaModFix amt="20000"/>
          </a:blip>
          <a:srcRect/>
          <a:stretch/>
        </p:blipFill>
        <p:spPr>
          <a:xfrm>
            <a:off x="5925416" y="1785670"/>
            <a:ext cx="6066733" cy="4230481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32"/>
          <p:cNvSpPr/>
          <p:nvPr/>
        </p:nvSpPr>
        <p:spPr>
          <a:xfrm>
            <a:off x="0" y="5979560"/>
            <a:ext cx="12192000" cy="878440"/>
          </a:xfrm>
          <a:prstGeom prst="rect">
            <a:avLst/>
          </a:prstGeom>
          <a:solidFill>
            <a:srgbClr val="194E24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32"/>
          <p:cNvSpPr txBox="1">
            <a:spLocks noGrp="1"/>
          </p:cNvSpPr>
          <p:nvPr>
            <p:ph type="title"/>
          </p:nvPr>
        </p:nvSpPr>
        <p:spPr>
          <a:xfrm>
            <a:off x="364734" y="841853"/>
            <a:ext cx="719704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4E2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0" name="Google Shape;30;p32"/>
          <p:cNvSpPr txBox="1">
            <a:spLocks noGrp="1"/>
          </p:cNvSpPr>
          <p:nvPr>
            <p:ph type="body" idx="1"/>
          </p:nvPr>
        </p:nvSpPr>
        <p:spPr>
          <a:xfrm>
            <a:off x="364734" y="2260315"/>
            <a:ext cx="7197047" cy="3551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Google Shape;31;p32"/>
          <p:cNvSpPr txBox="1">
            <a:spLocks noGrp="1"/>
          </p:cNvSpPr>
          <p:nvPr>
            <p:ph type="sldNum" idx="12"/>
          </p:nvPr>
        </p:nvSpPr>
        <p:spPr>
          <a:xfrm>
            <a:off x="10382033" y="6171420"/>
            <a:ext cx="142382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32" name="Google Shape;32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1174" y="392658"/>
            <a:ext cx="1368175" cy="356295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32"/>
          <p:cNvSpPr txBox="1"/>
          <p:nvPr/>
        </p:nvSpPr>
        <p:spPr>
          <a:xfrm>
            <a:off x="2599363" y="6352001"/>
            <a:ext cx="695560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 i="0" u="none" strike="noStrike" cap="none">
                <a:solidFill>
                  <a:srgbClr val="C4D32D"/>
                </a:solidFill>
                <a:latin typeface="Exo 2"/>
                <a:ea typeface="Exo 2"/>
                <a:cs typeface="Exo 2"/>
                <a:sym typeface="Exo 2"/>
              </a:rPr>
              <a:t>2022-1-RS01-KA220-HED-000088182</a:t>
            </a:r>
            <a:endParaRPr sz="1350"/>
          </a:p>
        </p:txBody>
      </p:sp>
      <p:sp>
        <p:nvSpPr>
          <p:cNvPr id="34" name="Google Shape;34;p32"/>
          <p:cNvSpPr txBox="1"/>
          <p:nvPr/>
        </p:nvSpPr>
        <p:spPr>
          <a:xfrm>
            <a:off x="2618200" y="6049150"/>
            <a:ext cx="695560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lt1"/>
                </a:solidFill>
                <a:latin typeface="Exo 2"/>
                <a:ea typeface="Exo 2"/>
                <a:cs typeface="Exo 2"/>
                <a:sym typeface="Exo 2"/>
              </a:rPr>
              <a:t>Development of green energy competences for energy stability</a:t>
            </a:r>
            <a:endParaRPr sz="1350"/>
          </a:p>
        </p:txBody>
      </p:sp>
      <p:pic>
        <p:nvPicPr>
          <p:cNvPr id="35" name="Google Shape;35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900991" y="431717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32" descr="Tex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r="72743"/>
          <a:stretch/>
        </p:blipFill>
        <p:spPr>
          <a:xfrm>
            <a:off x="481175" y="6188672"/>
            <a:ext cx="419309" cy="3845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1780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0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4E24"/>
              </a:buClr>
              <a:buSzPts val="4400"/>
              <a:buFont typeface="Exo 2"/>
              <a:buNone/>
              <a:defRPr sz="4400" b="1" i="0" u="none" strike="noStrike" cap="none">
                <a:solidFill>
                  <a:srgbClr val="194E24"/>
                </a:solidFill>
                <a:latin typeface="Exo 2"/>
                <a:ea typeface="Exo 2"/>
                <a:cs typeface="Exo 2"/>
                <a:sym typeface="Exo 2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0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5BCAD085-E8A6-8845-BD4E-CB4CCA059FC4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13" name="Google Shape;13;p30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/>
          </a:p>
        </p:txBody>
      </p:sp>
      <p:sp>
        <p:nvSpPr>
          <p:cNvPr id="14" name="Google Shape;14;p3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8399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CONTEMPORARY PRODUCTION TECHNOLOGIES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85725" indent="0">
              <a:buNone/>
            </a:pPr>
            <a:r>
              <a:rPr lang="en-US" sz="1600" dirty="0"/>
              <a:t>Prof. dr. </a:t>
            </a:r>
            <a:r>
              <a:rPr lang="en-US" sz="1600" dirty="0" err="1"/>
              <a:t>Stojanche</a:t>
            </a:r>
            <a:r>
              <a:rPr lang="en-US" sz="1600" dirty="0"/>
              <a:t> </a:t>
            </a:r>
            <a:r>
              <a:rPr lang="en-US" sz="1600" dirty="0" err="1"/>
              <a:t>Nusev</a:t>
            </a:r>
            <a:endParaRPr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Shaping and Casting with Plasma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F</a:t>
            </a:r>
            <a:r>
              <a:rPr dirty="0"/>
              <a:t>orming Complex Shapes: Plasma technology enables the shaping of materials into complex geometries, particularly useful for difficult-to-process metals.</a:t>
            </a:r>
          </a:p>
          <a:p>
            <a:r>
              <a:rPr dirty="0"/>
              <a:t>Casting Techniques: Utilizes high plasma stability to cast metals and non-metals in granular forms suitable for further processing.</a:t>
            </a:r>
          </a:p>
          <a:p>
            <a:r>
              <a:rPr dirty="0"/>
              <a:t>Advantages in Metallurgy: Produces materials with lower impurity levels and improved mechanical properties, such as enhanced plasticity.</a:t>
            </a:r>
          </a:p>
          <a:p>
            <a:r>
              <a:rPr dirty="0"/>
              <a:t>Plasma in Powder Metallurgy: Converts metals into fine powders by melting and atomizing, then collecting and solidifying the droplets.</a:t>
            </a:r>
          </a:p>
          <a:p>
            <a:r>
              <a:rPr dirty="0"/>
              <a:t>Innovative Manufacturing Applications: Plasma shaping and casting open new possibilities for advanced manufacturing techniques.</a:t>
            </a:r>
          </a:p>
          <a:p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6B3A16-6DFC-0D44-B0FB-50D062D2359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766" y="835675"/>
            <a:ext cx="3134360" cy="51587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27938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Equipment and Installation for Plasma Processing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dirty="0"/>
              <a:t>Key Components: Includes power sources, plasma gas supply systems, cooling systems, and control systems for precise operation.</a:t>
            </a:r>
          </a:p>
          <a:p>
            <a:r>
              <a:rPr dirty="0"/>
              <a:t>Plasma Torch Design: Crucial for effective plasma generation, with designs tailored to specific processing needs.</a:t>
            </a:r>
          </a:p>
          <a:p>
            <a:r>
              <a:rPr dirty="0"/>
              <a:t>Cooling and Control Systems: Essential for maintaining operational stability and extending the life of the equipment.</a:t>
            </a:r>
          </a:p>
          <a:p>
            <a:r>
              <a:rPr dirty="0"/>
              <a:t>Innovations in Plasma Equipment: Developments in equipment design enhance process efficiency and output quality.</a:t>
            </a:r>
          </a:p>
          <a:p>
            <a:r>
              <a:rPr dirty="0"/>
              <a:t>Installation Considerations: Proper setup and maintenance are vital for maximizing the effectiveness and safety of plasma processing operations.</a:t>
            </a: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821061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Plasma Burners and Their Configurations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dirty="0"/>
              <a:t>Types of Plasma Burners: Varieties include those based on electric arc discharge and high-frequency inductive discharge.</a:t>
            </a:r>
          </a:p>
          <a:p>
            <a:r>
              <a:rPr dirty="0"/>
              <a:t>Design Variations: Address different industrial needs, from simple cutting tasks to complex coating applications.</a:t>
            </a:r>
          </a:p>
          <a:p>
            <a:r>
              <a:rPr dirty="0"/>
              <a:t>Thermal and Energy Characteristics: Specific designs optimize the heat flux and energy utilization of the plasma.</a:t>
            </a:r>
          </a:p>
          <a:p>
            <a:r>
              <a:rPr dirty="0"/>
              <a:t>High-Frequency vs. Arc Discharge: Each offers distinct advantages in terms of energy characteristics and application suitability.</a:t>
            </a:r>
          </a:p>
          <a:p>
            <a:r>
              <a:rPr dirty="0"/>
              <a:t>Customization in Burner Technology: Allows for tailored solutions to specific manufacturing challenges.</a:t>
            </a: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398162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Characteristics and Advantages of Plasma Processing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dirty="0"/>
              <a:t>High Energy Concentration: Enables focused application of energy for precision work on small material volumes.</a:t>
            </a:r>
          </a:p>
          <a:p>
            <a:r>
              <a:rPr dirty="0"/>
              <a:t>Material Versatility: Effective across a wide range of materials, irrespective of their mechanical properties.</a:t>
            </a:r>
          </a:p>
          <a:p>
            <a:r>
              <a:rPr dirty="0"/>
              <a:t>Controlled Processing: Magnetic, electromagnetic, and electric field controls enhance the precision and flexibility of plasma operations.</a:t>
            </a:r>
          </a:p>
          <a:p>
            <a:r>
              <a:rPr dirty="0"/>
              <a:t>Environmental Adaptability: Capable of operating in various environments, including underwater, due to its control features.</a:t>
            </a:r>
          </a:p>
          <a:p>
            <a:r>
              <a:rPr dirty="0"/>
              <a:t>Potential for Technological Advancements: Continued </a:t>
            </a:r>
            <a:r>
              <a:rPr lang="en-US" dirty="0"/>
              <a:t>im</a:t>
            </a:r>
            <a:r>
              <a:rPr dirty="0"/>
              <a:t>provement and innovation promise greater industrial applications.</a:t>
            </a: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481964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Future Prospects and Developments in PJM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I</a:t>
            </a:r>
            <a:r>
              <a:rPr dirty="0"/>
              <a:t>ndustry Impact: Plasma processing is poised to revolutionize manufacturing processes through enhanced capabilities and efficiency.</a:t>
            </a:r>
          </a:p>
          <a:p>
            <a:r>
              <a:rPr dirty="0"/>
              <a:t>Research and Development: Ongoing advancements in plasma technology are expected to unlock new applications and improve existing processes.</a:t>
            </a:r>
          </a:p>
          <a:p>
            <a:r>
              <a:rPr dirty="0"/>
              <a:t>Economic Benefits: Offers significant cost savings and productivity boosts across various sectors of the manufacturing industry.</a:t>
            </a:r>
          </a:p>
          <a:p>
            <a:r>
              <a:rPr dirty="0"/>
              <a:t>Environmental Considerations: Developments aim to reduce the environmental impact of industrial processes through more efficient energy use.</a:t>
            </a:r>
          </a:p>
          <a:p>
            <a:r>
              <a:rPr dirty="0"/>
              <a:t>Global Adoption: Increasing adoption of plasma technologies in emerging markets and industries, driven by its broad applicability and benefits.</a:t>
            </a: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959000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28EBC-3C8F-6D4C-86EE-A4034C6C8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793252-BD5D-B54A-BC97-6AC5C4B42B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4734" y="1902941"/>
            <a:ext cx="10225007" cy="3908896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/>
              <a:t>Versatile Processing Technology</a:t>
            </a:r>
            <a:r>
              <a:rPr lang="en-US" dirty="0"/>
              <a:t>: Plasma Jet Machining uses highly ionized plasma to perform diverse manufacturing tasks such as cutting, welding, and coating applications on both metals and non-metals, making it a versatile tool in modern production environments.</a:t>
            </a:r>
          </a:p>
          <a:p>
            <a:r>
              <a:rPr lang="en-US" b="1" dirty="0"/>
              <a:t>High-Energy and Precision</a:t>
            </a:r>
            <a:r>
              <a:rPr lang="en-US" dirty="0"/>
              <a:t>: PJM operates with high-energy plasma that reaches temperatures between 1000-100000 K, allowing for precise melting, cutting, and material manipulation with minimal waste and high efficiency.</a:t>
            </a:r>
          </a:p>
          <a:p>
            <a:r>
              <a:rPr lang="en-US" b="1" dirty="0"/>
              <a:t>Innovative Coating Applications</a:t>
            </a:r>
            <a:r>
              <a:rPr lang="en-US" dirty="0"/>
              <a:t>: The technology excels in applying wear-resistant coatings, utilizing materials such as oxides, carbides, and borides to significantly enhance the durability and functionality of machine parts and tools.</a:t>
            </a:r>
          </a:p>
          <a:p>
            <a:r>
              <a:rPr lang="en-US" b="1" dirty="0"/>
              <a:t>Advanced Material Handling</a:t>
            </a:r>
            <a:r>
              <a:rPr lang="en-US" dirty="0"/>
              <a:t>: It includes capabilities like plasma welding and cutting, offering advantages such as deeper weld penetration, minimal thermal distortion, and the ability to cut thick materials with complex shapes.</a:t>
            </a:r>
          </a:p>
          <a:p>
            <a:r>
              <a:rPr lang="en-US" b="1" dirty="0"/>
              <a:t>Equipment and Operational Flexibility</a:t>
            </a:r>
            <a:r>
              <a:rPr lang="en-US" dirty="0"/>
              <a:t>: PJM employs sophisticated equipment including various types of plasma gases and torch designs, supporting flexible operations across different environments and applications, thus pushing the boundaries of traditional manufacturing processes.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220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Introduction to Plasma Jet Machining (PJM)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34" y="2260315"/>
            <a:ext cx="7654801" cy="3551522"/>
          </a:xfrm>
        </p:spPr>
        <p:txBody>
          <a:bodyPr>
            <a:normAutofit fontScale="70000" lnSpcReduction="20000"/>
          </a:bodyPr>
          <a:lstStyle/>
          <a:p>
            <a:r>
              <a:rPr dirty="0"/>
              <a:t>Definition and State of Matter: PJM uses plasma, a highly ionized gas (the fourth state of matter), for precise material processing.</a:t>
            </a:r>
          </a:p>
          <a:p>
            <a:r>
              <a:rPr dirty="0"/>
              <a:t>High-Energy Process: Ideal for tasks like melting, cutting, and welding metals and non-metals that require concentrated heat.</a:t>
            </a:r>
          </a:p>
          <a:p>
            <a:r>
              <a:rPr dirty="0"/>
              <a:t>Plasma Characteristics: Exhibits very high temperatures (1000-100000 K), electrical conductivity, and rapid particle movement.</a:t>
            </a:r>
          </a:p>
          <a:p>
            <a:r>
              <a:rPr dirty="0"/>
              <a:t>Application in Modern Production: Widely used in advanced manufacturing for applying wear-resistant coatings and processing hard materials.</a:t>
            </a:r>
          </a:p>
          <a:p>
            <a:r>
              <a:rPr dirty="0"/>
              <a:t>Plasma Formation: Generated via techniques like static and high-frequency arc generators; essential components include cathodes, anodes, and plasma gas (e.g., argon).</a:t>
            </a:r>
          </a:p>
          <a:p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506F98-C62A-0B47-AAF0-748B3320D32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1268" y="2124167"/>
            <a:ext cx="2720340" cy="24384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2A48F87-0E2E-AF46-83AA-605F10ADEE3E}"/>
              </a:ext>
            </a:extLst>
          </p:cNvPr>
          <p:cNvSpPr/>
          <p:nvPr/>
        </p:nvSpPr>
        <p:spPr>
          <a:xfrm>
            <a:off x="8612658" y="4562567"/>
            <a:ext cx="25331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1113" algn="ctr"/>
            <a:r>
              <a:rPr lang="mk-MK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Schematic</a:t>
            </a:r>
            <a:r>
              <a:rPr lang="mk-MK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mk-MK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view</a:t>
            </a:r>
            <a:r>
              <a:rPr lang="mk-MK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mk-MK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mk-MK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mk-MK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processing</a:t>
            </a:r>
            <a:r>
              <a:rPr lang="mk-MK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mk-MK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mk-MK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mk-MK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plasma</a:t>
            </a:r>
            <a:endParaRPr lang="en-US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131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Plasma Arc Formation and Characteristics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34" y="2260315"/>
            <a:ext cx="7716585" cy="3551522"/>
          </a:xfrm>
        </p:spPr>
        <p:txBody>
          <a:bodyPr>
            <a:normAutofit fontScale="70000" lnSpcReduction="20000"/>
          </a:bodyPr>
          <a:lstStyle/>
          <a:p>
            <a:r>
              <a:rPr dirty="0"/>
              <a:t>Arc Generation: Initiated by electron emission from the cathode and gas ionization, forming a high-density energy plasma.</a:t>
            </a:r>
          </a:p>
          <a:p>
            <a:r>
              <a:rPr dirty="0"/>
              <a:t>Types of Arcs: Includes dependent and independent arcs, affecting heat transmission and plasma temperature.</a:t>
            </a:r>
          </a:p>
          <a:p>
            <a:r>
              <a:rPr dirty="0"/>
              <a:t>Ionization and Temperature: Plasma ionization degree varies with temperature, affecting energy characteristics like enthalpy.</a:t>
            </a:r>
          </a:p>
          <a:p>
            <a:r>
              <a:rPr dirty="0"/>
              <a:t>Thermal Properties: High plasma temperatures enable enhanced material processing capabilities.</a:t>
            </a:r>
          </a:p>
          <a:p>
            <a:r>
              <a:rPr dirty="0"/>
              <a:t>Arc Stabilization: Achieved through mechanisms like the thermal pinch effect, improving energy efficiency and process stability.</a:t>
            </a:r>
          </a:p>
          <a:p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F894C7-B379-D243-A00F-DBE9DD59811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1727989"/>
            <a:ext cx="3756454" cy="276987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EDFD3F2-0C33-B243-B276-D1D8FE603411}"/>
              </a:ext>
            </a:extLst>
          </p:cNvPr>
          <p:cNvSpPr/>
          <p:nvPr/>
        </p:nvSpPr>
        <p:spPr>
          <a:xfrm>
            <a:off x="8229600" y="4621999"/>
            <a:ext cx="23296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mk-MK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Schematic</a:t>
            </a:r>
            <a:r>
              <a:rPr lang="mk-MK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mk-MK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representation</a:t>
            </a:r>
            <a:r>
              <a:rPr lang="mk-MK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mk-MK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of</a:t>
            </a:r>
            <a:r>
              <a:rPr lang="mk-MK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mk-MK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the</a:t>
            </a:r>
            <a:r>
              <a:rPr lang="mk-MK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mk-MK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plasma</a:t>
            </a:r>
            <a:r>
              <a:rPr lang="mk-MK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mk-MK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formation</a:t>
            </a:r>
            <a:r>
              <a:rPr lang="mk-MK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mk-MK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process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96508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Plasma Gases and Their Roles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dirty="0"/>
              <a:t>Types of Plasma Gases: Selection includes argon, nitrogen, helium, and hydrogen, chosen based on specific application needs.</a:t>
            </a:r>
          </a:p>
          <a:p>
            <a:r>
              <a:rPr dirty="0"/>
              <a:t>Gas Selection Impact: Influences plasma characteristics such as temperature, density, and ionization level.</a:t>
            </a:r>
          </a:p>
          <a:p>
            <a:r>
              <a:rPr dirty="0"/>
              <a:t>Applications for Different Gases: Monoatomic gases for higher temperatures, molecular gases for lower temperatures.</a:t>
            </a:r>
          </a:p>
          <a:p>
            <a:r>
              <a:rPr dirty="0"/>
              <a:t>Role in Coating Processes: Essential for controlling the properties of deposited coatings and ensuring quality.</a:t>
            </a:r>
          </a:p>
          <a:p>
            <a:r>
              <a:rPr dirty="0"/>
              <a:t>Environmental Controls: Use of controlled gas environments in special chambers to maintain quality and composition during processing.</a:t>
            </a:r>
          </a:p>
          <a:p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BEA87E-1E35-7B4B-9A29-5ABC4589648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6473" y="3602665"/>
            <a:ext cx="4620706" cy="2333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8874611-4F2C-FD42-9E77-558969B7078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366" y="1258694"/>
            <a:ext cx="2562495" cy="22494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0782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Plasma Gases and Their Roles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DED8183-DA4A-DE44-9DC0-19F2E1E7B7D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415539"/>
            <a:ext cx="7403465" cy="33769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3320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Plasma Processing Operations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dirty="0"/>
              <a:t>Versatility in Applications: Used for cutting, welding, coating application, and metallurgical processes like casting.</a:t>
            </a:r>
          </a:p>
          <a:p>
            <a:r>
              <a:rPr dirty="0"/>
              <a:t>High Processing Speeds: Achieves rapid material processing due to the high velocity and energy of the plasma.</a:t>
            </a:r>
          </a:p>
          <a:p>
            <a:r>
              <a:rPr dirty="0"/>
              <a:t>Precision in Material Removal: Allows precise cutting and material removal, essential for intricate designs and high-quality finishes.</a:t>
            </a:r>
          </a:p>
          <a:p>
            <a:r>
              <a:rPr dirty="0"/>
              <a:t>Plasma Welding: Offers advantages over traditional welding, including deeper welds with minimal thermal impact.</a:t>
            </a:r>
          </a:p>
          <a:p>
            <a:r>
              <a:rPr dirty="0"/>
              <a:t>Plasma Cutting: Capable of cutting thick materials with complex shapes, providing flexibility in manufacturing processes.</a:t>
            </a: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86721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Plasma Heating and Mechanical Processing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dirty="0"/>
              <a:t>Plasma Heating: Utilized for preheating materials before cutting to enhance machinability and reduce wear.</a:t>
            </a:r>
          </a:p>
          <a:p>
            <a:r>
              <a:rPr dirty="0"/>
              <a:t>Enhanced Workability: Plasma heating increases material ductility, facilitating easier shaping and machining.</a:t>
            </a:r>
          </a:p>
          <a:p>
            <a:r>
              <a:rPr dirty="0"/>
              <a:t>Plasma-Mechanical Processing: Combines plasma heating with mechanical cutting, significantly improving productivity and reducing tool wear.</a:t>
            </a:r>
          </a:p>
          <a:p>
            <a:r>
              <a:rPr dirty="0"/>
              <a:t>Applications in Hard-to-Machine Materials: Effective for materials resistant to high temperatures and wear, such as tungsten and molybdenum.</a:t>
            </a:r>
          </a:p>
          <a:p>
            <a:r>
              <a:rPr dirty="0"/>
              <a:t>Benefits of Plasma Heating: Increases production rates and improves the quality of the machining process.</a:t>
            </a:r>
          </a:p>
          <a:p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6F1728-9D5C-C347-9665-3DE52F3BEB6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097" y="764438"/>
            <a:ext cx="3178363" cy="2805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CE635D-42C8-6F4E-AEBD-50CA3FB3659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775" y="3733628"/>
            <a:ext cx="1714500" cy="2186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8D1D77-72F6-E64A-ADC5-E0A9F3467DD6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5808" y="3640137"/>
            <a:ext cx="1447800" cy="2171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72367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Coating Application via Plasma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dirty="0"/>
              <a:t>Enhanced Wear Resistance: Plasma coatings significantly improve the durability and lifespan of machine parts.</a:t>
            </a:r>
          </a:p>
          <a:p>
            <a:r>
              <a:rPr dirty="0"/>
              <a:t>Materials for Coating: Includes oxides, carbides, borides, and other hard materials, providing robust protection against wear.</a:t>
            </a:r>
          </a:p>
          <a:p>
            <a:r>
              <a:rPr lang="en-US" dirty="0"/>
              <a:t>C</a:t>
            </a:r>
            <a:r>
              <a:rPr dirty="0"/>
              <a:t>oating Process: Material fed as dust or wire is melted in the plasma and fused to the substrate, forming a dense, strong layer.</a:t>
            </a:r>
          </a:p>
          <a:p>
            <a:r>
              <a:rPr dirty="0"/>
              <a:t>Ion Technology in Coating: Uses ionized particles to create high-quality coatings with deep penetration, ideal for cutting tools.</a:t>
            </a:r>
          </a:p>
          <a:p>
            <a:r>
              <a:rPr dirty="0"/>
              <a:t>Advantages of Plasma Coatings: Offers high hardness, low porosity, and excellent bonding strength with the base material.</a:t>
            </a:r>
          </a:p>
          <a:p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9A7EB7-CB71-3747-B308-2C7E97E1F3C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6017" y="1804910"/>
            <a:ext cx="4328160" cy="24079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22620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Advanced Plasma Coating Techniques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dirty="0"/>
              <a:t>Ion-Based Coating Application: Evaporates material from a cathode, ionizes it, and applies it to surfaces using an electromagnetic field.</a:t>
            </a:r>
          </a:p>
          <a:p>
            <a:r>
              <a:rPr dirty="0"/>
              <a:t>Chemical Complexity: Can create coatings composed of multiple chemical components, enhancing functional properties.</a:t>
            </a:r>
          </a:p>
          <a:p>
            <a:r>
              <a:rPr dirty="0"/>
              <a:t>Plasma-Chemical Reactions: Facilitate the formation of composite materials combining properties like hardness and resistance to environmental degradation.</a:t>
            </a:r>
          </a:p>
          <a:p>
            <a:r>
              <a:rPr dirty="0"/>
              <a:t>Application in Tooling: Particularly useful in enhancing the wear resistance of tools used in cutting and forming operations.</a:t>
            </a:r>
          </a:p>
          <a:p>
            <a:r>
              <a:rPr dirty="0"/>
              <a:t>Benefits of Ion Technology: Increases the operational efficiency and longevity of tools by 2-5 times compared to standard coatings.</a:t>
            </a:r>
          </a:p>
          <a:p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6B14B6-D2AE-454E-8AED-5A019FE1AB9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781" y="1329690"/>
            <a:ext cx="4602480" cy="4198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2275192"/>
      </p:ext>
    </p:extLst>
  </p:cSld>
  <p:clrMapOvr>
    <a:masterClrMapping/>
  </p:clrMapOvr>
</p:sld>
</file>

<file path=ppt/theme/theme1.xml><?xml version="1.0" encoding="utf-8"?>
<a:theme xmlns:a="http://schemas.openxmlformats.org/drawingml/2006/main" name="GREENES_HEP_1_1 do 1_3 (1)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ES_HEP_1_1 do 1_3 (1)" id="{3B9D7543-5B7D-6E4D-8FE5-09426AE154BF}" vid="{0CC1B8A8-EEE2-1E48-A423-62B3E2500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GREENES_HEP_1_1 do 1_3 (1)</Template>
  <TotalTime>191</TotalTime>
  <Words>1417</Words>
  <Application>Microsoft Office PowerPoint</Application>
  <PresentationFormat>Widescreen</PresentationFormat>
  <Paragraphs>83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Exo 2</vt:lpstr>
      <vt:lpstr>Times New Roman</vt:lpstr>
      <vt:lpstr>GREENES_HEP_1_1 do 1_3 (1)</vt:lpstr>
      <vt:lpstr>CONTEMPORARY PRODUCTION TECHNOLOGIES</vt:lpstr>
      <vt:lpstr>Introduction to Plasma Jet Machining (PJM)</vt:lpstr>
      <vt:lpstr>Plasma Arc Formation and Characteristics</vt:lpstr>
      <vt:lpstr>Plasma Gases and Their Roles</vt:lpstr>
      <vt:lpstr>Plasma Gases and Their Roles</vt:lpstr>
      <vt:lpstr>Plasma Processing Operations</vt:lpstr>
      <vt:lpstr>Plasma Heating and Mechanical Processing</vt:lpstr>
      <vt:lpstr>Coating Application via Plasma</vt:lpstr>
      <vt:lpstr>Advanced Plasma Coating Techniques</vt:lpstr>
      <vt:lpstr>Shaping and Casting with Plasma</vt:lpstr>
      <vt:lpstr>Equipment and Installation for Plasma Processing</vt:lpstr>
      <vt:lpstr>Plasma Burners and Their Configurations</vt:lpstr>
      <vt:lpstr>Characteristics and Advantages of Plasma Processing</vt:lpstr>
      <vt:lpstr>Future Prospects and Developments in PJM</vt:lpstr>
      <vt:lpstr>Conclusion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CONTEMPORARY PRODUCTION TECHNOLOGIES</dc:title>
  <dc:subject/>
  <dc:creator>ASUS</dc:creator>
  <cp:keywords/>
  <dc:description>generated using python-pptx</dc:description>
  <cp:lastModifiedBy>ASUS</cp:lastModifiedBy>
  <cp:revision>17</cp:revision>
  <dcterms:created xsi:type="dcterms:W3CDTF">2013-01-27T09:14:16Z</dcterms:created>
  <dcterms:modified xsi:type="dcterms:W3CDTF">2024-09-23T07:33:39Z</dcterms:modified>
  <cp:category/>
</cp:coreProperties>
</file>